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27"/>
  </p:notesMasterIdLst>
  <p:sldIdLst>
    <p:sldId id="256" r:id="rId2"/>
    <p:sldId id="269" r:id="rId3"/>
    <p:sldId id="257" r:id="rId4"/>
    <p:sldId id="271" r:id="rId5"/>
    <p:sldId id="258" r:id="rId6"/>
    <p:sldId id="272" r:id="rId7"/>
    <p:sldId id="274" r:id="rId8"/>
    <p:sldId id="276" r:id="rId9"/>
    <p:sldId id="277" r:id="rId10"/>
    <p:sldId id="278" r:id="rId11"/>
    <p:sldId id="279" r:id="rId12"/>
    <p:sldId id="260" r:id="rId13"/>
    <p:sldId id="261" r:id="rId14"/>
    <p:sldId id="286" r:id="rId15"/>
    <p:sldId id="282" r:id="rId16"/>
    <p:sldId id="284" r:id="rId17"/>
    <p:sldId id="285" r:id="rId18"/>
    <p:sldId id="268" r:id="rId19"/>
    <p:sldId id="267" r:id="rId20"/>
    <p:sldId id="262" r:id="rId21"/>
    <p:sldId id="263" r:id="rId22"/>
    <p:sldId id="275" r:id="rId23"/>
    <p:sldId id="265" r:id="rId24"/>
    <p:sldId id="266" r:id="rId25"/>
    <p:sldId id="27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EF2FBB-499E-53BA-436D-4658A28C3700}" v="852" dt="2026-01-08T17:05:07.774"/>
    <p1510:client id="{3CFAD904-FBBD-55A6-9592-3745F7AA15FD}" v="967" dt="2026-01-08T19:41:44.974"/>
    <p1510:client id="{4FE94660-CA57-8535-5CAC-338773F7EE08}" v="63" dt="2026-01-07T10:16:49.749"/>
    <p1510:client id="{7820E54F-1CFF-EFD9-93C6-9DD754BB3AAF}" v="35" dt="2026-01-08T20:29:57.259"/>
    <p1510:client id="{8D399623-6962-8696-7B0C-15D38D311D5A}" v="24" dt="2026-01-08T14:20:21.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3944AD-C4D3-4C3B-83D2-5DA5B1B163F6}"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D9206778-138C-4B7E-9C4D-EB9F45D92795}">
      <dgm:prSet/>
      <dgm:spPr/>
      <dgm:t>
        <a:bodyPr/>
        <a:lstStyle/>
        <a:p>
          <a:r>
            <a:rPr lang="en-US" dirty="0"/>
            <a:t>Inaccurate communication will provide the hospitality business with dilemmas and conflicts. Types of failures include: misleading information, misunderstanding,  complaints and wrong actions carried out. Moreover, confusion for the readers.  </a:t>
          </a:r>
        </a:p>
      </dgm:t>
    </dgm:pt>
    <dgm:pt modelId="{2A8643DE-C242-41F9-AB2B-BEC8B0507FDF}" type="parTrans" cxnId="{799EBD57-C057-43B4-96D2-D10B15AD9A88}">
      <dgm:prSet/>
      <dgm:spPr/>
      <dgm:t>
        <a:bodyPr/>
        <a:lstStyle/>
        <a:p>
          <a:endParaRPr lang="en-US"/>
        </a:p>
      </dgm:t>
    </dgm:pt>
    <dgm:pt modelId="{255CAAF2-EDF9-46CC-ADEB-3EBA1EC73284}" type="sibTrans" cxnId="{799EBD57-C057-43B4-96D2-D10B15AD9A88}">
      <dgm:prSet/>
      <dgm:spPr/>
      <dgm:t>
        <a:bodyPr/>
        <a:lstStyle/>
        <a:p>
          <a:endParaRPr lang="en-US"/>
        </a:p>
      </dgm:t>
    </dgm:pt>
    <dgm:pt modelId="{7ACD4F65-7E7A-4C44-924D-7FAEE49D6CFF}">
      <dgm:prSet/>
      <dgm:spPr/>
      <dgm:t>
        <a:bodyPr/>
        <a:lstStyle/>
        <a:p>
          <a:r>
            <a:rPr lang="en-US" dirty="0"/>
            <a:t>These types inaccurate written communication will lead to the Hospitality businesses to have dilemmas and conflicts which will need resolving by negation. This can be costly for the business financially and socially if the problems are unresolved efficiently; from low satisfactory reviews from guests and negative reports by staff and poor behavior of staff.</a:t>
          </a:r>
        </a:p>
      </dgm:t>
    </dgm:pt>
    <dgm:pt modelId="{E81DDE2E-88CF-4DE5-AE03-BD4BD6C06776}" type="parTrans" cxnId="{9F94F695-2097-4951-9C6D-09FFED75280F}">
      <dgm:prSet/>
      <dgm:spPr/>
      <dgm:t>
        <a:bodyPr/>
        <a:lstStyle/>
        <a:p>
          <a:endParaRPr lang="en-US"/>
        </a:p>
      </dgm:t>
    </dgm:pt>
    <dgm:pt modelId="{F7D772D3-04CA-4699-B1A6-AFD8D41C833C}" type="sibTrans" cxnId="{9F94F695-2097-4951-9C6D-09FFED75280F}">
      <dgm:prSet/>
      <dgm:spPr/>
      <dgm:t>
        <a:bodyPr/>
        <a:lstStyle/>
        <a:p>
          <a:endParaRPr lang="en-US"/>
        </a:p>
      </dgm:t>
    </dgm:pt>
    <dgm:pt modelId="{C41FDD62-FE62-4CCE-A958-0A96FFBFDA4A}">
      <dgm:prSet/>
      <dgm:spPr/>
      <dgm:t>
        <a:bodyPr/>
        <a:lstStyle/>
        <a:p>
          <a:pPr rtl="0"/>
          <a:r>
            <a:rPr lang="en-US" dirty="0"/>
            <a:t>To conclude, clear and concedes written communication is important to deliver accurate information to the reader. Therefore</a:t>
          </a:r>
          <a:r>
            <a:rPr lang="en-US" dirty="0">
              <a:latin typeface="Footlight MT Light"/>
            </a:rPr>
            <a:t>, effective communication is </a:t>
          </a:r>
          <a:r>
            <a:rPr lang="en-US" dirty="0"/>
            <a:t>important to manage </a:t>
          </a:r>
          <a:r>
            <a:rPr lang="en-US" dirty="0">
              <a:latin typeface="Footlight MT Light"/>
            </a:rPr>
            <a:t>behaviors</a:t>
          </a:r>
          <a:r>
            <a:rPr lang="en-US" dirty="0"/>
            <a:t> in the workplace</a:t>
          </a:r>
          <a:r>
            <a:rPr lang="en-US" dirty="0">
              <a:latin typeface="Footlight MT Light"/>
            </a:rPr>
            <a:t>; to</a:t>
          </a:r>
          <a:r>
            <a:rPr lang="en-US" dirty="0"/>
            <a:t> manage the guests and other stakeholders actions. </a:t>
          </a:r>
        </a:p>
      </dgm:t>
    </dgm:pt>
    <dgm:pt modelId="{F8DD1C70-11F5-4A30-9809-3B9591F5C180}" type="parTrans" cxnId="{5E26A5CA-57BE-4421-A0DF-E1C9AFABFC37}">
      <dgm:prSet/>
      <dgm:spPr/>
      <dgm:t>
        <a:bodyPr/>
        <a:lstStyle/>
        <a:p>
          <a:endParaRPr lang="en-US"/>
        </a:p>
      </dgm:t>
    </dgm:pt>
    <dgm:pt modelId="{C09C0541-7E49-4FE0-A1AC-A430633BCCBB}" type="sibTrans" cxnId="{5E26A5CA-57BE-4421-A0DF-E1C9AFABFC37}">
      <dgm:prSet/>
      <dgm:spPr/>
      <dgm:t>
        <a:bodyPr/>
        <a:lstStyle/>
        <a:p>
          <a:endParaRPr lang="en-US"/>
        </a:p>
      </dgm:t>
    </dgm:pt>
    <dgm:pt modelId="{046E0362-3D02-4C8B-92AD-0BCCB5C0638F}" type="pres">
      <dgm:prSet presAssocID="{433944AD-C4D3-4C3B-83D2-5DA5B1B163F6}" presName="Name0" presStyleCnt="0">
        <dgm:presLayoutVars>
          <dgm:dir/>
          <dgm:resizeHandles val="exact"/>
        </dgm:presLayoutVars>
      </dgm:prSet>
      <dgm:spPr/>
    </dgm:pt>
    <dgm:pt modelId="{16F5E987-B94A-458C-87C7-5528B029EBCE}" type="pres">
      <dgm:prSet presAssocID="{D9206778-138C-4B7E-9C4D-EB9F45D92795}" presName="node" presStyleLbl="node1" presStyleIdx="0" presStyleCnt="3">
        <dgm:presLayoutVars>
          <dgm:bulletEnabled val="1"/>
        </dgm:presLayoutVars>
      </dgm:prSet>
      <dgm:spPr/>
    </dgm:pt>
    <dgm:pt modelId="{F2CCFFA3-DAAE-4BD7-88B7-4F55209B0B1A}" type="pres">
      <dgm:prSet presAssocID="{255CAAF2-EDF9-46CC-ADEB-3EBA1EC73284}" presName="sibTrans" presStyleLbl="sibTrans2D1" presStyleIdx="0" presStyleCnt="2"/>
      <dgm:spPr/>
    </dgm:pt>
    <dgm:pt modelId="{5084F01B-B041-4C4B-87F0-2C3692361EF5}" type="pres">
      <dgm:prSet presAssocID="{255CAAF2-EDF9-46CC-ADEB-3EBA1EC73284}" presName="connectorText" presStyleLbl="sibTrans2D1" presStyleIdx="0" presStyleCnt="2"/>
      <dgm:spPr/>
    </dgm:pt>
    <dgm:pt modelId="{F7DB1A3A-FD57-4DF3-AE40-1433348977C5}" type="pres">
      <dgm:prSet presAssocID="{7ACD4F65-7E7A-4C44-924D-7FAEE49D6CFF}" presName="node" presStyleLbl="node1" presStyleIdx="1" presStyleCnt="3">
        <dgm:presLayoutVars>
          <dgm:bulletEnabled val="1"/>
        </dgm:presLayoutVars>
      </dgm:prSet>
      <dgm:spPr/>
    </dgm:pt>
    <dgm:pt modelId="{AC5E0180-63F5-4A7E-9F32-347DB5952920}" type="pres">
      <dgm:prSet presAssocID="{F7D772D3-04CA-4699-B1A6-AFD8D41C833C}" presName="sibTrans" presStyleLbl="sibTrans2D1" presStyleIdx="1" presStyleCnt="2"/>
      <dgm:spPr/>
    </dgm:pt>
    <dgm:pt modelId="{C9FC01E1-D6A5-43CE-B1F3-731BE50EEDD2}" type="pres">
      <dgm:prSet presAssocID="{F7D772D3-04CA-4699-B1A6-AFD8D41C833C}" presName="connectorText" presStyleLbl="sibTrans2D1" presStyleIdx="1" presStyleCnt="2"/>
      <dgm:spPr/>
    </dgm:pt>
    <dgm:pt modelId="{A26AB840-A50C-4DC5-93BE-9B5D8BF2478F}" type="pres">
      <dgm:prSet presAssocID="{C41FDD62-FE62-4CCE-A958-0A96FFBFDA4A}" presName="node" presStyleLbl="node1" presStyleIdx="2" presStyleCnt="3">
        <dgm:presLayoutVars>
          <dgm:bulletEnabled val="1"/>
        </dgm:presLayoutVars>
      </dgm:prSet>
      <dgm:spPr/>
    </dgm:pt>
  </dgm:ptLst>
  <dgm:cxnLst>
    <dgm:cxn modelId="{1C4A4E18-87CE-463B-9C25-64CC0042699F}" type="presOf" srcId="{7ACD4F65-7E7A-4C44-924D-7FAEE49D6CFF}" destId="{F7DB1A3A-FD57-4DF3-AE40-1433348977C5}" srcOrd="0" destOrd="0" presId="urn:microsoft.com/office/officeart/2005/8/layout/process1"/>
    <dgm:cxn modelId="{D74C7725-9EAE-42BB-91F2-D350C31549B0}" type="presOf" srcId="{255CAAF2-EDF9-46CC-ADEB-3EBA1EC73284}" destId="{F2CCFFA3-DAAE-4BD7-88B7-4F55209B0B1A}" srcOrd="0" destOrd="0" presId="urn:microsoft.com/office/officeart/2005/8/layout/process1"/>
    <dgm:cxn modelId="{BE151726-94C0-49E0-9A98-3E58E14863E8}" type="presOf" srcId="{433944AD-C4D3-4C3B-83D2-5DA5B1B163F6}" destId="{046E0362-3D02-4C8B-92AD-0BCCB5C0638F}" srcOrd="0" destOrd="0" presId="urn:microsoft.com/office/officeart/2005/8/layout/process1"/>
    <dgm:cxn modelId="{C631FA42-3B11-4EBC-A3C8-768A0A9D0B11}" type="presOf" srcId="{F7D772D3-04CA-4699-B1A6-AFD8D41C833C}" destId="{C9FC01E1-D6A5-43CE-B1F3-731BE50EEDD2}" srcOrd="1" destOrd="0" presId="urn:microsoft.com/office/officeart/2005/8/layout/process1"/>
    <dgm:cxn modelId="{66470B46-6050-4623-AA8D-F7E18E273D29}" type="presOf" srcId="{C41FDD62-FE62-4CCE-A958-0A96FFBFDA4A}" destId="{A26AB840-A50C-4DC5-93BE-9B5D8BF2478F}" srcOrd="0" destOrd="0" presId="urn:microsoft.com/office/officeart/2005/8/layout/process1"/>
    <dgm:cxn modelId="{392CF353-7459-4DF3-AD7C-9878E68831EC}" type="presOf" srcId="{D9206778-138C-4B7E-9C4D-EB9F45D92795}" destId="{16F5E987-B94A-458C-87C7-5528B029EBCE}" srcOrd="0" destOrd="0" presId="urn:microsoft.com/office/officeart/2005/8/layout/process1"/>
    <dgm:cxn modelId="{799EBD57-C057-43B4-96D2-D10B15AD9A88}" srcId="{433944AD-C4D3-4C3B-83D2-5DA5B1B163F6}" destId="{D9206778-138C-4B7E-9C4D-EB9F45D92795}" srcOrd="0" destOrd="0" parTransId="{2A8643DE-C242-41F9-AB2B-BEC8B0507FDF}" sibTransId="{255CAAF2-EDF9-46CC-ADEB-3EBA1EC73284}"/>
    <dgm:cxn modelId="{9F94F695-2097-4951-9C6D-09FFED75280F}" srcId="{433944AD-C4D3-4C3B-83D2-5DA5B1B163F6}" destId="{7ACD4F65-7E7A-4C44-924D-7FAEE49D6CFF}" srcOrd="1" destOrd="0" parTransId="{E81DDE2E-88CF-4DE5-AE03-BD4BD6C06776}" sibTransId="{F7D772D3-04CA-4699-B1A6-AFD8D41C833C}"/>
    <dgm:cxn modelId="{4A0E7B9A-960F-4BE3-AC06-589F26A5678F}" type="presOf" srcId="{F7D772D3-04CA-4699-B1A6-AFD8D41C833C}" destId="{AC5E0180-63F5-4A7E-9F32-347DB5952920}" srcOrd="0" destOrd="0" presId="urn:microsoft.com/office/officeart/2005/8/layout/process1"/>
    <dgm:cxn modelId="{8E2247AF-A961-4993-8D23-EB3DF8C9B0F2}" type="presOf" srcId="{255CAAF2-EDF9-46CC-ADEB-3EBA1EC73284}" destId="{5084F01B-B041-4C4B-87F0-2C3692361EF5}" srcOrd="1" destOrd="0" presId="urn:microsoft.com/office/officeart/2005/8/layout/process1"/>
    <dgm:cxn modelId="{5E26A5CA-57BE-4421-A0DF-E1C9AFABFC37}" srcId="{433944AD-C4D3-4C3B-83D2-5DA5B1B163F6}" destId="{C41FDD62-FE62-4CCE-A958-0A96FFBFDA4A}" srcOrd="2" destOrd="0" parTransId="{F8DD1C70-11F5-4A30-9809-3B9591F5C180}" sibTransId="{C09C0541-7E49-4FE0-A1AC-A430633BCCBB}"/>
    <dgm:cxn modelId="{41DC8055-B294-4C35-9B0D-400B1CF55552}" type="presParOf" srcId="{046E0362-3D02-4C8B-92AD-0BCCB5C0638F}" destId="{16F5E987-B94A-458C-87C7-5528B029EBCE}" srcOrd="0" destOrd="0" presId="urn:microsoft.com/office/officeart/2005/8/layout/process1"/>
    <dgm:cxn modelId="{F0EDB2C9-D4C5-4895-A3D8-39AA5FCCF97C}" type="presParOf" srcId="{046E0362-3D02-4C8B-92AD-0BCCB5C0638F}" destId="{F2CCFFA3-DAAE-4BD7-88B7-4F55209B0B1A}" srcOrd="1" destOrd="0" presId="urn:microsoft.com/office/officeart/2005/8/layout/process1"/>
    <dgm:cxn modelId="{55013C66-516D-4E2A-9F8F-A74C58B89683}" type="presParOf" srcId="{F2CCFFA3-DAAE-4BD7-88B7-4F55209B0B1A}" destId="{5084F01B-B041-4C4B-87F0-2C3692361EF5}" srcOrd="0" destOrd="0" presId="urn:microsoft.com/office/officeart/2005/8/layout/process1"/>
    <dgm:cxn modelId="{13ED0AD9-4571-4116-AB1A-7F054AC84DCB}" type="presParOf" srcId="{046E0362-3D02-4C8B-92AD-0BCCB5C0638F}" destId="{F7DB1A3A-FD57-4DF3-AE40-1433348977C5}" srcOrd="2" destOrd="0" presId="urn:microsoft.com/office/officeart/2005/8/layout/process1"/>
    <dgm:cxn modelId="{8B41F1D0-86D8-4154-876A-19CF3CFA08D0}" type="presParOf" srcId="{046E0362-3D02-4C8B-92AD-0BCCB5C0638F}" destId="{AC5E0180-63F5-4A7E-9F32-347DB5952920}" srcOrd="3" destOrd="0" presId="urn:microsoft.com/office/officeart/2005/8/layout/process1"/>
    <dgm:cxn modelId="{D6D4119E-EA01-42A8-B495-6D7130ABAD3F}" type="presParOf" srcId="{AC5E0180-63F5-4A7E-9F32-347DB5952920}" destId="{C9FC01E1-D6A5-43CE-B1F3-731BE50EEDD2}" srcOrd="0" destOrd="0" presId="urn:microsoft.com/office/officeart/2005/8/layout/process1"/>
    <dgm:cxn modelId="{9828751C-D042-4DD9-8EEE-C12CE450F2FC}" type="presParOf" srcId="{046E0362-3D02-4C8B-92AD-0BCCB5C0638F}" destId="{A26AB840-A50C-4DC5-93BE-9B5D8BF2478F}"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5E987-B94A-458C-87C7-5528B029EBCE}">
      <dsp:nvSpPr>
        <dsp:cNvPr id="0" name=""/>
        <dsp:cNvSpPr/>
      </dsp:nvSpPr>
      <dsp:spPr>
        <a:xfrm>
          <a:off x="10699" y="174810"/>
          <a:ext cx="3198071" cy="298694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Inaccurate communication will provide the hospitality business with dilemmas and conflicts. Types of failures include: misleading information, misunderstanding,  complaints and wrong actions carried out. Moreover, confusion for the readers.  </a:t>
          </a:r>
        </a:p>
      </dsp:txBody>
      <dsp:txXfrm>
        <a:off x="98184" y="262295"/>
        <a:ext cx="3023101" cy="2811978"/>
      </dsp:txXfrm>
    </dsp:sp>
    <dsp:sp modelId="{F2CCFFA3-DAAE-4BD7-88B7-4F55209B0B1A}">
      <dsp:nvSpPr>
        <dsp:cNvPr id="0" name=""/>
        <dsp:cNvSpPr/>
      </dsp:nvSpPr>
      <dsp:spPr>
        <a:xfrm>
          <a:off x="3528578" y="1271724"/>
          <a:ext cx="677991" cy="79312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528578" y="1430348"/>
        <a:ext cx="474594" cy="475873"/>
      </dsp:txXfrm>
    </dsp:sp>
    <dsp:sp modelId="{F7DB1A3A-FD57-4DF3-AE40-1433348977C5}">
      <dsp:nvSpPr>
        <dsp:cNvPr id="0" name=""/>
        <dsp:cNvSpPr/>
      </dsp:nvSpPr>
      <dsp:spPr>
        <a:xfrm>
          <a:off x="4488000" y="174810"/>
          <a:ext cx="3198071" cy="29869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These types inaccurate written communication will lead to the Hospitality businesses to have dilemmas and conflicts which will need resolving by negation. This can be costly for the business financially and socially if the problems are unresolved efficiently; from low satisfactory reviews from guests and negative reports by staff and poor behavior of staff.</a:t>
          </a:r>
        </a:p>
      </dsp:txBody>
      <dsp:txXfrm>
        <a:off x="4575485" y="262295"/>
        <a:ext cx="3023101" cy="2811978"/>
      </dsp:txXfrm>
    </dsp:sp>
    <dsp:sp modelId="{AC5E0180-63F5-4A7E-9F32-347DB5952920}">
      <dsp:nvSpPr>
        <dsp:cNvPr id="0" name=""/>
        <dsp:cNvSpPr/>
      </dsp:nvSpPr>
      <dsp:spPr>
        <a:xfrm>
          <a:off x="8005878" y="1271724"/>
          <a:ext cx="677991" cy="79312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8005878" y="1430348"/>
        <a:ext cx="474594" cy="475873"/>
      </dsp:txXfrm>
    </dsp:sp>
    <dsp:sp modelId="{A26AB840-A50C-4DC5-93BE-9B5D8BF2478F}">
      <dsp:nvSpPr>
        <dsp:cNvPr id="0" name=""/>
        <dsp:cNvSpPr/>
      </dsp:nvSpPr>
      <dsp:spPr>
        <a:xfrm>
          <a:off x="8965300" y="174810"/>
          <a:ext cx="3198071" cy="298694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To conclude, clear and concedes written communication is important to deliver accurate information to the reader. Therefore</a:t>
          </a:r>
          <a:r>
            <a:rPr lang="en-US" sz="1600" kern="1200" dirty="0">
              <a:latin typeface="Footlight MT Light"/>
            </a:rPr>
            <a:t>, effective communication is </a:t>
          </a:r>
          <a:r>
            <a:rPr lang="en-US" sz="1600" kern="1200" dirty="0"/>
            <a:t>important to manage </a:t>
          </a:r>
          <a:r>
            <a:rPr lang="en-US" sz="1600" kern="1200" dirty="0">
              <a:latin typeface="Footlight MT Light"/>
            </a:rPr>
            <a:t>behaviors</a:t>
          </a:r>
          <a:r>
            <a:rPr lang="en-US" sz="1600" kern="1200" dirty="0"/>
            <a:t> in the workplace</a:t>
          </a:r>
          <a:r>
            <a:rPr lang="en-US" sz="1600" kern="1200" dirty="0">
              <a:latin typeface="Footlight MT Light"/>
            </a:rPr>
            <a:t>; to</a:t>
          </a:r>
          <a:r>
            <a:rPr lang="en-US" sz="1600" kern="1200" dirty="0"/>
            <a:t> manage the guests and other stakeholders actions. </a:t>
          </a:r>
        </a:p>
      </dsp:txBody>
      <dsp:txXfrm>
        <a:off x="9052785" y="262295"/>
        <a:ext cx="3023101" cy="281197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94C938-F0E4-4824-B61D-4EFD25627CF9}" type="datetimeFigureOut">
              <a:t>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EDE9A1-933E-4134-85EB-82295CE10F10}" type="slidenum">
              <a:t>‹#›</a:t>
            </a:fld>
            <a:endParaRPr lang="en-GB"/>
          </a:p>
        </p:txBody>
      </p:sp>
    </p:spTree>
    <p:extLst>
      <p:ext uri="{BB962C8B-B14F-4D97-AF65-F5344CB8AC3E}">
        <p14:creationId xmlns:p14="http://schemas.microsoft.com/office/powerpoint/2010/main" val="1845926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simplypsychology.org/social-identity-theory.html" TargetMode="External"/><Relationship Id="rId5" Type="http://schemas.openxmlformats.org/officeDocument/2006/relationships/hyperlink" Target="https://psychologyfanatic.com/self-categorization-theory/#Turner-12" TargetMode="External"/><Relationship Id="rId4" Type="http://schemas.openxmlformats.org/officeDocument/2006/relationships/hyperlink" Target="https://groupthink-group2.weebly.com/theory.html#:~:text=Irving%20Janis%20%281971%29%20developed%20the%20theory%20of%20groupthink,have%20been%20so%20stupid%3F%E2%80%9D%20%28Janis%2C%201971%2C%20p.%2084%29."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What will we cover? </a:t>
            </a:r>
          </a:p>
          <a:p>
            <a:pPr marL="285750" indent="-285750">
              <a:buFont typeface="Symbol"/>
              <a:buChar char="•"/>
            </a:pPr>
            <a:r>
              <a:rPr lang="en-GB">
                <a:highlight>
                  <a:srgbClr val="FFFFFF"/>
                </a:highlight>
              </a:rPr>
              <a:t>Key attributes in the Hospitality industry and why these are important?</a:t>
            </a:r>
          </a:p>
          <a:p>
            <a:pPr marL="285750" indent="-285750">
              <a:buFont typeface="Symbol"/>
              <a:buChar char="•"/>
            </a:pPr>
            <a:r>
              <a:rPr lang="en-GB">
                <a:highlight>
                  <a:srgbClr val="FFFFFF"/>
                </a:highlight>
              </a:rPr>
              <a:t>What key information have I learnt? </a:t>
            </a:r>
          </a:p>
          <a:p>
            <a:pPr marL="285750" indent="-285750">
              <a:buFont typeface="Symbol"/>
              <a:buChar char="•"/>
            </a:pPr>
            <a:r>
              <a:rPr lang="en-GB">
                <a:highlight>
                  <a:srgbClr val="FFFFFF"/>
                </a:highlight>
              </a:rPr>
              <a:t>Exploring written communication</a:t>
            </a:r>
          </a:p>
          <a:p>
            <a:pPr marL="285750" indent="-285750">
              <a:buFont typeface="Symbol"/>
              <a:buChar char="•"/>
            </a:pPr>
            <a:r>
              <a:rPr lang="en-GB">
                <a:highlight>
                  <a:srgbClr val="FFFFFF"/>
                </a:highlight>
              </a:rPr>
              <a:t>My personality for employment</a:t>
            </a:r>
          </a:p>
          <a:p>
            <a:pPr marL="285750" indent="-285750">
              <a:buFont typeface="Symbol"/>
              <a:buChar char="•"/>
            </a:pPr>
            <a:r>
              <a:rPr lang="en-GB">
                <a:highlight>
                  <a:srgbClr val="FFFFFF"/>
                </a:highlight>
              </a:rPr>
              <a:t>My skills for employment</a:t>
            </a:r>
          </a:p>
          <a:p>
            <a:pPr marL="285750" indent="-285750">
              <a:buFont typeface="Symbol"/>
              <a:buChar char="•"/>
            </a:pPr>
            <a:r>
              <a:rPr lang="en-GB">
                <a:highlight>
                  <a:srgbClr val="FFFFFF"/>
                </a:highlight>
              </a:rPr>
              <a:t>Summary and conclusion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3</a:t>
            </a:fld>
            <a:endParaRPr lang="en-GB"/>
          </a:p>
        </p:txBody>
      </p:sp>
    </p:spTree>
    <p:extLst>
      <p:ext uri="{BB962C8B-B14F-4D97-AF65-F5344CB8AC3E}">
        <p14:creationId xmlns:p14="http://schemas.microsoft.com/office/powerpoint/2010/main" val="3225790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To start with let's look at the attributes and personalities within the hospitality industry. There are no set attributes and personalities that are required for the industry there is </a:t>
            </a:r>
            <a:r>
              <a:rPr lang="en-GB" err="1">
                <a:highlight>
                  <a:srgbClr val="FFFFFF"/>
                </a:highlight>
              </a:rPr>
              <a:t>desird</a:t>
            </a:r>
            <a:r>
              <a:rPr lang="en-GB">
                <a:highlight>
                  <a:srgbClr val="FFFFFF"/>
                </a:highlight>
              </a:rPr>
              <a:t> to have a mixture of different abilities, attributes, personalities and skill sets (Belbin, 1981) to work cohesively and work well as a team.  However, there are key attributes that stand out for employers...</a:t>
            </a:r>
            <a:endParaRPr lang="en-US">
              <a:highlight>
                <a:srgbClr val="FFFFFF"/>
              </a:highlight>
            </a:endParaRPr>
          </a:p>
        </p:txBody>
      </p:sp>
      <p:sp>
        <p:nvSpPr>
          <p:cNvPr id="4" name="Slide Number Placeholder 3"/>
          <p:cNvSpPr>
            <a:spLocks noGrp="1"/>
          </p:cNvSpPr>
          <p:nvPr>
            <p:ph type="sldNum" sz="quarter" idx="5"/>
          </p:nvPr>
        </p:nvSpPr>
        <p:spPr/>
        <p:txBody>
          <a:bodyPr/>
          <a:lstStyle/>
          <a:p>
            <a:fld id="{6DEDE9A1-933E-4134-85EB-82295CE10F10}" type="slidenum">
              <a:t>4</a:t>
            </a:fld>
            <a:endParaRPr lang="en-GB"/>
          </a:p>
        </p:txBody>
      </p:sp>
    </p:spTree>
    <p:extLst>
      <p:ext uri="{BB962C8B-B14F-4D97-AF65-F5344CB8AC3E}">
        <p14:creationId xmlns:p14="http://schemas.microsoft.com/office/powerpoint/2010/main" val="968784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There are a few skills sets that employers look for. For example, interpersonal, transferable, soft skills, hard skills, job specific skills. Moreover, the attributes that. I found, are required in the hospitality industry are self-awareness, effective communication, positive role module and team collaboration. To maintain high standards of service for the company.</a:t>
            </a:r>
          </a:p>
          <a:p>
            <a:r>
              <a:rPr lang="en-GB" dirty="0">
                <a:highlight>
                  <a:srgbClr val="FFFFFF"/>
                </a:highlight>
              </a:rPr>
              <a:t>Self-awareness</a:t>
            </a:r>
            <a:endParaRPr lang="en-GB" dirty="0">
              <a:highlight>
                <a:srgbClr val="FFFFFF"/>
              </a:highlight>
              <a:ea typeface="Calibri"/>
              <a:cs typeface="Calibri"/>
            </a:endParaRPr>
          </a:p>
          <a:p>
            <a:r>
              <a:rPr lang="en-GB" dirty="0">
                <a:highlight>
                  <a:srgbClr val="FFFFFF"/>
                </a:highlight>
              </a:rPr>
              <a:t>Effective communication</a:t>
            </a:r>
            <a:endParaRPr lang="en-GB" dirty="0">
              <a:highlight>
                <a:srgbClr val="FFFFFF"/>
              </a:highlight>
              <a:ea typeface="Calibri"/>
              <a:cs typeface="Calibri"/>
            </a:endParaRPr>
          </a:p>
          <a:p>
            <a:r>
              <a:rPr lang="en-GB" dirty="0">
                <a:highlight>
                  <a:srgbClr val="FFFFFF"/>
                </a:highlight>
              </a:rPr>
              <a:t>Positive role module</a:t>
            </a:r>
            <a:endParaRPr lang="en-GB" dirty="0">
              <a:highlight>
                <a:srgbClr val="FFFFFF"/>
              </a:highlight>
              <a:ea typeface="Calibri"/>
              <a:cs typeface="Calibri"/>
            </a:endParaRPr>
          </a:p>
          <a:p>
            <a:r>
              <a:rPr lang="en-GB" dirty="0">
                <a:highlight>
                  <a:srgbClr val="FFFFFF"/>
                </a:highlight>
              </a:rPr>
              <a:t>Team collaboration</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5</a:t>
            </a:fld>
            <a:endParaRPr lang="en-GB"/>
          </a:p>
        </p:txBody>
      </p:sp>
    </p:spTree>
    <p:extLst>
      <p:ext uri="{BB962C8B-B14F-4D97-AF65-F5344CB8AC3E}">
        <p14:creationId xmlns:p14="http://schemas.microsoft.com/office/powerpoint/2010/main" val="1029698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Looking at manager skill set- as that is my desired role- requires another set of skills to lead a team, delegate tasks and maintain the company to high standard.  These skills are planning, organising, decision making, effective communication with assertiveness, human resources, motivation and negation.  This will help the manager to be a positive role module (McGregor, 1987) (Mcabe,1988) for the team. Therefore, this will enable the performance of the company to beyond satisfactory. For the guest experience.</a:t>
            </a:r>
          </a:p>
          <a:p>
            <a:r>
              <a:rPr lang="en-GB" dirty="0">
                <a:highlight>
                  <a:srgbClr val="FFFFFF"/>
                </a:highlight>
              </a:rPr>
              <a:t>How assertiveness will lead to a more effective communications and to build efficient relationships. This is important to build health relationships with staff members and guests. To have effective communication with employees to complete tasks to a high quality and to have a professional bound. While for guests to have the best experience.</a:t>
            </a:r>
            <a:endParaRPr lang="en-GB" dirty="0"/>
          </a:p>
          <a:p>
            <a:r>
              <a:rPr lang="en-GB" dirty="0">
                <a:highlight>
                  <a:srgbClr val="FFFFFF"/>
                </a:highlight>
              </a:rPr>
              <a:t>While managers attributes need additional skills and attributes to manage a team well by being a positive role model and assertive.  all these factors are re-enforced by effective communication.</a:t>
            </a:r>
            <a:endParaRPr lang="en-GB" dirty="0">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6</a:t>
            </a:fld>
            <a:endParaRPr lang="en-GB"/>
          </a:p>
        </p:txBody>
      </p:sp>
    </p:spTree>
    <p:extLst>
      <p:ext uri="{BB962C8B-B14F-4D97-AF65-F5344CB8AC3E}">
        <p14:creationId xmlns:p14="http://schemas.microsoft.com/office/powerpoint/2010/main" val="3113116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Written communication skills: how to write clearer and concedes. This is important for everyone to understand what is being communicated. Therefore, everyone has the same understanding; which leads to an efficient team.</a:t>
            </a:r>
            <a:endParaRPr lang="en-US">
              <a:highlight>
                <a:srgbClr val="FFFFFF"/>
              </a:highlight>
            </a:endParaRPr>
          </a:p>
          <a:p>
            <a:r>
              <a:rPr lang="en-GB">
                <a:highlight>
                  <a:srgbClr val="FFFFFF"/>
                </a:highlight>
              </a:rPr>
              <a:t>How I can professionally present myself for employability by using social media platforms effectively to make professional connection. Also, made connections by going to the outings within the module such as the institute of Hospitality. This is important for me as social media platform may create job opportunities for me in future.  </a:t>
            </a:r>
          </a:p>
          <a:p>
            <a:r>
              <a:rPr lang="en-GB" dirty="0">
                <a:highlight>
                  <a:srgbClr val="FFFFFF"/>
                </a:highlight>
              </a:rPr>
              <a:t>How to be a positive role model for leadership. This is important for me to be able to have leadership qualities and be a positive role model to make sure that a team works efficiently (Tim Heim, 2024) for showing </a:t>
            </a:r>
            <a:r>
              <a:rPr lang="en-GB" dirty="0" err="1">
                <a:highlight>
                  <a:srgbClr val="FFFFFF"/>
                </a:highlight>
              </a:rPr>
              <a:t>ingintaritey</a:t>
            </a:r>
            <a:r>
              <a:rPr lang="en-GB" dirty="0">
                <a:highlight>
                  <a:srgbClr val="FFFFFF"/>
                </a:highlight>
              </a:rPr>
              <a:t> to create respect and I show I am trustworthy. </a:t>
            </a:r>
            <a:endParaRPr lang="en-GB" dirty="0">
              <a:highlight>
                <a:srgbClr val="FFFFFF"/>
              </a:highlight>
              <a:ea typeface="Calibri"/>
              <a:cs typeface="Calibri"/>
            </a:endParaRPr>
          </a:p>
          <a:p>
            <a:r>
              <a:rPr lang="en-GB" dirty="0">
                <a:highlight>
                  <a:srgbClr val="FFFFFF"/>
                </a:highlight>
              </a:rPr>
              <a:t>Developing my transferable skills.  This is important that I have continues development because the hospitality industry is always changing and new skills are required in the industry to keep up with the demands. </a:t>
            </a:r>
            <a:endParaRPr lang="en-US" dirty="0">
              <a:highlight>
                <a:srgbClr val="FFFFFF"/>
              </a:highlight>
            </a:endParaRPr>
          </a:p>
          <a:p>
            <a:r>
              <a:rPr lang="en-GB" dirty="0">
                <a:highlight>
                  <a:srgbClr val="FFFFFF"/>
                </a:highlight>
              </a:rPr>
              <a:t>How to make a professional curriculum vitae (CV) using Canva. This is important for me to have an updated professional CV for employers to see my strengths and abilities I could apply to the Hospitality industry.</a:t>
            </a:r>
            <a:endParaRPr lang="en-US" dirty="0">
              <a:highlight>
                <a:srgbClr val="FFFFFF"/>
              </a:highlight>
            </a:endParaRPr>
          </a:p>
          <a:p>
            <a:r>
              <a:rPr lang="en-GB" dirty="0">
                <a:highlight>
                  <a:srgbClr val="FFFFFF"/>
                </a:highlight>
              </a:rPr>
              <a:t>An overview of what I have learnt, as you can see from this table what I have learnt about businesses essentials in the hospitality industry from my own reflection.</a:t>
            </a:r>
            <a:endParaRPr lang="en-US" dirty="0">
              <a:highlight>
                <a:srgbClr val="FFFFFF"/>
              </a:highlight>
            </a:endParaRPr>
          </a:p>
          <a:p>
            <a:endParaRPr lang="en-GB" dirty="0">
              <a:highlight>
                <a:srgbClr val="FFFFFF"/>
              </a:highlight>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7</a:t>
            </a:fld>
            <a:endParaRPr lang="en-GB"/>
          </a:p>
        </p:txBody>
      </p:sp>
    </p:spTree>
    <p:extLst>
      <p:ext uri="{BB962C8B-B14F-4D97-AF65-F5344CB8AC3E}">
        <p14:creationId xmlns:p14="http://schemas.microsoft.com/office/powerpoint/2010/main" val="4031250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Moreover, these are what attributes and skills </a:t>
            </a:r>
            <a:r>
              <a:rPr lang="en-GB" err="1">
                <a:highlight>
                  <a:srgbClr val="FFFFFF"/>
                </a:highlight>
              </a:rPr>
              <a:t>i</a:t>
            </a:r>
            <a:r>
              <a:rPr lang="en-GB">
                <a:highlight>
                  <a:srgbClr val="FFFFFF"/>
                </a:highlight>
              </a:rPr>
              <a:t> have learnt over business essentials.  by focusing on written communication further as this is a core part of the overall hospitality success. </a:t>
            </a:r>
          </a:p>
          <a:p>
            <a:r>
              <a:rPr lang="en-GB" dirty="0">
                <a:highlight>
                  <a:srgbClr val="FFFFFF"/>
                </a:highlight>
              </a:rPr>
              <a:t>To understand written communication we must go back to the basic modules ( Shannon and wavers,1949. This shows transmitting thoughts via noise-in this case written communication- to the receiver which is the reader. </a:t>
            </a:r>
            <a:endParaRPr lang="en-GB" dirty="0">
              <a:highlight>
                <a:srgbClr val="FFFFFF"/>
              </a:highlight>
              <a:ea typeface="Calibri"/>
              <a:cs typeface="Calibri"/>
            </a:endParaRPr>
          </a:p>
          <a:p>
            <a:r>
              <a:rPr lang="en-GB" dirty="0">
                <a:highlight>
                  <a:srgbClr val="FFFFFF"/>
                </a:highlight>
              </a:rPr>
              <a:t>While the newest module of active listening and Roger. C theory explores our own thoughts about ourselves will reflect on how we communicate the message and how one receives the message. This is where effective communication begins.</a:t>
            </a:r>
            <a:endParaRPr lang="en-GB" dirty="0">
              <a:highlight>
                <a:srgbClr val="FFFFFF"/>
              </a:highlight>
              <a:ea typeface="Calibri"/>
              <a:cs typeface="Calibri"/>
            </a:endParaRPr>
          </a:p>
          <a:p>
            <a:r>
              <a:rPr lang="en-GB" dirty="0">
                <a:highlight>
                  <a:srgbClr val="FFFFFF"/>
                </a:highlight>
              </a:rPr>
              <a:t>From these theorise and the w techniques the determine the writers’ main purpose for the reader and the success of delivering the message depends on the clarity of the message and the readers understanding. The message must be conveying to the reader and says what actions the reader must take to achieve the writers' goals. </a:t>
            </a:r>
            <a:endParaRPr lang="en-GB" dirty="0">
              <a:highlight>
                <a:srgbClr val="FFFFFF"/>
              </a:highlight>
              <a:ea typeface="Calibri"/>
              <a:cs typeface="Calibri"/>
            </a:endParaRPr>
          </a:p>
          <a:p>
            <a:r>
              <a:rPr lang="en-GB" dirty="0">
                <a:highlight>
                  <a:srgbClr val="FFFFFF"/>
                </a:highlight>
              </a:rPr>
              <a:t>This is why clear information must be presented in clarity to the reader to understand  achieve the writers' goals. </a:t>
            </a:r>
            <a:endParaRPr lang="en-GB" dirty="0">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8</a:t>
            </a:fld>
            <a:endParaRPr lang="en-GB"/>
          </a:p>
        </p:txBody>
      </p:sp>
    </p:spTree>
    <p:extLst>
      <p:ext uri="{BB962C8B-B14F-4D97-AF65-F5344CB8AC3E}">
        <p14:creationId xmlns:p14="http://schemas.microsoft.com/office/powerpoint/2010/main" val="1913241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Why written communication is vital in the hospitality industry?</a:t>
            </a:r>
          </a:p>
          <a:p>
            <a:r>
              <a:rPr lang="en-GB">
                <a:highlight>
                  <a:srgbClr val="FFFFFF"/>
                </a:highlight>
              </a:rPr>
              <a:t>For the industry operations to operate well, for example social media is addressed to all stakeholder and the public in a clear message which the audience relates to.  another example is yearly reports where the business must write clear and correct information with clarity about their business has achieved over the year such as financial statement – every April.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9</a:t>
            </a:fld>
            <a:endParaRPr lang="en-GB"/>
          </a:p>
        </p:txBody>
      </p:sp>
    </p:spTree>
    <p:extLst>
      <p:ext uri="{BB962C8B-B14F-4D97-AF65-F5344CB8AC3E}">
        <p14:creationId xmlns:p14="http://schemas.microsoft.com/office/powerpoint/2010/main" val="1341746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Efficiency in writing:</a:t>
            </a:r>
          </a:p>
          <a:p>
            <a:r>
              <a:rPr lang="en-GB">
                <a:highlight>
                  <a:srgbClr val="FFFFFF"/>
                </a:highlight>
              </a:rPr>
              <a:t>Effective and effective writing in the industry provides important </a:t>
            </a:r>
            <a:r>
              <a:rPr lang="en-GB" err="1">
                <a:highlight>
                  <a:srgbClr val="FFFFFF"/>
                </a:highlight>
              </a:rPr>
              <a:t>documations</a:t>
            </a:r>
            <a:r>
              <a:rPr lang="en-GB">
                <a:highlight>
                  <a:srgbClr val="FFFFFF"/>
                </a:highlight>
              </a:rPr>
              <a:t> and records of events that have been correctly recorded and records are accurately documented and updated.  </a:t>
            </a:r>
          </a:p>
          <a:p>
            <a:r>
              <a:rPr lang="en-GB" dirty="0">
                <a:highlight>
                  <a:srgbClr val="FFFFFF"/>
                </a:highlight>
              </a:rPr>
              <a:t>This means that the hospitality industry will have little or no errors within written communication. Which is important as all stakeholders must be able to understand the message to them for them to act. </a:t>
            </a:r>
            <a:endParaRPr lang="en-GB" dirty="0">
              <a:highlight>
                <a:srgbClr val="FFFFFF"/>
              </a:highlight>
              <a:ea typeface="Calibri"/>
              <a:cs typeface="Calibri"/>
            </a:endParaRPr>
          </a:p>
          <a:p>
            <a:r>
              <a:rPr lang="en-GB" dirty="0">
                <a:highlight>
                  <a:srgbClr val="FFFFFF"/>
                </a:highlight>
              </a:rPr>
              <a:t>In addition, there are two types of communication: formal which is focusing tasks within work and informal where communication is about outside of work for example the employees home life that may be affecting them at their job role.</a:t>
            </a:r>
            <a:endParaRPr lang="en-GB" dirty="0">
              <a:highlight>
                <a:srgbClr val="FFFFFF"/>
              </a:highlight>
              <a:ea typeface="Calibri"/>
              <a:cs typeface="Calibri"/>
            </a:endParaRPr>
          </a:p>
          <a:p>
            <a:r>
              <a:rPr lang="en-GB" dirty="0">
                <a:highlight>
                  <a:srgbClr val="FFFFFF"/>
                </a:highlight>
              </a:rPr>
              <a:t>These types of communication will also affect the writing styles. For example, a memo will be more informal, and a report will be formal.</a:t>
            </a:r>
            <a:endParaRPr lang="en-GB" dirty="0">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10</a:t>
            </a:fld>
            <a:endParaRPr lang="en-GB"/>
          </a:p>
        </p:txBody>
      </p:sp>
    </p:spTree>
    <p:extLst>
      <p:ext uri="{BB962C8B-B14F-4D97-AF65-F5344CB8AC3E}">
        <p14:creationId xmlns:p14="http://schemas.microsoft.com/office/powerpoint/2010/main" val="1806671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FF"/>
                </a:highlight>
              </a:rPr>
              <a:t>Written Miscommunication:</a:t>
            </a:r>
          </a:p>
          <a:p>
            <a:r>
              <a:rPr lang="en-GB" dirty="0">
                <a:highlight>
                  <a:srgbClr val="FFFFFF"/>
                </a:highlight>
              </a:rPr>
              <a:t>Inaccurate information within communication will provide the hospitality business with </a:t>
            </a:r>
            <a:r>
              <a:rPr lang="en-GB" dirty="0" err="1">
                <a:highlight>
                  <a:srgbClr val="FFFFFF"/>
                </a:highlight>
              </a:rPr>
              <a:t>delimas</a:t>
            </a:r>
            <a:r>
              <a:rPr lang="en-GB" dirty="0">
                <a:highlight>
                  <a:srgbClr val="FFFFFF"/>
                </a:highlight>
              </a:rPr>
              <a:t> and conflicts. Types of failures include misleading information, misunderstanding, complaints and wrong actions carried out. For example, task is not completed to a high standard. Moreover, these errors create confusion for the reader. </a:t>
            </a:r>
            <a:endParaRPr lang="en-GB" dirty="0">
              <a:highlight>
                <a:srgbClr val="FFFFFF"/>
              </a:highlight>
              <a:ea typeface="Calibri"/>
              <a:cs typeface="Calibri"/>
            </a:endParaRPr>
          </a:p>
          <a:p>
            <a:r>
              <a:rPr lang="en-GB" dirty="0">
                <a:highlight>
                  <a:srgbClr val="FFFFFF"/>
                </a:highlight>
              </a:rPr>
              <a:t>Theses </a:t>
            </a:r>
            <a:r>
              <a:rPr lang="en-GB" dirty="0" err="1">
                <a:highlight>
                  <a:srgbClr val="FFFFFF"/>
                </a:highlight>
              </a:rPr>
              <a:t>delimas</a:t>
            </a:r>
            <a:r>
              <a:rPr lang="en-GB" dirty="0">
                <a:highlight>
                  <a:srgbClr val="FFFFFF"/>
                </a:highlight>
              </a:rPr>
              <a:t> and conflicts will be costly for the business- financially and socially. Therefore, the issues will need resolving by negation – as from the issue being unresolved will lead to low satisfaction from guests; negative reports from stakeholder and even poor behaviour of staff.</a:t>
            </a:r>
            <a:endParaRPr lang="en-GB" dirty="0">
              <a:highlight>
                <a:srgbClr val="FFFFFF"/>
              </a:highlight>
              <a:ea typeface="Calibri"/>
              <a:cs typeface="Calibri"/>
            </a:endParaRPr>
          </a:p>
          <a:p>
            <a:r>
              <a:rPr lang="en-GB" dirty="0">
                <a:highlight>
                  <a:srgbClr val="FFFFFF"/>
                </a:highlight>
              </a:rPr>
              <a:t>To conclude, clear and concedes written communication is important to deliver accurate information to the reader. For the reader to take the right actions. Therefore, effective communication is important to manage behaviours in the workplace; mange the guests' reaction's and other stakeholders' actions.</a:t>
            </a:r>
            <a:endParaRPr lang="en-GB" dirty="0">
              <a:highlight>
                <a:srgbClr val="FFFFFF"/>
              </a:highlight>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11</a:t>
            </a:fld>
            <a:endParaRPr lang="en-GB"/>
          </a:p>
        </p:txBody>
      </p:sp>
    </p:spTree>
    <p:extLst>
      <p:ext uri="{BB962C8B-B14F-4D97-AF65-F5344CB8AC3E}">
        <p14:creationId xmlns:p14="http://schemas.microsoft.com/office/powerpoint/2010/main" val="195277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applied the theory by Briggs Myers 1980 to my personality by taking a personality test based on this theory to explore my strengths and weaknesses. While exploring my personality I found being a team worker by Belbin 1981 I can accomplish tasks within time management and being empathetic helps with communication and negations.</a:t>
            </a:r>
            <a:endParaRPr lang="en-US">
              <a:highlight>
                <a:srgbClr val="FFFFFF"/>
              </a:highlight>
            </a:endParaRPr>
          </a:p>
        </p:txBody>
      </p:sp>
      <p:sp>
        <p:nvSpPr>
          <p:cNvPr id="4" name="Slide Number Placeholder 3"/>
          <p:cNvSpPr>
            <a:spLocks noGrp="1"/>
          </p:cNvSpPr>
          <p:nvPr>
            <p:ph type="sldNum" sz="quarter" idx="5"/>
          </p:nvPr>
        </p:nvSpPr>
        <p:spPr/>
        <p:txBody>
          <a:bodyPr/>
          <a:lstStyle/>
          <a:p>
            <a:fld id="{6DEDE9A1-933E-4134-85EB-82295CE10F10}" type="slidenum">
              <a:t>12</a:t>
            </a:fld>
            <a:endParaRPr lang="en-GB"/>
          </a:p>
        </p:txBody>
      </p:sp>
    </p:spTree>
    <p:extLst>
      <p:ext uri="{BB962C8B-B14F-4D97-AF65-F5344CB8AC3E}">
        <p14:creationId xmlns:p14="http://schemas.microsoft.com/office/powerpoint/2010/main" val="2602211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Maslow's Hierarchy of Needs</a:t>
            </a:r>
          </a:p>
          <a:p>
            <a:r>
              <a:rPr lang="en-US" dirty="0">
                <a:hlinkClick r:id="rId4"/>
              </a:rPr>
              <a:t>THEORY - MHSTNURS 622UNDERSTANDING ORGANIZATIONS</a:t>
            </a:r>
          </a:p>
          <a:p>
            <a:r>
              <a:rPr lang="en-US" dirty="0">
                <a:hlinkClick r:id="rId5"/>
              </a:rPr>
              <a:t>Unraveling the Intricacies of Self-Categorization Theory - Psychology Fanatic</a:t>
            </a:r>
          </a:p>
          <a:p>
            <a:r>
              <a:rPr lang="en-US" dirty="0">
                <a:hlinkClick r:id="rId6"/>
              </a:rPr>
              <a:t>Social Identity Theory In Psychology (Tajfel &amp; Turner, 1979)</a:t>
            </a:r>
          </a:p>
          <a:p>
            <a:r>
              <a:rPr lang="en-US" dirty="0"/>
              <a:t>Social identity theory is about the team to function well all members must share values, be respectful, and share collective ideas as a team</a:t>
            </a:r>
            <a:endParaRPr lang="en-US" dirty="0">
              <a:ea typeface="Calibri"/>
              <a:cs typeface="Calibri"/>
            </a:endParaRPr>
          </a:p>
          <a:p>
            <a:r>
              <a:rPr lang="en-US" dirty="0"/>
              <a:t>Tuner theory self-</a:t>
            </a:r>
            <a:r>
              <a:rPr lang="en-US" dirty="0" err="1"/>
              <a:t>categorisation</a:t>
            </a:r>
            <a:r>
              <a:rPr lang="en-US" dirty="0"/>
              <a:t> as the process of formation of individuals in a group, as one's self concept must be </a:t>
            </a:r>
            <a:r>
              <a:rPr lang="en-US" dirty="0" err="1"/>
              <a:t>recognised</a:t>
            </a:r>
            <a:r>
              <a:rPr lang="en-US" dirty="0"/>
              <a:t>, respected and valued in the team. This is for the team to work cohesively and effectively. The team must collectively work professionally and use their skills to the best of their abilities. </a:t>
            </a:r>
            <a:endParaRPr lang="en-US" dirty="0">
              <a:ea typeface="Calibri"/>
              <a:cs typeface="Calibri"/>
            </a:endParaRPr>
          </a:p>
          <a:p>
            <a:r>
              <a:rPr lang="en-US" dirty="0"/>
              <a:t>The purpose of team will be highlighted in each employee's job description within a contract or directed by the manager. </a:t>
            </a:r>
            <a:endParaRPr lang="en-US" dirty="0">
              <a:ea typeface="Calibri"/>
              <a:cs typeface="Calibri"/>
            </a:endParaRPr>
          </a:p>
          <a:p>
            <a:endParaRPr lang="en-US" dirty="0">
              <a:ea typeface="Calibri"/>
              <a:cs typeface="Calibri"/>
            </a:endParaRPr>
          </a:p>
          <a:p>
            <a:r>
              <a:rPr lang="en-US" dirty="0">
                <a:ea typeface="Calibri"/>
                <a:cs typeface="Calibri"/>
              </a:rPr>
              <a:t>While Jannis, group thinking, highlights the </a:t>
            </a:r>
            <a:r>
              <a:rPr lang="en-US" dirty="0" err="1">
                <a:ea typeface="Calibri"/>
                <a:cs typeface="Calibri"/>
              </a:rPr>
              <a:t>negativites</a:t>
            </a:r>
            <a:r>
              <a:rPr lang="en-US" dirty="0">
                <a:ea typeface="Calibri"/>
                <a:cs typeface="Calibri"/>
              </a:rPr>
              <a:t> of </a:t>
            </a:r>
            <a:r>
              <a:rPr lang="en-US" dirty="0" err="1">
                <a:ea typeface="Calibri"/>
                <a:cs typeface="Calibri"/>
              </a:rPr>
              <a:t>decsion</a:t>
            </a:r>
            <a:r>
              <a:rPr lang="en-US" dirty="0">
                <a:ea typeface="Calibri"/>
                <a:cs typeface="Calibri"/>
              </a:rPr>
              <a:t> making within the teams as everyone wants a different outcome and do not share </a:t>
            </a:r>
            <a:r>
              <a:rPr lang="en-US" dirty="0" err="1">
                <a:ea typeface="Calibri"/>
                <a:cs typeface="Calibri"/>
              </a:rPr>
              <a:t>commin</a:t>
            </a:r>
            <a:r>
              <a:rPr lang="en-US" dirty="0">
                <a:ea typeface="Calibri"/>
                <a:cs typeface="Calibri"/>
              </a:rPr>
              <a:t> values; leading to </a:t>
            </a:r>
            <a:r>
              <a:rPr lang="en-US" dirty="0" err="1">
                <a:ea typeface="Calibri"/>
                <a:cs typeface="Calibri"/>
              </a:rPr>
              <a:t>icomplete</a:t>
            </a:r>
            <a:r>
              <a:rPr lang="en-US" dirty="0">
                <a:ea typeface="Calibri"/>
                <a:cs typeface="Calibri"/>
              </a:rPr>
              <a:t> tasks.</a:t>
            </a:r>
          </a:p>
          <a:p>
            <a:r>
              <a:rPr lang="en-US" dirty="0">
                <a:ea typeface="Calibri"/>
                <a:cs typeface="Calibri"/>
              </a:rPr>
              <a:t>On the other hand, when all members share the common goal to have the same outcome they will work cohesiveness and </a:t>
            </a:r>
            <a:r>
              <a:rPr lang="en-US">
                <a:ea typeface="Calibri"/>
                <a:cs typeface="Calibri"/>
              </a:rPr>
              <a:t>collaborate</a:t>
            </a:r>
            <a:r>
              <a:rPr lang="en-US" dirty="0">
                <a:ea typeface="Calibri"/>
                <a:cs typeface="Calibri"/>
              </a:rPr>
              <a:t> effectively in a professional manner.</a:t>
            </a:r>
          </a:p>
          <a:p>
            <a:r>
              <a:rPr lang="en-US" dirty="0">
                <a:ea typeface="Calibri"/>
                <a:cs typeface="Calibri"/>
              </a:rPr>
              <a:t>Yuki identifies 8 processes to build an effective team which is needed in the hospitality industry to impress the guest to make loyal customers.</a:t>
            </a:r>
          </a:p>
          <a:p>
            <a:r>
              <a:rPr lang="en-US" dirty="0">
                <a:ea typeface="Calibri"/>
                <a:cs typeface="Calibri"/>
              </a:rPr>
              <a:t>The company has main objectives and goals which would be the macro team.  While there will be micro teams such as departments in the team to complete smaller goals which </a:t>
            </a:r>
            <a:r>
              <a:rPr lang="en-US">
                <a:ea typeface="Calibri"/>
                <a:cs typeface="Calibri"/>
              </a:rPr>
              <a:t>contribute</a:t>
            </a:r>
            <a:r>
              <a:rPr lang="en-US" dirty="0">
                <a:ea typeface="Calibri"/>
                <a:cs typeface="Calibri"/>
              </a:rPr>
              <a:t> to the main goals of the company.</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DEDE9A1-933E-4134-85EB-82295CE10F10}" type="slidenum">
              <a:t>14</a:t>
            </a:fld>
            <a:endParaRPr lang="en-GB"/>
          </a:p>
        </p:txBody>
      </p:sp>
    </p:spTree>
    <p:extLst>
      <p:ext uri="{BB962C8B-B14F-4D97-AF65-F5344CB8AC3E}">
        <p14:creationId xmlns:p14="http://schemas.microsoft.com/office/powerpoint/2010/main" val="1883210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each employee to perform best in a team each level of the Maslow's hierarchy of needs need to be meet.</a:t>
            </a:r>
          </a:p>
        </p:txBody>
      </p:sp>
      <p:sp>
        <p:nvSpPr>
          <p:cNvPr id="4" name="Slide Number Placeholder 3"/>
          <p:cNvSpPr>
            <a:spLocks noGrp="1"/>
          </p:cNvSpPr>
          <p:nvPr>
            <p:ph type="sldNum" sz="quarter" idx="5"/>
          </p:nvPr>
        </p:nvSpPr>
        <p:spPr/>
        <p:txBody>
          <a:bodyPr/>
          <a:lstStyle/>
          <a:p>
            <a:fld id="{6DEDE9A1-933E-4134-85EB-82295CE10F10}" type="slidenum">
              <a:rPr lang="en-GB"/>
              <a:t>15</a:t>
            </a:fld>
            <a:endParaRPr lang="en-GB"/>
          </a:p>
        </p:txBody>
      </p:sp>
    </p:spTree>
    <p:extLst>
      <p:ext uri="{BB962C8B-B14F-4D97-AF65-F5344CB8AC3E}">
        <p14:creationId xmlns:p14="http://schemas.microsoft.com/office/powerpoint/2010/main" val="487309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1000"/>
              </a:spcBef>
            </a:pPr>
            <a:r>
              <a:rPr lang="en-US">
                <a:solidFill>
                  <a:srgbClr val="C25D5D"/>
                </a:solidFill>
              </a:rPr>
              <a:t>Tuckman 1965</a:t>
            </a:r>
            <a:endParaRPr lang="en-US"/>
          </a:p>
          <a:p>
            <a:pPr algn="just">
              <a:lnSpc>
                <a:spcPct val="110000"/>
              </a:lnSpc>
              <a:spcBef>
                <a:spcPts val="1000"/>
              </a:spcBef>
            </a:pPr>
            <a:r>
              <a:rPr lang="en-US">
                <a:solidFill>
                  <a:srgbClr val="C25D5D"/>
                </a:solidFill>
              </a:rPr>
              <a:t>mutual trust is also is within the model of the Ritz-Carlton hotel chain. Trust promotes; which will also contribute to the success of the team. The Ritz also applies factors which I talked about earlier on to building effective teamwork. This model and example is important in this industry as it shows what can be achieved by a team. A business by carrying out mutual values within a team- The Ritz is a prime example of this – will get tasks complete to high standards</a:t>
            </a:r>
            <a:endParaRPr lang="en-US"/>
          </a:p>
          <a:p>
            <a:pPr algn="just">
              <a:lnSpc>
                <a:spcPct val="110000"/>
              </a:lnSpc>
              <a:spcBef>
                <a:spcPts val="1000"/>
              </a:spcBef>
            </a:pPr>
            <a:r>
              <a:rPr lang="en-US">
                <a:solidFill>
                  <a:srgbClr val="C25D5D"/>
                </a:solidFill>
              </a:rPr>
              <a:t>With accountability of self will also effect the team as it ensures trust between collogues.</a:t>
            </a:r>
            <a:endParaRPr lang="en-GB"/>
          </a:p>
        </p:txBody>
      </p:sp>
      <p:sp>
        <p:nvSpPr>
          <p:cNvPr id="4" name="Slide Number Placeholder 3"/>
          <p:cNvSpPr>
            <a:spLocks noGrp="1"/>
          </p:cNvSpPr>
          <p:nvPr>
            <p:ph type="sldNum" sz="quarter" idx="5"/>
          </p:nvPr>
        </p:nvSpPr>
        <p:spPr/>
        <p:txBody>
          <a:bodyPr/>
          <a:lstStyle/>
          <a:p>
            <a:fld id="{6DEDE9A1-933E-4134-85EB-82295CE10F10}" type="slidenum">
              <a:rPr lang="en-GB"/>
              <a:t>16</a:t>
            </a:fld>
            <a:endParaRPr lang="en-GB"/>
          </a:p>
        </p:txBody>
      </p:sp>
    </p:spTree>
    <p:extLst>
      <p:ext uri="{BB962C8B-B14F-4D97-AF65-F5344CB8AC3E}">
        <p14:creationId xmlns:p14="http://schemas.microsoft.com/office/powerpoint/2010/main" val="1467314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1000"/>
              </a:spcBef>
            </a:pPr>
            <a:r>
              <a:rPr lang="en-US" dirty="0">
                <a:solidFill>
                  <a:srgbClr val="C25D5D"/>
                </a:solidFill>
              </a:rPr>
              <a:t>Tailoring my Curriculum vitae to adapt to the role of hotel management therefore I have put my recent work experiences and education in place for the employer to review. </a:t>
            </a:r>
            <a:endParaRPr lang="en-US" dirty="0"/>
          </a:p>
          <a:p>
            <a:pPr marL="342900" indent="-342900">
              <a:lnSpc>
                <a:spcPct val="110000"/>
              </a:lnSpc>
              <a:spcBef>
                <a:spcPts val="1000"/>
              </a:spcBef>
              <a:buAutoNum type="arabicPeriod"/>
            </a:pPr>
            <a:r>
              <a:rPr lang="en-US" dirty="0">
                <a:solidFill>
                  <a:srgbClr val="C25D5D"/>
                </a:solidFill>
              </a:rPr>
              <a:t>Critical thinking</a:t>
            </a:r>
            <a:endParaRPr lang="en-US" dirty="0"/>
          </a:p>
          <a:p>
            <a:pPr marL="342900" indent="-342900">
              <a:lnSpc>
                <a:spcPct val="110000"/>
              </a:lnSpc>
              <a:spcBef>
                <a:spcPts val="1000"/>
              </a:spcBef>
              <a:buAutoNum type="arabicPeriod"/>
            </a:pPr>
            <a:r>
              <a:rPr lang="en-US" dirty="0">
                <a:solidFill>
                  <a:srgbClr val="C25D5D"/>
                </a:solidFill>
              </a:rPr>
              <a:t>Customer service</a:t>
            </a:r>
            <a:endParaRPr lang="en-US" dirty="0"/>
          </a:p>
          <a:p>
            <a:pPr marL="342900" indent="-342900">
              <a:lnSpc>
                <a:spcPct val="110000"/>
              </a:lnSpc>
              <a:spcBef>
                <a:spcPts val="1000"/>
              </a:spcBef>
              <a:buAutoNum type="arabicPeriod"/>
            </a:pPr>
            <a:r>
              <a:rPr lang="en-US" dirty="0">
                <a:solidFill>
                  <a:srgbClr val="C25D5D"/>
                </a:solidFill>
              </a:rPr>
              <a:t>Time collaboration</a:t>
            </a:r>
            <a:endParaRPr lang="en-US" dirty="0"/>
          </a:p>
          <a:p>
            <a:pPr>
              <a:lnSpc>
                <a:spcPct val="110000"/>
              </a:lnSpc>
              <a:spcBef>
                <a:spcPts val="1000"/>
              </a:spcBef>
            </a:pPr>
            <a:r>
              <a:rPr lang="en-US" dirty="0">
                <a:solidFill>
                  <a:srgbClr val="C25D5D"/>
                </a:solidFill>
              </a:rPr>
              <a:t>These are my top three skill which I have looked into developing further. From looking at where I could make improvements from my research I carried out. These skills will help within the Hospitality industry.</a:t>
            </a:r>
            <a:endParaRPr lang="en-GB" dirty="0"/>
          </a:p>
        </p:txBody>
      </p:sp>
      <p:sp>
        <p:nvSpPr>
          <p:cNvPr id="4" name="Slide Number Placeholder 3"/>
          <p:cNvSpPr>
            <a:spLocks noGrp="1"/>
          </p:cNvSpPr>
          <p:nvPr>
            <p:ph type="sldNum" sz="quarter" idx="5"/>
          </p:nvPr>
        </p:nvSpPr>
        <p:spPr/>
        <p:txBody>
          <a:bodyPr/>
          <a:lstStyle/>
          <a:p>
            <a:fld id="{6DEDE9A1-933E-4134-85EB-82295CE10F10}" type="slidenum">
              <a:rPr lang="en-GB"/>
              <a:t>19</a:t>
            </a:fld>
            <a:endParaRPr lang="en-GB"/>
          </a:p>
        </p:txBody>
      </p:sp>
    </p:spTree>
    <p:extLst>
      <p:ext uri="{BB962C8B-B14F-4D97-AF65-F5344CB8AC3E}">
        <p14:creationId xmlns:p14="http://schemas.microsoft.com/office/powerpoint/2010/main" val="137770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110000"/>
              </a:lnSpc>
              <a:spcBef>
                <a:spcPts val="1000"/>
              </a:spcBef>
              <a:buAutoNum type="arabicPeriod"/>
            </a:pPr>
            <a:r>
              <a:rPr lang="en-GB">
                <a:solidFill>
                  <a:srgbClr val="C25D5D"/>
                </a:solidFill>
              </a:rPr>
              <a:t>Project management</a:t>
            </a:r>
            <a:endParaRPr lang="en-US"/>
          </a:p>
          <a:p>
            <a:pPr marL="342900" indent="-342900">
              <a:lnSpc>
                <a:spcPct val="110000"/>
              </a:lnSpc>
              <a:spcBef>
                <a:spcPts val="1000"/>
              </a:spcBef>
              <a:buAutoNum type="arabicPeriod"/>
            </a:pPr>
            <a:r>
              <a:rPr lang="en-GB" dirty="0">
                <a:solidFill>
                  <a:srgbClr val="C25D5D"/>
                </a:solidFill>
              </a:rPr>
              <a:t>Customer service</a:t>
            </a:r>
            <a:endParaRPr lang="en-US" dirty="0"/>
          </a:p>
          <a:p>
            <a:pPr marL="342900" indent="-342900">
              <a:lnSpc>
                <a:spcPct val="110000"/>
              </a:lnSpc>
              <a:spcBef>
                <a:spcPts val="1000"/>
              </a:spcBef>
              <a:buAutoNum type="arabicPeriod"/>
            </a:pPr>
            <a:r>
              <a:rPr lang="en-GB" dirty="0">
                <a:solidFill>
                  <a:srgbClr val="C25D5D"/>
                </a:solidFill>
              </a:rPr>
              <a:t>Team collaboration</a:t>
            </a:r>
            <a:endParaRPr lang="en-US" dirty="0"/>
          </a:p>
          <a:p>
            <a:pPr marL="342900" indent="-342900">
              <a:lnSpc>
                <a:spcPct val="110000"/>
              </a:lnSpc>
              <a:spcBef>
                <a:spcPts val="1000"/>
              </a:spcBef>
              <a:buAutoNum type="arabicPeriod"/>
            </a:pPr>
            <a:r>
              <a:rPr lang="en-GB" dirty="0">
                <a:solidFill>
                  <a:srgbClr val="C25D5D"/>
                </a:solidFill>
              </a:rPr>
              <a:t>Time management</a:t>
            </a:r>
            <a:endParaRPr lang="en-US" dirty="0"/>
          </a:p>
          <a:p>
            <a:pPr marL="342900" indent="-342900">
              <a:lnSpc>
                <a:spcPct val="110000"/>
              </a:lnSpc>
              <a:spcBef>
                <a:spcPts val="1000"/>
              </a:spcBef>
              <a:buAutoNum type="arabicPeriod"/>
            </a:pPr>
            <a:r>
              <a:rPr lang="en-GB" dirty="0">
                <a:solidFill>
                  <a:srgbClr val="C25D5D"/>
                </a:solidFill>
              </a:rPr>
              <a:t>Problem solving</a:t>
            </a:r>
            <a:endParaRPr lang="en-US" dirty="0"/>
          </a:p>
          <a:p>
            <a:pPr marL="342900" indent="-342900">
              <a:lnSpc>
                <a:spcPct val="110000"/>
              </a:lnSpc>
              <a:spcBef>
                <a:spcPts val="1000"/>
              </a:spcBef>
              <a:buAutoNum type="arabicPeriod"/>
            </a:pPr>
            <a:r>
              <a:rPr lang="en-GB" dirty="0">
                <a:solidFill>
                  <a:srgbClr val="C25D5D"/>
                </a:solidFill>
              </a:rPr>
              <a:t>Effective communication</a:t>
            </a:r>
            <a:endParaRPr lang="en-US" dirty="0"/>
          </a:p>
          <a:p>
            <a:pPr marL="342900" indent="-342900">
              <a:lnSpc>
                <a:spcPct val="110000"/>
              </a:lnSpc>
              <a:spcBef>
                <a:spcPts val="1000"/>
              </a:spcBef>
              <a:buAutoNum type="arabicPeriod"/>
            </a:pPr>
            <a:r>
              <a:rPr lang="en-GB" dirty="0">
                <a:solidFill>
                  <a:srgbClr val="C25D5D"/>
                </a:solidFill>
              </a:rPr>
              <a:t>Critical thinking</a:t>
            </a:r>
            <a:endParaRPr lang="en-GB" dirty="0"/>
          </a:p>
        </p:txBody>
      </p:sp>
      <p:sp>
        <p:nvSpPr>
          <p:cNvPr id="4" name="Slide Number Placeholder 3"/>
          <p:cNvSpPr>
            <a:spLocks noGrp="1"/>
          </p:cNvSpPr>
          <p:nvPr>
            <p:ph type="sldNum" sz="quarter" idx="5"/>
          </p:nvPr>
        </p:nvSpPr>
        <p:spPr/>
        <p:txBody>
          <a:bodyPr/>
          <a:lstStyle/>
          <a:p>
            <a:fld id="{6DEDE9A1-933E-4134-85EB-82295CE10F10}" type="slidenum">
              <a:rPr lang="en-GB"/>
              <a:t>20</a:t>
            </a:fld>
            <a:endParaRPr lang="en-GB"/>
          </a:p>
        </p:txBody>
      </p:sp>
    </p:spTree>
    <p:extLst>
      <p:ext uri="{BB962C8B-B14F-4D97-AF65-F5344CB8AC3E}">
        <p14:creationId xmlns:p14="http://schemas.microsoft.com/office/powerpoint/2010/main" val="11209664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1000"/>
              </a:spcBef>
            </a:pPr>
            <a:r>
              <a:rPr lang="en-GB">
                <a:solidFill>
                  <a:srgbClr val="C25D5D"/>
                </a:solidFill>
              </a:rPr>
              <a:t>I have covered:</a:t>
            </a:r>
            <a:endParaRPr lang="en-US"/>
          </a:p>
          <a:p>
            <a:pPr marL="342900" indent="-342900">
              <a:lnSpc>
                <a:spcPct val="110000"/>
              </a:lnSpc>
              <a:spcBef>
                <a:spcPts val="1000"/>
              </a:spcBef>
              <a:buAutoNum type="arabicPeriod"/>
            </a:pPr>
            <a:r>
              <a:rPr lang="en-GB">
                <a:solidFill>
                  <a:srgbClr val="C25D5D"/>
                </a:solidFill>
              </a:rPr>
              <a:t> Theories</a:t>
            </a:r>
            <a:endParaRPr lang="en-US"/>
          </a:p>
          <a:p>
            <a:pPr marL="342900" indent="-342900">
              <a:lnSpc>
                <a:spcPct val="110000"/>
              </a:lnSpc>
              <a:spcBef>
                <a:spcPts val="1000"/>
              </a:spcBef>
              <a:buAutoNum type="arabicPeriod"/>
            </a:pPr>
            <a:r>
              <a:rPr lang="en-GB">
                <a:solidFill>
                  <a:srgbClr val="C25D5D"/>
                </a:solidFill>
              </a:rPr>
              <a:t>Key attributes and skills in the hospitality industry</a:t>
            </a:r>
            <a:endParaRPr lang="en-US"/>
          </a:p>
          <a:p>
            <a:pPr marL="342900" indent="-342900">
              <a:lnSpc>
                <a:spcPct val="110000"/>
              </a:lnSpc>
              <a:spcBef>
                <a:spcPts val="1000"/>
              </a:spcBef>
              <a:buAutoNum type="arabicPeriod"/>
            </a:pPr>
            <a:r>
              <a:rPr lang="en-GB" dirty="0">
                <a:solidFill>
                  <a:srgbClr val="C25D5D"/>
                </a:solidFill>
              </a:rPr>
              <a:t>Mangers quality</a:t>
            </a:r>
            <a:endParaRPr lang="en-US" dirty="0"/>
          </a:p>
          <a:p>
            <a:pPr marL="342900" indent="-342900">
              <a:lnSpc>
                <a:spcPct val="110000"/>
              </a:lnSpc>
              <a:spcBef>
                <a:spcPts val="1000"/>
              </a:spcBef>
              <a:buAutoNum type="arabicPeriod"/>
            </a:pPr>
            <a:r>
              <a:rPr lang="en-GB" dirty="0">
                <a:solidFill>
                  <a:srgbClr val="C25D5D"/>
                </a:solidFill>
              </a:rPr>
              <a:t>What I have learnt throughout Business essentials</a:t>
            </a:r>
            <a:endParaRPr lang="en-US" dirty="0"/>
          </a:p>
          <a:p>
            <a:pPr marL="342900" indent="-342900">
              <a:lnSpc>
                <a:spcPct val="110000"/>
              </a:lnSpc>
              <a:spcBef>
                <a:spcPts val="1000"/>
              </a:spcBef>
              <a:buAutoNum type="arabicPeriod"/>
            </a:pPr>
            <a:r>
              <a:rPr lang="en-GB" dirty="0">
                <a:solidFill>
                  <a:srgbClr val="C25D5D"/>
                </a:solidFill>
              </a:rPr>
              <a:t>Explored written communication</a:t>
            </a:r>
            <a:endParaRPr lang="en-US" dirty="0"/>
          </a:p>
          <a:p>
            <a:pPr marL="342900" indent="-342900">
              <a:lnSpc>
                <a:spcPct val="110000"/>
              </a:lnSpc>
              <a:spcBef>
                <a:spcPts val="1000"/>
              </a:spcBef>
              <a:buAutoNum type="arabicPeriod"/>
            </a:pPr>
            <a:r>
              <a:rPr lang="en-GB" dirty="0">
                <a:solidFill>
                  <a:srgbClr val="C25D5D"/>
                </a:solidFill>
              </a:rPr>
              <a:t>My personality</a:t>
            </a:r>
            <a:endParaRPr lang="en-US" dirty="0"/>
          </a:p>
          <a:p>
            <a:pPr marL="342900" indent="-342900">
              <a:lnSpc>
                <a:spcPct val="110000"/>
              </a:lnSpc>
              <a:spcBef>
                <a:spcPts val="1000"/>
              </a:spcBef>
              <a:buAutoNum type="arabicPeriod"/>
            </a:pPr>
            <a:r>
              <a:rPr lang="en-GB" dirty="0">
                <a:solidFill>
                  <a:srgbClr val="C25D5D"/>
                </a:solidFill>
              </a:rPr>
              <a:t>Looking at my Curriculum vita</a:t>
            </a:r>
            <a:endParaRPr lang="en-US" dirty="0"/>
          </a:p>
          <a:p>
            <a:pPr marL="342900" indent="-342900">
              <a:lnSpc>
                <a:spcPct val="110000"/>
              </a:lnSpc>
              <a:spcBef>
                <a:spcPts val="1000"/>
              </a:spcBef>
              <a:buAutoNum type="arabicPeriod"/>
            </a:pPr>
            <a:r>
              <a:rPr lang="en-GB" dirty="0">
                <a:solidFill>
                  <a:srgbClr val="C25D5D"/>
                </a:solidFill>
              </a:rPr>
              <a:t>Discovering my Skills set.</a:t>
            </a:r>
            <a:endParaRPr lang="en-US" dirty="0"/>
          </a:p>
          <a:p>
            <a:pPr>
              <a:lnSpc>
                <a:spcPct val="110000"/>
              </a:lnSpc>
              <a:spcBef>
                <a:spcPts val="1000"/>
              </a:spcBef>
            </a:pPr>
            <a:r>
              <a:rPr lang="en-GB" dirty="0">
                <a:solidFill>
                  <a:srgbClr val="C25D5D"/>
                </a:solidFill>
              </a:rPr>
              <a:t>To conclude, Communication is essential  in the industry. From being a positive role model that is able to work in a team and lead a team is vital for the Hospitality industry to make sure all tasks are carried out to a high standard in the time frame given.  With this written communication is for everyday tasks within the Hospitality industry to make the </a:t>
            </a:r>
            <a:r>
              <a:rPr lang="en-GB" dirty="0" err="1">
                <a:solidFill>
                  <a:srgbClr val="C25D5D"/>
                </a:solidFill>
              </a:rPr>
              <a:t>oprations</a:t>
            </a:r>
            <a:r>
              <a:rPr lang="en-GB" dirty="0">
                <a:solidFill>
                  <a:srgbClr val="C25D5D"/>
                </a:solidFill>
              </a:rPr>
              <a:t> work together efficiently and effectively.</a:t>
            </a:r>
            <a:endParaRPr lang="en-GB" dirty="0"/>
          </a:p>
        </p:txBody>
      </p:sp>
      <p:sp>
        <p:nvSpPr>
          <p:cNvPr id="4" name="Slide Number Placeholder 3"/>
          <p:cNvSpPr>
            <a:spLocks noGrp="1"/>
          </p:cNvSpPr>
          <p:nvPr>
            <p:ph type="sldNum" sz="quarter" idx="5"/>
          </p:nvPr>
        </p:nvSpPr>
        <p:spPr/>
        <p:txBody>
          <a:bodyPr/>
          <a:lstStyle/>
          <a:p>
            <a:fld id="{6DEDE9A1-933E-4134-85EB-82295CE10F10}" type="slidenum">
              <a:rPr lang="en-GB"/>
              <a:t>21</a:t>
            </a:fld>
            <a:endParaRPr lang="en-GB"/>
          </a:p>
        </p:txBody>
      </p:sp>
    </p:spTree>
    <p:extLst>
      <p:ext uri="{BB962C8B-B14F-4D97-AF65-F5344CB8AC3E}">
        <p14:creationId xmlns:p14="http://schemas.microsoft.com/office/powerpoint/2010/main" val="16897908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Any questions?</a:t>
            </a:r>
          </a:p>
          <a:p>
            <a:r>
              <a:rPr lang="en-US" dirty="0">
                <a:ea typeface="Calibri"/>
                <a:cs typeface="Calibri"/>
              </a:rPr>
              <a:t>Thank you for listening.</a:t>
            </a:r>
          </a:p>
        </p:txBody>
      </p:sp>
      <p:sp>
        <p:nvSpPr>
          <p:cNvPr id="4" name="Slide Number Placeholder 3"/>
          <p:cNvSpPr>
            <a:spLocks noGrp="1"/>
          </p:cNvSpPr>
          <p:nvPr>
            <p:ph type="sldNum" sz="quarter" idx="5"/>
          </p:nvPr>
        </p:nvSpPr>
        <p:spPr/>
        <p:txBody>
          <a:bodyPr/>
          <a:lstStyle/>
          <a:p>
            <a:fld id="{6DEDE9A1-933E-4134-85EB-82295CE10F10}" type="slidenum">
              <a:rPr lang="en-GB"/>
              <a:t>22</a:t>
            </a:fld>
            <a:endParaRPr lang="en-GB"/>
          </a:p>
        </p:txBody>
      </p:sp>
    </p:spTree>
    <p:extLst>
      <p:ext uri="{BB962C8B-B14F-4D97-AF65-F5344CB8AC3E}">
        <p14:creationId xmlns:p14="http://schemas.microsoft.com/office/powerpoint/2010/main" val="1341437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1/8/2026</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618404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1/8/2026</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35540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1/8/2026</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44282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1/8/2026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8081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1/8/2026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269130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1/8/2026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97215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1/8/2026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003719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1/8/2026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30834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1/8/2026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682384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1/8/2026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30099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1/8/2026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140881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1/8/2026</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a:p>
        </p:txBody>
      </p:sp>
    </p:spTree>
    <p:extLst>
      <p:ext uri="{BB962C8B-B14F-4D97-AF65-F5344CB8AC3E}">
        <p14:creationId xmlns:p14="http://schemas.microsoft.com/office/powerpoint/2010/main" val="324297408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hyperlink" Target="https://kss.hee.nhs.uk/wp-content/uploads/sites/15/2022/08/Key-Skills-Listening.pdf" TargetMode="External"/><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hyperlink" Target="https://www.youtube.com/watch?v=sL44CV2i6NQ"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hse.gov.u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2.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8.png"/><Relationship Id="rId5" Type="http://schemas.openxmlformats.org/officeDocument/2006/relationships/diagramQuickStyle" Target="../diagrams/quickStyle1.xml"/><Relationship Id="rId10" Type="http://schemas.openxmlformats.org/officeDocument/2006/relationships/image" Target="../media/image7.svg"/><Relationship Id="rId4" Type="http://schemas.openxmlformats.org/officeDocument/2006/relationships/diagramLayout" Target="../diagrams/layout1.xml"/><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16personalities.com/profile" TargetMode="External"/><Relationship Id="rId7" Type="http://schemas.openxmlformats.org/officeDocument/2006/relationships/hyperlink" Target="https://uk.indeed.com/career-advice/career-development/belbin-team-roles" TargetMode="External"/><Relationship Id="rId2" Type="http://schemas.openxmlformats.org/officeDocument/2006/relationships/hyperlink" Target="https://uq.pressbooks.pub/app/uploads/sites/20/2021/04/Students-professionalism-model-in-the-talent-cultivation-framework.png" TargetMode="External"/><Relationship Id="rId1" Type="http://schemas.openxmlformats.org/officeDocument/2006/relationships/slideLayout" Target="../slideLayouts/slideLayout2.xml"/><Relationship Id="rId6" Type="http://schemas.openxmlformats.org/officeDocument/2006/relationships/hyperlink" Target="https://careers.accor.com/global/en/blogs/2024-11/top-10-must-have-skills-to-thrive-in-a-hospitality-career" TargetMode="External"/><Relationship Id="rId5" Type="http://schemas.openxmlformats.org/officeDocument/2006/relationships/hyperlink" Target="https://www.institueofhospitality.org/five-cs-to-boost-team-engagment" TargetMode="External"/><Relationship Id="rId4" Type="http://schemas.openxmlformats.org/officeDocument/2006/relationships/hyperlink" Target="https://www.instituteofhospitality.org/five-cs-to-boost-team-engagement/"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helpfulprofessor.com/types-of-skills/" TargetMode="External"/><Relationship Id="rId7" Type="http://schemas.openxmlformats.org/officeDocument/2006/relationships/hyperlink" Target="https://www.linkedin.com/pulse/leading-example-role-modeling-hospitality-leadership-tim-heim-inike/" TargetMode="External"/><Relationship Id="rId2" Type="http://schemas.openxmlformats.org/officeDocument/2006/relationships/hyperlink" Target="https://www.ifm.eng.cam.ac.uk/research/dmg/tools-and-techniques/belbins-team-roles/" TargetMode="External"/><Relationship Id="rId1" Type="http://schemas.openxmlformats.org/officeDocument/2006/relationships/slideLayout" Target="../slideLayouts/slideLayout2.xml"/><Relationship Id="rId6" Type="http://schemas.openxmlformats.org/officeDocument/2006/relationships/hyperlink" Target="https://www.hotel-online.com/news/improving-workplace-communication-balancing-assertiveness-and-empathy" TargetMode="External"/><Relationship Id="rId5" Type="http://schemas.openxmlformats.org/officeDocument/2006/relationships/hyperlink" Target="https://www.brighthr.com/blog/management-talk/the-assertive-advantage-why-effective-communication-is-key-for-managers-and-their/" TargetMode="External"/><Relationship Id="rId4" Type="http://schemas.openxmlformats.org/officeDocument/2006/relationships/hyperlink" Target="https://uk.indeed.com/career-advice/cvs-cover-letters/interpersonal-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1B63EEE-B5E3-42ED-90DF-2948123C7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7" y="4738"/>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0DC7BE8-B819-4865-ACAD-6EE9C972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rgbClr val="ED7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4D4E431C-C1D8-4876-B98F-A5B555E102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3" name="Straight Connector 12">
              <a:extLst>
                <a:ext uri="{FF2B5EF4-FFF2-40B4-BE49-F238E27FC236}">
                  <a16:creationId xmlns:a16="http://schemas.microsoft.com/office/drawing/2014/main" id="{C44208C3-6917-46CA-ADEA-1F173BB86D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9308417-9765-415C-9CD2-34554792FB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F37C25D-FEAA-4C0D-B5F5-CB3AA09140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88D0890-1EB5-4BFA-99C0-AE7CD3662B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E1483275-1175-404A-97BC-3EEFFA5E7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33" name="Graphic 33">
              <a:extLst>
                <a:ext uri="{FF2B5EF4-FFF2-40B4-BE49-F238E27FC236}">
                  <a16:creationId xmlns:a16="http://schemas.microsoft.com/office/drawing/2014/main" id="{60689BAD-19EB-4F4A-A065-9EB311882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p:nvSpPr>
          <p:cNvPr id="2" name="Title 1"/>
          <p:cNvSpPr>
            <a:spLocks noGrp="1"/>
          </p:cNvSpPr>
          <p:nvPr>
            <p:ph type="ctrTitle"/>
          </p:nvPr>
        </p:nvSpPr>
        <p:spPr>
          <a:xfrm>
            <a:off x="779139" y="307844"/>
            <a:ext cx="8128676" cy="1400754"/>
          </a:xfrm>
        </p:spPr>
        <p:txBody>
          <a:bodyPr>
            <a:normAutofit/>
          </a:bodyPr>
          <a:lstStyle/>
          <a:p>
            <a:r>
              <a:rPr lang="en-GB"/>
              <a:t>Presentation</a:t>
            </a:r>
          </a:p>
        </p:txBody>
      </p:sp>
      <p:sp>
        <p:nvSpPr>
          <p:cNvPr id="3" name="Subtitle 2"/>
          <p:cNvSpPr>
            <a:spLocks noGrp="1"/>
          </p:cNvSpPr>
          <p:nvPr>
            <p:ph type="subTitle" idx="1"/>
          </p:nvPr>
        </p:nvSpPr>
        <p:spPr>
          <a:xfrm>
            <a:off x="946153" y="1953279"/>
            <a:ext cx="8128676" cy="3685544"/>
          </a:xfrm>
        </p:spPr>
        <p:txBody>
          <a:bodyPr vert="horz" lIns="91440" tIns="45720" rIns="91440" bIns="45720" rtlCol="0" anchor="t">
            <a:normAutofit/>
          </a:bodyPr>
          <a:lstStyle/>
          <a:p>
            <a:r>
              <a:rPr lang="en-GB"/>
              <a:t>Student Number: 2520528</a:t>
            </a:r>
          </a:p>
          <a:p>
            <a:r>
              <a:rPr lang="en-GB"/>
              <a:t>Student Name: Samantha Mary West</a:t>
            </a:r>
          </a:p>
          <a:p>
            <a:r>
              <a:rPr lang="en-GB"/>
              <a:t>Date of the report: 09/01/2026</a:t>
            </a:r>
          </a:p>
          <a:p>
            <a:r>
              <a:rPr lang="en-GB"/>
              <a:t>Course name: Hospitality and Hotel Management</a:t>
            </a:r>
          </a:p>
          <a:p>
            <a:r>
              <a:rPr lang="en-GB"/>
              <a:t>Module code: BMIH4007/ BMIH4007D</a:t>
            </a:r>
          </a:p>
          <a:p>
            <a:r>
              <a:rPr lang="en-GB"/>
              <a:t>Module name: Business skills for the international Hotel industry</a:t>
            </a:r>
          </a:p>
          <a:p>
            <a:r>
              <a:rPr lang="en-GB"/>
              <a:t>Module Leader: Daniel Payne</a:t>
            </a:r>
          </a:p>
          <a:p>
            <a:r>
              <a:rPr lang="en-GB"/>
              <a:t>University: University of Wales Trinity Saint David</a:t>
            </a:r>
          </a:p>
          <a:p>
            <a:endParaRPr lang="en-GB"/>
          </a:p>
          <a:p>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486A3-CEC0-F3EC-7185-ED49118CCF45}"/>
              </a:ext>
            </a:extLst>
          </p:cNvPr>
          <p:cNvSpPr>
            <a:spLocks noGrp="1"/>
          </p:cNvSpPr>
          <p:nvPr>
            <p:ph type="title"/>
          </p:nvPr>
        </p:nvSpPr>
        <p:spPr/>
        <p:txBody>
          <a:bodyPr/>
          <a:lstStyle/>
          <a:p>
            <a:r>
              <a:rPr lang="en-GB"/>
              <a:t>AI Declaration form</a:t>
            </a:r>
          </a:p>
        </p:txBody>
      </p:sp>
      <p:sp>
        <p:nvSpPr>
          <p:cNvPr id="3" name="Content Placeholder 2">
            <a:extLst>
              <a:ext uri="{FF2B5EF4-FFF2-40B4-BE49-F238E27FC236}">
                <a16:creationId xmlns:a16="http://schemas.microsoft.com/office/drawing/2014/main" id="{8A7ED583-4B4F-91F7-BA18-185460865FFA}"/>
              </a:ext>
            </a:extLst>
          </p:cNvPr>
          <p:cNvSpPr>
            <a:spLocks noGrp="1"/>
          </p:cNvSpPr>
          <p:nvPr>
            <p:ph idx="1"/>
          </p:nvPr>
        </p:nvSpPr>
        <p:spPr/>
        <p:txBody>
          <a:bodyPr vert="horz" lIns="91440" tIns="45720" rIns="91440" bIns="45720" rtlCol="0" anchor="t">
            <a:normAutofit/>
          </a:bodyPr>
          <a:lstStyle/>
          <a:p>
            <a:r>
              <a:rPr lang="en-GB" sz="2000">
                <a:solidFill>
                  <a:srgbClr val="000000"/>
                </a:solidFill>
                <a:latin typeface="Calisto MT"/>
              </a:rPr>
              <a:t>I acknowledge the use of Word Editor (Word) on [30/11/2025] to check my spelling and grammar. I used the prompt:</a:t>
            </a:r>
            <a:endParaRPr lang="en-US" sz="2000">
              <a:solidFill>
                <a:srgbClr val="000000"/>
              </a:solidFill>
              <a:latin typeface="Calisto MT"/>
            </a:endParaRPr>
          </a:p>
          <a:p>
            <a:r>
              <a:rPr lang="en-GB" sz="2000">
                <a:solidFill>
                  <a:srgbClr val="000000"/>
                </a:solidFill>
                <a:latin typeface="Calisto MT"/>
              </a:rPr>
              <a:t>1. Editor</a:t>
            </a:r>
          </a:p>
          <a:p>
            <a:r>
              <a:rPr lang="en-GB" sz="2000">
                <a:solidFill>
                  <a:srgbClr val="000000"/>
                </a:solidFill>
                <a:latin typeface="Calisto MT"/>
              </a:rPr>
              <a:t>I confirm that I have not presented any AI generated text as my own work. I confirm I have</a:t>
            </a:r>
          </a:p>
          <a:p>
            <a:r>
              <a:rPr lang="en-GB" sz="2000">
                <a:solidFill>
                  <a:srgbClr val="000000"/>
                </a:solidFill>
                <a:latin typeface="Calisto MT"/>
              </a:rPr>
              <a:t>copies of my drafts, notes, and other resources I used before, and after the use of AI tools</a:t>
            </a:r>
          </a:p>
          <a:p>
            <a:r>
              <a:rPr lang="en-GB" sz="2000">
                <a:solidFill>
                  <a:srgbClr val="000000"/>
                </a:solidFill>
                <a:latin typeface="Calisto MT"/>
              </a:rPr>
              <a:t>which I may be asked to provide in evidence.</a:t>
            </a:r>
            <a:endParaRPr lang="en-GB"/>
          </a:p>
        </p:txBody>
      </p:sp>
    </p:spTree>
    <p:extLst>
      <p:ext uri="{BB962C8B-B14F-4D97-AF65-F5344CB8AC3E}">
        <p14:creationId xmlns:p14="http://schemas.microsoft.com/office/powerpoint/2010/main" val="218983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5D28B-C6E8-9F45-0D42-AE416BB12AE0}"/>
              </a:ext>
            </a:extLst>
          </p:cNvPr>
          <p:cNvSpPr>
            <a:spLocks noGrp="1"/>
          </p:cNvSpPr>
          <p:nvPr>
            <p:ph type="title"/>
          </p:nvPr>
        </p:nvSpPr>
        <p:spPr/>
        <p:txBody>
          <a:bodyPr/>
          <a:lstStyle/>
          <a:p>
            <a:r>
              <a:rPr lang="en-GB"/>
              <a:t>What we will cover?</a:t>
            </a:r>
          </a:p>
        </p:txBody>
      </p:sp>
      <p:sp>
        <p:nvSpPr>
          <p:cNvPr id="3" name="Content Placeholder 2">
            <a:extLst>
              <a:ext uri="{FF2B5EF4-FFF2-40B4-BE49-F238E27FC236}">
                <a16:creationId xmlns:a16="http://schemas.microsoft.com/office/drawing/2014/main" id="{376387DE-85FD-004D-8089-D0DF20192988}"/>
              </a:ext>
            </a:extLst>
          </p:cNvPr>
          <p:cNvSpPr>
            <a:spLocks noGrp="1"/>
          </p:cNvSpPr>
          <p:nvPr>
            <p:ph idx="1"/>
          </p:nvPr>
        </p:nvSpPr>
        <p:spPr/>
        <p:txBody>
          <a:bodyPr vert="horz" lIns="91440" tIns="45720" rIns="91440" bIns="45720" rtlCol="0" anchor="t">
            <a:normAutofit/>
          </a:bodyPr>
          <a:lstStyle/>
          <a:p>
            <a:r>
              <a:rPr lang="en-GB"/>
              <a:t>Key attributes of employees in the hospitality industry and why these attributes are important?</a:t>
            </a:r>
            <a:endParaRPr lang="en-US"/>
          </a:p>
          <a:p>
            <a:r>
              <a:rPr lang="en-GB"/>
              <a:t>Information I have learnt in this module.</a:t>
            </a:r>
          </a:p>
          <a:p>
            <a:r>
              <a:rPr lang="en-GB"/>
              <a:t>Exploring written communication</a:t>
            </a:r>
          </a:p>
          <a:p>
            <a:r>
              <a:rPr lang="en-GB"/>
              <a:t>My personality for employment</a:t>
            </a:r>
          </a:p>
          <a:p>
            <a:r>
              <a:rPr lang="en-GB"/>
              <a:t>My skills  for employment</a:t>
            </a:r>
          </a:p>
          <a:p>
            <a:r>
              <a:rPr lang="en-GB"/>
              <a:t>Summary.</a:t>
            </a:r>
          </a:p>
        </p:txBody>
      </p:sp>
    </p:spTree>
    <p:extLst>
      <p:ext uri="{BB962C8B-B14F-4D97-AF65-F5344CB8AC3E}">
        <p14:creationId xmlns:p14="http://schemas.microsoft.com/office/powerpoint/2010/main" val="1989294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F0E39-8B44-6BA0-F101-3BEF509F898D}"/>
              </a:ext>
            </a:extLst>
          </p:cNvPr>
          <p:cNvSpPr>
            <a:spLocks noGrp="1"/>
          </p:cNvSpPr>
          <p:nvPr>
            <p:ph type="title"/>
          </p:nvPr>
        </p:nvSpPr>
        <p:spPr>
          <a:xfrm>
            <a:off x="838200" y="565603"/>
            <a:ext cx="3918652" cy="2463347"/>
          </a:xfrm>
        </p:spPr>
        <p:txBody>
          <a:bodyPr anchor="b">
            <a:normAutofit/>
          </a:bodyPr>
          <a:lstStyle/>
          <a:p>
            <a:pPr>
              <a:lnSpc>
                <a:spcPct val="90000"/>
              </a:lnSpc>
            </a:pPr>
            <a:r>
              <a:rPr lang="en-GB" sz="3700"/>
              <a:t>Attributes and Personality within the Hospitality industry</a:t>
            </a:r>
          </a:p>
        </p:txBody>
      </p:sp>
      <p:sp>
        <p:nvSpPr>
          <p:cNvPr id="3" name="Content Placeholder 2">
            <a:extLst>
              <a:ext uri="{FF2B5EF4-FFF2-40B4-BE49-F238E27FC236}">
                <a16:creationId xmlns:a16="http://schemas.microsoft.com/office/drawing/2014/main" id="{9A6A28D8-0A26-AA3E-3A62-6B68D50B3D21}"/>
              </a:ext>
            </a:extLst>
          </p:cNvPr>
          <p:cNvSpPr>
            <a:spLocks noGrp="1"/>
          </p:cNvSpPr>
          <p:nvPr>
            <p:ph idx="1"/>
          </p:nvPr>
        </p:nvSpPr>
        <p:spPr>
          <a:xfrm>
            <a:off x="838200" y="3133725"/>
            <a:ext cx="3918652" cy="3128918"/>
          </a:xfrm>
        </p:spPr>
        <p:txBody>
          <a:bodyPr vert="horz" lIns="91440" tIns="45720" rIns="91440" bIns="45720" rtlCol="0" anchor="t">
            <a:normAutofit/>
          </a:bodyPr>
          <a:lstStyle/>
          <a:p>
            <a:pPr>
              <a:lnSpc>
                <a:spcPct val="100000"/>
              </a:lnSpc>
            </a:pPr>
            <a:r>
              <a:rPr lang="en-GB"/>
              <a:t>While there are no set attributes and personality within the Hospitality industry; the industry requires employees to have a mixture of abilities and different personalities to work well within the industry as there is a variety of jobs (Belbin, 1981). However saying this there are a few qualities which employers look for. </a:t>
            </a:r>
          </a:p>
          <a:p>
            <a:pPr>
              <a:lnSpc>
                <a:spcPct val="100000"/>
              </a:lnSpc>
            </a:pPr>
            <a:endParaRPr lang="en-GB"/>
          </a:p>
          <a:p>
            <a:pPr>
              <a:lnSpc>
                <a:spcPct val="100000"/>
              </a:lnSpc>
            </a:pPr>
            <a:endParaRPr lang="en-GB"/>
          </a:p>
        </p:txBody>
      </p:sp>
      <p:grpSp>
        <p:nvGrpSpPr>
          <p:cNvPr id="13" name="Group 12">
            <a:extLst>
              <a:ext uri="{FF2B5EF4-FFF2-40B4-BE49-F238E27FC236}">
                <a16:creationId xmlns:a16="http://schemas.microsoft.com/office/drawing/2014/main" id="{FCAB7548-8099-4066-AA4A-6689046790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8579" y="-6437"/>
            <a:ext cx="6403756" cy="6864437"/>
            <a:chOff x="5168579" y="-6437"/>
            <a:chExt cx="6403756" cy="6864437"/>
          </a:xfrm>
        </p:grpSpPr>
        <p:cxnSp>
          <p:nvCxnSpPr>
            <p:cNvPr id="14" name="Straight Connector 13">
              <a:extLst>
                <a:ext uri="{FF2B5EF4-FFF2-40B4-BE49-F238E27FC236}">
                  <a16:creationId xmlns:a16="http://schemas.microsoft.com/office/drawing/2014/main" id="{0DD6D54C-5C05-40DE-8EAF-FA50D609AE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37560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0CFF5B-7CFC-4A1B-811A-262201C049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BD7D63C-11FE-48D4-8433-A188CDAB23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0EB69FA-9640-4C07-9993-F74D211FB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62244" y="565603"/>
              <a:ext cx="0" cy="569704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887ECAA-6BDB-4356-A66A-D28C7026B6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857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FC3365E-17A9-4CC8-BE01-3969BF4C8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descr="A group of people posing for a photo&#10;&#10;AI-generated content may be incorrect.">
            <a:extLst>
              <a:ext uri="{FF2B5EF4-FFF2-40B4-BE49-F238E27FC236}">
                <a16:creationId xmlns:a16="http://schemas.microsoft.com/office/drawing/2014/main" id="{1DB09379-C9EB-6682-5586-BAE5085E4968}"/>
              </a:ext>
            </a:extLst>
          </p:cNvPr>
          <p:cNvPicPr>
            <a:picLocks noChangeAspect="1"/>
          </p:cNvPicPr>
          <p:nvPr/>
        </p:nvPicPr>
        <p:blipFill>
          <a:blip r:embed="rId3"/>
          <a:srcRect t="16724" r="-1" b="-1"/>
          <a:stretch>
            <a:fillRect/>
          </a:stretch>
        </p:blipFill>
        <p:spPr>
          <a:xfrm>
            <a:off x="5352373" y="1150838"/>
            <a:ext cx="6071687" cy="4449535"/>
          </a:xfrm>
          <a:custGeom>
            <a:avLst/>
            <a:gdLst/>
            <a:ahLst/>
            <a:cxnLst/>
            <a:rect l="l" t="t" r="r" b="b"/>
            <a:pathLst>
              <a:path w="6391928" h="4660591">
                <a:moveTo>
                  <a:pt x="2329728" y="0"/>
                </a:moveTo>
                <a:lnTo>
                  <a:pt x="2398607" y="0"/>
                </a:lnTo>
                <a:lnTo>
                  <a:pt x="3158515" y="0"/>
                </a:lnTo>
                <a:lnTo>
                  <a:pt x="3993320" y="0"/>
                </a:lnTo>
                <a:lnTo>
                  <a:pt x="4062199" y="0"/>
                </a:lnTo>
                <a:cubicBezTo>
                  <a:pt x="5348874" y="0"/>
                  <a:pt x="6391928" y="1043309"/>
                  <a:pt x="6391928" y="2330293"/>
                </a:cubicBezTo>
                <a:cubicBezTo>
                  <a:pt x="6391928" y="3617285"/>
                  <a:pt x="5348874" y="4660591"/>
                  <a:pt x="4062199" y="4660591"/>
                </a:cubicBezTo>
                <a:lnTo>
                  <a:pt x="3993320" y="4660591"/>
                </a:lnTo>
                <a:lnTo>
                  <a:pt x="3233415" y="4660591"/>
                </a:lnTo>
                <a:lnTo>
                  <a:pt x="2398607" y="4660591"/>
                </a:lnTo>
                <a:lnTo>
                  <a:pt x="2329728" y="4660591"/>
                </a:lnTo>
                <a:cubicBezTo>
                  <a:pt x="1043053" y="4660591"/>
                  <a:pt x="0" y="3617281"/>
                  <a:pt x="0" y="2330297"/>
                </a:cubicBezTo>
                <a:cubicBezTo>
                  <a:pt x="0" y="1043306"/>
                  <a:pt x="1043053" y="0"/>
                  <a:pt x="2329728" y="0"/>
                </a:cubicBezTo>
                <a:close/>
              </a:path>
            </a:pathLst>
          </a:custGeom>
          <a:ln w="12700">
            <a:solidFill>
              <a:schemeClr val="accent4"/>
            </a:solidFill>
          </a:ln>
        </p:spPr>
      </p:pic>
      <p:sp>
        <p:nvSpPr>
          <p:cNvPr id="5" name="TextBox 4">
            <a:extLst>
              <a:ext uri="{FF2B5EF4-FFF2-40B4-BE49-F238E27FC236}">
                <a16:creationId xmlns:a16="http://schemas.microsoft.com/office/drawing/2014/main" id="{D90A714D-B82B-EF51-E0B4-1C09FFDFAF68}"/>
              </a:ext>
            </a:extLst>
          </p:cNvPr>
          <p:cNvSpPr txBox="1"/>
          <p:nvPr/>
        </p:nvSpPr>
        <p:spPr>
          <a:xfrm>
            <a:off x="5161482" y="6260213"/>
            <a:ext cx="64955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LinkedIn profile Samantha West (accessed 31/12/2025)</a:t>
            </a:r>
          </a:p>
        </p:txBody>
      </p:sp>
    </p:spTree>
    <p:extLst>
      <p:ext uri="{BB962C8B-B14F-4D97-AF65-F5344CB8AC3E}">
        <p14:creationId xmlns:p14="http://schemas.microsoft.com/office/powerpoint/2010/main" val="79646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8" name="Straight Connector 17">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2"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23"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useBgFill="1">
        <p:nvSpPr>
          <p:cNvPr id="25" name="Rectangle 24">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8E957-BBD3-B1FA-328B-0C6951283800}"/>
              </a:ext>
            </a:extLst>
          </p:cNvPr>
          <p:cNvSpPr>
            <a:spLocks noGrp="1"/>
          </p:cNvSpPr>
          <p:nvPr>
            <p:ph type="title"/>
          </p:nvPr>
        </p:nvSpPr>
        <p:spPr>
          <a:xfrm>
            <a:off x="838200" y="581337"/>
            <a:ext cx="3798436" cy="2060263"/>
          </a:xfrm>
        </p:spPr>
        <p:txBody>
          <a:bodyPr vert="horz" lIns="91440" tIns="45720" rIns="91440" bIns="45720" rtlCol="0" anchor="b">
            <a:normAutofit/>
          </a:bodyPr>
          <a:lstStyle/>
          <a:p>
            <a:pPr>
              <a:lnSpc>
                <a:spcPct val="90000"/>
              </a:lnSpc>
            </a:pPr>
            <a:r>
              <a:rPr lang="en-US" sz="3700"/>
              <a:t>What attributes does a hospitality employee need?</a:t>
            </a:r>
          </a:p>
        </p:txBody>
      </p:sp>
      <p:sp>
        <p:nvSpPr>
          <p:cNvPr id="3" name="Text Placeholder 2">
            <a:extLst>
              <a:ext uri="{FF2B5EF4-FFF2-40B4-BE49-F238E27FC236}">
                <a16:creationId xmlns:a16="http://schemas.microsoft.com/office/drawing/2014/main" id="{4976A683-58C8-6567-9633-C212D9DC7CA8}"/>
              </a:ext>
            </a:extLst>
          </p:cNvPr>
          <p:cNvSpPr>
            <a:spLocks noGrp="1"/>
          </p:cNvSpPr>
          <p:nvPr>
            <p:ph type="body" sz="half" idx="2"/>
          </p:nvPr>
        </p:nvSpPr>
        <p:spPr>
          <a:xfrm>
            <a:off x="838200" y="2788920"/>
            <a:ext cx="3798436" cy="3388042"/>
          </a:xfrm>
        </p:spPr>
        <p:txBody>
          <a:bodyPr vert="horz" lIns="91440" tIns="45720" rIns="91440" bIns="45720" rtlCol="0" anchor="t">
            <a:normAutofit/>
          </a:bodyPr>
          <a:lstStyle/>
          <a:p>
            <a:pPr>
              <a:lnSpc>
                <a:spcPct val="100000"/>
              </a:lnSpc>
            </a:pPr>
            <a:r>
              <a:rPr lang="en-US" sz="1400"/>
              <a:t>A range of skills and attributes are needed for someone to be successful in the Hospitality industry. The best skills to have are: </a:t>
            </a:r>
            <a:endParaRPr lang="en-US"/>
          </a:p>
          <a:p>
            <a:pPr marL="342900" indent="-228600">
              <a:lnSpc>
                <a:spcPct val="100000"/>
              </a:lnSpc>
              <a:buFont typeface="Arial" panose="020B0604020202020204" pitchFamily="34" charset="0"/>
              <a:buChar char="•"/>
            </a:pPr>
            <a:r>
              <a:rPr lang="en-US" sz="1400"/>
              <a:t>Being self-aware</a:t>
            </a:r>
          </a:p>
          <a:p>
            <a:pPr marL="342900" indent="-228600">
              <a:lnSpc>
                <a:spcPct val="100000"/>
              </a:lnSpc>
              <a:buFont typeface="Arial" panose="020B0604020202020204" pitchFamily="34" charset="0"/>
              <a:buChar char="•"/>
            </a:pPr>
            <a:r>
              <a:rPr lang="en-US" sz="1400"/>
              <a:t>Effective communication</a:t>
            </a:r>
          </a:p>
          <a:p>
            <a:pPr marL="342900" indent="-228600">
              <a:lnSpc>
                <a:spcPct val="100000"/>
              </a:lnSpc>
              <a:buFont typeface="Arial" panose="020B0604020202020204" pitchFamily="34" charset="0"/>
              <a:buChar char="•"/>
            </a:pPr>
            <a:r>
              <a:rPr lang="en-US" sz="1400"/>
              <a:t>Positive role model.</a:t>
            </a:r>
          </a:p>
          <a:p>
            <a:pPr marL="342900" indent="-228600">
              <a:lnSpc>
                <a:spcPct val="100000"/>
              </a:lnSpc>
              <a:buFont typeface="Arial" panose="020B0604020202020204" pitchFamily="34" charset="0"/>
              <a:buChar char="•"/>
            </a:pPr>
            <a:r>
              <a:rPr lang="en-US" sz="1400"/>
              <a:t>Team collaboration </a:t>
            </a:r>
          </a:p>
          <a:p>
            <a:pPr>
              <a:lnSpc>
                <a:spcPct val="100000"/>
              </a:lnSpc>
            </a:pPr>
            <a:r>
              <a:rPr lang="en-US" sz="1400"/>
              <a:t>Having a mix of skills helps within the company to make the team work effectively to achieve tasks, objectives and goals. To maintain high standards of service.</a:t>
            </a:r>
          </a:p>
        </p:txBody>
      </p:sp>
      <p:grpSp>
        <p:nvGrpSpPr>
          <p:cNvPr id="24" name="Group 23">
            <a:extLst>
              <a:ext uri="{FF2B5EF4-FFF2-40B4-BE49-F238E27FC236}">
                <a16:creationId xmlns:a16="http://schemas.microsoft.com/office/drawing/2014/main" id="{BE5E049A-4A23-44CB-B5ED-030BD25A1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7689" y="-6437"/>
            <a:ext cx="6399627" cy="6864437"/>
            <a:chOff x="5167689" y="-6437"/>
            <a:chExt cx="6399627" cy="6864437"/>
          </a:xfrm>
        </p:grpSpPr>
        <p:cxnSp>
          <p:nvCxnSpPr>
            <p:cNvPr id="30" name="Straight Connector 29">
              <a:extLst>
                <a:ext uri="{FF2B5EF4-FFF2-40B4-BE49-F238E27FC236}">
                  <a16:creationId xmlns:a16="http://schemas.microsoft.com/office/drawing/2014/main" id="{43B47A15-9292-4357-AA25-E187AC166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266E215-42AC-4D6A-A37F-B0C2E2FB99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DC49225-8670-4B30-BEA8-3CDE3C6DD4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58133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12D652B-23A7-429E-A3E1-62ABA17B8B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6276734"/>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64F55F8-5EFF-4E16-95C1-83B24DDE84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338969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8" name="Picture 7" descr="A diagram of different types of things&#10;&#10;AI-generated content may be incorrect.">
            <a:extLst>
              <a:ext uri="{FF2B5EF4-FFF2-40B4-BE49-F238E27FC236}">
                <a16:creationId xmlns:a16="http://schemas.microsoft.com/office/drawing/2014/main" id="{6E527A54-D9D2-7153-6523-16362ACFB752}"/>
              </a:ext>
            </a:extLst>
          </p:cNvPr>
          <p:cNvPicPr>
            <a:picLocks noChangeAspect="1"/>
          </p:cNvPicPr>
          <p:nvPr/>
        </p:nvPicPr>
        <p:blipFill>
          <a:blip r:embed="rId3"/>
          <a:stretch>
            <a:fillRect/>
          </a:stretch>
        </p:blipFill>
        <p:spPr>
          <a:xfrm>
            <a:off x="6105457" y="730331"/>
            <a:ext cx="4482942" cy="2521655"/>
          </a:xfrm>
          <a:prstGeom prst="rect">
            <a:avLst/>
          </a:prstGeom>
        </p:spPr>
      </p:pic>
      <p:pic>
        <p:nvPicPr>
          <p:cNvPr id="6" name="Content Placeholder 5" descr="A diagram of skills and atrubrites&#10;&#10;AI-generated content may be incorrect.">
            <a:extLst>
              <a:ext uri="{FF2B5EF4-FFF2-40B4-BE49-F238E27FC236}">
                <a16:creationId xmlns:a16="http://schemas.microsoft.com/office/drawing/2014/main" id="{0F77C280-CF53-F770-4E63-7FC233D24DA9}"/>
              </a:ext>
            </a:extLst>
          </p:cNvPr>
          <p:cNvPicPr>
            <a:picLocks noGrp="1" noChangeAspect="1"/>
          </p:cNvPicPr>
          <p:nvPr>
            <p:ph type="pic" idx="1"/>
          </p:nvPr>
        </p:nvPicPr>
        <p:blipFill>
          <a:blip r:embed="rId4"/>
          <a:srcRect l="16447" r="16447"/>
          <a:stretch/>
        </p:blipFill>
        <p:spPr>
          <a:xfrm>
            <a:off x="6860968" y="3527409"/>
            <a:ext cx="3008322" cy="2521655"/>
          </a:xfrm>
          <a:prstGeom prst="rect">
            <a:avLst/>
          </a:prstGeom>
        </p:spPr>
      </p:pic>
    </p:spTree>
    <p:extLst>
      <p:ext uri="{BB962C8B-B14F-4D97-AF65-F5344CB8AC3E}">
        <p14:creationId xmlns:p14="http://schemas.microsoft.com/office/powerpoint/2010/main" val="3878641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C3129D-25A2-93EA-002D-F51580696D14}"/>
              </a:ext>
            </a:extLst>
          </p:cNvPr>
          <p:cNvSpPr>
            <a:spLocks noGrp="1"/>
          </p:cNvSpPr>
          <p:nvPr>
            <p:ph type="title"/>
          </p:nvPr>
        </p:nvSpPr>
        <p:spPr>
          <a:xfrm>
            <a:off x="838199" y="727323"/>
            <a:ext cx="5490073" cy="1914277"/>
          </a:xfrm>
        </p:spPr>
        <p:txBody>
          <a:bodyPr anchor="b">
            <a:normAutofit/>
          </a:bodyPr>
          <a:lstStyle/>
          <a:p>
            <a:r>
              <a:rPr lang="en-GB"/>
              <a:t>Hospitality managers</a:t>
            </a:r>
          </a:p>
        </p:txBody>
      </p:sp>
      <p:sp>
        <p:nvSpPr>
          <p:cNvPr id="3" name="Content Placeholder 2">
            <a:extLst>
              <a:ext uri="{FF2B5EF4-FFF2-40B4-BE49-F238E27FC236}">
                <a16:creationId xmlns:a16="http://schemas.microsoft.com/office/drawing/2014/main" id="{C9B6424E-B1B3-1858-62AD-E90BABB0E7F7}"/>
              </a:ext>
            </a:extLst>
          </p:cNvPr>
          <p:cNvSpPr>
            <a:spLocks noGrp="1"/>
          </p:cNvSpPr>
          <p:nvPr>
            <p:ph idx="1"/>
          </p:nvPr>
        </p:nvSpPr>
        <p:spPr>
          <a:xfrm>
            <a:off x="838199" y="2788920"/>
            <a:ext cx="5490073" cy="3388042"/>
          </a:xfrm>
        </p:spPr>
        <p:txBody>
          <a:bodyPr vert="horz" lIns="91440" tIns="45720" rIns="91440" bIns="45720" rtlCol="0" anchor="t">
            <a:normAutofit fontScale="85000" lnSpcReduction="10000"/>
          </a:bodyPr>
          <a:lstStyle/>
          <a:p>
            <a:pPr marL="0" indent="0">
              <a:buNone/>
            </a:pPr>
            <a:endParaRPr lang="en-GB"/>
          </a:p>
          <a:p>
            <a:r>
              <a:rPr lang="en-GB"/>
              <a:t>Meanwhile, a manger in the hospitality industry requires additional skills to make the service be efficient and effective and to be a positive role module (McGregor, 1987) (Mcabe,1988).</a:t>
            </a:r>
          </a:p>
          <a:p>
            <a:r>
              <a:rPr lang="en-GB"/>
              <a:t>Assertiveness for effective communication.</a:t>
            </a:r>
          </a:p>
          <a:p>
            <a:r>
              <a:rPr lang="en-GB"/>
              <a:t>Delegate tasks</a:t>
            </a:r>
          </a:p>
          <a:p>
            <a:r>
              <a:rPr lang="en-GB"/>
              <a:t>To have a satisfied or beyond satisfied guest satisfaction.</a:t>
            </a:r>
          </a:p>
          <a:p>
            <a:r>
              <a:rPr lang="en-GB" b="1"/>
              <a:t>The key to these factors are effective communication</a:t>
            </a:r>
            <a:r>
              <a:rPr lang="en-GB"/>
              <a:t>.</a:t>
            </a:r>
          </a:p>
          <a:p>
            <a:endParaRPr lang="en-GB"/>
          </a:p>
        </p:txBody>
      </p:sp>
      <p:grpSp>
        <p:nvGrpSpPr>
          <p:cNvPr id="32" name="Group 31">
            <a:extLst>
              <a:ext uri="{FF2B5EF4-FFF2-40B4-BE49-F238E27FC236}">
                <a16:creationId xmlns:a16="http://schemas.microsoft.com/office/drawing/2014/main" id="{53C7C3B1-A762-4683-8DC0-FDE202C7D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14" name="Straight Connector 13">
              <a:extLst>
                <a:ext uri="{FF2B5EF4-FFF2-40B4-BE49-F238E27FC236}">
                  <a16:creationId xmlns:a16="http://schemas.microsoft.com/office/drawing/2014/main" id="{719ED225-F3C7-4528-920C-245DFBA2E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4990343-EA5D-4B3B-8816-6084C5BE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6B7FCFF-F925-4BD3-9747-281D760205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256022A-471C-402E-8FB7-07349DE5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descr="A diagram of a diagram&#10;&#10;AI-generated content may be incorrect.">
            <a:extLst>
              <a:ext uri="{FF2B5EF4-FFF2-40B4-BE49-F238E27FC236}">
                <a16:creationId xmlns:a16="http://schemas.microsoft.com/office/drawing/2014/main" id="{49164CCE-8A02-8004-324E-3A82D5103B97}"/>
              </a:ext>
            </a:extLst>
          </p:cNvPr>
          <p:cNvPicPr>
            <a:picLocks noChangeAspect="1"/>
          </p:cNvPicPr>
          <p:nvPr/>
        </p:nvPicPr>
        <p:blipFill>
          <a:blip r:embed="rId3"/>
          <a:stretch>
            <a:fillRect/>
          </a:stretch>
        </p:blipFill>
        <p:spPr>
          <a:xfrm>
            <a:off x="7575482" y="1985427"/>
            <a:ext cx="3849624" cy="2887218"/>
          </a:xfrm>
          <a:prstGeom prst="rect">
            <a:avLst/>
          </a:prstGeom>
        </p:spPr>
      </p:pic>
    </p:spTree>
    <p:extLst>
      <p:ext uri="{BB962C8B-B14F-4D97-AF65-F5344CB8AC3E}">
        <p14:creationId xmlns:p14="http://schemas.microsoft.com/office/powerpoint/2010/main" val="3656311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79" name="Straight Connector 78">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83"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84"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p:nvSpPr>
          <p:cNvPr id="75" name="Rectangle 74">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0" name="Group 89">
            <a:extLst>
              <a:ext uri="{FF2B5EF4-FFF2-40B4-BE49-F238E27FC236}">
                <a16:creationId xmlns:a16="http://schemas.microsoft.com/office/drawing/2014/main" id="{859EF20D-5821-4F54-BD14-AB7D16330F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91" name="Straight Connector 90">
              <a:extLst>
                <a:ext uri="{FF2B5EF4-FFF2-40B4-BE49-F238E27FC236}">
                  <a16:creationId xmlns:a16="http://schemas.microsoft.com/office/drawing/2014/main" id="{658C3964-BF34-4211-835A-24B827B779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1337"/>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4C498194-83A5-4CCE-AA0B-12C3FE68EE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6734"/>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6B125AC6-B711-4F7C-B0D2-8369A8D67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5171535" y="0"/>
              <a:ext cx="0"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7543B8FC-DC9A-4AC0-BF25-85AF5B494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5" name="Content Placeholder 4">
            <a:extLst>
              <a:ext uri="{FF2B5EF4-FFF2-40B4-BE49-F238E27FC236}">
                <a16:creationId xmlns:a16="http://schemas.microsoft.com/office/drawing/2014/main" id="{20C5D12D-0AE0-C146-8BDD-332E4687EA21}"/>
              </a:ext>
            </a:extLst>
          </p:cNvPr>
          <p:cNvPicPr>
            <a:picLocks noGrp="1" noChangeAspect="1"/>
          </p:cNvPicPr>
          <p:nvPr>
            <p:ph idx="1"/>
          </p:nvPr>
        </p:nvPicPr>
        <p:blipFill>
          <a:blip r:embed="rId3"/>
          <a:srcRect l="7916" t="13023" r="8149" b="4172"/>
          <a:stretch>
            <a:fillRect/>
          </a:stretch>
        </p:blipFill>
        <p:spPr>
          <a:xfrm>
            <a:off x="1530193" y="-1204"/>
            <a:ext cx="9423817" cy="6872709"/>
          </a:xfrm>
          <a:prstGeom prst="rect">
            <a:avLst/>
          </a:prstGeom>
        </p:spPr>
      </p:pic>
      <p:sp>
        <p:nvSpPr>
          <p:cNvPr id="68" name="Title 1">
            <a:extLst>
              <a:ext uri="{FF2B5EF4-FFF2-40B4-BE49-F238E27FC236}">
                <a16:creationId xmlns:a16="http://schemas.microsoft.com/office/drawing/2014/main" id="{185B9F41-9D3B-9A06-1675-E1AEE7D3ED40}"/>
              </a:ext>
            </a:extLst>
          </p:cNvPr>
          <p:cNvSpPr>
            <a:spLocks noGrp="1"/>
          </p:cNvSpPr>
          <p:nvPr>
            <p:ph type="title"/>
          </p:nvPr>
        </p:nvSpPr>
        <p:spPr>
          <a:xfrm>
            <a:off x="2158814" y="142664"/>
            <a:ext cx="2744635" cy="868388"/>
          </a:xfrm>
        </p:spPr>
        <p:txBody>
          <a:bodyPr vert="horz" lIns="91440" tIns="45720" rIns="91440" bIns="45720" rtlCol="0" anchor="b">
            <a:normAutofit fontScale="90000"/>
          </a:bodyPr>
          <a:lstStyle/>
          <a:p>
            <a:r>
              <a:rPr lang="en-US" sz="5200"/>
              <a:t>Overview </a:t>
            </a:r>
          </a:p>
        </p:txBody>
      </p:sp>
    </p:spTree>
    <p:extLst>
      <p:ext uri="{BB962C8B-B14F-4D97-AF65-F5344CB8AC3E}">
        <p14:creationId xmlns:p14="http://schemas.microsoft.com/office/powerpoint/2010/main" val="663211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79B0-0874-D220-13BE-F0C230DA41C2}"/>
              </a:ext>
            </a:extLst>
          </p:cNvPr>
          <p:cNvSpPr>
            <a:spLocks noGrp="1"/>
          </p:cNvSpPr>
          <p:nvPr>
            <p:ph type="title"/>
          </p:nvPr>
        </p:nvSpPr>
        <p:spPr>
          <a:xfrm>
            <a:off x="838200" y="383194"/>
            <a:ext cx="10515600" cy="1325563"/>
          </a:xfrm>
        </p:spPr>
        <p:txBody>
          <a:bodyPr/>
          <a:lstStyle/>
          <a:p>
            <a:r>
              <a:rPr lang="en-GB"/>
              <a:t>Written communication</a:t>
            </a:r>
          </a:p>
        </p:txBody>
      </p:sp>
      <p:sp>
        <p:nvSpPr>
          <p:cNvPr id="3" name="Content Placeholder 2">
            <a:extLst>
              <a:ext uri="{FF2B5EF4-FFF2-40B4-BE49-F238E27FC236}">
                <a16:creationId xmlns:a16="http://schemas.microsoft.com/office/drawing/2014/main" id="{59165B54-15C9-799C-415A-611BF158D002}"/>
              </a:ext>
            </a:extLst>
          </p:cNvPr>
          <p:cNvSpPr>
            <a:spLocks noGrp="1"/>
          </p:cNvSpPr>
          <p:nvPr>
            <p:ph idx="1"/>
          </p:nvPr>
        </p:nvSpPr>
        <p:spPr>
          <a:xfrm>
            <a:off x="838200" y="1415118"/>
            <a:ext cx="8893278" cy="4854164"/>
          </a:xfrm>
        </p:spPr>
        <p:txBody>
          <a:bodyPr vert="horz" lIns="91440" tIns="45720" rIns="91440" bIns="45720" rtlCol="0" anchor="t">
            <a:noAutofit/>
          </a:bodyPr>
          <a:lstStyle/>
          <a:p>
            <a:pPr marL="0" indent="0" algn="just">
              <a:buNone/>
            </a:pPr>
            <a:r>
              <a:rPr lang="en-GB" sz="1400"/>
              <a:t>Basic module of communication (Shannon and Wavers, 1949) shows the basic communication:  we transmit our (Person A) thoughts through 'noise' in written communication by text or signs  to the receiver (person B)</a:t>
            </a:r>
            <a:endParaRPr lang="en-US"/>
          </a:p>
          <a:p>
            <a:pPr marL="0" indent="0" algn="just">
              <a:buNone/>
            </a:pPr>
            <a:endParaRPr lang="en-GB" sz="1400"/>
          </a:p>
          <a:p>
            <a:pPr marL="0" indent="0" algn="just">
              <a:buNone/>
            </a:pPr>
            <a:r>
              <a:rPr lang="en-GB" sz="1400"/>
              <a:t>Newest module of Active listening</a:t>
            </a:r>
          </a:p>
          <a:p>
            <a:pPr marL="0" indent="0" algn="just">
              <a:buNone/>
            </a:pPr>
            <a:r>
              <a:rPr lang="en-GB" sz="1400">
                <a:ea typeface="+mn-lt"/>
                <a:cs typeface="+mn-lt"/>
              </a:rPr>
              <a:t>Where the listener listens to the speaker and responds then takes action.</a:t>
            </a:r>
          </a:p>
          <a:p>
            <a:pPr marL="0" indent="0" algn="just">
              <a:buNone/>
            </a:pPr>
            <a:r>
              <a:rPr lang="en-GB" sz="1400">
                <a:ea typeface="+mn-lt"/>
                <a:cs typeface="+mn-lt"/>
                <a:hlinkClick r:id="rId3"/>
              </a:rPr>
              <a:t>NHS Key-Skills-Listening.pdf</a:t>
            </a:r>
          </a:p>
          <a:p>
            <a:pPr marL="0" indent="0" algn="just">
              <a:buNone/>
            </a:pPr>
            <a:r>
              <a:rPr lang="en-GB" sz="1400">
                <a:ea typeface="+mn-lt"/>
                <a:cs typeface="+mn-lt"/>
              </a:rPr>
              <a:t>Rogers. C Theory This idea is upon how one views their self which relates to how a massaged is communicated  or transmitted and how the message is received by the reader.  This is where effective written communication begins.</a:t>
            </a:r>
          </a:p>
          <a:p>
            <a:pPr marL="0" indent="0" algn="just">
              <a:buNone/>
            </a:pPr>
            <a:endParaRPr lang="en-GB" sz="1400">
              <a:ea typeface="+mn-lt"/>
              <a:cs typeface="+mn-lt"/>
            </a:endParaRPr>
          </a:p>
          <a:p>
            <a:pPr marL="0" indent="0" algn="just">
              <a:buNone/>
            </a:pPr>
            <a:r>
              <a:rPr lang="en-GB" sz="1400">
                <a:ea typeface="+mn-lt"/>
                <a:cs typeface="+mn-lt"/>
              </a:rPr>
              <a:t>From these theories, in order,  to write we must ask ourselves why am I writing this message in the first place. By using who, where, what, why and how- technique- will determine the main purpose for the reader.  Therefore, the  written communication must be effective for the reader to understand what the writer is conveying to them  and what actions must the reader take to correspond and to achieve the writer's goal.  This is why clear information must be presented in clarity to the reader to understand the contents of the written message.</a:t>
            </a:r>
          </a:p>
          <a:p>
            <a:pPr algn="just"/>
            <a:endParaRPr lang="en-GB" sz="1400">
              <a:ea typeface="+mn-lt"/>
              <a:cs typeface="+mn-lt"/>
            </a:endParaRPr>
          </a:p>
          <a:p>
            <a:pPr algn="just"/>
            <a:r>
              <a:rPr lang="en-GB" sz="1400">
                <a:ea typeface="+mn-lt"/>
                <a:cs typeface="+mn-lt"/>
                <a:hlinkClick r:id="rId4"/>
              </a:rPr>
              <a:t>The Humanistic Theory by CARL ROGERS - Simplest Explanation Ever</a:t>
            </a:r>
            <a:endParaRPr lang="en-GB" sz="1400"/>
          </a:p>
        </p:txBody>
      </p:sp>
      <p:pic>
        <p:nvPicPr>
          <p:cNvPr id="4" name="Graphic 3" descr="An open book">
            <a:extLst>
              <a:ext uri="{FF2B5EF4-FFF2-40B4-BE49-F238E27FC236}">
                <a16:creationId xmlns:a16="http://schemas.microsoft.com/office/drawing/2014/main" id="{D1BDFBBD-A267-86C2-F5B1-AB0BADA9540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53866" y="5218404"/>
            <a:ext cx="2089356" cy="2077066"/>
          </a:xfrm>
          <a:prstGeom prst="rect">
            <a:avLst/>
          </a:prstGeom>
        </p:spPr>
      </p:pic>
      <p:pic>
        <p:nvPicPr>
          <p:cNvPr id="6" name="Graphic 5" descr="Laptop with phone and calculator">
            <a:extLst>
              <a:ext uri="{FF2B5EF4-FFF2-40B4-BE49-F238E27FC236}">
                <a16:creationId xmlns:a16="http://schemas.microsoft.com/office/drawing/2014/main" id="{00849C96-0C76-B433-2382-AF0C9290900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528278" y="-379363"/>
            <a:ext cx="2540820" cy="2489610"/>
          </a:xfrm>
          <a:prstGeom prst="rect">
            <a:avLst/>
          </a:prstGeom>
        </p:spPr>
      </p:pic>
    </p:spTree>
    <p:extLst>
      <p:ext uri="{BB962C8B-B14F-4D97-AF65-F5344CB8AC3E}">
        <p14:creationId xmlns:p14="http://schemas.microsoft.com/office/powerpoint/2010/main" val="615592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0F0B-9E76-73FF-47BB-22A890542108}"/>
              </a:ext>
            </a:extLst>
          </p:cNvPr>
          <p:cNvSpPr>
            <a:spLocks noGrp="1"/>
          </p:cNvSpPr>
          <p:nvPr>
            <p:ph type="title"/>
          </p:nvPr>
        </p:nvSpPr>
        <p:spPr>
          <a:xfrm>
            <a:off x="838200" y="397810"/>
            <a:ext cx="10515600" cy="1325563"/>
          </a:xfrm>
        </p:spPr>
        <p:txBody>
          <a:bodyPr>
            <a:normAutofit fontScale="90000"/>
          </a:bodyPr>
          <a:lstStyle/>
          <a:p>
            <a:r>
              <a:rPr lang="en-GB"/>
              <a:t>Why written communication is vital in the Hospitality industry?</a:t>
            </a:r>
          </a:p>
        </p:txBody>
      </p:sp>
      <p:sp>
        <p:nvSpPr>
          <p:cNvPr id="3" name="Content Placeholder 2">
            <a:extLst>
              <a:ext uri="{FF2B5EF4-FFF2-40B4-BE49-F238E27FC236}">
                <a16:creationId xmlns:a16="http://schemas.microsoft.com/office/drawing/2014/main" id="{89A20D36-51B4-056D-C11B-2D73ADCB954F}"/>
              </a:ext>
            </a:extLst>
          </p:cNvPr>
          <p:cNvSpPr>
            <a:spLocks noGrp="1"/>
          </p:cNvSpPr>
          <p:nvPr>
            <p:ph idx="1"/>
          </p:nvPr>
        </p:nvSpPr>
        <p:spPr>
          <a:xfrm>
            <a:off x="724930" y="1520083"/>
            <a:ext cx="4649410" cy="3821778"/>
          </a:xfrm>
        </p:spPr>
        <p:txBody>
          <a:bodyPr vert="horz" lIns="91440" tIns="45720" rIns="91440" bIns="45720" rtlCol="0" anchor="t">
            <a:noAutofit/>
          </a:bodyPr>
          <a:lstStyle/>
          <a:p>
            <a:pPr marL="342900" indent="-342900" algn="just">
              <a:buAutoNum type="arabicPeriod"/>
            </a:pPr>
            <a:r>
              <a:rPr lang="en-GB" sz="1900">
                <a:solidFill>
                  <a:schemeClr val="tx1"/>
                </a:solidFill>
              </a:rPr>
              <a:t>Texts such as the manger talking to the employees for example about the shift.</a:t>
            </a:r>
            <a:endParaRPr lang="en-US" sz="1900">
              <a:solidFill>
                <a:schemeClr val="tx1"/>
              </a:solidFill>
            </a:endParaRPr>
          </a:p>
          <a:p>
            <a:pPr marL="342900" indent="-342900" algn="just">
              <a:buAutoNum type="arabicPeriod"/>
            </a:pPr>
            <a:r>
              <a:rPr lang="en-GB" sz="1900">
                <a:solidFill>
                  <a:schemeClr val="tx1"/>
                </a:solidFill>
              </a:rPr>
              <a:t>Emails such as to all stake holder</a:t>
            </a:r>
          </a:p>
          <a:p>
            <a:pPr marL="342900" indent="-342900" algn="just">
              <a:buAutoNum type="arabicPeriod"/>
            </a:pPr>
            <a:r>
              <a:rPr lang="en-GB" sz="1900">
                <a:solidFill>
                  <a:schemeClr val="tx1"/>
                </a:solidFill>
              </a:rPr>
              <a:t>Social media such as to all stake holders and the public.</a:t>
            </a:r>
          </a:p>
          <a:p>
            <a:pPr marL="342900" indent="-342900" algn="just">
              <a:buAutoNum type="arabicPeriod"/>
            </a:pPr>
            <a:r>
              <a:rPr lang="en-GB" sz="1900">
                <a:solidFill>
                  <a:schemeClr val="tx1"/>
                </a:solidFill>
              </a:rPr>
              <a:t>Advertising</a:t>
            </a:r>
          </a:p>
          <a:p>
            <a:pPr marL="342900" indent="-342900" algn="just">
              <a:buAutoNum type="arabicPeriod"/>
            </a:pPr>
            <a:r>
              <a:rPr lang="en-GB" sz="1900">
                <a:solidFill>
                  <a:schemeClr val="tx1"/>
                </a:solidFill>
              </a:rPr>
              <a:t>Reports: such as yearly reports</a:t>
            </a:r>
          </a:p>
          <a:p>
            <a:pPr marL="342900" indent="-342900" algn="just">
              <a:buAutoNum type="arabicPeriod"/>
            </a:pPr>
            <a:r>
              <a:rPr lang="en-GB" sz="1900">
                <a:solidFill>
                  <a:schemeClr val="tx1"/>
                </a:solidFill>
              </a:rPr>
              <a:t>Health and safety reports such as the HSE (</a:t>
            </a:r>
            <a:r>
              <a:rPr lang="en-GB" sz="1900">
                <a:solidFill>
                  <a:schemeClr val="tx1"/>
                </a:solidFill>
                <a:ea typeface="+mn-lt"/>
                <a:cs typeface="+mn-lt"/>
                <a:hlinkClick r:id="rId3">
                  <a:extLst>
                    <a:ext uri="{A12FA001-AC4F-418D-AE19-62706E023703}">
                      <ahyp:hlinkClr xmlns:ahyp="http://schemas.microsoft.com/office/drawing/2018/hyperlinkcolor" val="tx"/>
                    </a:ext>
                  </a:extLst>
                </a:hlinkClick>
              </a:rPr>
              <a:t>HSE: Information about health and safety at work</a:t>
            </a:r>
            <a:r>
              <a:rPr lang="en-GB" sz="1900">
                <a:solidFill>
                  <a:schemeClr val="tx1"/>
                </a:solidFill>
                <a:ea typeface="+mn-lt"/>
                <a:cs typeface="+mn-lt"/>
              </a:rPr>
              <a:t>)</a:t>
            </a:r>
          </a:p>
          <a:p>
            <a:pPr marL="342900" indent="-342900" algn="just">
              <a:buAutoNum type="arabicPeriod"/>
            </a:pPr>
            <a:r>
              <a:rPr lang="en-GB" sz="1900">
                <a:solidFill>
                  <a:schemeClr val="tx1"/>
                </a:solidFill>
              </a:rPr>
              <a:t>Schedules such as Gannt charts</a:t>
            </a:r>
          </a:p>
          <a:p>
            <a:pPr marL="342900" indent="-342900" algn="just">
              <a:buAutoNum type="arabicPeriod"/>
            </a:pPr>
            <a:endParaRPr lang="en-GB" sz="1900" err="1">
              <a:solidFill>
                <a:schemeClr val="tx1"/>
              </a:solidFill>
            </a:endParaRPr>
          </a:p>
        </p:txBody>
      </p:sp>
      <p:sp>
        <p:nvSpPr>
          <p:cNvPr id="6" name="TextBox 5">
            <a:extLst>
              <a:ext uri="{FF2B5EF4-FFF2-40B4-BE49-F238E27FC236}">
                <a16:creationId xmlns:a16="http://schemas.microsoft.com/office/drawing/2014/main" id="{DE63FCFC-57C7-6B28-9CFA-2DCDCA42C381}"/>
              </a:ext>
            </a:extLst>
          </p:cNvPr>
          <p:cNvSpPr txBox="1"/>
          <p:nvPr/>
        </p:nvSpPr>
        <p:spPr>
          <a:xfrm>
            <a:off x="6181973" y="888347"/>
            <a:ext cx="642698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a:solidFill>
                  <a:srgbClr val="000000"/>
                </a:solidFill>
                <a:latin typeface="Avenir Next LT Pro"/>
                <a:cs typeface="Arial"/>
              </a:rPr>
              <a:t>8. Contracts  such as employees job role contracts</a:t>
            </a:r>
          </a:p>
          <a:p>
            <a:pPr algn="just"/>
            <a:endParaRPr lang="en-US">
              <a:solidFill>
                <a:srgbClr val="000000"/>
              </a:solidFill>
              <a:latin typeface="Avenir Next LT Pro"/>
              <a:cs typeface="Arial"/>
            </a:endParaRPr>
          </a:p>
          <a:p>
            <a:pPr algn="just"/>
            <a:r>
              <a:rPr lang="en-US">
                <a:solidFill>
                  <a:srgbClr val="000000"/>
                </a:solidFill>
                <a:latin typeface="Avenir Next LT Pro"/>
                <a:cs typeface="Arial"/>
              </a:rPr>
              <a:t>9. Job advertisements </a:t>
            </a:r>
            <a:endParaRPr lang="en-US"/>
          </a:p>
          <a:p>
            <a:pPr algn="just"/>
            <a:endParaRPr lang="en-US">
              <a:solidFill>
                <a:srgbClr val="000000"/>
              </a:solidFill>
              <a:latin typeface="Avenir Next LT Pro"/>
              <a:cs typeface="Arial"/>
            </a:endParaRPr>
          </a:p>
          <a:p>
            <a:pPr algn="just"/>
            <a:r>
              <a:rPr lang="en-US">
                <a:solidFill>
                  <a:srgbClr val="000000"/>
                </a:solidFill>
                <a:latin typeface="Avenir Next LT Pro"/>
                <a:cs typeface="Arial"/>
              </a:rPr>
              <a:t>10. Licensing agreements</a:t>
            </a:r>
          </a:p>
          <a:p>
            <a:pPr algn="just"/>
            <a:endParaRPr lang="en-US">
              <a:solidFill>
                <a:srgbClr val="000000"/>
              </a:solidFill>
              <a:latin typeface="Avenir Next LT Pro"/>
              <a:cs typeface="Arial"/>
            </a:endParaRPr>
          </a:p>
          <a:p>
            <a:pPr algn="just"/>
            <a:r>
              <a:rPr lang="en-US">
                <a:solidFill>
                  <a:srgbClr val="000000"/>
                </a:solidFill>
                <a:latin typeface="Avenir Next LT Pro"/>
                <a:cs typeface="Arial"/>
              </a:rPr>
              <a:t>11. Booking systems</a:t>
            </a:r>
            <a:endParaRPr lang="en-US"/>
          </a:p>
          <a:p>
            <a:pPr algn="just"/>
            <a:endParaRPr lang="en-US">
              <a:solidFill>
                <a:srgbClr val="000000"/>
              </a:solidFill>
              <a:latin typeface="Avenir Next LT Pro"/>
              <a:cs typeface="Arial"/>
            </a:endParaRPr>
          </a:p>
          <a:p>
            <a:pPr algn="just"/>
            <a:r>
              <a:rPr lang="en-US">
                <a:solidFill>
                  <a:srgbClr val="000000"/>
                </a:solidFill>
                <a:latin typeface="Avenir Next LT Pro"/>
                <a:cs typeface="Arial"/>
              </a:rPr>
              <a:t>12. Restaurants or café, orders</a:t>
            </a:r>
            <a:endParaRPr lang="en-US"/>
          </a:p>
          <a:p>
            <a:pPr algn="just"/>
            <a:endParaRPr lang="en-US">
              <a:solidFill>
                <a:srgbClr val="000000"/>
              </a:solidFill>
              <a:latin typeface="Avenir Next LT Pro"/>
              <a:cs typeface="Arial"/>
            </a:endParaRPr>
          </a:p>
          <a:p>
            <a:pPr algn="just"/>
            <a:r>
              <a:rPr lang="en-US">
                <a:solidFill>
                  <a:srgbClr val="000000"/>
                </a:solidFill>
                <a:latin typeface="Avenir Next LT Pro"/>
                <a:cs typeface="Arial"/>
              </a:rPr>
              <a:t>13. Receipts: electronic or tangible</a:t>
            </a:r>
            <a:endParaRPr lang="en-US"/>
          </a:p>
          <a:p>
            <a:pPr algn="just"/>
            <a:endParaRPr lang="en-US">
              <a:solidFill>
                <a:srgbClr val="000000"/>
              </a:solidFill>
              <a:latin typeface="Avenir Next LT Pro"/>
              <a:cs typeface="Arial"/>
            </a:endParaRPr>
          </a:p>
          <a:p>
            <a:pPr algn="just"/>
            <a:r>
              <a:rPr lang="en-US">
                <a:solidFill>
                  <a:srgbClr val="000000"/>
                </a:solidFill>
                <a:latin typeface="Avenir Next LT Pro"/>
                <a:cs typeface="Arial"/>
              </a:rPr>
              <a:t>14. Agenda</a:t>
            </a:r>
          </a:p>
          <a:p>
            <a:pPr algn="just"/>
            <a:endParaRPr lang="en-US">
              <a:solidFill>
                <a:srgbClr val="000000"/>
              </a:solidFill>
              <a:latin typeface="Avenir Next LT Pro"/>
              <a:cs typeface="Arial"/>
            </a:endParaRPr>
          </a:p>
          <a:p>
            <a:pPr algn="just"/>
            <a:r>
              <a:rPr lang="en-US">
                <a:solidFill>
                  <a:srgbClr val="000000"/>
                </a:solidFill>
                <a:latin typeface="Avenir Next LT Pro"/>
                <a:cs typeface="Arial"/>
              </a:rPr>
              <a:t>15. Strategic planning</a:t>
            </a:r>
            <a:endParaRPr lang="en-US"/>
          </a:p>
          <a:p>
            <a:pPr algn="just"/>
            <a:endParaRPr lang="en-US">
              <a:solidFill>
                <a:srgbClr val="000000"/>
              </a:solidFill>
              <a:latin typeface="Avenir Next LT Pro"/>
              <a:cs typeface="Arial"/>
            </a:endParaRPr>
          </a:p>
          <a:p>
            <a:pPr algn="just"/>
            <a:r>
              <a:rPr lang="en-US">
                <a:solidFill>
                  <a:srgbClr val="000000"/>
                </a:solidFill>
                <a:latin typeface="Avenir Next LT Pro"/>
                <a:cs typeface="Arial"/>
              </a:rPr>
              <a:t>16. HR: employees personal documentations</a:t>
            </a:r>
          </a:p>
          <a:p>
            <a:pPr algn="just"/>
            <a:endParaRPr lang="en-US">
              <a:cs typeface="Arial"/>
            </a:endParaRPr>
          </a:p>
          <a:p>
            <a:pPr algn="just"/>
            <a:r>
              <a:rPr lang="en-US">
                <a:cs typeface="Arial"/>
              </a:rPr>
              <a:t>This is important for the industry operations to</a:t>
            </a:r>
          </a:p>
          <a:p>
            <a:pPr algn="just"/>
            <a:r>
              <a:rPr lang="en-US">
                <a:cs typeface="Arial"/>
              </a:rPr>
              <a:t> operate well...</a:t>
            </a:r>
            <a:endParaRPr lang="en-US"/>
          </a:p>
        </p:txBody>
      </p:sp>
    </p:spTree>
    <p:extLst>
      <p:ext uri="{BB962C8B-B14F-4D97-AF65-F5344CB8AC3E}">
        <p14:creationId xmlns:p14="http://schemas.microsoft.com/office/powerpoint/2010/main" val="2083830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B7665-B200-7785-CFF4-1A142D503DE7}"/>
              </a:ext>
            </a:extLst>
          </p:cNvPr>
          <p:cNvSpPr>
            <a:spLocks noGrp="1"/>
          </p:cNvSpPr>
          <p:nvPr>
            <p:ph type="title"/>
          </p:nvPr>
        </p:nvSpPr>
        <p:spPr>
          <a:xfrm>
            <a:off x="838199" y="-510248"/>
            <a:ext cx="5958821" cy="1212009"/>
          </a:xfrm>
        </p:spPr>
        <p:txBody>
          <a:bodyPr anchor="b">
            <a:normAutofit/>
          </a:bodyPr>
          <a:lstStyle/>
          <a:p>
            <a:r>
              <a:rPr lang="en-US"/>
              <a:t>Efficiency</a:t>
            </a:r>
          </a:p>
        </p:txBody>
      </p:sp>
      <p:sp>
        <p:nvSpPr>
          <p:cNvPr id="3" name="Content Placeholder 2">
            <a:extLst>
              <a:ext uri="{FF2B5EF4-FFF2-40B4-BE49-F238E27FC236}">
                <a16:creationId xmlns:a16="http://schemas.microsoft.com/office/drawing/2014/main" id="{40C0B658-6560-2E34-18AD-D0E429BF885B}"/>
              </a:ext>
            </a:extLst>
          </p:cNvPr>
          <p:cNvSpPr>
            <a:spLocks noGrp="1"/>
          </p:cNvSpPr>
          <p:nvPr>
            <p:ph idx="1"/>
          </p:nvPr>
        </p:nvSpPr>
        <p:spPr>
          <a:xfrm>
            <a:off x="838199" y="806536"/>
            <a:ext cx="5958821" cy="5432210"/>
          </a:xfrm>
        </p:spPr>
        <p:txBody>
          <a:bodyPr vert="horz" lIns="91440" tIns="45720" rIns="91440" bIns="45720" rtlCol="0" anchor="t">
            <a:noAutofit/>
          </a:bodyPr>
          <a:lstStyle/>
          <a:p>
            <a:pPr marL="0" indent="0" algn="just">
              <a:lnSpc>
                <a:spcPct val="100000"/>
              </a:lnSpc>
              <a:buNone/>
            </a:pPr>
            <a:r>
              <a:rPr lang="en-US" sz="1600" dirty="0"/>
              <a:t>Efficient and effective written communication in the Hospitality industry provides important documentation and records of events have been correctly  recorded and records are accurately documented. This allows the industry to run effectively as communication is clear and accurate recorded. This means that the Hospitality industry will have little or no error within written communication. Which is important as all stakeholders must be able to understand what is being communicated to them for them to take action.</a:t>
            </a:r>
            <a:endParaRPr lang="en-US" dirty="0"/>
          </a:p>
          <a:p>
            <a:pPr marL="0" indent="0" algn="just">
              <a:lnSpc>
                <a:spcPct val="100000"/>
              </a:lnSpc>
              <a:buNone/>
            </a:pPr>
            <a:r>
              <a:rPr lang="en-US" sz="1600" dirty="0"/>
              <a:t>In addition there two types of communication: Formal and informal.</a:t>
            </a:r>
          </a:p>
          <a:p>
            <a:pPr algn="just">
              <a:lnSpc>
                <a:spcPct val="100000"/>
              </a:lnSpc>
            </a:pPr>
            <a:r>
              <a:rPr lang="en-US" sz="1600" dirty="0"/>
              <a:t>Formal is focusing on tasks within the job role.</a:t>
            </a:r>
          </a:p>
          <a:p>
            <a:pPr algn="just">
              <a:lnSpc>
                <a:spcPct val="100000"/>
              </a:lnSpc>
            </a:pPr>
            <a:r>
              <a:rPr lang="en-US" sz="1600" dirty="0"/>
              <a:t>Informal is not for tasks within the job.</a:t>
            </a:r>
          </a:p>
          <a:p>
            <a:pPr marL="0" indent="0" algn="just">
              <a:lnSpc>
                <a:spcPct val="100000"/>
              </a:lnSpc>
              <a:buNone/>
            </a:pPr>
            <a:r>
              <a:rPr lang="en-US" sz="1600" dirty="0"/>
              <a:t>The types of written will </a:t>
            </a:r>
            <a:r>
              <a:rPr lang="en-US" sz="1600"/>
              <a:t>affect</a:t>
            </a:r>
            <a:r>
              <a:rPr lang="en-US" sz="1600" dirty="0"/>
              <a:t> the writing style. As a memo will be different from a report etc. This is because formal is more impersonal communication and informal is more personal communication to the reader.</a:t>
            </a:r>
          </a:p>
        </p:txBody>
      </p:sp>
      <p:pic>
        <p:nvPicPr>
          <p:cNvPr id="4" name="Picture 3" descr="A group of colorful tags&#10;&#10;AI-generated content may be incorrect.">
            <a:extLst>
              <a:ext uri="{FF2B5EF4-FFF2-40B4-BE49-F238E27FC236}">
                <a16:creationId xmlns:a16="http://schemas.microsoft.com/office/drawing/2014/main" id="{14E7956F-25D2-97A8-FB46-8B57816E2A9A}"/>
              </a:ext>
            </a:extLst>
          </p:cNvPr>
          <p:cNvPicPr>
            <a:picLocks noChangeAspect="1"/>
          </p:cNvPicPr>
          <p:nvPr/>
        </p:nvPicPr>
        <p:blipFill>
          <a:blip r:embed="rId3"/>
          <a:srcRect l="34851" r="26292" b="2"/>
          <a:stretch>
            <a:fillRect/>
          </a:stretch>
        </p:blipFill>
        <p:spPr>
          <a:xfrm>
            <a:off x="7849998" y="589628"/>
            <a:ext cx="3300593" cy="5669639"/>
          </a:xfrm>
          <a:custGeom>
            <a:avLst/>
            <a:gdLst/>
            <a:ahLst/>
            <a:cxnLst/>
            <a:rect l="l" t="t" r="r" b="b"/>
            <a:pathLst>
              <a:path w="2668133" h="4583222">
                <a:moveTo>
                  <a:pt x="1334067" y="0"/>
                </a:moveTo>
                <a:cubicBezTo>
                  <a:pt x="2070852" y="0"/>
                  <a:pt x="2668133" y="597282"/>
                  <a:pt x="2668133" y="1334066"/>
                </a:cubicBezTo>
                <a:lnTo>
                  <a:pt x="2668133" y="1808649"/>
                </a:lnTo>
                <a:lnTo>
                  <a:pt x="2668133" y="3249156"/>
                </a:lnTo>
                <a:cubicBezTo>
                  <a:pt x="2668133" y="3985941"/>
                  <a:pt x="2070852" y="4583222"/>
                  <a:pt x="1334067" y="4583222"/>
                </a:cubicBezTo>
                <a:cubicBezTo>
                  <a:pt x="597282" y="4583222"/>
                  <a:pt x="0" y="3985941"/>
                  <a:pt x="0" y="3249156"/>
                </a:cubicBezTo>
                <a:lnTo>
                  <a:pt x="0" y="2774573"/>
                </a:lnTo>
                <a:lnTo>
                  <a:pt x="0" y="1334066"/>
                </a:lnTo>
                <a:cubicBezTo>
                  <a:pt x="0" y="597282"/>
                  <a:pt x="597282" y="0"/>
                  <a:pt x="1334067" y="0"/>
                </a:cubicBezTo>
                <a:close/>
              </a:path>
            </a:pathLst>
          </a:custGeom>
          <a:ln w="12700">
            <a:solidFill>
              <a:schemeClr val="accent4"/>
            </a:solidFill>
          </a:ln>
        </p:spPr>
      </p:pic>
      <p:grpSp>
        <p:nvGrpSpPr>
          <p:cNvPr id="36" name="Group 35">
            <a:extLst>
              <a:ext uri="{FF2B5EF4-FFF2-40B4-BE49-F238E27FC236}">
                <a16:creationId xmlns:a16="http://schemas.microsoft.com/office/drawing/2014/main" id="{32D203DB-0A86-46BE-8863-3ADAEAAFE2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14" name="Straight Connector 13">
              <a:extLst>
                <a:ext uri="{FF2B5EF4-FFF2-40B4-BE49-F238E27FC236}">
                  <a16:creationId xmlns:a16="http://schemas.microsoft.com/office/drawing/2014/main" id="{8B0AC44C-2ED8-4E20-B5A9-1C6C28FB8C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338969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A1B6941-5982-4DC6-B619-246463FBDA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79D375A-AD6D-4EF5-90DE-A18751F29B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1C0059-D6B2-47F8-9BA7-DF6C5BA93A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4648D07-9FA7-4204-82F9-8FE9CFBFE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71983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F97B8F-C372-406F-BC40-FEBF267FD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719" y="2789105"/>
            <a:ext cx="10934171" cy="34567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6F7768D-2C22-4F7C-8BCA-F460371D5C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7581"/>
            <a:ext cx="12192000" cy="6881046"/>
            <a:chOff x="572" y="-7581"/>
            <a:chExt cx="12192000" cy="6881046"/>
          </a:xfrm>
        </p:grpSpPr>
        <p:cxnSp>
          <p:nvCxnSpPr>
            <p:cNvPr id="16" name="Straight Connector 15">
              <a:extLst>
                <a:ext uri="{FF2B5EF4-FFF2-40B4-BE49-F238E27FC236}">
                  <a16:creationId xmlns:a16="http://schemas.microsoft.com/office/drawing/2014/main" id="{5A282329-4807-44C6-8AF9-463180C741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45884"/>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40F1351-48CB-424C-8A88-1B23064770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96465"/>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40B9EBF-57BE-4E27-B9AF-D0B8E9034D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44509"/>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A53350B-5E17-48A4-8CDE-468FC9D9E4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Graphic 33">
              <a:extLst>
                <a:ext uri="{FF2B5EF4-FFF2-40B4-BE49-F238E27FC236}">
                  <a16:creationId xmlns:a16="http://schemas.microsoft.com/office/drawing/2014/main" id="{C673EDD6-6393-480B-B1FD-FFCC6ECD0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37174" y="-7581"/>
              <a:ext cx="3722031" cy="604044"/>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rgbClr val="D8897E"/>
              </a:solidFill>
              <a:prstDash val="solid"/>
              <a:miter/>
            </a:ln>
          </p:spPr>
          <p:txBody>
            <a:bodyPr rtlCol="0" anchor="ctr"/>
            <a:lstStyle/>
            <a:p>
              <a:endParaRPr lang="en-US"/>
            </a:p>
          </p:txBody>
        </p:sp>
        <p:sp>
          <p:nvSpPr>
            <p:cNvPr id="21" name="Graphic 33">
              <a:extLst>
                <a:ext uri="{FF2B5EF4-FFF2-40B4-BE49-F238E27FC236}">
                  <a16:creationId xmlns:a16="http://schemas.microsoft.com/office/drawing/2014/main" id="{849F7A27-D5D7-4A62-AD00-AD61A14E3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237174" y="6253952"/>
              <a:ext cx="3722031" cy="604044"/>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rgbClr val="D8897E"/>
              </a:solid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6D61772-4BBE-F73B-73BF-ADF077BEB3A0}"/>
              </a:ext>
            </a:extLst>
          </p:cNvPr>
          <p:cNvSpPr>
            <a:spLocks noGrp="1"/>
          </p:cNvSpPr>
          <p:nvPr>
            <p:ph type="title"/>
          </p:nvPr>
        </p:nvSpPr>
        <p:spPr>
          <a:xfrm>
            <a:off x="838200" y="706524"/>
            <a:ext cx="6012259" cy="2095683"/>
          </a:xfrm>
        </p:spPr>
        <p:txBody>
          <a:bodyPr anchor="ctr">
            <a:normAutofit/>
          </a:bodyPr>
          <a:lstStyle/>
          <a:p>
            <a:r>
              <a:rPr lang="en-US" sz="5200"/>
              <a:t>Miscommunication</a:t>
            </a:r>
            <a:br>
              <a:rPr lang="en-US" sz="5200"/>
            </a:br>
            <a:endParaRPr lang="en-US" sz="5200"/>
          </a:p>
        </p:txBody>
      </p:sp>
      <p:cxnSp>
        <p:nvCxnSpPr>
          <p:cNvPr id="23" name="Straight Connector 22">
            <a:extLst>
              <a:ext uri="{FF2B5EF4-FFF2-40B4-BE49-F238E27FC236}">
                <a16:creationId xmlns:a16="http://schemas.microsoft.com/office/drawing/2014/main" id="{ED77D0F5-35D0-4892-A2EA-D841FF8830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4123" y="2794702"/>
            <a:ext cx="10923176"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257916-2811-E38F-3184-F365F7F48DB9}"/>
              </a:ext>
            </a:extLst>
          </p:cNvPr>
          <p:cNvGraphicFramePr>
            <a:graphicFrameLocks noGrp="1"/>
          </p:cNvGraphicFramePr>
          <p:nvPr>
            <p:ph idx="1"/>
            <p:extLst>
              <p:ext uri="{D42A27DB-BD31-4B8C-83A1-F6EECF244321}">
                <p14:modId xmlns:p14="http://schemas.microsoft.com/office/powerpoint/2010/main" val="2074560972"/>
              </p:ext>
            </p:extLst>
          </p:nvPr>
        </p:nvGraphicFramePr>
        <p:xfrm>
          <a:off x="-123992" y="1750758"/>
          <a:ext cx="12174072" cy="33365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 name="Picture 13" descr="A group of wooden figures&#10;&#10;AI-generated content may be incorrect.">
            <a:extLst>
              <a:ext uri="{FF2B5EF4-FFF2-40B4-BE49-F238E27FC236}">
                <a16:creationId xmlns:a16="http://schemas.microsoft.com/office/drawing/2014/main" id="{BEEC1521-830A-902A-DE60-070617A12317}"/>
              </a:ext>
            </a:extLst>
          </p:cNvPr>
          <p:cNvPicPr>
            <a:picLocks noChangeAspect="1"/>
          </p:cNvPicPr>
          <p:nvPr/>
        </p:nvPicPr>
        <p:blipFill>
          <a:blip r:embed="rId8"/>
          <a:stretch>
            <a:fillRect/>
          </a:stretch>
        </p:blipFill>
        <p:spPr>
          <a:xfrm>
            <a:off x="6972121" y="4917303"/>
            <a:ext cx="2794018" cy="1939829"/>
          </a:xfrm>
          <a:prstGeom prst="rect">
            <a:avLst/>
          </a:prstGeom>
        </p:spPr>
      </p:pic>
      <p:pic>
        <p:nvPicPr>
          <p:cNvPr id="52" name="Graphic 51" descr="An open book">
            <a:extLst>
              <a:ext uri="{FF2B5EF4-FFF2-40B4-BE49-F238E27FC236}">
                <a16:creationId xmlns:a16="http://schemas.microsoft.com/office/drawing/2014/main" id="{8C6A7EDE-E5A6-2478-2A5F-072FF8C5FCB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702829" y="4149810"/>
            <a:ext cx="3490785" cy="3521676"/>
          </a:xfrm>
          <a:prstGeom prst="rect">
            <a:avLst/>
          </a:prstGeom>
        </p:spPr>
      </p:pic>
      <p:pic>
        <p:nvPicPr>
          <p:cNvPr id="54" name="Graphic 53" descr="Laptop with phone and calculator">
            <a:extLst>
              <a:ext uri="{FF2B5EF4-FFF2-40B4-BE49-F238E27FC236}">
                <a16:creationId xmlns:a16="http://schemas.microsoft.com/office/drawing/2014/main" id="{D353417F-0141-E62C-2C34-D6043C724F8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443406" y="-649749"/>
            <a:ext cx="3327400" cy="3263900"/>
          </a:xfrm>
          <a:prstGeom prst="rect">
            <a:avLst/>
          </a:prstGeom>
        </p:spPr>
      </p:pic>
    </p:spTree>
    <p:extLst>
      <p:ext uri="{BB962C8B-B14F-4D97-AF65-F5344CB8AC3E}">
        <p14:creationId xmlns:p14="http://schemas.microsoft.com/office/powerpoint/2010/main" val="683608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FD1EF-341F-D6D2-6A33-F827592EA1D7}"/>
              </a:ext>
            </a:extLst>
          </p:cNvPr>
          <p:cNvSpPr>
            <a:spLocks noGrp="1"/>
          </p:cNvSpPr>
          <p:nvPr>
            <p:ph type="title"/>
          </p:nvPr>
        </p:nvSpPr>
        <p:spPr/>
        <p:txBody>
          <a:bodyPr/>
          <a:lstStyle/>
          <a:p>
            <a:r>
              <a:rPr lang="en-GB"/>
              <a:t>My personality: Personality Test</a:t>
            </a:r>
          </a:p>
        </p:txBody>
      </p:sp>
      <p:pic>
        <p:nvPicPr>
          <p:cNvPr id="4" name="Content Placeholder 3" descr="A screenshot of a chart&#10;&#10;AI-generated content may be incorrect.">
            <a:extLst>
              <a:ext uri="{FF2B5EF4-FFF2-40B4-BE49-F238E27FC236}">
                <a16:creationId xmlns:a16="http://schemas.microsoft.com/office/drawing/2014/main" id="{D1F4D4B0-3983-7C87-27CB-AB4C5F6F79D7}"/>
              </a:ext>
            </a:extLst>
          </p:cNvPr>
          <p:cNvPicPr>
            <a:picLocks noGrp="1" noChangeAspect="1"/>
          </p:cNvPicPr>
          <p:nvPr>
            <p:ph idx="1"/>
          </p:nvPr>
        </p:nvPicPr>
        <p:blipFill>
          <a:blip r:embed="rId3"/>
          <a:stretch>
            <a:fillRect/>
          </a:stretch>
        </p:blipFill>
        <p:spPr>
          <a:xfrm>
            <a:off x="1434941" y="2189408"/>
            <a:ext cx="9322118" cy="3821778"/>
          </a:xfrm>
          <a:prstGeom prst="rect">
            <a:avLst/>
          </a:prstGeom>
        </p:spPr>
      </p:pic>
      <p:sp>
        <p:nvSpPr>
          <p:cNvPr id="5" name="TextBox 4">
            <a:extLst>
              <a:ext uri="{FF2B5EF4-FFF2-40B4-BE49-F238E27FC236}">
                <a16:creationId xmlns:a16="http://schemas.microsoft.com/office/drawing/2014/main" id="{1C35769C-248F-2849-C54C-B321B1F30B37}"/>
              </a:ext>
            </a:extLst>
          </p:cNvPr>
          <p:cNvSpPr txBox="1"/>
          <p:nvPr/>
        </p:nvSpPr>
        <p:spPr>
          <a:xfrm>
            <a:off x="815580" y="6202405"/>
            <a:ext cx="47676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Picture from accessed 04/12/2025</a:t>
            </a:r>
          </a:p>
        </p:txBody>
      </p:sp>
    </p:spTree>
    <p:extLst>
      <p:ext uri="{BB962C8B-B14F-4D97-AF65-F5344CB8AC3E}">
        <p14:creationId xmlns:p14="http://schemas.microsoft.com/office/powerpoint/2010/main" val="2365487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B96E9-3298-CE3F-E293-7556AA9FD2A5}"/>
              </a:ext>
            </a:extLst>
          </p:cNvPr>
          <p:cNvSpPr>
            <a:spLocks noGrp="1"/>
          </p:cNvSpPr>
          <p:nvPr>
            <p:ph type="title"/>
          </p:nvPr>
        </p:nvSpPr>
        <p:spPr>
          <a:xfrm>
            <a:off x="838200" y="565603"/>
            <a:ext cx="3918652" cy="2463347"/>
          </a:xfrm>
        </p:spPr>
        <p:txBody>
          <a:bodyPr anchor="b">
            <a:normAutofit/>
          </a:bodyPr>
          <a:lstStyle/>
          <a:p>
            <a:r>
              <a:rPr lang="en-GB"/>
              <a:t>Exploring my personality</a:t>
            </a:r>
          </a:p>
        </p:txBody>
      </p:sp>
      <p:sp>
        <p:nvSpPr>
          <p:cNvPr id="11" name="Content Placeholder 10">
            <a:extLst>
              <a:ext uri="{FF2B5EF4-FFF2-40B4-BE49-F238E27FC236}">
                <a16:creationId xmlns:a16="http://schemas.microsoft.com/office/drawing/2014/main" id="{8486FD2A-AA2E-4F8F-0229-0C5AF271C6C7}"/>
              </a:ext>
            </a:extLst>
          </p:cNvPr>
          <p:cNvSpPr>
            <a:spLocks noGrp="1"/>
          </p:cNvSpPr>
          <p:nvPr>
            <p:ph idx="1"/>
          </p:nvPr>
        </p:nvSpPr>
        <p:spPr>
          <a:xfrm>
            <a:off x="838200" y="3133725"/>
            <a:ext cx="3918652" cy="3128918"/>
          </a:xfrm>
        </p:spPr>
        <p:txBody>
          <a:bodyPr vert="horz" lIns="91440" tIns="45720" rIns="91440" bIns="45720" rtlCol="0" anchor="t">
            <a:normAutofit fontScale="92500" lnSpcReduction="20000"/>
          </a:bodyPr>
          <a:lstStyle/>
          <a:p>
            <a:pPr marL="0" indent="0">
              <a:buNone/>
            </a:pPr>
            <a:r>
              <a:rPr lang="en-US" dirty="0"/>
              <a:t>From me being a team worker within the hospitality means I can work to accomplish tasks in a time effective way. In addition to this my personality helps to understand my teams viewpoints which can help with resolving conflicts by negotiating</a:t>
            </a:r>
            <a:r>
              <a:rPr lang="en-US" dirty="0">
                <a:solidFill>
                  <a:srgbClr val="C25D5D"/>
                </a:solidFill>
                <a:latin typeface="Avenir Next LT Pro"/>
              </a:rPr>
              <a:t> and negotiating on tasks. As I focus on others well-being which important for the teams moral and for guests well-being too. This means that Team collaboration is where I thrive within work. </a:t>
            </a:r>
            <a:endParaRPr lang="en-US" dirty="0"/>
          </a:p>
        </p:txBody>
      </p:sp>
      <p:grpSp>
        <p:nvGrpSpPr>
          <p:cNvPr id="18" name="Group 17">
            <a:extLst>
              <a:ext uri="{FF2B5EF4-FFF2-40B4-BE49-F238E27FC236}">
                <a16:creationId xmlns:a16="http://schemas.microsoft.com/office/drawing/2014/main" id="{FCAB7548-8099-4066-AA4A-6689046790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8579" y="-6437"/>
            <a:ext cx="6403756" cy="6864437"/>
            <a:chOff x="5168579" y="-6437"/>
            <a:chExt cx="6403756" cy="6864437"/>
          </a:xfrm>
        </p:grpSpPr>
        <p:cxnSp>
          <p:nvCxnSpPr>
            <p:cNvPr id="19" name="Straight Connector 18">
              <a:extLst>
                <a:ext uri="{FF2B5EF4-FFF2-40B4-BE49-F238E27FC236}">
                  <a16:creationId xmlns:a16="http://schemas.microsoft.com/office/drawing/2014/main" id="{0DD6D54C-5C05-40DE-8EAF-FA50D609AE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37560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0CFF5B-7CFC-4A1B-811A-262201C049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BD7D63C-11FE-48D4-8433-A188CDAB23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0EB69FA-9640-4C07-9993-F74D211FB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62244" y="565603"/>
              <a:ext cx="0" cy="569704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887ECAA-6BDB-4356-A66A-D28C7026B6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857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FC3365E-17A9-4CC8-BE01-3969BF4C8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 name="Content Placeholder 6" descr="A group of colorful squares with text&#10;&#10;AI-generated content may be incorrect.">
            <a:extLst>
              <a:ext uri="{FF2B5EF4-FFF2-40B4-BE49-F238E27FC236}">
                <a16:creationId xmlns:a16="http://schemas.microsoft.com/office/drawing/2014/main" id="{B30845A8-1943-FC1F-29C7-E142DFCD7BF2}"/>
              </a:ext>
            </a:extLst>
          </p:cNvPr>
          <p:cNvPicPr>
            <a:picLocks noChangeAspect="1"/>
          </p:cNvPicPr>
          <p:nvPr/>
        </p:nvPicPr>
        <p:blipFill>
          <a:blip r:embed="rId2"/>
          <a:srcRect t="2289" r="-1" b="-1"/>
          <a:stretch>
            <a:fillRect/>
          </a:stretch>
        </p:blipFill>
        <p:spPr>
          <a:xfrm>
            <a:off x="5352373" y="1150838"/>
            <a:ext cx="6071687" cy="4449535"/>
          </a:xfrm>
          <a:custGeom>
            <a:avLst/>
            <a:gdLst/>
            <a:ahLst/>
            <a:cxnLst/>
            <a:rect l="l" t="t" r="r" b="b"/>
            <a:pathLst>
              <a:path w="6391928" h="4660591">
                <a:moveTo>
                  <a:pt x="2329728" y="0"/>
                </a:moveTo>
                <a:lnTo>
                  <a:pt x="2398607" y="0"/>
                </a:lnTo>
                <a:lnTo>
                  <a:pt x="3158515" y="0"/>
                </a:lnTo>
                <a:lnTo>
                  <a:pt x="3993320" y="0"/>
                </a:lnTo>
                <a:lnTo>
                  <a:pt x="4062199" y="0"/>
                </a:lnTo>
                <a:cubicBezTo>
                  <a:pt x="5348874" y="0"/>
                  <a:pt x="6391928" y="1043309"/>
                  <a:pt x="6391928" y="2330293"/>
                </a:cubicBezTo>
                <a:cubicBezTo>
                  <a:pt x="6391928" y="3617285"/>
                  <a:pt x="5348874" y="4660591"/>
                  <a:pt x="4062199" y="4660591"/>
                </a:cubicBezTo>
                <a:lnTo>
                  <a:pt x="3993320" y="4660591"/>
                </a:lnTo>
                <a:lnTo>
                  <a:pt x="3233415" y="4660591"/>
                </a:lnTo>
                <a:lnTo>
                  <a:pt x="2398607" y="4660591"/>
                </a:lnTo>
                <a:lnTo>
                  <a:pt x="2329728" y="4660591"/>
                </a:lnTo>
                <a:cubicBezTo>
                  <a:pt x="1043053" y="4660591"/>
                  <a:pt x="0" y="3617281"/>
                  <a:pt x="0" y="2330297"/>
                </a:cubicBezTo>
                <a:cubicBezTo>
                  <a:pt x="0" y="1043306"/>
                  <a:pt x="1043053" y="0"/>
                  <a:pt x="2329728" y="0"/>
                </a:cubicBezTo>
                <a:close/>
              </a:path>
            </a:pathLst>
          </a:custGeom>
          <a:ln w="12700">
            <a:solidFill>
              <a:schemeClr val="accent4"/>
            </a:solidFill>
          </a:ln>
        </p:spPr>
      </p:pic>
    </p:spTree>
    <p:extLst>
      <p:ext uri="{BB962C8B-B14F-4D97-AF65-F5344CB8AC3E}">
        <p14:creationId xmlns:p14="http://schemas.microsoft.com/office/powerpoint/2010/main" val="1843493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E498-9E44-7D69-DFC8-334C19B8F102}"/>
              </a:ext>
            </a:extLst>
          </p:cNvPr>
          <p:cNvSpPr>
            <a:spLocks noGrp="1"/>
          </p:cNvSpPr>
          <p:nvPr>
            <p:ph type="title"/>
          </p:nvPr>
        </p:nvSpPr>
        <p:spPr/>
        <p:txBody>
          <a:bodyPr/>
          <a:lstStyle/>
          <a:p>
            <a:r>
              <a:rPr lang="en-GB" dirty="0"/>
              <a:t>Exploring Team work </a:t>
            </a:r>
          </a:p>
        </p:txBody>
      </p:sp>
      <p:sp>
        <p:nvSpPr>
          <p:cNvPr id="3" name="Content Placeholder 2">
            <a:extLst>
              <a:ext uri="{FF2B5EF4-FFF2-40B4-BE49-F238E27FC236}">
                <a16:creationId xmlns:a16="http://schemas.microsoft.com/office/drawing/2014/main" id="{FED0B109-DF54-23A3-361D-64BE48A0E665}"/>
              </a:ext>
            </a:extLst>
          </p:cNvPr>
          <p:cNvSpPr>
            <a:spLocks noGrp="1"/>
          </p:cNvSpPr>
          <p:nvPr>
            <p:ph idx="1"/>
          </p:nvPr>
        </p:nvSpPr>
        <p:spPr/>
        <p:txBody>
          <a:bodyPr vert="horz" lIns="91440" tIns="45720" rIns="91440" bIns="45720" rtlCol="0" anchor="t">
            <a:normAutofit/>
          </a:bodyPr>
          <a:lstStyle/>
          <a:p>
            <a:r>
              <a:rPr lang="en-GB" dirty="0"/>
              <a:t>Social identity theory Tajfel. H 1979</a:t>
            </a:r>
          </a:p>
          <a:p>
            <a:r>
              <a:rPr lang="en-GB" dirty="0"/>
              <a:t>Turner. J 2012</a:t>
            </a:r>
          </a:p>
          <a:p>
            <a:r>
              <a:rPr lang="en-GB" dirty="0"/>
              <a:t>Jannis 1961</a:t>
            </a:r>
          </a:p>
          <a:p>
            <a:r>
              <a:rPr lang="en-GB" dirty="0"/>
              <a:t>Yuki</a:t>
            </a:r>
          </a:p>
          <a:p>
            <a:r>
              <a:rPr lang="en-GB" dirty="0"/>
              <a:t>Macro and micro teams</a:t>
            </a:r>
          </a:p>
          <a:p>
            <a:r>
              <a:rPr lang="en-GB" dirty="0"/>
              <a:t>A great team will have certain characteristics</a:t>
            </a:r>
          </a:p>
          <a:p>
            <a:endParaRPr lang="en-GB" dirty="0"/>
          </a:p>
        </p:txBody>
      </p:sp>
    </p:spTree>
    <p:extLst>
      <p:ext uri="{BB962C8B-B14F-4D97-AF65-F5344CB8AC3E}">
        <p14:creationId xmlns:p14="http://schemas.microsoft.com/office/powerpoint/2010/main" val="4642491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5FBE79-7F67-4840-6E19-5264E2CB5717}"/>
              </a:ext>
            </a:extLst>
          </p:cNvPr>
          <p:cNvSpPr>
            <a:spLocks noGrp="1"/>
          </p:cNvSpPr>
          <p:nvPr>
            <p:ph type="title"/>
          </p:nvPr>
        </p:nvSpPr>
        <p:spPr>
          <a:xfrm>
            <a:off x="838200" y="727323"/>
            <a:ext cx="3798436" cy="1914277"/>
          </a:xfrm>
        </p:spPr>
        <p:txBody>
          <a:bodyPr anchor="b">
            <a:normAutofit/>
          </a:bodyPr>
          <a:lstStyle/>
          <a:p>
            <a:r>
              <a:rPr lang="en-US" dirty="0"/>
              <a:t>Individual performance</a:t>
            </a:r>
          </a:p>
        </p:txBody>
      </p:sp>
      <p:sp>
        <p:nvSpPr>
          <p:cNvPr id="3" name="Content Placeholder 2">
            <a:extLst>
              <a:ext uri="{FF2B5EF4-FFF2-40B4-BE49-F238E27FC236}">
                <a16:creationId xmlns:a16="http://schemas.microsoft.com/office/drawing/2014/main" id="{4182773F-7853-1F0E-CE7F-EB7028BF0555}"/>
              </a:ext>
            </a:extLst>
          </p:cNvPr>
          <p:cNvSpPr>
            <a:spLocks noGrp="1"/>
          </p:cNvSpPr>
          <p:nvPr>
            <p:ph idx="1"/>
          </p:nvPr>
        </p:nvSpPr>
        <p:spPr>
          <a:xfrm>
            <a:off x="5869641" y="5937773"/>
            <a:ext cx="3798436" cy="3388042"/>
          </a:xfrm>
        </p:spPr>
        <p:txBody>
          <a:bodyPr vert="horz" lIns="91440" tIns="45720" rIns="91440" bIns="45720" rtlCol="0">
            <a:normAutofit/>
          </a:bodyPr>
          <a:lstStyle/>
          <a:p>
            <a:r>
              <a:rPr lang="en-US" dirty="0">
                <a:ea typeface="+mn-lt"/>
                <a:cs typeface="+mn-lt"/>
                <a:hlinkClick r:id="rId3"/>
              </a:rPr>
              <a:t>Maslow's Hierarchy of Needs</a:t>
            </a:r>
            <a:r>
              <a:rPr lang="en-US" dirty="0">
                <a:ea typeface="+mn-lt"/>
                <a:cs typeface="+mn-lt"/>
              </a:rPr>
              <a:t> (accessed 08/01/2026)</a:t>
            </a:r>
            <a:endParaRPr lang="en-US" dirty="0"/>
          </a:p>
        </p:txBody>
      </p:sp>
      <p:grpSp>
        <p:nvGrpSpPr>
          <p:cNvPr id="39" name="Group 38">
            <a:extLst>
              <a:ext uri="{FF2B5EF4-FFF2-40B4-BE49-F238E27FC236}">
                <a16:creationId xmlns:a16="http://schemas.microsoft.com/office/drawing/2014/main" id="{87CB8D36-9DE0-44D4-B67A-16D4F212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7689" y="-6437"/>
            <a:ext cx="6399627" cy="6864437"/>
            <a:chOff x="5167689" y="-6437"/>
            <a:chExt cx="6399627" cy="6864437"/>
          </a:xfrm>
        </p:grpSpPr>
        <p:cxnSp>
          <p:nvCxnSpPr>
            <p:cNvPr id="14" name="Straight Connector 13">
              <a:extLst>
                <a:ext uri="{FF2B5EF4-FFF2-40B4-BE49-F238E27FC236}">
                  <a16:creationId xmlns:a16="http://schemas.microsoft.com/office/drawing/2014/main" id="{43B47A15-9292-4357-AA25-E187AC166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266E215-42AC-4D6A-A37F-B0C2E2FB99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DC49225-8670-4B30-BEA8-3CDE3C6DD4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58133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12D652B-23A7-429E-A3E1-62ABA17B8B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6276734"/>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descr="maslow needs3">
            <a:extLst>
              <a:ext uri="{FF2B5EF4-FFF2-40B4-BE49-F238E27FC236}">
                <a16:creationId xmlns:a16="http://schemas.microsoft.com/office/drawing/2014/main" id="{AAC0A597-D00D-051E-5441-E1122874B510}"/>
              </a:ext>
            </a:extLst>
          </p:cNvPr>
          <p:cNvPicPr>
            <a:picLocks noChangeAspect="1"/>
          </p:cNvPicPr>
          <p:nvPr/>
        </p:nvPicPr>
        <p:blipFill>
          <a:blip r:embed="rId4"/>
          <a:stretch>
            <a:fillRect/>
          </a:stretch>
        </p:blipFill>
        <p:spPr>
          <a:xfrm>
            <a:off x="5873287" y="914436"/>
            <a:ext cx="5029200" cy="5029200"/>
          </a:xfrm>
          <a:prstGeom prst="rect">
            <a:avLst/>
          </a:prstGeom>
        </p:spPr>
      </p:pic>
      <p:sp>
        <p:nvSpPr>
          <p:cNvPr id="5" name="TextBox 4">
            <a:extLst>
              <a:ext uri="{FF2B5EF4-FFF2-40B4-BE49-F238E27FC236}">
                <a16:creationId xmlns:a16="http://schemas.microsoft.com/office/drawing/2014/main" id="{983A6424-85A3-990F-4E69-7B078C5D8161}"/>
              </a:ext>
            </a:extLst>
          </p:cNvPr>
          <p:cNvSpPr txBox="1"/>
          <p:nvPr/>
        </p:nvSpPr>
        <p:spPr>
          <a:xfrm>
            <a:off x="858081" y="2694983"/>
            <a:ext cx="289144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For each employee to perform best in a team each level of the Maslow's hierarchy of needs need to be meet.</a:t>
            </a:r>
          </a:p>
        </p:txBody>
      </p:sp>
    </p:spTree>
    <p:extLst>
      <p:ext uri="{BB962C8B-B14F-4D97-AF65-F5344CB8AC3E}">
        <p14:creationId xmlns:p14="http://schemas.microsoft.com/office/powerpoint/2010/main" val="2749792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31" name="Straight Connector 30">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6A8F7EF-6104-BE81-9154-DEDA334E35C6}"/>
              </a:ext>
            </a:extLst>
          </p:cNvPr>
          <p:cNvSpPr>
            <a:spLocks noGrp="1"/>
          </p:cNvSpPr>
          <p:nvPr>
            <p:ph type="title"/>
          </p:nvPr>
        </p:nvSpPr>
        <p:spPr>
          <a:xfrm>
            <a:off x="838200" y="727323"/>
            <a:ext cx="4933950" cy="1596291"/>
          </a:xfrm>
        </p:spPr>
        <p:txBody>
          <a:bodyPr>
            <a:normAutofit/>
          </a:bodyPr>
          <a:lstStyle/>
          <a:p>
            <a:r>
              <a:rPr lang="en-US" dirty="0"/>
              <a:t>The development of a team-  FSNP model</a:t>
            </a:r>
          </a:p>
        </p:txBody>
      </p:sp>
      <p:sp>
        <p:nvSpPr>
          <p:cNvPr id="8" name="Content Placeholder 7">
            <a:extLst>
              <a:ext uri="{FF2B5EF4-FFF2-40B4-BE49-F238E27FC236}">
                <a16:creationId xmlns:a16="http://schemas.microsoft.com/office/drawing/2014/main" id="{7D547417-F517-B683-1113-C56C9F65EEA4}"/>
              </a:ext>
            </a:extLst>
          </p:cNvPr>
          <p:cNvSpPr>
            <a:spLocks noGrp="1"/>
          </p:cNvSpPr>
          <p:nvPr>
            <p:ph idx="1"/>
          </p:nvPr>
        </p:nvSpPr>
        <p:spPr>
          <a:xfrm>
            <a:off x="838200" y="2434196"/>
            <a:ext cx="4933950" cy="3430575"/>
          </a:xfrm>
        </p:spPr>
        <p:txBody>
          <a:bodyPr vert="horz" lIns="91440" tIns="45720" rIns="91440" bIns="45720" rtlCol="0" anchor="t">
            <a:normAutofit fontScale="92500" lnSpcReduction="20000"/>
          </a:bodyPr>
          <a:lstStyle/>
          <a:p>
            <a:pPr marL="0" indent="0">
              <a:buNone/>
            </a:pPr>
            <a:r>
              <a:rPr lang="en-US" dirty="0"/>
              <a:t>Tuckman 1965</a:t>
            </a:r>
          </a:p>
          <a:p>
            <a:pPr marL="0" indent="0" algn="just">
              <a:buNone/>
            </a:pPr>
            <a:r>
              <a:rPr lang="en-US" dirty="0"/>
              <a:t>mutual trust is also is within the model of the Ritz-Carlton hotel chain. Trust promotes; which will also contribute to the success of the team. The Ritz also applies factors which I talked about earlier on to building effective teamwork. This model and example is important in this industry as it shows what can be achieved by a team. A business by carrying out mutual values within a team- The Ritz is a prime example of this – will get tasks complete to high standards</a:t>
            </a:r>
          </a:p>
          <a:p>
            <a:pPr marL="0" indent="0" algn="just">
              <a:buNone/>
            </a:pPr>
            <a:r>
              <a:rPr lang="en-US" dirty="0"/>
              <a:t>With accountability of self will also effect the team as it ensures trust between collogues.</a:t>
            </a:r>
          </a:p>
        </p:txBody>
      </p:sp>
      <p:cxnSp>
        <p:nvCxnSpPr>
          <p:cNvPr id="36" name="Straight Connector 35">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process&#10;&#10;AI-generated content may be incorrect.">
            <a:extLst>
              <a:ext uri="{FF2B5EF4-FFF2-40B4-BE49-F238E27FC236}">
                <a16:creationId xmlns:a16="http://schemas.microsoft.com/office/drawing/2014/main" id="{2F0B42D2-F0AA-A3EC-44E9-4635A028CEAA}"/>
              </a:ext>
            </a:extLst>
          </p:cNvPr>
          <p:cNvPicPr>
            <a:picLocks noChangeAspect="1"/>
          </p:cNvPicPr>
          <p:nvPr/>
        </p:nvPicPr>
        <p:blipFill>
          <a:blip r:embed="rId3"/>
          <a:srcRect t="20062" b="1543"/>
          <a:stretch>
            <a:fillRect/>
          </a:stretch>
        </p:blipFill>
        <p:spPr>
          <a:xfrm>
            <a:off x="5754113" y="2081992"/>
            <a:ext cx="6592432" cy="3895044"/>
          </a:xfrm>
          <a:prstGeom prst="rect">
            <a:avLst/>
          </a:prstGeom>
        </p:spPr>
      </p:pic>
    </p:spTree>
    <p:extLst>
      <p:ext uri="{BB962C8B-B14F-4D97-AF65-F5344CB8AC3E}">
        <p14:creationId xmlns:p14="http://schemas.microsoft.com/office/powerpoint/2010/main" val="3478323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B2110-D82D-3097-65C3-0E0A108175E1}"/>
              </a:ext>
            </a:extLst>
          </p:cNvPr>
          <p:cNvSpPr>
            <a:spLocks noGrp="1"/>
          </p:cNvSpPr>
          <p:nvPr>
            <p:ph type="title"/>
          </p:nvPr>
        </p:nvSpPr>
        <p:spPr/>
        <p:txBody>
          <a:bodyPr/>
          <a:lstStyle/>
          <a:p>
            <a:r>
              <a:rPr lang="en-US" dirty="0"/>
              <a:t>Summy of team work</a:t>
            </a:r>
          </a:p>
        </p:txBody>
      </p:sp>
      <p:sp>
        <p:nvSpPr>
          <p:cNvPr id="3" name="Content Placeholder 2">
            <a:extLst>
              <a:ext uri="{FF2B5EF4-FFF2-40B4-BE49-F238E27FC236}">
                <a16:creationId xmlns:a16="http://schemas.microsoft.com/office/drawing/2014/main" id="{EF8B5A2E-27A8-0B0F-CEC3-A5D2F0F87C47}"/>
              </a:ext>
            </a:extLst>
          </p:cNvPr>
          <p:cNvSpPr>
            <a:spLocks noGrp="1"/>
          </p:cNvSpPr>
          <p:nvPr>
            <p:ph idx="1"/>
          </p:nvPr>
        </p:nvSpPr>
        <p:spPr>
          <a:xfrm>
            <a:off x="838200" y="2438789"/>
            <a:ext cx="5278582" cy="3572397"/>
          </a:xfrm>
        </p:spPr>
        <p:txBody>
          <a:bodyPr vert="horz" lIns="91440" tIns="45720" rIns="91440" bIns="45720" rtlCol="0" anchor="t">
            <a:normAutofit fontScale="77500" lnSpcReduction="20000"/>
          </a:bodyPr>
          <a:lstStyle/>
          <a:p>
            <a:pPr marL="0" indent="0">
              <a:buNone/>
            </a:pPr>
            <a:r>
              <a:rPr lang="en-US" dirty="0"/>
              <a:t>A great team will have the following factors:</a:t>
            </a:r>
          </a:p>
          <a:p>
            <a:pPr marL="342900" indent="-342900">
              <a:buAutoNum type="arabicPeriod"/>
            </a:pPr>
            <a:r>
              <a:rPr lang="en-US" dirty="0"/>
              <a:t>-Self-awareness- each employee</a:t>
            </a:r>
          </a:p>
          <a:p>
            <a:pPr marL="342900" indent="-342900">
              <a:buAutoNum type="arabicPeriod"/>
            </a:pPr>
            <a:r>
              <a:rPr lang="en-US" dirty="0"/>
              <a:t>Effective communication</a:t>
            </a:r>
          </a:p>
          <a:p>
            <a:pPr marL="342900" indent="-342900">
              <a:buAutoNum type="arabicPeriod"/>
            </a:pPr>
            <a:r>
              <a:rPr lang="en-US" dirty="0"/>
              <a:t>Responsibility </a:t>
            </a:r>
          </a:p>
          <a:p>
            <a:pPr marL="342900" indent="-342900">
              <a:buAutoNum type="arabicPeriod"/>
            </a:pPr>
            <a:r>
              <a:rPr lang="en-US" dirty="0"/>
              <a:t>Accountability</a:t>
            </a:r>
          </a:p>
          <a:p>
            <a:pPr marL="342900" indent="-342900">
              <a:buAutoNum type="arabicPeriod"/>
            </a:pPr>
            <a:r>
              <a:rPr lang="en-US" dirty="0"/>
              <a:t>Professional</a:t>
            </a:r>
          </a:p>
          <a:p>
            <a:pPr marL="342900" indent="-342900">
              <a:buAutoNum type="arabicPeriod"/>
            </a:pPr>
            <a:r>
              <a:rPr lang="en-US" dirty="0"/>
              <a:t>Time management</a:t>
            </a:r>
          </a:p>
          <a:p>
            <a:pPr marL="342900" indent="-342900">
              <a:buAutoNum type="arabicPeriod"/>
            </a:pPr>
            <a:r>
              <a:rPr lang="en-US" dirty="0"/>
              <a:t>Negation</a:t>
            </a:r>
          </a:p>
          <a:p>
            <a:pPr marL="342900" indent="-342900">
              <a:buAutoNum type="arabicPeriod"/>
            </a:pPr>
            <a:r>
              <a:rPr lang="en-US" dirty="0"/>
              <a:t>Empathy</a:t>
            </a:r>
          </a:p>
          <a:p>
            <a:pPr marL="342900" indent="-342900">
              <a:buAutoNum type="arabicPeriod"/>
            </a:pPr>
            <a:r>
              <a:rPr lang="en-US" dirty="0"/>
              <a:t>Self-motivation and determination to complete tasks</a:t>
            </a:r>
          </a:p>
          <a:p>
            <a:pPr marL="342900" indent="-342900" algn="just">
              <a:buAutoNum type="arabicPeriod"/>
            </a:pPr>
            <a:r>
              <a:rPr lang="en-US" dirty="0"/>
              <a:t>Trust from integrity </a:t>
            </a:r>
          </a:p>
        </p:txBody>
      </p:sp>
      <p:sp>
        <p:nvSpPr>
          <p:cNvPr id="4" name="TextBox 3">
            <a:extLst>
              <a:ext uri="{FF2B5EF4-FFF2-40B4-BE49-F238E27FC236}">
                <a16:creationId xmlns:a16="http://schemas.microsoft.com/office/drawing/2014/main" id="{F22261A8-979F-94BE-66A5-E10B4F4395A1}"/>
              </a:ext>
            </a:extLst>
          </p:cNvPr>
          <p:cNvSpPr txBox="1"/>
          <p:nvPr/>
        </p:nvSpPr>
        <p:spPr>
          <a:xfrm>
            <a:off x="6532418" y="2275610"/>
            <a:ext cx="506383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t>To conclude the theories that have been explored have  explored the factors that make a great team to benefit the business; the team must have integrity and team members must have trust- while sharing a common goal with completion of tasks.  Where each team member feels respected and valued within the team to perform effectively.</a:t>
            </a:r>
          </a:p>
        </p:txBody>
      </p:sp>
    </p:spTree>
    <p:extLst>
      <p:ext uri="{BB962C8B-B14F-4D97-AF65-F5344CB8AC3E}">
        <p14:creationId xmlns:p14="http://schemas.microsoft.com/office/powerpoint/2010/main" val="429111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1C693-DFAC-ABEE-E1EB-ECA271E04500}"/>
              </a:ext>
            </a:extLst>
          </p:cNvPr>
          <p:cNvSpPr>
            <a:spLocks noGrp="1"/>
          </p:cNvSpPr>
          <p:nvPr>
            <p:ph type="title"/>
          </p:nvPr>
        </p:nvSpPr>
        <p:spPr/>
        <p:txBody>
          <a:bodyPr/>
          <a:lstStyle/>
          <a:p>
            <a:r>
              <a:rPr lang="en-GB"/>
              <a:t>In the work place</a:t>
            </a:r>
          </a:p>
        </p:txBody>
      </p:sp>
      <p:pic>
        <p:nvPicPr>
          <p:cNvPr id="4" name="Content Placeholder 3" descr="A screenshot of a computer&#10;&#10;AI-generated content may be incorrect.">
            <a:extLst>
              <a:ext uri="{FF2B5EF4-FFF2-40B4-BE49-F238E27FC236}">
                <a16:creationId xmlns:a16="http://schemas.microsoft.com/office/drawing/2014/main" id="{426C89DE-D5AF-9CF6-E41B-B62FD11D91F1}"/>
              </a:ext>
            </a:extLst>
          </p:cNvPr>
          <p:cNvPicPr>
            <a:picLocks noGrp="1" noChangeAspect="1"/>
          </p:cNvPicPr>
          <p:nvPr>
            <p:ph idx="1"/>
          </p:nvPr>
        </p:nvPicPr>
        <p:blipFill>
          <a:blip r:embed="rId2"/>
          <a:srcRect l="18594" t="-12" r="37868" b="50930"/>
          <a:stretch>
            <a:fillRect/>
          </a:stretch>
        </p:blipFill>
        <p:spPr>
          <a:xfrm>
            <a:off x="6259821" y="-15390"/>
            <a:ext cx="2643806" cy="68701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Content Placeholder 3" descr="A screenshot of a computer&#10;&#10;AI-generated content may be incorrect.">
            <a:extLst>
              <a:ext uri="{FF2B5EF4-FFF2-40B4-BE49-F238E27FC236}">
                <a16:creationId xmlns:a16="http://schemas.microsoft.com/office/drawing/2014/main" id="{E2977E38-6518-64DD-CDE3-1562FA88CA0C}"/>
              </a:ext>
            </a:extLst>
          </p:cNvPr>
          <p:cNvPicPr>
            <a:picLocks noChangeAspect="1"/>
          </p:cNvPicPr>
          <p:nvPr/>
        </p:nvPicPr>
        <p:blipFill>
          <a:blip r:embed="rId2"/>
          <a:srcRect l="16553" t="49314" r="42857" b="1579"/>
          <a:stretch>
            <a:fillRect/>
          </a:stretch>
        </p:blipFill>
        <p:spPr>
          <a:xfrm>
            <a:off x="8917253" y="-13259"/>
            <a:ext cx="2439493" cy="68732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71A7A228-D294-65B5-E168-1CCA4EEDF463}"/>
              </a:ext>
            </a:extLst>
          </p:cNvPr>
          <p:cNvSpPr txBox="1"/>
          <p:nvPr/>
        </p:nvSpPr>
        <p:spPr>
          <a:xfrm>
            <a:off x="1036067" y="1707719"/>
            <a:ext cx="469558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2"/>
                </a:solidFill>
              </a:rPr>
              <a:t>My personality is shown through my work experience and education.</a:t>
            </a:r>
            <a:endParaRPr lang="en-US">
              <a:solidFill>
                <a:schemeClr val="accent2"/>
              </a:solidFill>
            </a:endParaRPr>
          </a:p>
          <a:p>
            <a:endParaRPr lang="en-GB">
              <a:solidFill>
                <a:schemeClr val="accent2"/>
              </a:solidFill>
            </a:endParaRPr>
          </a:p>
          <a:p>
            <a:r>
              <a:rPr lang="en-GB">
                <a:solidFill>
                  <a:schemeClr val="accent2"/>
                </a:solidFill>
              </a:rPr>
              <a:t>I am determined in my work to performance at my best. I enjoy customer service which I fail in love with during my retail volunteering experience which can relate to my personality as  being extraverted and making clear judgments.</a:t>
            </a:r>
          </a:p>
          <a:p>
            <a:endParaRPr lang="en-GB">
              <a:solidFill>
                <a:schemeClr val="accent2"/>
              </a:solidFill>
            </a:endParaRPr>
          </a:p>
          <a:p>
            <a:r>
              <a:rPr lang="en-GB">
                <a:solidFill>
                  <a:schemeClr val="accent2"/>
                </a:solidFill>
              </a:rPr>
              <a:t>My Linked in has filtered my skills and attributes. As I result of this I filtered the best qualities that I have and applied to my CV. </a:t>
            </a:r>
          </a:p>
        </p:txBody>
      </p:sp>
    </p:spTree>
    <p:extLst>
      <p:ext uri="{BB962C8B-B14F-4D97-AF65-F5344CB8AC3E}">
        <p14:creationId xmlns:p14="http://schemas.microsoft.com/office/powerpoint/2010/main" val="3835439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B8AB2-D850-4E76-9022-CF4E648729A2}"/>
              </a:ext>
            </a:extLst>
          </p:cNvPr>
          <p:cNvSpPr>
            <a:spLocks noGrp="1"/>
          </p:cNvSpPr>
          <p:nvPr>
            <p:ph type="title"/>
          </p:nvPr>
        </p:nvSpPr>
        <p:spPr>
          <a:xfrm>
            <a:off x="723378" y="236720"/>
            <a:ext cx="10515600" cy="1325563"/>
          </a:xfrm>
        </p:spPr>
        <p:txBody>
          <a:bodyPr/>
          <a:lstStyle/>
          <a:p>
            <a:r>
              <a:rPr lang="en-GB"/>
              <a:t>Exploring my CV</a:t>
            </a:r>
          </a:p>
        </p:txBody>
      </p:sp>
      <p:pic>
        <p:nvPicPr>
          <p:cNvPr id="3" name="Picture 2">
            <a:extLst>
              <a:ext uri="{FF2B5EF4-FFF2-40B4-BE49-F238E27FC236}">
                <a16:creationId xmlns:a16="http://schemas.microsoft.com/office/drawing/2014/main" id="{34A64DB6-7B2D-B54A-B0D7-93A5CCAA514E}"/>
              </a:ext>
            </a:extLst>
          </p:cNvPr>
          <p:cNvPicPr>
            <a:picLocks noChangeAspect="1"/>
          </p:cNvPicPr>
          <p:nvPr/>
        </p:nvPicPr>
        <p:blipFill>
          <a:blip r:embed="rId3"/>
          <a:stretch>
            <a:fillRect/>
          </a:stretch>
        </p:blipFill>
        <p:spPr>
          <a:xfrm>
            <a:off x="7348835" y="-1926"/>
            <a:ext cx="4810255" cy="6845212"/>
          </a:xfrm>
          <a:prstGeom prst="rect">
            <a:avLst/>
          </a:prstGeom>
        </p:spPr>
      </p:pic>
      <p:sp>
        <p:nvSpPr>
          <p:cNvPr id="7" name="Content Placeholder 6">
            <a:extLst>
              <a:ext uri="{FF2B5EF4-FFF2-40B4-BE49-F238E27FC236}">
                <a16:creationId xmlns:a16="http://schemas.microsoft.com/office/drawing/2014/main" id="{9B48C2F3-8D8B-C2AB-C485-FD08F71D5CC2}"/>
              </a:ext>
            </a:extLst>
          </p:cNvPr>
          <p:cNvSpPr>
            <a:spLocks noGrp="1"/>
          </p:cNvSpPr>
          <p:nvPr>
            <p:ph idx="1"/>
          </p:nvPr>
        </p:nvSpPr>
        <p:spPr>
          <a:xfrm>
            <a:off x="717024" y="1329681"/>
            <a:ext cx="6503188" cy="4681505"/>
          </a:xfrm>
        </p:spPr>
        <p:txBody>
          <a:bodyPr vert="horz" lIns="91440" tIns="45720" rIns="91440" bIns="45720" rtlCol="0" anchor="t">
            <a:normAutofit/>
          </a:bodyPr>
          <a:lstStyle/>
          <a:p>
            <a:pPr marL="0" indent="0">
              <a:buNone/>
            </a:pPr>
            <a:r>
              <a:rPr lang="en-US" dirty="0"/>
              <a:t>Tailoring my Curriculum vitae to adapt to the role of hotel management therefore I have put my recent work experiences and education in place for the employer to review. </a:t>
            </a:r>
          </a:p>
          <a:p>
            <a:pPr marL="342900" indent="-342900">
              <a:buAutoNum type="arabicPeriod"/>
            </a:pPr>
            <a:r>
              <a:rPr lang="en-US" dirty="0"/>
              <a:t>Critical thinking</a:t>
            </a:r>
          </a:p>
          <a:p>
            <a:pPr marL="342900" indent="-342900">
              <a:buAutoNum type="arabicPeriod"/>
            </a:pPr>
            <a:r>
              <a:rPr lang="en-US" dirty="0"/>
              <a:t>Customer service</a:t>
            </a:r>
          </a:p>
          <a:p>
            <a:pPr marL="342900" indent="-342900">
              <a:buAutoNum type="arabicPeriod"/>
            </a:pPr>
            <a:r>
              <a:rPr lang="en-US" dirty="0"/>
              <a:t>Time collaboration</a:t>
            </a:r>
          </a:p>
          <a:p>
            <a:pPr marL="0" indent="0">
              <a:buNone/>
            </a:pPr>
            <a:r>
              <a:rPr lang="en-US" dirty="0"/>
              <a:t>These are my top three skill which I have looked into developing further. From looking at where I could make improvements from my research I carried out. These skills will help within the Hospitality industry.</a:t>
            </a:r>
          </a:p>
        </p:txBody>
      </p:sp>
    </p:spTree>
    <p:extLst>
      <p:ext uri="{BB962C8B-B14F-4D97-AF65-F5344CB8AC3E}">
        <p14:creationId xmlns:p14="http://schemas.microsoft.com/office/powerpoint/2010/main" val="3802015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FA19A-D4BB-2FFF-4BC7-AD88AD3446E0}"/>
              </a:ext>
            </a:extLst>
          </p:cNvPr>
          <p:cNvSpPr>
            <a:spLocks noGrp="1"/>
          </p:cNvSpPr>
          <p:nvPr>
            <p:ph type="title"/>
          </p:nvPr>
        </p:nvSpPr>
        <p:spPr/>
        <p:txBody>
          <a:bodyPr/>
          <a:lstStyle/>
          <a:p>
            <a:r>
              <a:rPr lang="en-GB"/>
              <a:t>Exploring my skill set</a:t>
            </a:r>
          </a:p>
        </p:txBody>
      </p:sp>
      <p:sp>
        <p:nvSpPr>
          <p:cNvPr id="3" name="Content Placeholder 2">
            <a:extLst>
              <a:ext uri="{FF2B5EF4-FFF2-40B4-BE49-F238E27FC236}">
                <a16:creationId xmlns:a16="http://schemas.microsoft.com/office/drawing/2014/main" id="{670C2A56-124A-5EDB-C528-0B40CD60E09A}"/>
              </a:ext>
            </a:extLst>
          </p:cNvPr>
          <p:cNvSpPr>
            <a:spLocks noGrp="1"/>
          </p:cNvSpPr>
          <p:nvPr>
            <p:ph idx="1"/>
          </p:nvPr>
        </p:nvSpPr>
        <p:spPr/>
        <p:txBody>
          <a:bodyPr vert="horz" lIns="91440" tIns="45720" rIns="91440" bIns="45720" rtlCol="0" anchor="t">
            <a:normAutofit/>
          </a:bodyPr>
          <a:lstStyle/>
          <a:p>
            <a:pPr marL="342900" indent="-342900">
              <a:buAutoNum type="arabicPeriod"/>
            </a:pPr>
            <a:r>
              <a:rPr lang="en-GB"/>
              <a:t>Project management</a:t>
            </a:r>
            <a:endParaRPr lang="en-US"/>
          </a:p>
          <a:p>
            <a:pPr marL="342900" indent="-342900">
              <a:buAutoNum type="arabicPeriod"/>
            </a:pPr>
            <a:r>
              <a:rPr lang="en-GB"/>
              <a:t>Customer service</a:t>
            </a:r>
          </a:p>
          <a:p>
            <a:pPr marL="342900" indent="-342900">
              <a:buAutoNum type="arabicPeriod"/>
            </a:pPr>
            <a:r>
              <a:rPr lang="en-GB"/>
              <a:t>Team collaboration</a:t>
            </a:r>
          </a:p>
          <a:p>
            <a:pPr marL="342900" indent="-342900">
              <a:buAutoNum type="arabicPeriod"/>
            </a:pPr>
            <a:r>
              <a:rPr lang="en-GB"/>
              <a:t>Time management</a:t>
            </a:r>
          </a:p>
          <a:p>
            <a:pPr marL="342900" indent="-342900">
              <a:buAutoNum type="arabicPeriod"/>
            </a:pPr>
            <a:r>
              <a:rPr lang="en-GB"/>
              <a:t>Problem solving</a:t>
            </a:r>
          </a:p>
          <a:p>
            <a:pPr marL="342900" indent="-342900">
              <a:buAutoNum type="arabicPeriod"/>
            </a:pPr>
            <a:r>
              <a:rPr lang="en-GB"/>
              <a:t>Effective communication</a:t>
            </a:r>
          </a:p>
          <a:p>
            <a:pPr marL="342900" indent="-342900">
              <a:buAutoNum type="arabicPeriod"/>
            </a:pPr>
            <a:r>
              <a:rPr lang="en-GB"/>
              <a:t>Critical thinking</a:t>
            </a:r>
          </a:p>
        </p:txBody>
      </p:sp>
      <p:pic>
        <p:nvPicPr>
          <p:cNvPr id="5" name="Picture 4" descr="A white and black cv&#10;&#10;AI-generated content may be incorrect.">
            <a:extLst>
              <a:ext uri="{FF2B5EF4-FFF2-40B4-BE49-F238E27FC236}">
                <a16:creationId xmlns:a16="http://schemas.microsoft.com/office/drawing/2014/main" id="{DA4E6DE6-85A2-FC16-2393-B3E80AB4DAF8}"/>
              </a:ext>
            </a:extLst>
          </p:cNvPr>
          <p:cNvPicPr>
            <a:picLocks noChangeAspect="1"/>
          </p:cNvPicPr>
          <p:nvPr/>
        </p:nvPicPr>
        <p:blipFill>
          <a:blip r:embed="rId3"/>
          <a:stretch>
            <a:fillRect/>
          </a:stretch>
        </p:blipFill>
        <p:spPr>
          <a:xfrm>
            <a:off x="7192259" y="-22804"/>
            <a:ext cx="4893762" cy="6876528"/>
          </a:xfrm>
          <a:prstGeom prst="rect">
            <a:avLst/>
          </a:prstGeom>
        </p:spPr>
      </p:pic>
    </p:spTree>
    <p:extLst>
      <p:ext uri="{BB962C8B-B14F-4D97-AF65-F5344CB8AC3E}">
        <p14:creationId xmlns:p14="http://schemas.microsoft.com/office/powerpoint/2010/main" val="2474193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8D223-0E67-1345-AE00-32F8FA22DF82}"/>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8AF845FD-4980-F9B7-74FE-ED895C5A7B74}"/>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a:t>I have covered:</a:t>
            </a:r>
            <a:endParaRPr lang="en-US" err="1"/>
          </a:p>
          <a:p>
            <a:pPr marL="342900" indent="-342900">
              <a:buAutoNum type="arabicPeriod"/>
            </a:pPr>
            <a:r>
              <a:rPr lang="en-GB"/>
              <a:t> Theories</a:t>
            </a:r>
            <a:endParaRPr lang="en-US"/>
          </a:p>
          <a:p>
            <a:pPr marL="342900" indent="-342900">
              <a:buAutoNum type="arabicPeriod"/>
            </a:pPr>
            <a:r>
              <a:rPr lang="en-GB"/>
              <a:t>Key attributes and skills in the hospitality industry</a:t>
            </a:r>
          </a:p>
          <a:p>
            <a:pPr marL="342900" indent="-342900">
              <a:buAutoNum type="arabicPeriod"/>
            </a:pPr>
            <a:r>
              <a:rPr lang="en-GB"/>
              <a:t>Mangers quality</a:t>
            </a:r>
          </a:p>
          <a:p>
            <a:pPr marL="342900" indent="-342900">
              <a:buAutoNum type="arabicPeriod"/>
            </a:pPr>
            <a:r>
              <a:rPr lang="en-GB"/>
              <a:t>What I have learnt throughout Business essentials</a:t>
            </a:r>
          </a:p>
          <a:p>
            <a:pPr marL="342900" indent="-342900">
              <a:buAutoNum type="arabicPeriod"/>
            </a:pPr>
            <a:r>
              <a:rPr lang="en-GB"/>
              <a:t>Explored written communication</a:t>
            </a:r>
          </a:p>
          <a:p>
            <a:pPr marL="342900" indent="-342900">
              <a:buAutoNum type="arabicPeriod"/>
            </a:pPr>
            <a:r>
              <a:rPr lang="en-GB"/>
              <a:t>My personality</a:t>
            </a:r>
          </a:p>
          <a:p>
            <a:pPr marL="342900" indent="-342900">
              <a:buAutoNum type="arabicPeriod"/>
            </a:pPr>
            <a:r>
              <a:rPr lang="en-GB"/>
              <a:t>Looking at my Curriculum vita</a:t>
            </a:r>
          </a:p>
          <a:p>
            <a:pPr marL="342900" indent="-342900">
              <a:buAutoNum type="arabicPeriod"/>
            </a:pPr>
            <a:r>
              <a:rPr lang="en-GB"/>
              <a:t>Discovering my Skills set.</a:t>
            </a:r>
          </a:p>
          <a:p>
            <a:pPr marL="0" indent="0">
              <a:buNone/>
            </a:pPr>
            <a:r>
              <a:rPr lang="en-GB"/>
              <a:t>To conclude, Communication is essential  in the industry. From being a positive role model that is able to work in a team and lead a team is vital for the Hospitality industry to make sure all tasks are carried out to a high standard in the time frame given.  With this written communication is for everyday tasks within the Hospitality industry to make the </a:t>
            </a:r>
            <a:r>
              <a:rPr lang="en-GB" err="1"/>
              <a:t>oprations</a:t>
            </a:r>
            <a:r>
              <a:rPr lang="en-GB"/>
              <a:t> work together efficiently and effectively.</a:t>
            </a:r>
          </a:p>
          <a:p>
            <a:pPr marL="0" indent="0">
              <a:buNone/>
            </a:pPr>
            <a:endParaRPr lang="en-GB"/>
          </a:p>
          <a:p>
            <a:pPr>
              <a:buAutoNum type="arabicPeriod"/>
            </a:pPr>
            <a:endParaRPr lang="en-GB"/>
          </a:p>
        </p:txBody>
      </p:sp>
    </p:spTree>
    <p:extLst>
      <p:ext uri="{BB962C8B-B14F-4D97-AF65-F5344CB8AC3E}">
        <p14:creationId xmlns:p14="http://schemas.microsoft.com/office/powerpoint/2010/main" val="35755106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F068-10AD-CA58-2DA1-5507C5681B77}"/>
              </a:ext>
            </a:extLst>
          </p:cNvPr>
          <p:cNvSpPr>
            <a:spLocks noGrp="1"/>
          </p:cNvSpPr>
          <p:nvPr>
            <p:ph type="title"/>
          </p:nvPr>
        </p:nvSpPr>
        <p:spPr>
          <a:xfrm>
            <a:off x="4287795" y="2457269"/>
            <a:ext cx="3770871" cy="1325563"/>
          </a:xfrm>
        </p:spPr>
        <p:txBody>
          <a:bodyPr/>
          <a:lstStyle/>
          <a:p>
            <a:r>
              <a:rPr lang="en-US"/>
              <a:t>Any questions?</a:t>
            </a:r>
          </a:p>
        </p:txBody>
      </p:sp>
    </p:spTree>
    <p:extLst>
      <p:ext uri="{BB962C8B-B14F-4D97-AF65-F5344CB8AC3E}">
        <p14:creationId xmlns:p14="http://schemas.microsoft.com/office/powerpoint/2010/main" val="35751583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13" name="Straight Connector 12">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7C6EA92-5DAD-6E56-AF3F-D4088FB5ED28}"/>
              </a:ext>
            </a:extLst>
          </p:cNvPr>
          <p:cNvSpPr>
            <a:spLocks noGrp="1"/>
          </p:cNvSpPr>
          <p:nvPr>
            <p:ph type="title"/>
          </p:nvPr>
        </p:nvSpPr>
        <p:spPr>
          <a:xfrm>
            <a:off x="838200" y="827727"/>
            <a:ext cx="8648158" cy="1495887"/>
          </a:xfrm>
        </p:spPr>
        <p:txBody>
          <a:bodyPr>
            <a:normAutofit/>
          </a:bodyPr>
          <a:lstStyle/>
          <a:p>
            <a:r>
              <a:rPr lang="en-GB"/>
              <a:t>References books</a:t>
            </a:r>
          </a:p>
        </p:txBody>
      </p:sp>
      <p:sp>
        <p:nvSpPr>
          <p:cNvPr id="3" name="Content Placeholder 2">
            <a:extLst>
              <a:ext uri="{FF2B5EF4-FFF2-40B4-BE49-F238E27FC236}">
                <a16:creationId xmlns:a16="http://schemas.microsoft.com/office/drawing/2014/main" id="{7952B6BA-4AFD-26CA-A719-65E64CC61D47}"/>
              </a:ext>
            </a:extLst>
          </p:cNvPr>
          <p:cNvSpPr>
            <a:spLocks noGrp="1"/>
          </p:cNvSpPr>
          <p:nvPr>
            <p:ph idx="1"/>
          </p:nvPr>
        </p:nvSpPr>
        <p:spPr>
          <a:xfrm>
            <a:off x="838200" y="2434196"/>
            <a:ext cx="8648158" cy="3430575"/>
          </a:xfrm>
        </p:spPr>
        <p:txBody>
          <a:bodyPr vert="horz" lIns="91440" tIns="45720" rIns="91440" bIns="45720" rtlCol="0" anchor="t">
            <a:normAutofit/>
          </a:bodyPr>
          <a:lstStyle/>
          <a:p>
            <a:r>
              <a:rPr lang="en-GB" dirty="0"/>
              <a:t>How to </a:t>
            </a:r>
            <a:r>
              <a:rPr lang="en-GB"/>
              <a:t>management works. 2022. dynamo limited. page 128, 129, </a:t>
            </a:r>
            <a:r>
              <a:rPr lang="en-GB" dirty="0"/>
              <a:t>130, 131,146, 147, 148, 150, 151, 176, 177</a:t>
            </a:r>
          </a:p>
          <a:p>
            <a:r>
              <a:rPr lang="en-GB" dirty="0"/>
              <a:t>Gifts </a:t>
            </a:r>
            <a:r>
              <a:rPr lang="en-GB"/>
              <a:t>differing</a:t>
            </a:r>
            <a:r>
              <a:rPr lang="en-GB" dirty="0"/>
              <a:t> understanding personality type, briggs. I. and Myers P. page 85 and find the page</a:t>
            </a:r>
          </a:p>
          <a:p>
            <a:r>
              <a:rPr lang="en-GB" dirty="0"/>
              <a:t>Organisational behaviour in the work place ...Page 14, 237,238, 311, 315, 318, 320,</a:t>
            </a:r>
            <a:r>
              <a:rPr lang="en-GB"/>
              <a:t> 322, </a:t>
            </a:r>
            <a:endParaRPr lang="en-GB" dirty="0"/>
          </a:p>
          <a:p>
            <a:r>
              <a:rPr lang="en-GB" dirty="0"/>
              <a:t>Effective behaviour third edition. Thompson. N.  2018.  page 11, 16, 93, 106, 107, 219, 237, 243, 249 and  255.</a:t>
            </a:r>
          </a:p>
          <a:p>
            <a:r>
              <a:rPr lang="en-GB" dirty="0"/>
              <a:t>Introduction to Hospitality. </a:t>
            </a:r>
            <a:r>
              <a:rPr lang="en-GB" dirty="0" err="1"/>
              <a:t>Eigth</a:t>
            </a:r>
            <a:r>
              <a:rPr lang="en-GB" dirty="0"/>
              <a:t> edition. Walker. R.  2021.page </a:t>
            </a:r>
            <a:r>
              <a:rPr lang="en-GB"/>
              <a:t>376, 377.</a:t>
            </a:r>
            <a:endParaRPr lang="en-GB" dirty="0"/>
          </a:p>
        </p:txBody>
      </p:sp>
    </p:spTree>
    <p:extLst>
      <p:ext uri="{BB962C8B-B14F-4D97-AF65-F5344CB8AC3E}">
        <p14:creationId xmlns:p14="http://schemas.microsoft.com/office/powerpoint/2010/main" val="2242074099"/>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20AF8-0EC2-641A-EB21-49494872D252}"/>
              </a:ext>
            </a:extLst>
          </p:cNvPr>
          <p:cNvSpPr>
            <a:spLocks noGrp="1"/>
          </p:cNvSpPr>
          <p:nvPr>
            <p:ph type="title"/>
          </p:nvPr>
        </p:nvSpPr>
        <p:spPr/>
        <p:txBody>
          <a:bodyPr/>
          <a:lstStyle/>
          <a:p>
            <a:r>
              <a:rPr lang="en-GB"/>
              <a:t>References websites</a:t>
            </a:r>
          </a:p>
        </p:txBody>
      </p:sp>
      <p:sp>
        <p:nvSpPr>
          <p:cNvPr id="3" name="Content Placeholder 2">
            <a:extLst>
              <a:ext uri="{FF2B5EF4-FFF2-40B4-BE49-F238E27FC236}">
                <a16:creationId xmlns:a16="http://schemas.microsoft.com/office/drawing/2014/main" id="{9BECE491-C75E-B151-A2AD-A7FD45DCBEA2}"/>
              </a:ext>
            </a:extLst>
          </p:cNvPr>
          <p:cNvSpPr>
            <a:spLocks noGrp="1"/>
          </p:cNvSpPr>
          <p:nvPr>
            <p:ph idx="1"/>
          </p:nvPr>
        </p:nvSpPr>
        <p:spPr/>
        <p:txBody>
          <a:bodyPr vert="horz" lIns="91440" tIns="45720" rIns="91440" bIns="45720" rtlCol="0" anchor="t">
            <a:normAutofit fontScale="92500" lnSpcReduction="20000"/>
          </a:bodyPr>
          <a:lstStyle/>
          <a:p>
            <a:pPr marL="285750" indent="-285750"/>
            <a:r>
              <a:rPr lang="en-GB" dirty="0">
                <a:ea typeface="+mn-lt"/>
                <a:cs typeface="+mn-lt"/>
              </a:rPr>
              <a:t>Accor https://career.accor.com/global/en/blogs/2024-11/top-10-must-have-skills-to-thrive-inahospitality-career </a:t>
            </a:r>
            <a:endParaRPr lang="en-US" dirty="0">
              <a:ea typeface="+mn-lt"/>
              <a:cs typeface="+mn-lt"/>
            </a:endParaRPr>
          </a:p>
          <a:p>
            <a:pPr marL="285750" indent="-285750"/>
            <a:r>
              <a:rPr lang="en-GB" dirty="0">
                <a:ea typeface="+mn-lt"/>
                <a:cs typeface="+mn-lt"/>
                <a:hlinkClick r:id="rId2"/>
              </a:rPr>
              <a:t>Students-professionalism-model-in-the-talent-cultivation-framework.png (1197×460)</a:t>
            </a:r>
            <a:r>
              <a:rPr lang="en-GB" dirty="0">
                <a:ea typeface="+mn-lt"/>
                <a:cs typeface="+mn-lt"/>
              </a:rPr>
              <a:t>  https://uq.pressboojs.pub/app/u[loads/sites/20/2021/04/students-professionalism-model-in-the-talent-cultivation-framework.png (accessed 10/12/2025)</a:t>
            </a:r>
          </a:p>
          <a:p>
            <a:pPr marL="285750" indent="-285750"/>
            <a:r>
              <a:rPr lang="en-GB" dirty="0">
                <a:ea typeface="+mn-lt"/>
                <a:cs typeface="+mn-lt"/>
                <a:hlinkClick r:id="rId3"/>
              </a:rPr>
              <a:t>Your Profile | 16Personalities</a:t>
            </a:r>
            <a:r>
              <a:rPr lang="en-GB" dirty="0">
                <a:ea typeface="+mn-lt"/>
                <a:cs typeface="+mn-lt"/>
              </a:rPr>
              <a:t>  </a:t>
            </a:r>
            <a:r>
              <a:rPr lang="en-GB" dirty="0">
                <a:ea typeface="+mn-lt"/>
                <a:cs typeface="+mn-lt"/>
                <a:hlinkClick r:id="rId3"/>
              </a:rPr>
              <a:t>https://www.16personalities.com/profile</a:t>
            </a:r>
            <a:r>
              <a:rPr lang="en-GB" dirty="0">
                <a:ea typeface="+mn-lt"/>
                <a:cs typeface="+mn-lt"/>
              </a:rPr>
              <a:t> </a:t>
            </a:r>
            <a:r>
              <a:rPr lang="en-GB" dirty="0" err="1">
                <a:ea typeface="+mn-lt"/>
                <a:cs typeface="+mn-lt"/>
              </a:rPr>
              <a:t>accsed</a:t>
            </a:r>
            <a:r>
              <a:rPr lang="en-GB" dirty="0">
                <a:ea typeface="+mn-lt"/>
                <a:cs typeface="+mn-lt"/>
              </a:rPr>
              <a:t> 04/12/2025</a:t>
            </a:r>
            <a:endParaRPr lang="en-US" dirty="0"/>
          </a:p>
          <a:p>
            <a:pPr marL="342900" indent="-342900"/>
            <a:r>
              <a:rPr lang="en-GB" dirty="0">
                <a:ea typeface="+mn-lt"/>
                <a:cs typeface="+mn-lt"/>
                <a:hlinkClick r:id="rId4"/>
              </a:rPr>
              <a:t>Five Cs to boost team engagement - Institute of Hospitality</a:t>
            </a:r>
            <a:r>
              <a:rPr lang="en-GB" dirty="0">
                <a:ea typeface="+mn-lt"/>
                <a:cs typeface="+mn-lt"/>
              </a:rPr>
              <a:t> </a:t>
            </a:r>
            <a:r>
              <a:rPr lang="en-GB" dirty="0">
                <a:ea typeface="+mn-lt"/>
                <a:cs typeface="+mn-lt"/>
                <a:hlinkClick r:id="rId5"/>
              </a:rPr>
              <a:t>https://www.institueofhospitality.org/five-cs-to-boost-team-engagment</a:t>
            </a:r>
            <a:endParaRPr lang="en-GB" dirty="0">
              <a:ea typeface="+mn-lt"/>
              <a:cs typeface="+mn-lt"/>
            </a:endParaRPr>
          </a:p>
          <a:p>
            <a:pPr marL="285750" indent="-285750"/>
            <a:r>
              <a:rPr lang="en-GB" dirty="0"/>
              <a:t>Accessed 10/12.2025</a:t>
            </a:r>
          </a:p>
          <a:p>
            <a:pPr marL="285750" indent="-285750"/>
            <a:r>
              <a:rPr lang="en-GB" dirty="0">
                <a:hlinkClick r:id="rId6"/>
              </a:rPr>
              <a:t>5. Top</a:t>
            </a:r>
            <a:r>
              <a:rPr lang="en-GB" dirty="0">
                <a:ea typeface="+mn-lt"/>
                <a:cs typeface="+mn-lt"/>
                <a:hlinkClick r:id="rId6"/>
              </a:rPr>
              <a:t> 10 must-have skills to thrive in a hospitality career</a:t>
            </a:r>
            <a:r>
              <a:rPr lang="en-GB" dirty="0">
                <a:ea typeface="+mn-lt"/>
                <a:cs typeface="+mn-lt"/>
              </a:rPr>
              <a:t>  (accessed 30/12/2025) </a:t>
            </a:r>
          </a:p>
          <a:p>
            <a:pPr marL="285750" indent="-285750"/>
            <a:r>
              <a:rPr lang="en-GB" dirty="0">
                <a:ea typeface="+mn-lt"/>
                <a:cs typeface="+mn-lt"/>
                <a:hlinkClick r:id="rId7"/>
              </a:rPr>
              <a:t>6. The nine Belbin Team Roles (With examples and definitions) | Indeed.com UK</a:t>
            </a:r>
            <a:r>
              <a:rPr lang="en-GB" dirty="0">
                <a:ea typeface="+mn-lt"/>
                <a:cs typeface="+mn-lt"/>
              </a:rPr>
              <a:t> (accessed 30/12/2025)</a:t>
            </a:r>
            <a:endParaRPr lang="en-GB"/>
          </a:p>
        </p:txBody>
      </p:sp>
    </p:spTree>
    <p:extLst>
      <p:ext uri="{BB962C8B-B14F-4D97-AF65-F5344CB8AC3E}">
        <p14:creationId xmlns:p14="http://schemas.microsoft.com/office/powerpoint/2010/main" val="3622871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D4156-60BF-FF9F-DC47-E71B3F381F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42AC0D-172A-8587-FD17-1941EA5545C9}"/>
              </a:ext>
            </a:extLst>
          </p:cNvPr>
          <p:cNvSpPr>
            <a:spLocks noGrp="1"/>
          </p:cNvSpPr>
          <p:nvPr>
            <p:ph idx="1"/>
          </p:nvPr>
        </p:nvSpPr>
        <p:spPr/>
        <p:txBody>
          <a:bodyPr vert="horz" lIns="91440" tIns="45720" rIns="91440" bIns="45720" rtlCol="0" anchor="t">
            <a:normAutofit/>
          </a:bodyPr>
          <a:lstStyle/>
          <a:p>
            <a:r>
              <a:rPr lang="en-GB" sz="2000" dirty="0">
                <a:latin typeface="Calibri"/>
                <a:ea typeface="+mn-lt"/>
                <a:cs typeface="+mn-lt"/>
                <a:hlinkClick r:id="rId2"/>
              </a:rPr>
              <a:t>Belbin's team roles</a:t>
            </a:r>
            <a:r>
              <a:rPr lang="en-GB" sz="2000" dirty="0">
                <a:latin typeface="Calibri"/>
                <a:ea typeface="+mn-lt"/>
                <a:cs typeface="+mn-lt"/>
              </a:rPr>
              <a:t> university of </a:t>
            </a:r>
            <a:r>
              <a:rPr lang="en-GB" sz="2000" err="1">
                <a:latin typeface="Calibri"/>
                <a:ea typeface="+mn-lt"/>
                <a:cs typeface="+mn-lt"/>
              </a:rPr>
              <a:t>cambrigde</a:t>
            </a:r>
            <a:r>
              <a:rPr lang="en-GB" sz="2000" dirty="0">
                <a:latin typeface="Calibri"/>
                <a:ea typeface="+mn-lt"/>
                <a:cs typeface="+mn-lt"/>
              </a:rPr>
              <a:t> </a:t>
            </a:r>
          </a:p>
          <a:p>
            <a:r>
              <a:rPr lang="en-GB" sz="2000" b="1" dirty="0">
                <a:solidFill>
                  <a:srgbClr val="111111"/>
                </a:solidFill>
                <a:latin typeface="Calibri"/>
                <a:ea typeface="Roboto"/>
                <a:cs typeface="Roboto"/>
              </a:rPr>
              <a:t>Meredith Belbin: The Belbin Team Roles Profile </a:t>
            </a:r>
            <a:r>
              <a:rPr lang="en-GB" sz="2000" b="1" err="1">
                <a:solidFill>
                  <a:srgbClr val="111111"/>
                </a:solidFill>
                <a:latin typeface="Calibri"/>
                <a:ea typeface="Roboto"/>
                <a:cs typeface="Roboto"/>
              </a:rPr>
              <a:t>youtube</a:t>
            </a:r>
            <a:endParaRPr lang="en-GB" sz="2000" b="1" dirty="0">
              <a:solidFill>
                <a:srgbClr val="111111"/>
              </a:solidFill>
              <a:latin typeface="Calibri"/>
              <a:ea typeface="Roboto"/>
              <a:cs typeface="Roboto"/>
            </a:endParaRPr>
          </a:p>
          <a:p>
            <a:r>
              <a:rPr lang="en-GB" sz="2000" dirty="0">
                <a:solidFill>
                  <a:srgbClr val="111111"/>
                </a:solidFill>
                <a:latin typeface="Calibri"/>
                <a:ea typeface="+mn-lt"/>
                <a:cs typeface="+mn-lt"/>
                <a:hlinkClick r:id="rId3"/>
              </a:rPr>
              <a:t>The 5 Types of Skills (Transferrable, Personal, Knowledge)</a:t>
            </a:r>
            <a:endParaRPr lang="en-GB" sz="2000">
              <a:solidFill>
                <a:srgbClr val="111111"/>
              </a:solidFill>
              <a:latin typeface="Calibri"/>
              <a:ea typeface="+mn-lt"/>
              <a:cs typeface="+mn-lt"/>
            </a:endParaRPr>
          </a:p>
          <a:p>
            <a:r>
              <a:rPr lang="en-GB" sz="2000" dirty="0">
                <a:solidFill>
                  <a:srgbClr val="111111"/>
                </a:solidFill>
                <a:latin typeface="Calibri"/>
                <a:ea typeface="+mn-lt"/>
                <a:cs typeface="+mn-lt"/>
                <a:hlinkClick r:id="rId4"/>
              </a:rPr>
              <a:t>Interpersonal skills: definition and examples | Indeed.com UK</a:t>
            </a:r>
            <a:endParaRPr lang="en-GB" sz="2000">
              <a:solidFill>
                <a:srgbClr val="111111"/>
              </a:solidFill>
              <a:latin typeface="Calibri"/>
              <a:ea typeface="+mn-lt"/>
              <a:cs typeface="+mn-lt"/>
            </a:endParaRPr>
          </a:p>
          <a:p>
            <a:r>
              <a:rPr lang="en-GB" sz="2000" dirty="0">
                <a:solidFill>
                  <a:srgbClr val="111111"/>
                </a:solidFill>
                <a:latin typeface="Calibri"/>
                <a:ea typeface="+mn-lt"/>
                <a:cs typeface="+mn-lt"/>
                <a:hlinkClick r:id="rId5"/>
              </a:rPr>
              <a:t>The assertive advantage: Why effective communication is key for managers and their teams</a:t>
            </a:r>
            <a:endParaRPr lang="en-GB" sz="2000">
              <a:solidFill>
                <a:srgbClr val="111111"/>
              </a:solidFill>
              <a:latin typeface="Calibri"/>
              <a:ea typeface="+mn-lt"/>
              <a:cs typeface="+mn-lt"/>
            </a:endParaRPr>
          </a:p>
          <a:p>
            <a:r>
              <a:rPr lang="en-GB" sz="2000" dirty="0">
                <a:solidFill>
                  <a:srgbClr val="111111"/>
                </a:solidFill>
                <a:latin typeface="Calibri"/>
                <a:ea typeface="+mn-lt"/>
                <a:cs typeface="+mn-lt"/>
                <a:hlinkClick r:id="rId6"/>
              </a:rPr>
              <a:t>Improving Workplace Communication: Balancing Assertiveness and Empathy | Hotel Online</a:t>
            </a:r>
            <a:endParaRPr lang="en-GB" sz="2000">
              <a:solidFill>
                <a:srgbClr val="111111"/>
              </a:solidFill>
              <a:latin typeface="Calibri"/>
              <a:ea typeface="+mn-lt"/>
              <a:cs typeface="+mn-lt"/>
            </a:endParaRPr>
          </a:p>
          <a:p>
            <a:r>
              <a:rPr lang="en-GB" sz="2000" dirty="0">
                <a:solidFill>
                  <a:srgbClr val="111111"/>
                </a:solidFill>
                <a:latin typeface="Calibri"/>
                <a:ea typeface="+mn-lt"/>
                <a:cs typeface="+mn-lt"/>
                <a:hlinkClick r:id="rId7"/>
              </a:rPr>
              <a:t>(27) Leading by Example: Role Modeling in Hospitality Leadership | LinkedIn</a:t>
            </a:r>
            <a:endParaRPr lang="en-GB" sz="2000" dirty="0">
              <a:solidFill>
                <a:srgbClr val="111111"/>
              </a:solidFill>
              <a:latin typeface="Calibri"/>
              <a:ea typeface="Roboto"/>
              <a:cs typeface="Roboto"/>
            </a:endParaRPr>
          </a:p>
        </p:txBody>
      </p:sp>
    </p:spTree>
    <p:extLst>
      <p:ext uri="{BB962C8B-B14F-4D97-AF65-F5344CB8AC3E}">
        <p14:creationId xmlns:p14="http://schemas.microsoft.com/office/powerpoint/2010/main" val="14012333"/>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17</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ArchVTI</vt:lpstr>
      <vt:lpstr>Presentation</vt:lpstr>
      <vt:lpstr>AI Declaration form</vt:lpstr>
      <vt:lpstr>What we will cover?</vt:lpstr>
      <vt:lpstr>Attributes and Personality within the Hospitality industry</vt:lpstr>
      <vt:lpstr>What attributes does a hospitality employee need?</vt:lpstr>
      <vt:lpstr>Hospitality managers</vt:lpstr>
      <vt:lpstr>Overview </vt:lpstr>
      <vt:lpstr>Written communication</vt:lpstr>
      <vt:lpstr>Why written communication is vital in the Hospitality industry?</vt:lpstr>
      <vt:lpstr>Efficiency</vt:lpstr>
      <vt:lpstr>Miscommunication </vt:lpstr>
      <vt:lpstr>My personality: Personality Test</vt:lpstr>
      <vt:lpstr>Exploring my personality</vt:lpstr>
      <vt:lpstr>Exploring Team work </vt:lpstr>
      <vt:lpstr>Individual performance</vt:lpstr>
      <vt:lpstr>The development of a team-  FSNP model</vt:lpstr>
      <vt:lpstr>Summy of team work</vt:lpstr>
      <vt:lpstr>In the work place</vt:lpstr>
      <vt:lpstr>Exploring my CV</vt:lpstr>
      <vt:lpstr>Exploring my skill set</vt:lpstr>
      <vt:lpstr>Summary</vt:lpstr>
      <vt:lpstr>Any questions?</vt:lpstr>
      <vt:lpstr>References books</vt:lpstr>
      <vt:lpstr>References websites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556</cp:revision>
  <dcterms:created xsi:type="dcterms:W3CDTF">2025-12-04T11:56:48Z</dcterms:created>
  <dcterms:modified xsi:type="dcterms:W3CDTF">2026-01-08T20:30:18Z</dcterms:modified>
</cp:coreProperties>
</file>