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3" r:id="rId4"/>
    <p:sldId id="258" r:id="rId5"/>
    <p:sldId id="259" r:id="rId6"/>
    <p:sldId id="260" r:id="rId7"/>
    <p:sldId id="262"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2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8A5B2B-83CF-4004-BE63-756D1787069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D932CD3-CE41-4326-9A9B-9A3BBFE4CF35}">
      <dgm:prSet/>
      <dgm:spPr/>
      <dgm:t>
        <a:bodyPr/>
        <a:lstStyle/>
        <a:p>
          <a:pPr rtl="0"/>
          <a:r>
            <a:rPr lang="en-GB"/>
            <a:t>1. Explore Ethical issues in Youth activism </a:t>
          </a:r>
        </a:p>
      </dgm:t>
    </dgm:pt>
    <dgm:pt modelId="{A1F1FA12-BBB8-45A3-A556-D9C4535A9D73}" type="parTrans" cxnId="{7E89863A-8070-45A3-9CF6-0910076DB014}">
      <dgm:prSet/>
      <dgm:spPr/>
      <dgm:t>
        <a:bodyPr/>
        <a:lstStyle/>
        <a:p>
          <a:endParaRPr lang="en-US"/>
        </a:p>
      </dgm:t>
    </dgm:pt>
    <dgm:pt modelId="{0E94F70B-DDF8-4E90-B183-8BB4639B9C70}" type="sibTrans" cxnId="{7E89863A-8070-45A3-9CF6-0910076DB014}">
      <dgm:prSet/>
      <dgm:spPr/>
      <dgm:t>
        <a:bodyPr/>
        <a:lstStyle/>
        <a:p>
          <a:endParaRPr lang="en-US"/>
        </a:p>
      </dgm:t>
    </dgm:pt>
    <dgm:pt modelId="{8DBE2E77-7911-477F-8904-202F226BB33F}">
      <dgm:prSet/>
      <dgm:spPr/>
      <dgm:t>
        <a:bodyPr/>
        <a:lstStyle/>
        <a:p>
          <a:pPr rtl="0"/>
          <a:r>
            <a:rPr lang="en-GB"/>
            <a:t>2. Supporting Young People as a Youth worker</a:t>
          </a:r>
        </a:p>
      </dgm:t>
    </dgm:pt>
    <dgm:pt modelId="{2CF5EB8A-3B3C-4AF5-8B53-49382189055A}" type="parTrans" cxnId="{943A5D17-EB43-4A87-B3A5-35ECC0364D88}">
      <dgm:prSet/>
      <dgm:spPr/>
      <dgm:t>
        <a:bodyPr/>
        <a:lstStyle/>
        <a:p>
          <a:endParaRPr lang="en-US"/>
        </a:p>
      </dgm:t>
    </dgm:pt>
    <dgm:pt modelId="{1307061A-4AE2-4F54-8962-8C3C61D05246}" type="sibTrans" cxnId="{943A5D17-EB43-4A87-B3A5-35ECC0364D88}">
      <dgm:prSet/>
      <dgm:spPr/>
      <dgm:t>
        <a:bodyPr/>
        <a:lstStyle/>
        <a:p>
          <a:endParaRPr lang="en-US"/>
        </a:p>
      </dgm:t>
    </dgm:pt>
    <dgm:pt modelId="{94A2D0E6-985A-414E-A62F-0B3886D0403D}" type="pres">
      <dgm:prSet presAssocID="{AC8A5B2B-83CF-4004-BE63-756D17870692}" presName="linear" presStyleCnt="0">
        <dgm:presLayoutVars>
          <dgm:animLvl val="lvl"/>
          <dgm:resizeHandles val="exact"/>
        </dgm:presLayoutVars>
      </dgm:prSet>
      <dgm:spPr/>
    </dgm:pt>
    <dgm:pt modelId="{7F77D974-218E-4A7D-8B8E-55E0870EB7BC}" type="pres">
      <dgm:prSet presAssocID="{BD932CD3-CE41-4326-9A9B-9A3BBFE4CF35}" presName="parentText" presStyleLbl="node1" presStyleIdx="0" presStyleCnt="2">
        <dgm:presLayoutVars>
          <dgm:chMax val="0"/>
          <dgm:bulletEnabled val="1"/>
        </dgm:presLayoutVars>
      </dgm:prSet>
      <dgm:spPr/>
    </dgm:pt>
    <dgm:pt modelId="{E60A7B62-8956-4B5D-BA5A-A1F03F03BD6E}" type="pres">
      <dgm:prSet presAssocID="{0E94F70B-DDF8-4E90-B183-8BB4639B9C70}" presName="spacer" presStyleCnt="0"/>
      <dgm:spPr/>
    </dgm:pt>
    <dgm:pt modelId="{D7699358-2AAB-4252-AA8A-6C1BB98741DE}" type="pres">
      <dgm:prSet presAssocID="{8DBE2E77-7911-477F-8904-202F226BB33F}" presName="parentText" presStyleLbl="node1" presStyleIdx="1" presStyleCnt="2">
        <dgm:presLayoutVars>
          <dgm:chMax val="0"/>
          <dgm:bulletEnabled val="1"/>
        </dgm:presLayoutVars>
      </dgm:prSet>
      <dgm:spPr/>
    </dgm:pt>
  </dgm:ptLst>
  <dgm:cxnLst>
    <dgm:cxn modelId="{943A5D17-EB43-4A87-B3A5-35ECC0364D88}" srcId="{AC8A5B2B-83CF-4004-BE63-756D17870692}" destId="{8DBE2E77-7911-477F-8904-202F226BB33F}" srcOrd="1" destOrd="0" parTransId="{2CF5EB8A-3B3C-4AF5-8B53-49382189055A}" sibTransId="{1307061A-4AE2-4F54-8962-8C3C61D05246}"/>
    <dgm:cxn modelId="{7E89863A-8070-45A3-9CF6-0910076DB014}" srcId="{AC8A5B2B-83CF-4004-BE63-756D17870692}" destId="{BD932CD3-CE41-4326-9A9B-9A3BBFE4CF35}" srcOrd="0" destOrd="0" parTransId="{A1F1FA12-BBB8-45A3-A556-D9C4535A9D73}" sibTransId="{0E94F70B-DDF8-4E90-B183-8BB4639B9C70}"/>
    <dgm:cxn modelId="{A428667A-39ED-495D-AEBF-FE9E4FE060FA}" type="presOf" srcId="{BD932CD3-CE41-4326-9A9B-9A3BBFE4CF35}" destId="{7F77D974-218E-4A7D-8B8E-55E0870EB7BC}" srcOrd="0" destOrd="0" presId="urn:microsoft.com/office/officeart/2005/8/layout/vList2"/>
    <dgm:cxn modelId="{F639AA92-B3CD-464E-AEB2-EECDE514E722}" type="presOf" srcId="{AC8A5B2B-83CF-4004-BE63-756D17870692}" destId="{94A2D0E6-985A-414E-A62F-0B3886D0403D}" srcOrd="0" destOrd="0" presId="urn:microsoft.com/office/officeart/2005/8/layout/vList2"/>
    <dgm:cxn modelId="{0BFC7FA3-7B69-4D4F-AF07-58C631944816}" type="presOf" srcId="{8DBE2E77-7911-477F-8904-202F226BB33F}" destId="{D7699358-2AAB-4252-AA8A-6C1BB98741DE}" srcOrd="0" destOrd="0" presId="urn:microsoft.com/office/officeart/2005/8/layout/vList2"/>
    <dgm:cxn modelId="{6DA13777-3183-4E41-B09D-ADFD829CD3ED}" type="presParOf" srcId="{94A2D0E6-985A-414E-A62F-0B3886D0403D}" destId="{7F77D974-218E-4A7D-8B8E-55E0870EB7BC}" srcOrd="0" destOrd="0" presId="urn:microsoft.com/office/officeart/2005/8/layout/vList2"/>
    <dgm:cxn modelId="{1BF6D08A-BBF6-4A7F-B029-BC7E478C8669}" type="presParOf" srcId="{94A2D0E6-985A-414E-A62F-0B3886D0403D}" destId="{E60A7B62-8956-4B5D-BA5A-A1F03F03BD6E}" srcOrd="1" destOrd="0" presId="urn:microsoft.com/office/officeart/2005/8/layout/vList2"/>
    <dgm:cxn modelId="{83F9E502-3E17-48FF-BC7E-2101B8A8440F}" type="presParOf" srcId="{94A2D0E6-985A-414E-A62F-0B3886D0403D}" destId="{D7699358-2AAB-4252-AA8A-6C1BB98741D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ADAE6C-5705-4D44-A877-DCC36B18D07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39C9F2B-41F6-46B5-A517-58FB8134AAE9}">
      <dgm:prSet/>
      <dgm:spPr/>
      <dgm:t>
        <a:bodyPr/>
        <a:lstStyle/>
        <a:p>
          <a:pPr rtl="0"/>
          <a:r>
            <a:rPr lang="en-GB" dirty="0"/>
            <a:t>We </a:t>
          </a:r>
          <a:r>
            <a:rPr lang="en-GB"/>
            <a:t>have discussed: </a:t>
          </a:r>
        </a:p>
      </dgm:t>
    </dgm:pt>
    <dgm:pt modelId="{6911808F-7097-4594-8BE4-EE1CF4AC9EE1}" type="parTrans" cxnId="{EA2A28B0-F35E-45F9-9A78-020D72A97AD8}">
      <dgm:prSet/>
      <dgm:spPr/>
      <dgm:t>
        <a:bodyPr/>
        <a:lstStyle/>
        <a:p>
          <a:endParaRPr lang="en-US"/>
        </a:p>
      </dgm:t>
    </dgm:pt>
    <dgm:pt modelId="{756C1E91-8FDF-4DCF-AF94-079BA5B27D09}" type="sibTrans" cxnId="{EA2A28B0-F35E-45F9-9A78-020D72A97AD8}">
      <dgm:prSet/>
      <dgm:spPr/>
      <dgm:t>
        <a:bodyPr/>
        <a:lstStyle/>
        <a:p>
          <a:endParaRPr lang="en-US"/>
        </a:p>
      </dgm:t>
    </dgm:pt>
    <dgm:pt modelId="{CC324369-248A-4C40-984E-043BC6026C5A}">
      <dgm:prSet/>
      <dgm:spPr/>
      <dgm:t>
        <a:bodyPr/>
        <a:lstStyle/>
        <a:p>
          <a:pPr rtl="0"/>
          <a:r>
            <a:rPr lang="en-GB" dirty="0"/>
            <a:t>1. Principles and Purpose of Youth Work </a:t>
          </a:r>
        </a:p>
      </dgm:t>
    </dgm:pt>
    <dgm:pt modelId="{8F28205A-1C6A-4077-8A61-6EE74D556B27}" type="parTrans" cxnId="{9D62D3EE-1F0F-457B-94FF-775D62E45BE5}">
      <dgm:prSet/>
      <dgm:spPr/>
      <dgm:t>
        <a:bodyPr/>
        <a:lstStyle/>
        <a:p>
          <a:endParaRPr lang="en-US"/>
        </a:p>
      </dgm:t>
    </dgm:pt>
    <dgm:pt modelId="{6CBCBDAF-D5A8-4FA8-9254-7EDC4BD961B8}" type="sibTrans" cxnId="{9D62D3EE-1F0F-457B-94FF-775D62E45BE5}">
      <dgm:prSet/>
      <dgm:spPr/>
      <dgm:t>
        <a:bodyPr/>
        <a:lstStyle/>
        <a:p>
          <a:endParaRPr lang="en-US"/>
        </a:p>
      </dgm:t>
    </dgm:pt>
    <dgm:pt modelId="{8FDB9388-1C3E-4162-BF79-950F3568A166}">
      <dgm:prSet/>
      <dgm:spPr/>
      <dgm:t>
        <a:bodyPr/>
        <a:lstStyle/>
        <a:p>
          <a:pPr rtl="0"/>
          <a:r>
            <a:rPr lang="en-GB" dirty="0"/>
            <a:t>2. Importance of Participation </a:t>
          </a:r>
        </a:p>
      </dgm:t>
    </dgm:pt>
    <dgm:pt modelId="{59A21702-612D-40A6-AABE-8E9ED18627FB}" type="parTrans" cxnId="{A02EB344-04E0-4DC8-A4BB-F942A402660E}">
      <dgm:prSet/>
      <dgm:spPr/>
      <dgm:t>
        <a:bodyPr/>
        <a:lstStyle/>
        <a:p>
          <a:endParaRPr lang="en-US"/>
        </a:p>
      </dgm:t>
    </dgm:pt>
    <dgm:pt modelId="{524BABBF-9905-499E-B191-D98B6842707F}" type="sibTrans" cxnId="{A02EB344-04E0-4DC8-A4BB-F942A402660E}">
      <dgm:prSet/>
      <dgm:spPr/>
      <dgm:t>
        <a:bodyPr/>
        <a:lstStyle/>
        <a:p>
          <a:endParaRPr lang="en-US"/>
        </a:p>
      </dgm:t>
    </dgm:pt>
    <dgm:pt modelId="{4FACA421-B4C6-4EAA-A54F-B0F476699511}">
      <dgm:prSet/>
      <dgm:spPr/>
      <dgm:t>
        <a:bodyPr/>
        <a:lstStyle/>
        <a:p>
          <a:pPr rtl="0"/>
          <a:r>
            <a:rPr lang="en-GB" dirty="0"/>
            <a:t>Why is supporting young people to have a voice therefore important? </a:t>
          </a:r>
        </a:p>
      </dgm:t>
    </dgm:pt>
    <dgm:pt modelId="{91D5ECEB-02A4-46AC-9A4E-4F9089551C2E}" type="parTrans" cxnId="{A6251556-1920-4209-8A1F-B34173DBABCD}">
      <dgm:prSet/>
      <dgm:spPr/>
      <dgm:t>
        <a:bodyPr/>
        <a:lstStyle/>
        <a:p>
          <a:endParaRPr lang="en-US"/>
        </a:p>
      </dgm:t>
    </dgm:pt>
    <dgm:pt modelId="{93702D48-F88E-4CDF-AB77-7D4A804A369D}" type="sibTrans" cxnId="{A6251556-1920-4209-8A1F-B34173DBABCD}">
      <dgm:prSet/>
      <dgm:spPr/>
      <dgm:t>
        <a:bodyPr/>
        <a:lstStyle/>
        <a:p>
          <a:endParaRPr lang="en-US"/>
        </a:p>
      </dgm:t>
    </dgm:pt>
    <dgm:pt modelId="{DE32F010-9DDC-4B52-BE8B-8130AA77CDDC}" type="pres">
      <dgm:prSet presAssocID="{3EADAE6C-5705-4D44-A877-DCC36B18D07D}" presName="linear" presStyleCnt="0">
        <dgm:presLayoutVars>
          <dgm:animLvl val="lvl"/>
          <dgm:resizeHandles val="exact"/>
        </dgm:presLayoutVars>
      </dgm:prSet>
      <dgm:spPr/>
    </dgm:pt>
    <dgm:pt modelId="{11F9687B-5905-4CA8-A93C-06BB9A823874}" type="pres">
      <dgm:prSet presAssocID="{239C9F2B-41F6-46B5-A517-58FB8134AAE9}" presName="parentText" presStyleLbl="node1" presStyleIdx="0" presStyleCnt="2">
        <dgm:presLayoutVars>
          <dgm:chMax val="0"/>
          <dgm:bulletEnabled val="1"/>
        </dgm:presLayoutVars>
      </dgm:prSet>
      <dgm:spPr/>
    </dgm:pt>
    <dgm:pt modelId="{18087636-C1DD-4188-846C-00D366695B23}" type="pres">
      <dgm:prSet presAssocID="{239C9F2B-41F6-46B5-A517-58FB8134AAE9}" presName="childText" presStyleLbl="revTx" presStyleIdx="0" presStyleCnt="1">
        <dgm:presLayoutVars>
          <dgm:bulletEnabled val="1"/>
        </dgm:presLayoutVars>
      </dgm:prSet>
      <dgm:spPr/>
    </dgm:pt>
    <dgm:pt modelId="{1FAD5681-53DA-4AB2-8CC9-0DBB2C81DCD8}" type="pres">
      <dgm:prSet presAssocID="{4FACA421-B4C6-4EAA-A54F-B0F476699511}" presName="parentText" presStyleLbl="node1" presStyleIdx="1" presStyleCnt="2">
        <dgm:presLayoutVars>
          <dgm:chMax val="0"/>
          <dgm:bulletEnabled val="1"/>
        </dgm:presLayoutVars>
      </dgm:prSet>
      <dgm:spPr/>
    </dgm:pt>
  </dgm:ptLst>
  <dgm:cxnLst>
    <dgm:cxn modelId="{86019B1F-5A37-415A-856C-95CB284DDBE7}" type="presOf" srcId="{CC324369-248A-4C40-984E-043BC6026C5A}" destId="{18087636-C1DD-4188-846C-00D366695B23}" srcOrd="0" destOrd="0" presId="urn:microsoft.com/office/officeart/2005/8/layout/vList2"/>
    <dgm:cxn modelId="{A02EB344-04E0-4DC8-A4BB-F942A402660E}" srcId="{239C9F2B-41F6-46B5-A517-58FB8134AAE9}" destId="{8FDB9388-1C3E-4162-BF79-950F3568A166}" srcOrd="1" destOrd="0" parTransId="{59A21702-612D-40A6-AABE-8E9ED18627FB}" sibTransId="{524BABBF-9905-499E-B191-D98B6842707F}"/>
    <dgm:cxn modelId="{E2062C55-815F-437F-A81F-06E7223D2266}" type="presOf" srcId="{3EADAE6C-5705-4D44-A877-DCC36B18D07D}" destId="{DE32F010-9DDC-4B52-BE8B-8130AA77CDDC}" srcOrd="0" destOrd="0" presId="urn:microsoft.com/office/officeart/2005/8/layout/vList2"/>
    <dgm:cxn modelId="{A6251556-1920-4209-8A1F-B34173DBABCD}" srcId="{3EADAE6C-5705-4D44-A877-DCC36B18D07D}" destId="{4FACA421-B4C6-4EAA-A54F-B0F476699511}" srcOrd="1" destOrd="0" parTransId="{91D5ECEB-02A4-46AC-9A4E-4F9089551C2E}" sibTransId="{93702D48-F88E-4CDF-AB77-7D4A804A369D}"/>
    <dgm:cxn modelId="{FE0615A0-5217-406B-B585-402C5FB58B36}" type="presOf" srcId="{4FACA421-B4C6-4EAA-A54F-B0F476699511}" destId="{1FAD5681-53DA-4AB2-8CC9-0DBB2C81DCD8}" srcOrd="0" destOrd="0" presId="urn:microsoft.com/office/officeart/2005/8/layout/vList2"/>
    <dgm:cxn modelId="{589B49AC-0EE4-4580-9025-431B300C443E}" type="presOf" srcId="{8FDB9388-1C3E-4162-BF79-950F3568A166}" destId="{18087636-C1DD-4188-846C-00D366695B23}" srcOrd="0" destOrd="1" presId="urn:microsoft.com/office/officeart/2005/8/layout/vList2"/>
    <dgm:cxn modelId="{EA2A28B0-F35E-45F9-9A78-020D72A97AD8}" srcId="{3EADAE6C-5705-4D44-A877-DCC36B18D07D}" destId="{239C9F2B-41F6-46B5-A517-58FB8134AAE9}" srcOrd="0" destOrd="0" parTransId="{6911808F-7097-4594-8BE4-EE1CF4AC9EE1}" sibTransId="{756C1E91-8FDF-4DCF-AF94-079BA5B27D09}"/>
    <dgm:cxn modelId="{B432E4DA-3C60-469F-ACBE-1522098DC575}" type="presOf" srcId="{239C9F2B-41F6-46B5-A517-58FB8134AAE9}" destId="{11F9687B-5905-4CA8-A93C-06BB9A823874}" srcOrd="0" destOrd="0" presId="urn:microsoft.com/office/officeart/2005/8/layout/vList2"/>
    <dgm:cxn modelId="{9D62D3EE-1F0F-457B-94FF-775D62E45BE5}" srcId="{239C9F2B-41F6-46B5-A517-58FB8134AAE9}" destId="{CC324369-248A-4C40-984E-043BC6026C5A}" srcOrd="0" destOrd="0" parTransId="{8F28205A-1C6A-4077-8A61-6EE74D556B27}" sibTransId="{6CBCBDAF-D5A8-4FA8-9254-7EDC4BD961B8}"/>
    <dgm:cxn modelId="{B9C8CBBC-37AA-40A7-9C68-81AA5BD7CBE8}" type="presParOf" srcId="{DE32F010-9DDC-4B52-BE8B-8130AA77CDDC}" destId="{11F9687B-5905-4CA8-A93C-06BB9A823874}" srcOrd="0" destOrd="0" presId="urn:microsoft.com/office/officeart/2005/8/layout/vList2"/>
    <dgm:cxn modelId="{43F7914A-0831-48B3-85B8-BB5A087E9B35}" type="presParOf" srcId="{DE32F010-9DDC-4B52-BE8B-8130AA77CDDC}" destId="{18087636-C1DD-4188-846C-00D366695B23}" srcOrd="1" destOrd="0" presId="urn:microsoft.com/office/officeart/2005/8/layout/vList2"/>
    <dgm:cxn modelId="{76D23D1F-EE7C-4AD6-B1F7-653265BE4FD6}" type="presParOf" srcId="{DE32F010-9DDC-4B52-BE8B-8130AA77CDDC}" destId="{1FAD5681-53DA-4AB2-8CC9-0DBB2C81DCD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02C173-9249-4864-B3F1-1E08A4F7806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80DAB6E-6B87-4BA4-98E9-642C9148D191}">
      <dgm:prSet/>
      <dgm:spPr/>
      <dgm:t>
        <a:bodyPr/>
        <a:lstStyle/>
        <a:p>
          <a:pPr rtl="0"/>
          <a:r>
            <a:rPr lang="en-GB"/>
            <a:t>What do you think are the ethical issues involved in promoting Youth Activism? </a:t>
          </a:r>
        </a:p>
      </dgm:t>
    </dgm:pt>
    <dgm:pt modelId="{1E287709-D60F-46C4-B791-F8180142402B}" type="parTrans" cxnId="{4C01C6A2-300F-4C31-A215-7E1A99A96DC5}">
      <dgm:prSet/>
      <dgm:spPr/>
      <dgm:t>
        <a:bodyPr/>
        <a:lstStyle/>
        <a:p>
          <a:endParaRPr lang="en-US"/>
        </a:p>
      </dgm:t>
    </dgm:pt>
    <dgm:pt modelId="{FD629715-63CA-49B4-BF98-88F8CF35B569}" type="sibTrans" cxnId="{4C01C6A2-300F-4C31-A215-7E1A99A96DC5}">
      <dgm:prSet/>
      <dgm:spPr/>
      <dgm:t>
        <a:bodyPr/>
        <a:lstStyle/>
        <a:p>
          <a:endParaRPr lang="en-US"/>
        </a:p>
      </dgm:t>
    </dgm:pt>
    <dgm:pt modelId="{98C6A20F-0C17-40DD-9665-0B056FEB551F}" type="pres">
      <dgm:prSet presAssocID="{E502C173-9249-4864-B3F1-1E08A4F7806D}" presName="linear" presStyleCnt="0">
        <dgm:presLayoutVars>
          <dgm:animLvl val="lvl"/>
          <dgm:resizeHandles val="exact"/>
        </dgm:presLayoutVars>
      </dgm:prSet>
      <dgm:spPr/>
    </dgm:pt>
    <dgm:pt modelId="{89199A53-E238-4CE4-8EBB-A18BCD3FAC16}" type="pres">
      <dgm:prSet presAssocID="{180DAB6E-6B87-4BA4-98E9-642C9148D191}" presName="parentText" presStyleLbl="node1" presStyleIdx="0" presStyleCnt="1">
        <dgm:presLayoutVars>
          <dgm:chMax val="0"/>
          <dgm:bulletEnabled val="1"/>
        </dgm:presLayoutVars>
      </dgm:prSet>
      <dgm:spPr/>
    </dgm:pt>
  </dgm:ptLst>
  <dgm:cxnLst>
    <dgm:cxn modelId="{E50DAD90-FCD0-47C8-8BE9-50193317499F}" type="presOf" srcId="{180DAB6E-6B87-4BA4-98E9-642C9148D191}" destId="{89199A53-E238-4CE4-8EBB-A18BCD3FAC16}" srcOrd="0" destOrd="0" presId="urn:microsoft.com/office/officeart/2005/8/layout/vList2"/>
    <dgm:cxn modelId="{4C01C6A2-300F-4C31-A215-7E1A99A96DC5}" srcId="{E502C173-9249-4864-B3F1-1E08A4F7806D}" destId="{180DAB6E-6B87-4BA4-98E9-642C9148D191}" srcOrd="0" destOrd="0" parTransId="{1E287709-D60F-46C4-B791-F8180142402B}" sibTransId="{FD629715-63CA-49B4-BF98-88F8CF35B569}"/>
    <dgm:cxn modelId="{5A1DBEAB-518E-46BA-B342-B3A2CAEDD9D1}" type="presOf" srcId="{E502C173-9249-4864-B3F1-1E08A4F7806D}" destId="{98C6A20F-0C17-40DD-9665-0B056FEB551F}" srcOrd="0" destOrd="0" presId="urn:microsoft.com/office/officeart/2005/8/layout/vList2"/>
    <dgm:cxn modelId="{06214F31-189B-4A83-8312-C86AFC56E3F9}" type="presParOf" srcId="{98C6A20F-0C17-40DD-9665-0B056FEB551F}" destId="{89199A53-E238-4CE4-8EBB-A18BCD3FAC16}"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E05274-C273-40FB-A205-CB345C72C8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D265A6F-1C0A-4996-92E0-948E1E4E9FFD}">
      <dgm:prSet/>
      <dgm:spPr/>
      <dgm:t>
        <a:bodyPr/>
        <a:lstStyle/>
        <a:p>
          <a:pPr rtl="0"/>
          <a:r>
            <a:rPr lang="en-GB"/>
            <a:t>Ethical principles Youth workers have a commitment to: </a:t>
          </a:r>
        </a:p>
      </dgm:t>
    </dgm:pt>
    <dgm:pt modelId="{6CA96D06-B299-4045-80EE-D58EB90C5995}" type="parTrans" cxnId="{97518BD7-A87F-4A5B-A3B5-9FA641A4932E}">
      <dgm:prSet/>
      <dgm:spPr/>
      <dgm:t>
        <a:bodyPr/>
        <a:lstStyle/>
        <a:p>
          <a:endParaRPr lang="en-US"/>
        </a:p>
      </dgm:t>
    </dgm:pt>
    <dgm:pt modelId="{0D670EE4-5FC7-4BD4-B837-EEA0B321C40A}" type="sibTrans" cxnId="{97518BD7-A87F-4A5B-A3B5-9FA641A4932E}">
      <dgm:prSet/>
      <dgm:spPr/>
      <dgm:t>
        <a:bodyPr/>
        <a:lstStyle/>
        <a:p>
          <a:endParaRPr lang="en-US"/>
        </a:p>
      </dgm:t>
    </dgm:pt>
    <dgm:pt modelId="{BFE08578-B0DC-4720-8D5D-2CD175AA6811}">
      <dgm:prSet/>
      <dgm:spPr/>
      <dgm:t>
        <a:bodyPr/>
        <a:lstStyle/>
        <a:p>
          <a:pPr rtl="0"/>
          <a:r>
            <a:rPr lang="en-GB"/>
            <a:t>1. Treat young people with respect, valuing each individual and avoiding negative discrimination. </a:t>
          </a:r>
        </a:p>
      </dgm:t>
    </dgm:pt>
    <dgm:pt modelId="{CA03CD93-5691-418D-B639-675C04969099}" type="parTrans" cxnId="{5AA1A20B-C26F-489B-97FE-4B78002E5C99}">
      <dgm:prSet/>
      <dgm:spPr/>
      <dgm:t>
        <a:bodyPr/>
        <a:lstStyle/>
        <a:p>
          <a:endParaRPr lang="en-US"/>
        </a:p>
      </dgm:t>
    </dgm:pt>
    <dgm:pt modelId="{AFAAA0AF-88FB-448B-9D79-470064619E4B}" type="sibTrans" cxnId="{5AA1A20B-C26F-489B-97FE-4B78002E5C99}">
      <dgm:prSet/>
      <dgm:spPr/>
      <dgm:t>
        <a:bodyPr/>
        <a:lstStyle/>
        <a:p>
          <a:endParaRPr lang="en-US"/>
        </a:p>
      </dgm:t>
    </dgm:pt>
    <dgm:pt modelId="{3AFEFC97-82CA-4D28-A560-E94657729DF9}">
      <dgm:prSet/>
      <dgm:spPr/>
      <dgm:t>
        <a:bodyPr/>
        <a:lstStyle/>
        <a:p>
          <a:pPr rtl="0"/>
          <a:r>
            <a:rPr lang="en-GB" dirty="0"/>
            <a:t>2. Respect and promote young people’s rights to make their own decisions and choices, unless the welfare or legitimate interests of themselves or others are seriously threatened. </a:t>
          </a:r>
        </a:p>
      </dgm:t>
    </dgm:pt>
    <dgm:pt modelId="{7511FCDB-2168-4063-8E88-CE966CF9A4ED}" type="parTrans" cxnId="{6CA5638D-DE85-435A-BCC9-103C6C4E0B0F}">
      <dgm:prSet/>
      <dgm:spPr/>
      <dgm:t>
        <a:bodyPr/>
        <a:lstStyle/>
        <a:p>
          <a:endParaRPr lang="en-US"/>
        </a:p>
      </dgm:t>
    </dgm:pt>
    <dgm:pt modelId="{51709438-40BD-4AD9-84EB-729F2214410A}" type="sibTrans" cxnId="{6CA5638D-DE85-435A-BCC9-103C6C4E0B0F}">
      <dgm:prSet/>
      <dgm:spPr/>
      <dgm:t>
        <a:bodyPr/>
        <a:lstStyle/>
        <a:p>
          <a:endParaRPr lang="en-US"/>
        </a:p>
      </dgm:t>
    </dgm:pt>
    <dgm:pt modelId="{344FA52C-63CD-4FA7-82DB-713A22F4A25D}">
      <dgm:prSet/>
      <dgm:spPr/>
      <dgm:t>
        <a:bodyPr/>
        <a:lstStyle/>
        <a:p>
          <a:pPr rtl="0"/>
          <a:r>
            <a:rPr lang="en-GB"/>
            <a:t>3. Promote and ensure the welfare and safety of young people, while permitting them to learn through undertaking challenging educational activities. </a:t>
          </a:r>
        </a:p>
      </dgm:t>
    </dgm:pt>
    <dgm:pt modelId="{8E6C4EBA-4013-482C-8995-AD61CF729831}" type="parTrans" cxnId="{0D85DEDA-8D1C-4B86-8BD5-A607EE21E468}">
      <dgm:prSet/>
      <dgm:spPr/>
      <dgm:t>
        <a:bodyPr/>
        <a:lstStyle/>
        <a:p>
          <a:endParaRPr lang="en-US"/>
        </a:p>
      </dgm:t>
    </dgm:pt>
    <dgm:pt modelId="{2C8F45A0-D091-496E-8FC8-51F2C1769B59}" type="sibTrans" cxnId="{0D85DEDA-8D1C-4B86-8BD5-A607EE21E468}">
      <dgm:prSet/>
      <dgm:spPr/>
      <dgm:t>
        <a:bodyPr/>
        <a:lstStyle/>
        <a:p>
          <a:endParaRPr lang="en-US"/>
        </a:p>
      </dgm:t>
    </dgm:pt>
    <dgm:pt modelId="{611E295A-CF28-4085-8607-D1AC38C10137}">
      <dgm:prSet/>
      <dgm:spPr/>
      <dgm:t>
        <a:bodyPr/>
        <a:lstStyle/>
        <a:p>
          <a:pPr rtl="0"/>
          <a:r>
            <a:rPr lang="en-GB" dirty="0"/>
            <a:t>4. Contribute towards the promotion of social justice for young people and in society generally, through encouraging respect for difference and diversity and challenging discrimination.</a:t>
          </a:r>
        </a:p>
      </dgm:t>
    </dgm:pt>
    <dgm:pt modelId="{4BF13967-2B1A-498E-BB2B-96B95B6B9827}" type="parTrans" cxnId="{A7B63DC9-D93C-4A9E-9DF2-E8EA36D1E49B}">
      <dgm:prSet/>
      <dgm:spPr/>
      <dgm:t>
        <a:bodyPr/>
        <a:lstStyle/>
        <a:p>
          <a:endParaRPr lang="en-US"/>
        </a:p>
      </dgm:t>
    </dgm:pt>
    <dgm:pt modelId="{5220D5BF-7762-45A6-9BBA-04CEEDD2E38F}" type="sibTrans" cxnId="{A7B63DC9-D93C-4A9E-9DF2-E8EA36D1E49B}">
      <dgm:prSet/>
      <dgm:spPr/>
      <dgm:t>
        <a:bodyPr/>
        <a:lstStyle/>
        <a:p>
          <a:endParaRPr lang="en-US"/>
        </a:p>
      </dgm:t>
    </dgm:pt>
    <dgm:pt modelId="{B8BA4EBB-97E0-4184-B312-5135903DB82E}">
      <dgm:prSet/>
      <dgm:spPr/>
      <dgm:t>
        <a:bodyPr/>
        <a:lstStyle/>
        <a:p>
          <a:pPr rtl="0"/>
          <a:endParaRPr lang="en-GB" dirty="0"/>
        </a:p>
      </dgm:t>
    </dgm:pt>
    <dgm:pt modelId="{59442D19-24C0-4345-B921-EC0F62F9108F}" type="parTrans" cxnId="{41A7F1EC-8D88-4A7B-B139-69A5EC3BD224}">
      <dgm:prSet/>
      <dgm:spPr/>
      <dgm:t>
        <a:bodyPr/>
        <a:lstStyle/>
        <a:p>
          <a:endParaRPr lang="en-US"/>
        </a:p>
      </dgm:t>
    </dgm:pt>
    <dgm:pt modelId="{07ACBF4B-EF4F-4D09-A5AB-2B2F832EE7D5}" type="sibTrans" cxnId="{41A7F1EC-8D88-4A7B-B139-69A5EC3BD224}">
      <dgm:prSet/>
      <dgm:spPr/>
      <dgm:t>
        <a:bodyPr/>
        <a:lstStyle/>
        <a:p>
          <a:endParaRPr lang="en-US"/>
        </a:p>
      </dgm:t>
    </dgm:pt>
    <dgm:pt modelId="{7D6F7E38-4FC8-48C1-BF7A-822F8039A550}" type="pres">
      <dgm:prSet presAssocID="{A9E05274-C273-40FB-A205-CB345C72C84B}" presName="linear" presStyleCnt="0">
        <dgm:presLayoutVars>
          <dgm:animLvl val="lvl"/>
          <dgm:resizeHandles val="exact"/>
        </dgm:presLayoutVars>
      </dgm:prSet>
      <dgm:spPr/>
    </dgm:pt>
    <dgm:pt modelId="{2075B7F7-7BA0-40E9-A0D4-9FFC79289530}" type="pres">
      <dgm:prSet presAssocID="{1D265A6F-1C0A-4996-92E0-948E1E4E9FFD}" presName="parentText" presStyleLbl="node1" presStyleIdx="0" presStyleCnt="1">
        <dgm:presLayoutVars>
          <dgm:chMax val="0"/>
          <dgm:bulletEnabled val="1"/>
        </dgm:presLayoutVars>
      </dgm:prSet>
      <dgm:spPr/>
    </dgm:pt>
    <dgm:pt modelId="{0FD645A7-D7C7-4403-AA45-51EDA4EB6A9C}" type="pres">
      <dgm:prSet presAssocID="{1D265A6F-1C0A-4996-92E0-948E1E4E9FFD}" presName="childText" presStyleLbl="revTx" presStyleIdx="0" presStyleCnt="1">
        <dgm:presLayoutVars>
          <dgm:bulletEnabled val="1"/>
        </dgm:presLayoutVars>
      </dgm:prSet>
      <dgm:spPr/>
    </dgm:pt>
  </dgm:ptLst>
  <dgm:cxnLst>
    <dgm:cxn modelId="{5AA1A20B-C26F-489B-97FE-4B78002E5C99}" srcId="{1D265A6F-1C0A-4996-92E0-948E1E4E9FFD}" destId="{BFE08578-B0DC-4720-8D5D-2CD175AA6811}" srcOrd="0" destOrd="0" parTransId="{CA03CD93-5691-418D-B639-675C04969099}" sibTransId="{AFAAA0AF-88FB-448B-9D79-470064619E4B}"/>
    <dgm:cxn modelId="{9AF5D011-9EE9-41CC-B0E6-EC2F421FD0D9}" type="presOf" srcId="{611E295A-CF28-4085-8607-D1AC38C10137}" destId="{0FD645A7-D7C7-4403-AA45-51EDA4EB6A9C}" srcOrd="0" destOrd="3" presId="urn:microsoft.com/office/officeart/2005/8/layout/vList2"/>
    <dgm:cxn modelId="{A4C2C229-2924-4E89-8192-1AD0BE18D8BB}" type="presOf" srcId="{3AFEFC97-82CA-4D28-A560-E94657729DF9}" destId="{0FD645A7-D7C7-4403-AA45-51EDA4EB6A9C}" srcOrd="0" destOrd="1" presId="urn:microsoft.com/office/officeart/2005/8/layout/vList2"/>
    <dgm:cxn modelId="{94D15333-986E-46DD-B2F5-B9A548943B67}" type="presOf" srcId="{A9E05274-C273-40FB-A205-CB345C72C84B}" destId="{7D6F7E38-4FC8-48C1-BF7A-822F8039A550}" srcOrd="0" destOrd="0" presId="urn:microsoft.com/office/officeart/2005/8/layout/vList2"/>
    <dgm:cxn modelId="{8CCD1F46-44D7-4572-A721-0818A0ADB69A}" type="presOf" srcId="{1D265A6F-1C0A-4996-92E0-948E1E4E9FFD}" destId="{2075B7F7-7BA0-40E9-A0D4-9FFC79289530}" srcOrd="0" destOrd="0" presId="urn:microsoft.com/office/officeart/2005/8/layout/vList2"/>
    <dgm:cxn modelId="{8CF3C04E-83EC-4F9C-9BD1-16595FC8CE50}" type="presOf" srcId="{B8BA4EBB-97E0-4184-B312-5135903DB82E}" destId="{0FD645A7-D7C7-4403-AA45-51EDA4EB6A9C}" srcOrd="0" destOrd="4" presId="urn:microsoft.com/office/officeart/2005/8/layout/vList2"/>
    <dgm:cxn modelId="{6CA5638D-DE85-435A-BCC9-103C6C4E0B0F}" srcId="{1D265A6F-1C0A-4996-92E0-948E1E4E9FFD}" destId="{3AFEFC97-82CA-4D28-A560-E94657729DF9}" srcOrd="1" destOrd="0" parTransId="{7511FCDB-2168-4063-8E88-CE966CF9A4ED}" sibTransId="{51709438-40BD-4AD9-84EB-729F2214410A}"/>
    <dgm:cxn modelId="{FB109AA7-B217-4FB4-BBF3-0D13781C511D}" type="presOf" srcId="{BFE08578-B0DC-4720-8D5D-2CD175AA6811}" destId="{0FD645A7-D7C7-4403-AA45-51EDA4EB6A9C}" srcOrd="0" destOrd="0" presId="urn:microsoft.com/office/officeart/2005/8/layout/vList2"/>
    <dgm:cxn modelId="{A7B63DC9-D93C-4A9E-9DF2-E8EA36D1E49B}" srcId="{1D265A6F-1C0A-4996-92E0-948E1E4E9FFD}" destId="{611E295A-CF28-4085-8607-D1AC38C10137}" srcOrd="3" destOrd="0" parTransId="{4BF13967-2B1A-498E-BB2B-96B95B6B9827}" sibTransId="{5220D5BF-7762-45A6-9BBA-04CEEDD2E38F}"/>
    <dgm:cxn modelId="{97518BD7-A87F-4A5B-A3B5-9FA641A4932E}" srcId="{A9E05274-C273-40FB-A205-CB345C72C84B}" destId="{1D265A6F-1C0A-4996-92E0-948E1E4E9FFD}" srcOrd="0" destOrd="0" parTransId="{6CA96D06-B299-4045-80EE-D58EB90C5995}" sibTransId="{0D670EE4-5FC7-4BD4-B837-EEA0B321C40A}"/>
    <dgm:cxn modelId="{0D85DEDA-8D1C-4B86-8BD5-A607EE21E468}" srcId="{1D265A6F-1C0A-4996-92E0-948E1E4E9FFD}" destId="{344FA52C-63CD-4FA7-82DB-713A22F4A25D}" srcOrd="2" destOrd="0" parTransId="{8E6C4EBA-4013-482C-8995-AD61CF729831}" sibTransId="{2C8F45A0-D091-496E-8FC8-51F2C1769B59}"/>
    <dgm:cxn modelId="{499201DF-66F8-4618-9DB5-DFFDE012663B}" type="presOf" srcId="{344FA52C-63CD-4FA7-82DB-713A22F4A25D}" destId="{0FD645A7-D7C7-4403-AA45-51EDA4EB6A9C}" srcOrd="0" destOrd="2" presId="urn:microsoft.com/office/officeart/2005/8/layout/vList2"/>
    <dgm:cxn modelId="{41A7F1EC-8D88-4A7B-B139-69A5EC3BD224}" srcId="{1D265A6F-1C0A-4996-92E0-948E1E4E9FFD}" destId="{B8BA4EBB-97E0-4184-B312-5135903DB82E}" srcOrd="4" destOrd="0" parTransId="{59442D19-24C0-4345-B921-EC0F62F9108F}" sibTransId="{07ACBF4B-EF4F-4D09-A5AB-2B2F832EE7D5}"/>
    <dgm:cxn modelId="{4DFB0B01-65DF-4B4E-A291-F542725483D4}" type="presParOf" srcId="{7D6F7E38-4FC8-48C1-BF7A-822F8039A550}" destId="{2075B7F7-7BA0-40E9-A0D4-9FFC79289530}" srcOrd="0" destOrd="0" presId="urn:microsoft.com/office/officeart/2005/8/layout/vList2"/>
    <dgm:cxn modelId="{E0110443-E5AA-4F58-A9F6-73AB39EE722A}" type="presParOf" srcId="{7D6F7E38-4FC8-48C1-BF7A-822F8039A550}" destId="{0FD645A7-D7C7-4403-AA45-51EDA4EB6A9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04896C-AA36-4E25-AFD6-0A354F8B4BD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F8339AB-6ACE-407E-ABB8-7A6F818B26B1}">
      <dgm:prSet/>
      <dgm:spPr/>
      <dgm:t>
        <a:bodyPr/>
        <a:lstStyle/>
        <a:p>
          <a:pPr rtl="0"/>
          <a:r>
            <a:rPr lang="en-GB"/>
            <a:t>Professional principles Youth workers have a commitment to: </a:t>
          </a:r>
        </a:p>
      </dgm:t>
    </dgm:pt>
    <dgm:pt modelId="{F27B019B-BCC6-42DE-81F6-FD36CFD22527}" type="parTrans" cxnId="{17ABAFA5-7012-4A7A-8A06-A1668B702F07}">
      <dgm:prSet/>
      <dgm:spPr/>
      <dgm:t>
        <a:bodyPr/>
        <a:lstStyle/>
        <a:p>
          <a:endParaRPr lang="en-US"/>
        </a:p>
      </dgm:t>
    </dgm:pt>
    <dgm:pt modelId="{01130B62-16E3-4B45-8851-B1FF8B4882FB}" type="sibTrans" cxnId="{17ABAFA5-7012-4A7A-8A06-A1668B702F07}">
      <dgm:prSet/>
      <dgm:spPr/>
      <dgm:t>
        <a:bodyPr/>
        <a:lstStyle/>
        <a:p>
          <a:endParaRPr lang="en-US"/>
        </a:p>
      </dgm:t>
    </dgm:pt>
    <dgm:pt modelId="{2DB4D504-B770-4CF8-B73E-2F56240A9440}">
      <dgm:prSet/>
      <dgm:spPr/>
      <dgm:t>
        <a:bodyPr/>
        <a:lstStyle/>
        <a:p>
          <a:pPr rtl="0"/>
          <a:r>
            <a:rPr lang="en-GB" dirty="0"/>
            <a:t>1. Recognise the boundaries between personal and professional life and be aware of the need to balance a caring and supportive relationship with young people with appropriate professional distance. </a:t>
          </a:r>
        </a:p>
      </dgm:t>
    </dgm:pt>
    <dgm:pt modelId="{1A6477BE-7EE1-4D96-9131-0E85434B08BC}" type="parTrans" cxnId="{F90C979E-6F18-433C-A023-9F5E982E4C53}">
      <dgm:prSet/>
      <dgm:spPr/>
      <dgm:t>
        <a:bodyPr/>
        <a:lstStyle/>
        <a:p>
          <a:endParaRPr lang="en-US"/>
        </a:p>
      </dgm:t>
    </dgm:pt>
    <dgm:pt modelId="{63D55F73-5B58-430B-A234-E024189045DA}" type="sibTrans" cxnId="{F90C979E-6F18-433C-A023-9F5E982E4C53}">
      <dgm:prSet/>
      <dgm:spPr/>
      <dgm:t>
        <a:bodyPr/>
        <a:lstStyle/>
        <a:p>
          <a:endParaRPr lang="en-US"/>
        </a:p>
      </dgm:t>
    </dgm:pt>
    <dgm:pt modelId="{2EB3CAD9-DE74-476F-BE9C-7C925450674E}">
      <dgm:prSet/>
      <dgm:spPr/>
      <dgm:t>
        <a:bodyPr/>
        <a:lstStyle/>
        <a:p>
          <a:pPr rtl="0"/>
          <a:r>
            <a:rPr lang="en-GB"/>
            <a:t>2. Recognise the need to be accountable to young people, their parents or guardians, colleagues, funders, wider society and others with a relevant interest in the work, and that these accountabilities may be in conflict. </a:t>
          </a:r>
        </a:p>
      </dgm:t>
    </dgm:pt>
    <dgm:pt modelId="{6C17030C-64A7-4FE3-A7BA-73E717FA15A3}" type="parTrans" cxnId="{28CC4831-D4D8-4F56-8D48-1F5C76FBF238}">
      <dgm:prSet/>
      <dgm:spPr/>
      <dgm:t>
        <a:bodyPr/>
        <a:lstStyle/>
        <a:p>
          <a:endParaRPr lang="en-US"/>
        </a:p>
      </dgm:t>
    </dgm:pt>
    <dgm:pt modelId="{722B57AD-B84C-4B66-8047-0ABC3E73F2EE}" type="sibTrans" cxnId="{28CC4831-D4D8-4F56-8D48-1F5C76FBF238}">
      <dgm:prSet/>
      <dgm:spPr/>
      <dgm:t>
        <a:bodyPr/>
        <a:lstStyle/>
        <a:p>
          <a:endParaRPr lang="en-US"/>
        </a:p>
      </dgm:t>
    </dgm:pt>
    <dgm:pt modelId="{CF306475-0570-40DA-A10A-12CC02A6F12F}">
      <dgm:prSet/>
      <dgm:spPr/>
      <dgm:t>
        <a:bodyPr/>
        <a:lstStyle/>
        <a:p>
          <a:pPr rtl="0"/>
          <a:r>
            <a:rPr lang="en-GB"/>
            <a:t>3. Develop and maintain the required skills and competence to do the job.</a:t>
          </a:r>
        </a:p>
      </dgm:t>
    </dgm:pt>
    <dgm:pt modelId="{5A2F28F9-C8CE-4F0B-AE5D-7458CD74A788}" type="parTrans" cxnId="{DC87AC02-C1C2-482D-9452-7659834B3982}">
      <dgm:prSet/>
      <dgm:spPr/>
      <dgm:t>
        <a:bodyPr/>
        <a:lstStyle/>
        <a:p>
          <a:endParaRPr lang="en-US"/>
        </a:p>
      </dgm:t>
    </dgm:pt>
    <dgm:pt modelId="{FEECF595-6FC9-4949-9F9F-56DD3ADB8FE2}" type="sibTrans" cxnId="{DC87AC02-C1C2-482D-9452-7659834B3982}">
      <dgm:prSet/>
      <dgm:spPr/>
      <dgm:t>
        <a:bodyPr/>
        <a:lstStyle/>
        <a:p>
          <a:endParaRPr lang="en-US"/>
        </a:p>
      </dgm:t>
    </dgm:pt>
    <dgm:pt modelId="{7C7AEB30-8AE2-4E18-A464-9A112944586C}">
      <dgm:prSet/>
      <dgm:spPr/>
      <dgm:t>
        <a:bodyPr/>
        <a:lstStyle/>
        <a:p>
          <a:pPr rtl="0"/>
          <a:r>
            <a:rPr lang="en-GB"/>
            <a:t>4. Work for conditions in employing agencies where these principles are discussed, evaluated and upheld.</a:t>
          </a:r>
        </a:p>
      </dgm:t>
    </dgm:pt>
    <dgm:pt modelId="{D309D62E-3587-45A3-8783-F25A77373398}" type="parTrans" cxnId="{88BE0DAE-B37D-43EF-B203-8264A8CFF6B5}">
      <dgm:prSet/>
      <dgm:spPr/>
      <dgm:t>
        <a:bodyPr/>
        <a:lstStyle/>
        <a:p>
          <a:endParaRPr lang="en-US"/>
        </a:p>
      </dgm:t>
    </dgm:pt>
    <dgm:pt modelId="{A644FB9B-CF7F-4A6A-9BF6-B8259FABBA07}" type="sibTrans" cxnId="{88BE0DAE-B37D-43EF-B203-8264A8CFF6B5}">
      <dgm:prSet/>
      <dgm:spPr/>
      <dgm:t>
        <a:bodyPr/>
        <a:lstStyle/>
        <a:p>
          <a:endParaRPr lang="en-US"/>
        </a:p>
      </dgm:t>
    </dgm:pt>
    <dgm:pt modelId="{501C7898-0FD7-455A-81F2-557B9563F087}" type="pres">
      <dgm:prSet presAssocID="{E904896C-AA36-4E25-AFD6-0A354F8B4BD7}" presName="linear" presStyleCnt="0">
        <dgm:presLayoutVars>
          <dgm:animLvl val="lvl"/>
          <dgm:resizeHandles val="exact"/>
        </dgm:presLayoutVars>
      </dgm:prSet>
      <dgm:spPr/>
    </dgm:pt>
    <dgm:pt modelId="{1625A505-6452-435D-9210-6769D5523907}" type="pres">
      <dgm:prSet presAssocID="{CF8339AB-6ACE-407E-ABB8-7A6F818B26B1}" presName="parentText" presStyleLbl="node1" presStyleIdx="0" presStyleCnt="1">
        <dgm:presLayoutVars>
          <dgm:chMax val="0"/>
          <dgm:bulletEnabled val="1"/>
        </dgm:presLayoutVars>
      </dgm:prSet>
      <dgm:spPr/>
    </dgm:pt>
    <dgm:pt modelId="{479A79C4-4327-408E-818B-73D4056B59FA}" type="pres">
      <dgm:prSet presAssocID="{CF8339AB-6ACE-407E-ABB8-7A6F818B26B1}" presName="childText" presStyleLbl="revTx" presStyleIdx="0" presStyleCnt="1">
        <dgm:presLayoutVars>
          <dgm:bulletEnabled val="1"/>
        </dgm:presLayoutVars>
      </dgm:prSet>
      <dgm:spPr/>
    </dgm:pt>
  </dgm:ptLst>
  <dgm:cxnLst>
    <dgm:cxn modelId="{DC87AC02-C1C2-482D-9452-7659834B3982}" srcId="{CF8339AB-6ACE-407E-ABB8-7A6F818B26B1}" destId="{CF306475-0570-40DA-A10A-12CC02A6F12F}" srcOrd="2" destOrd="0" parTransId="{5A2F28F9-C8CE-4F0B-AE5D-7458CD74A788}" sibTransId="{FEECF595-6FC9-4949-9F9F-56DD3ADB8FE2}"/>
    <dgm:cxn modelId="{64B8C207-0F20-4B04-9A60-6C89509C696E}" type="presOf" srcId="{2DB4D504-B770-4CF8-B73E-2F56240A9440}" destId="{479A79C4-4327-408E-818B-73D4056B59FA}" srcOrd="0" destOrd="0" presId="urn:microsoft.com/office/officeart/2005/8/layout/vList2"/>
    <dgm:cxn modelId="{28CC4831-D4D8-4F56-8D48-1F5C76FBF238}" srcId="{CF8339AB-6ACE-407E-ABB8-7A6F818B26B1}" destId="{2EB3CAD9-DE74-476F-BE9C-7C925450674E}" srcOrd="1" destOrd="0" parTransId="{6C17030C-64A7-4FE3-A7BA-73E717FA15A3}" sibTransId="{722B57AD-B84C-4B66-8047-0ABC3E73F2EE}"/>
    <dgm:cxn modelId="{C90BB08F-17BB-4A17-A812-9DC480C600F8}" type="presOf" srcId="{7C7AEB30-8AE2-4E18-A464-9A112944586C}" destId="{479A79C4-4327-408E-818B-73D4056B59FA}" srcOrd="0" destOrd="3" presId="urn:microsoft.com/office/officeart/2005/8/layout/vList2"/>
    <dgm:cxn modelId="{F90C979E-6F18-433C-A023-9F5E982E4C53}" srcId="{CF8339AB-6ACE-407E-ABB8-7A6F818B26B1}" destId="{2DB4D504-B770-4CF8-B73E-2F56240A9440}" srcOrd="0" destOrd="0" parTransId="{1A6477BE-7EE1-4D96-9131-0E85434B08BC}" sibTransId="{63D55F73-5B58-430B-A234-E024189045DA}"/>
    <dgm:cxn modelId="{4B99E9A1-7624-46FE-987A-4620B8977D0D}" type="presOf" srcId="{CF8339AB-6ACE-407E-ABB8-7A6F818B26B1}" destId="{1625A505-6452-435D-9210-6769D5523907}" srcOrd="0" destOrd="0" presId="urn:microsoft.com/office/officeart/2005/8/layout/vList2"/>
    <dgm:cxn modelId="{17ABAFA5-7012-4A7A-8A06-A1668B702F07}" srcId="{E904896C-AA36-4E25-AFD6-0A354F8B4BD7}" destId="{CF8339AB-6ACE-407E-ABB8-7A6F818B26B1}" srcOrd="0" destOrd="0" parTransId="{F27B019B-BCC6-42DE-81F6-FD36CFD22527}" sibTransId="{01130B62-16E3-4B45-8851-B1FF8B4882FB}"/>
    <dgm:cxn modelId="{88BE0DAE-B37D-43EF-B203-8264A8CFF6B5}" srcId="{CF8339AB-6ACE-407E-ABB8-7A6F818B26B1}" destId="{7C7AEB30-8AE2-4E18-A464-9A112944586C}" srcOrd="3" destOrd="0" parTransId="{D309D62E-3587-45A3-8783-F25A77373398}" sibTransId="{A644FB9B-CF7F-4A6A-9BF6-B8259FABBA07}"/>
    <dgm:cxn modelId="{FB58BFC2-9CF1-4E24-857D-997464109522}" type="presOf" srcId="{CF306475-0570-40DA-A10A-12CC02A6F12F}" destId="{479A79C4-4327-408E-818B-73D4056B59FA}" srcOrd="0" destOrd="2" presId="urn:microsoft.com/office/officeart/2005/8/layout/vList2"/>
    <dgm:cxn modelId="{F8CEA9C6-1C93-4DB4-8EA4-163F88149598}" type="presOf" srcId="{2EB3CAD9-DE74-476F-BE9C-7C925450674E}" destId="{479A79C4-4327-408E-818B-73D4056B59FA}" srcOrd="0" destOrd="1" presId="urn:microsoft.com/office/officeart/2005/8/layout/vList2"/>
    <dgm:cxn modelId="{69A493E6-311C-429D-9CF8-2FB9423FBFF9}" type="presOf" srcId="{E904896C-AA36-4E25-AFD6-0A354F8B4BD7}" destId="{501C7898-0FD7-455A-81F2-557B9563F087}" srcOrd="0" destOrd="0" presId="urn:microsoft.com/office/officeart/2005/8/layout/vList2"/>
    <dgm:cxn modelId="{DD090F76-827A-483A-A465-D83B52913A5C}" type="presParOf" srcId="{501C7898-0FD7-455A-81F2-557B9563F087}" destId="{1625A505-6452-435D-9210-6769D5523907}" srcOrd="0" destOrd="0" presId="urn:microsoft.com/office/officeart/2005/8/layout/vList2"/>
    <dgm:cxn modelId="{401DD884-C7FF-4467-9CA5-10AFF0B83885}" type="presParOf" srcId="{501C7898-0FD7-455A-81F2-557B9563F087}" destId="{479A79C4-4327-408E-818B-73D4056B59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EC311F7-84B4-4887-A893-C211AF54787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FEDE542-34E0-476C-B4E6-6F0699F28308}">
      <dgm:prSet/>
      <dgm:spPr/>
      <dgm:t>
        <a:bodyPr/>
        <a:lstStyle/>
        <a:p>
          <a:pPr rtl="0"/>
          <a:r>
            <a:rPr lang="en-GB" dirty="0"/>
            <a:t>In light of the Ethical considerations discussed consider how these may apply to working with young people around activism… </a:t>
          </a:r>
        </a:p>
      </dgm:t>
    </dgm:pt>
    <dgm:pt modelId="{66F2ED00-12BA-48CE-8C74-0A8CC3A81D89}" type="parTrans" cxnId="{D2218370-EFFA-46D2-ABB6-87FF5B335B9D}">
      <dgm:prSet/>
      <dgm:spPr/>
      <dgm:t>
        <a:bodyPr/>
        <a:lstStyle/>
        <a:p>
          <a:endParaRPr lang="en-US"/>
        </a:p>
      </dgm:t>
    </dgm:pt>
    <dgm:pt modelId="{DDDED739-52F8-47B7-905A-EEE64FA0E2D1}" type="sibTrans" cxnId="{D2218370-EFFA-46D2-ABB6-87FF5B335B9D}">
      <dgm:prSet/>
      <dgm:spPr/>
      <dgm:t>
        <a:bodyPr/>
        <a:lstStyle/>
        <a:p>
          <a:endParaRPr lang="en-US"/>
        </a:p>
      </dgm:t>
    </dgm:pt>
    <dgm:pt modelId="{A2A71792-352C-4C13-924D-3B0A9F0849F8}" type="pres">
      <dgm:prSet presAssocID="{EEC311F7-84B4-4887-A893-C211AF54787C}" presName="linear" presStyleCnt="0">
        <dgm:presLayoutVars>
          <dgm:animLvl val="lvl"/>
          <dgm:resizeHandles val="exact"/>
        </dgm:presLayoutVars>
      </dgm:prSet>
      <dgm:spPr/>
    </dgm:pt>
    <dgm:pt modelId="{4669A78A-DD74-4EC2-8157-D1EE6E445E3A}" type="pres">
      <dgm:prSet presAssocID="{2FEDE542-34E0-476C-B4E6-6F0699F28308}" presName="parentText" presStyleLbl="node1" presStyleIdx="0" presStyleCnt="1">
        <dgm:presLayoutVars>
          <dgm:chMax val="0"/>
          <dgm:bulletEnabled val="1"/>
        </dgm:presLayoutVars>
      </dgm:prSet>
      <dgm:spPr/>
    </dgm:pt>
  </dgm:ptLst>
  <dgm:cxnLst>
    <dgm:cxn modelId="{396EB54A-44F7-480E-85FD-11C693ABEBEF}" type="presOf" srcId="{2FEDE542-34E0-476C-B4E6-6F0699F28308}" destId="{4669A78A-DD74-4EC2-8157-D1EE6E445E3A}" srcOrd="0" destOrd="0" presId="urn:microsoft.com/office/officeart/2005/8/layout/vList2"/>
    <dgm:cxn modelId="{D2218370-EFFA-46D2-ABB6-87FF5B335B9D}" srcId="{EEC311F7-84B4-4887-A893-C211AF54787C}" destId="{2FEDE542-34E0-476C-B4E6-6F0699F28308}" srcOrd="0" destOrd="0" parTransId="{66F2ED00-12BA-48CE-8C74-0A8CC3A81D89}" sibTransId="{DDDED739-52F8-47B7-905A-EEE64FA0E2D1}"/>
    <dgm:cxn modelId="{8644F5FF-2B4B-4CFC-ADE0-C8BF9FFDBC4C}" type="presOf" srcId="{EEC311F7-84B4-4887-A893-C211AF54787C}" destId="{A2A71792-352C-4C13-924D-3B0A9F0849F8}" srcOrd="0" destOrd="0" presId="urn:microsoft.com/office/officeart/2005/8/layout/vList2"/>
    <dgm:cxn modelId="{961FF9E3-86FA-4B80-855C-8CEA38A1D7AF}" type="presParOf" srcId="{A2A71792-352C-4C13-924D-3B0A9F0849F8}" destId="{4669A78A-DD74-4EC2-8157-D1EE6E445E3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D4B8510-EA6E-4CFE-9DEF-483E7CD8D5B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1BE83DD-A333-405A-BB99-3706F90B9197}">
      <dgm:prSet/>
      <dgm:spPr/>
      <dgm:t>
        <a:bodyPr/>
        <a:lstStyle/>
        <a:p>
          <a:pPr rtl="0"/>
          <a:r>
            <a:rPr lang="en-GB"/>
            <a:t>Split into two groups:  </a:t>
          </a:r>
        </a:p>
      </dgm:t>
    </dgm:pt>
    <dgm:pt modelId="{AA0B5AF2-BFFB-4264-8B7C-9973CF0006BB}" type="parTrans" cxnId="{5AE49BD3-525E-4E74-8545-30CCE33EDAB1}">
      <dgm:prSet/>
      <dgm:spPr/>
      <dgm:t>
        <a:bodyPr/>
        <a:lstStyle/>
        <a:p>
          <a:endParaRPr lang="en-US"/>
        </a:p>
      </dgm:t>
    </dgm:pt>
    <dgm:pt modelId="{D6386F0A-6C0A-4D9C-BBB5-BD73D5B15B95}" type="sibTrans" cxnId="{5AE49BD3-525E-4E74-8545-30CCE33EDAB1}">
      <dgm:prSet/>
      <dgm:spPr/>
      <dgm:t>
        <a:bodyPr/>
        <a:lstStyle/>
        <a:p>
          <a:endParaRPr lang="en-US"/>
        </a:p>
      </dgm:t>
    </dgm:pt>
    <dgm:pt modelId="{CD051512-EAA7-42D2-B0AE-FD8AAF26D530}">
      <dgm:prSet/>
      <dgm:spPr/>
      <dgm:t>
        <a:bodyPr/>
        <a:lstStyle/>
        <a:p>
          <a:pPr rtl="0"/>
          <a:r>
            <a:rPr lang="en-GB"/>
            <a:t>1. Scenario one: </a:t>
          </a:r>
        </a:p>
      </dgm:t>
    </dgm:pt>
    <dgm:pt modelId="{A79CEAE0-2325-4DF6-BAC4-94A85776E063}" type="parTrans" cxnId="{D18A5CA4-9CC7-405A-BA7D-1ED46AEB134B}">
      <dgm:prSet/>
      <dgm:spPr/>
      <dgm:t>
        <a:bodyPr/>
        <a:lstStyle/>
        <a:p>
          <a:endParaRPr lang="en-US"/>
        </a:p>
      </dgm:t>
    </dgm:pt>
    <dgm:pt modelId="{AABF07FB-CAAE-4E92-B1C4-7EC9E2DB2761}" type="sibTrans" cxnId="{D18A5CA4-9CC7-405A-BA7D-1ED46AEB134B}">
      <dgm:prSet/>
      <dgm:spPr/>
      <dgm:t>
        <a:bodyPr/>
        <a:lstStyle/>
        <a:p>
          <a:endParaRPr lang="en-US"/>
        </a:p>
      </dgm:t>
    </dgm:pt>
    <dgm:pt modelId="{08F83DD6-5722-4550-9792-5F618B74765C}">
      <dgm:prSet/>
      <dgm:spPr/>
      <dgm:t>
        <a:bodyPr/>
        <a:lstStyle/>
        <a:p>
          <a:pPr rtl="0"/>
          <a:r>
            <a:rPr lang="en-GB"/>
            <a:t>Post-Covid, a school climate strike is being organised.   Your youth group wishes to take part, how could you support them to do this safely following professional ethical boundaries? </a:t>
          </a:r>
        </a:p>
      </dgm:t>
    </dgm:pt>
    <dgm:pt modelId="{CD2E278B-B5A8-4029-A040-C114BAAA88ED}" type="parTrans" cxnId="{3266A5FD-C5CA-4FE9-A29A-B8DD7EDDE8B1}">
      <dgm:prSet/>
      <dgm:spPr/>
      <dgm:t>
        <a:bodyPr/>
        <a:lstStyle/>
        <a:p>
          <a:endParaRPr lang="en-US"/>
        </a:p>
      </dgm:t>
    </dgm:pt>
    <dgm:pt modelId="{39D87BBE-9AEF-43D1-BA28-8C1EC12E90F0}" type="sibTrans" cxnId="{3266A5FD-C5CA-4FE9-A29A-B8DD7EDDE8B1}">
      <dgm:prSet/>
      <dgm:spPr/>
      <dgm:t>
        <a:bodyPr/>
        <a:lstStyle/>
        <a:p>
          <a:endParaRPr lang="en-US"/>
        </a:p>
      </dgm:t>
    </dgm:pt>
    <dgm:pt modelId="{6FA37457-D0EF-4720-B096-D90A902E7B37}">
      <dgm:prSet/>
      <dgm:spPr/>
      <dgm:t>
        <a:bodyPr/>
        <a:lstStyle/>
        <a:p>
          <a:pPr rtl="0"/>
          <a:r>
            <a:rPr lang="en-GB"/>
            <a:t>2. Scenario two: </a:t>
          </a:r>
        </a:p>
      </dgm:t>
    </dgm:pt>
    <dgm:pt modelId="{EDEC9F2B-7653-40A6-B244-40BFD4D542F0}" type="parTrans" cxnId="{056160EC-5777-4C83-BC02-F49EB978C59E}">
      <dgm:prSet/>
      <dgm:spPr/>
      <dgm:t>
        <a:bodyPr/>
        <a:lstStyle/>
        <a:p>
          <a:endParaRPr lang="en-US"/>
        </a:p>
      </dgm:t>
    </dgm:pt>
    <dgm:pt modelId="{DDF840C8-FEEA-4731-932D-A739BBC3B996}" type="sibTrans" cxnId="{056160EC-5777-4C83-BC02-F49EB978C59E}">
      <dgm:prSet/>
      <dgm:spPr/>
      <dgm:t>
        <a:bodyPr/>
        <a:lstStyle/>
        <a:p>
          <a:endParaRPr lang="en-US"/>
        </a:p>
      </dgm:t>
    </dgm:pt>
    <dgm:pt modelId="{231F531E-1B60-48D8-B3E6-AD16AB58AD5A}">
      <dgm:prSet/>
      <dgm:spPr/>
      <dgm:t>
        <a:bodyPr/>
        <a:lstStyle/>
        <a:p>
          <a:pPr rtl="0"/>
          <a:r>
            <a:rPr lang="en-GB"/>
            <a:t>There is a new development being panned locally that will destroy some playing field important to the young people you are working with. How could you support them to do this safely following professional ethical boundaries? </a:t>
          </a:r>
        </a:p>
      </dgm:t>
    </dgm:pt>
    <dgm:pt modelId="{352EAA20-5283-41AC-8E10-C61103837E4B}" type="parTrans" cxnId="{0D41C344-E83C-463F-814E-977D345C1517}">
      <dgm:prSet/>
      <dgm:spPr/>
      <dgm:t>
        <a:bodyPr/>
        <a:lstStyle/>
        <a:p>
          <a:endParaRPr lang="en-US"/>
        </a:p>
      </dgm:t>
    </dgm:pt>
    <dgm:pt modelId="{4407A6F4-85C2-4F8D-8754-8D021707C192}" type="sibTrans" cxnId="{0D41C344-E83C-463F-814E-977D345C1517}">
      <dgm:prSet/>
      <dgm:spPr/>
      <dgm:t>
        <a:bodyPr/>
        <a:lstStyle/>
        <a:p>
          <a:endParaRPr lang="en-US"/>
        </a:p>
      </dgm:t>
    </dgm:pt>
    <dgm:pt modelId="{8A2B1392-C8E1-48C8-A3BD-85FB3E22AB51}" type="pres">
      <dgm:prSet presAssocID="{4D4B8510-EA6E-4CFE-9DEF-483E7CD8D5B5}" presName="linear" presStyleCnt="0">
        <dgm:presLayoutVars>
          <dgm:animLvl val="lvl"/>
          <dgm:resizeHandles val="exact"/>
        </dgm:presLayoutVars>
      </dgm:prSet>
      <dgm:spPr/>
    </dgm:pt>
    <dgm:pt modelId="{F1AE60F7-71C5-4699-8E16-DFEB4F530FEE}" type="pres">
      <dgm:prSet presAssocID="{B1BE83DD-A333-405A-BB99-3706F90B9197}" presName="parentText" presStyleLbl="node1" presStyleIdx="0" presStyleCnt="3">
        <dgm:presLayoutVars>
          <dgm:chMax val="0"/>
          <dgm:bulletEnabled val="1"/>
        </dgm:presLayoutVars>
      </dgm:prSet>
      <dgm:spPr/>
    </dgm:pt>
    <dgm:pt modelId="{4AC3A29A-F5B1-4848-B449-D256B94A8049}" type="pres">
      <dgm:prSet presAssocID="{D6386F0A-6C0A-4D9C-BBB5-BD73D5B15B95}" presName="spacer" presStyleCnt="0"/>
      <dgm:spPr/>
    </dgm:pt>
    <dgm:pt modelId="{B5EA044C-3F37-40F3-A916-E39CFB403CA2}" type="pres">
      <dgm:prSet presAssocID="{CD051512-EAA7-42D2-B0AE-FD8AAF26D530}" presName="parentText" presStyleLbl="node1" presStyleIdx="1" presStyleCnt="3">
        <dgm:presLayoutVars>
          <dgm:chMax val="0"/>
          <dgm:bulletEnabled val="1"/>
        </dgm:presLayoutVars>
      </dgm:prSet>
      <dgm:spPr/>
    </dgm:pt>
    <dgm:pt modelId="{2ECE41C7-33DC-4768-BF5B-885F35622E77}" type="pres">
      <dgm:prSet presAssocID="{CD051512-EAA7-42D2-B0AE-FD8AAF26D530}" presName="childText" presStyleLbl="revTx" presStyleIdx="0" presStyleCnt="2">
        <dgm:presLayoutVars>
          <dgm:bulletEnabled val="1"/>
        </dgm:presLayoutVars>
      </dgm:prSet>
      <dgm:spPr/>
    </dgm:pt>
    <dgm:pt modelId="{69BFF8A7-F0F3-4A0D-8AF0-819157E1F9B9}" type="pres">
      <dgm:prSet presAssocID="{6FA37457-D0EF-4720-B096-D90A902E7B37}" presName="parentText" presStyleLbl="node1" presStyleIdx="2" presStyleCnt="3">
        <dgm:presLayoutVars>
          <dgm:chMax val="0"/>
          <dgm:bulletEnabled val="1"/>
        </dgm:presLayoutVars>
      </dgm:prSet>
      <dgm:spPr/>
    </dgm:pt>
    <dgm:pt modelId="{7E6FC1ED-F901-4634-A1D6-A4A4978D9A72}" type="pres">
      <dgm:prSet presAssocID="{6FA37457-D0EF-4720-B096-D90A902E7B37}" presName="childText" presStyleLbl="revTx" presStyleIdx="1" presStyleCnt="2">
        <dgm:presLayoutVars>
          <dgm:bulletEnabled val="1"/>
        </dgm:presLayoutVars>
      </dgm:prSet>
      <dgm:spPr/>
    </dgm:pt>
  </dgm:ptLst>
  <dgm:cxnLst>
    <dgm:cxn modelId="{9347CB13-E4B5-405C-B54C-66ECD2801746}" type="presOf" srcId="{4D4B8510-EA6E-4CFE-9DEF-483E7CD8D5B5}" destId="{8A2B1392-C8E1-48C8-A3BD-85FB3E22AB51}" srcOrd="0" destOrd="0" presId="urn:microsoft.com/office/officeart/2005/8/layout/vList2"/>
    <dgm:cxn modelId="{989F8F1C-5DCB-49FE-BC45-6A62B6A56AE0}" type="presOf" srcId="{B1BE83DD-A333-405A-BB99-3706F90B9197}" destId="{F1AE60F7-71C5-4699-8E16-DFEB4F530FEE}" srcOrd="0" destOrd="0" presId="urn:microsoft.com/office/officeart/2005/8/layout/vList2"/>
    <dgm:cxn modelId="{B0AFD43C-9E87-4009-B5A7-6C1D21658B32}" type="presOf" srcId="{6FA37457-D0EF-4720-B096-D90A902E7B37}" destId="{69BFF8A7-F0F3-4A0D-8AF0-819157E1F9B9}" srcOrd="0" destOrd="0" presId="urn:microsoft.com/office/officeart/2005/8/layout/vList2"/>
    <dgm:cxn modelId="{0D41C344-E83C-463F-814E-977D345C1517}" srcId="{6FA37457-D0EF-4720-B096-D90A902E7B37}" destId="{231F531E-1B60-48D8-B3E6-AD16AB58AD5A}" srcOrd="0" destOrd="0" parTransId="{352EAA20-5283-41AC-8E10-C61103837E4B}" sibTransId="{4407A6F4-85C2-4F8D-8754-8D021707C192}"/>
    <dgm:cxn modelId="{53261A83-942E-4D83-A040-28E9429AC3E7}" type="presOf" srcId="{08F83DD6-5722-4550-9792-5F618B74765C}" destId="{2ECE41C7-33DC-4768-BF5B-885F35622E77}" srcOrd="0" destOrd="0" presId="urn:microsoft.com/office/officeart/2005/8/layout/vList2"/>
    <dgm:cxn modelId="{D18A5CA4-9CC7-405A-BA7D-1ED46AEB134B}" srcId="{4D4B8510-EA6E-4CFE-9DEF-483E7CD8D5B5}" destId="{CD051512-EAA7-42D2-B0AE-FD8AAF26D530}" srcOrd="1" destOrd="0" parTransId="{A79CEAE0-2325-4DF6-BAC4-94A85776E063}" sibTransId="{AABF07FB-CAAE-4E92-B1C4-7EC9E2DB2761}"/>
    <dgm:cxn modelId="{73B71EAD-CD31-4A57-AEA1-D533D3609B7C}" type="presOf" srcId="{CD051512-EAA7-42D2-B0AE-FD8AAF26D530}" destId="{B5EA044C-3F37-40F3-A916-E39CFB403CA2}" srcOrd="0" destOrd="0" presId="urn:microsoft.com/office/officeart/2005/8/layout/vList2"/>
    <dgm:cxn modelId="{5AE49BD3-525E-4E74-8545-30CCE33EDAB1}" srcId="{4D4B8510-EA6E-4CFE-9DEF-483E7CD8D5B5}" destId="{B1BE83DD-A333-405A-BB99-3706F90B9197}" srcOrd="0" destOrd="0" parTransId="{AA0B5AF2-BFFB-4264-8B7C-9973CF0006BB}" sibTransId="{D6386F0A-6C0A-4D9C-BBB5-BD73D5B15B95}"/>
    <dgm:cxn modelId="{42F198EB-BE61-464D-A28C-E2552244619D}" type="presOf" srcId="{231F531E-1B60-48D8-B3E6-AD16AB58AD5A}" destId="{7E6FC1ED-F901-4634-A1D6-A4A4978D9A72}" srcOrd="0" destOrd="0" presId="urn:microsoft.com/office/officeart/2005/8/layout/vList2"/>
    <dgm:cxn modelId="{056160EC-5777-4C83-BC02-F49EB978C59E}" srcId="{4D4B8510-EA6E-4CFE-9DEF-483E7CD8D5B5}" destId="{6FA37457-D0EF-4720-B096-D90A902E7B37}" srcOrd="2" destOrd="0" parTransId="{EDEC9F2B-7653-40A6-B244-40BFD4D542F0}" sibTransId="{DDF840C8-FEEA-4731-932D-A739BBC3B996}"/>
    <dgm:cxn modelId="{3266A5FD-C5CA-4FE9-A29A-B8DD7EDDE8B1}" srcId="{CD051512-EAA7-42D2-B0AE-FD8AAF26D530}" destId="{08F83DD6-5722-4550-9792-5F618B74765C}" srcOrd="0" destOrd="0" parTransId="{CD2E278B-B5A8-4029-A040-C114BAAA88ED}" sibTransId="{39D87BBE-9AEF-43D1-BA28-8C1EC12E90F0}"/>
    <dgm:cxn modelId="{30A86C60-A8E7-4D9E-B345-7B3F5FB0E25E}" type="presParOf" srcId="{8A2B1392-C8E1-48C8-A3BD-85FB3E22AB51}" destId="{F1AE60F7-71C5-4699-8E16-DFEB4F530FEE}" srcOrd="0" destOrd="0" presId="urn:microsoft.com/office/officeart/2005/8/layout/vList2"/>
    <dgm:cxn modelId="{C09C269A-76A5-463D-A131-6AEA387C681C}" type="presParOf" srcId="{8A2B1392-C8E1-48C8-A3BD-85FB3E22AB51}" destId="{4AC3A29A-F5B1-4848-B449-D256B94A8049}" srcOrd="1" destOrd="0" presId="urn:microsoft.com/office/officeart/2005/8/layout/vList2"/>
    <dgm:cxn modelId="{97A75475-62AE-4B15-B2BA-FC1F587A0DE4}" type="presParOf" srcId="{8A2B1392-C8E1-48C8-A3BD-85FB3E22AB51}" destId="{B5EA044C-3F37-40F3-A916-E39CFB403CA2}" srcOrd="2" destOrd="0" presId="urn:microsoft.com/office/officeart/2005/8/layout/vList2"/>
    <dgm:cxn modelId="{1AFA657B-8617-4081-AA1F-F217FDE44AEF}" type="presParOf" srcId="{8A2B1392-C8E1-48C8-A3BD-85FB3E22AB51}" destId="{2ECE41C7-33DC-4768-BF5B-885F35622E77}" srcOrd="3" destOrd="0" presId="urn:microsoft.com/office/officeart/2005/8/layout/vList2"/>
    <dgm:cxn modelId="{CA7F6C45-4AA8-42E2-97EC-4981095C1644}" type="presParOf" srcId="{8A2B1392-C8E1-48C8-A3BD-85FB3E22AB51}" destId="{69BFF8A7-F0F3-4A0D-8AF0-819157E1F9B9}" srcOrd="4" destOrd="0" presId="urn:microsoft.com/office/officeart/2005/8/layout/vList2"/>
    <dgm:cxn modelId="{896E181A-60F1-4574-9A8C-AC365D4BD760}" type="presParOf" srcId="{8A2B1392-C8E1-48C8-A3BD-85FB3E22AB51}" destId="{7E6FC1ED-F901-4634-A1D6-A4A4978D9A72}"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7D974-218E-4A7D-8B8E-55E0870EB7BC}">
      <dsp:nvSpPr>
        <dsp:cNvPr id="0" name=""/>
        <dsp:cNvSpPr/>
      </dsp:nvSpPr>
      <dsp:spPr>
        <a:xfrm>
          <a:off x="0" y="33120"/>
          <a:ext cx="10058399" cy="19094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rtl="0">
            <a:lnSpc>
              <a:spcPct val="90000"/>
            </a:lnSpc>
            <a:spcBef>
              <a:spcPct val="0"/>
            </a:spcBef>
            <a:spcAft>
              <a:spcPct val="35000"/>
            </a:spcAft>
            <a:buNone/>
          </a:pPr>
          <a:r>
            <a:rPr lang="en-GB" sz="4800" kern="1200"/>
            <a:t>1. Explore Ethical issues in Youth activism </a:t>
          </a:r>
        </a:p>
      </dsp:txBody>
      <dsp:txXfrm>
        <a:off x="93211" y="126331"/>
        <a:ext cx="9871977" cy="1723017"/>
      </dsp:txXfrm>
    </dsp:sp>
    <dsp:sp modelId="{D7699358-2AAB-4252-AA8A-6C1BB98741DE}">
      <dsp:nvSpPr>
        <dsp:cNvPr id="0" name=""/>
        <dsp:cNvSpPr/>
      </dsp:nvSpPr>
      <dsp:spPr>
        <a:xfrm>
          <a:off x="0" y="2080800"/>
          <a:ext cx="10058399" cy="190943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rtl="0">
            <a:lnSpc>
              <a:spcPct val="90000"/>
            </a:lnSpc>
            <a:spcBef>
              <a:spcPct val="0"/>
            </a:spcBef>
            <a:spcAft>
              <a:spcPct val="35000"/>
            </a:spcAft>
            <a:buNone/>
          </a:pPr>
          <a:r>
            <a:rPr lang="en-GB" sz="4800" kern="1200"/>
            <a:t>2. Supporting Young People as a Youth worker</a:t>
          </a:r>
        </a:p>
      </dsp:txBody>
      <dsp:txXfrm>
        <a:off x="93211" y="2174011"/>
        <a:ext cx="9871977" cy="17230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9687B-5905-4CA8-A93C-06BB9A823874}">
      <dsp:nvSpPr>
        <dsp:cNvPr id="0" name=""/>
        <dsp:cNvSpPr/>
      </dsp:nvSpPr>
      <dsp:spPr>
        <a:xfrm>
          <a:off x="0" y="44014"/>
          <a:ext cx="10058399" cy="14698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dirty="0"/>
            <a:t>We </a:t>
          </a:r>
          <a:r>
            <a:rPr lang="en-GB" sz="3700" kern="1200"/>
            <a:t>have discussed: </a:t>
          </a:r>
        </a:p>
      </dsp:txBody>
      <dsp:txXfrm>
        <a:off x="71751" y="115765"/>
        <a:ext cx="9914897" cy="1326328"/>
      </dsp:txXfrm>
    </dsp:sp>
    <dsp:sp modelId="{18087636-C1DD-4188-846C-00D366695B23}">
      <dsp:nvSpPr>
        <dsp:cNvPr id="0" name=""/>
        <dsp:cNvSpPr/>
      </dsp:nvSpPr>
      <dsp:spPr>
        <a:xfrm>
          <a:off x="0" y="1513845"/>
          <a:ext cx="10058399" cy="995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46990" rIns="263144" bIns="46990" numCol="1" spcCol="1270" anchor="t" anchorCtr="0">
          <a:noAutofit/>
        </a:bodyPr>
        <a:lstStyle/>
        <a:p>
          <a:pPr marL="285750" lvl="1" indent="-285750" algn="l" defTabSz="1289050" rtl="0">
            <a:lnSpc>
              <a:spcPct val="90000"/>
            </a:lnSpc>
            <a:spcBef>
              <a:spcPct val="0"/>
            </a:spcBef>
            <a:spcAft>
              <a:spcPct val="20000"/>
            </a:spcAft>
            <a:buChar char="•"/>
          </a:pPr>
          <a:r>
            <a:rPr lang="en-GB" sz="2900" kern="1200" dirty="0"/>
            <a:t>1. Principles and Purpose of Youth Work </a:t>
          </a:r>
        </a:p>
        <a:p>
          <a:pPr marL="285750" lvl="1" indent="-285750" algn="l" defTabSz="1289050" rtl="0">
            <a:lnSpc>
              <a:spcPct val="90000"/>
            </a:lnSpc>
            <a:spcBef>
              <a:spcPct val="0"/>
            </a:spcBef>
            <a:spcAft>
              <a:spcPct val="20000"/>
            </a:spcAft>
            <a:buChar char="•"/>
          </a:pPr>
          <a:r>
            <a:rPr lang="en-GB" sz="2900" kern="1200" dirty="0"/>
            <a:t>2. Importance of Participation </a:t>
          </a:r>
        </a:p>
      </dsp:txBody>
      <dsp:txXfrm>
        <a:off x="0" y="1513845"/>
        <a:ext cx="10058399" cy="995670"/>
      </dsp:txXfrm>
    </dsp:sp>
    <dsp:sp modelId="{1FAD5681-53DA-4AB2-8CC9-0DBB2C81DCD8}">
      <dsp:nvSpPr>
        <dsp:cNvPr id="0" name=""/>
        <dsp:cNvSpPr/>
      </dsp:nvSpPr>
      <dsp:spPr>
        <a:xfrm>
          <a:off x="0" y="2509515"/>
          <a:ext cx="10058399" cy="14698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rtl="0">
            <a:lnSpc>
              <a:spcPct val="90000"/>
            </a:lnSpc>
            <a:spcBef>
              <a:spcPct val="0"/>
            </a:spcBef>
            <a:spcAft>
              <a:spcPct val="35000"/>
            </a:spcAft>
            <a:buNone/>
          </a:pPr>
          <a:r>
            <a:rPr lang="en-GB" sz="3700" kern="1200" dirty="0"/>
            <a:t>Why is supporting young people to have a voice therefore important? </a:t>
          </a:r>
        </a:p>
      </dsp:txBody>
      <dsp:txXfrm>
        <a:off x="71751" y="2581266"/>
        <a:ext cx="9914897" cy="13263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199A53-E238-4CE4-8EBB-A18BCD3FAC16}">
      <dsp:nvSpPr>
        <dsp:cNvPr id="0" name=""/>
        <dsp:cNvSpPr/>
      </dsp:nvSpPr>
      <dsp:spPr>
        <a:xfrm>
          <a:off x="0" y="13319"/>
          <a:ext cx="7543801" cy="39967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l" defTabSz="2489200" rtl="0">
            <a:lnSpc>
              <a:spcPct val="90000"/>
            </a:lnSpc>
            <a:spcBef>
              <a:spcPct val="0"/>
            </a:spcBef>
            <a:spcAft>
              <a:spcPct val="35000"/>
            </a:spcAft>
            <a:buNone/>
          </a:pPr>
          <a:r>
            <a:rPr lang="en-GB" sz="5600" kern="1200"/>
            <a:t>What do you think are the ethical issues involved in promoting Youth Activism? </a:t>
          </a:r>
        </a:p>
      </dsp:txBody>
      <dsp:txXfrm>
        <a:off x="195104" y="208423"/>
        <a:ext cx="7153593" cy="36065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5B7F7-7BA0-40E9-A0D4-9FFC79289530}">
      <dsp:nvSpPr>
        <dsp:cNvPr id="0" name=""/>
        <dsp:cNvSpPr/>
      </dsp:nvSpPr>
      <dsp:spPr>
        <a:xfrm>
          <a:off x="0" y="126617"/>
          <a:ext cx="10285614" cy="6475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Ethical principles Youth workers have a commitment to: </a:t>
          </a:r>
        </a:p>
      </dsp:txBody>
      <dsp:txXfrm>
        <a:off x="31613" y="158230"/>
        <a:ext cx="10222388" cy="584369"/>
      </dsp:txXfrm>
    </dsp:sp>
    <dsp:sp modelId="{0FD645A7-D7C7-4403-AA45-51EDA4EB6A9C}">
      <dsp:nvSpPr>
        <dsp:cNvPr id="0" name=""/>
        <dsp:cNvSpPr/>
      </dsp:nvSpPr>
      <dsp:spPr>
        <a:xfrm>
          <a:off x="0" y="774212"/>
          <a:ext cx="10285614" cy="357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6568"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a:t>1. Treat young people with respect, valuing each individual and avoiding negative discrimination. </a:t>
          </a:r>
        </a:p>
        <a:p>
          <a:pPr marL="228600" lvl="1" indent="-228600" algn="l" defTabSz="933450" rtl="0">
            <a:lnSpc>
              <a:spcPct val="90000"/>
            </a:lnSpc>
            <a:spcBef>
              <a:spcPct val="0"/>
            </a:spcBef>
            <a:spcAft>
              <a:spcPct val="20000"/>
            </a:spcAft>
            <a:buChar char="•"/>
          </a:pPr>
          <a:r>
            <a:rPr lang="en-GB" sz="2100" kern="1200" dirty="0"/>
            <a:t>2. Respect and promote young people’s rights to make their own decisions and choices, unless the welfare or legitimate interests of themselves or others are seriously threatened. </a:t>
          </a:r>
        </a:p>
        <a:p>
          <a:pPr marL="228600" lvl="1" indent="-228600" algn="l" defTabSz="933450" rtl="0">
            <a:lnSpc>
              <a:spcPct val="90000"/>
            </a:lnSpc>
            <a:spcBef>
              <a:spcPct val="0"/>
            </a:spcBef>
            <a:spcAft>
              <a:spcPct val="20000"/>
            </a:spcAft>
            <a:buChar char="•"/>
          </a:pPr>
          <a:r>
            <a:rPr lang="en-GB" sz="2100" kern="1200"/>
            <a:t>3. Promote and ensure the welfare and safety of young people, while permitting them to learn through undertaking challenging educational activities. </a:t>
          </a:r>
        </a:p>
        <a:p>
          <a:pPr marL="228600" lvl="1" indent="-228600" algn="l" defTabSz="933450" rtl="0">
            <a:lnSpc>
              <a:spcPct val="90000"/>
            </a:lnSpc>
            <a:spcBef>
              <a:spcPct val="0"/>
            </a:spcBef>
            <a:spcAft>
              <a:spcPct val="20000"/>
            </a:spcAft>
            <a:buChar char="•"/>
          </a:pPr>
          <a:r>
            <a:rPr lang="en-GB" sz="2100" kern="1200" dirty="0"/>
            <a:t>4. Contribute towards the promotion of social justice for young people and in society generally, through encouraging respect for difference and diversity and challenging discrimination.</a:t>
          </a:r>
        </a:p>
        <a:p>
          <a:pPr marL="228600" lvl="1" indent="-228600" algn="l" defTabSz="933450" rtl="0">
            <a:lnSpc>
              <a:spcPct val="90000"/>
            </a:lnSpc>
            <a:spcBef>
              <a:spcPct val="0"/>
            </a:spcBef>
            <a:spcAft>
              <a:spcPct val="20000"/>
            </a:spcAft>
            <a:buChar char="•"/>
          </a:pPr>
          <a:endParaRPr lang="en-GB" sz="2100" kern="1200" dirty="0"/>
        </a:p>
      </dsp:txBody>
      <dsp:txXfrm>
        <a:off x="0" y="774212"/>
        <a:ext cx="10285614" cy="35769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5A505-6452-435D-9210-6769D5523907}">
      <dsp:nvSpPr>
        <dsp:cNvPr id="0" name=""/>
        <dsp:cNvSpPr/>
      </dsp:nvSpPr>
      <dsp:spPr>
        <a:xfrm>
          <a:off x="0" y="175974"/>
          <a:ext cx="10607039" cy="76752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a:t>Professional principles Youth workers have a commitment to: </a:t>
          </a:r>
        </a:p>
      </dsp:txBody>
      <dsp:txXfrm>
        <a:off x="37467" y="213441"/>
        <a:ext cx="10532105" cy="692586"/>
      </dsp:txXfrm>
    </dsp:sp>
    <dsp:sp modelId="{479A79C4-4327-408E-818B-73D4056B59FA}">
      <dsp:nvSpPr>
        <dsp:cNvPr id="0" name=""/>
        <dsp:cNvSpPr/>
      </dsp:nvSpPr>
      <dsp:spPr>
        <a:xfrm>
          <a:off x="0" y="943494"/>
          <a:ext cx="10607039" cy="351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6773" tIns="40640" rIns="227584" bIns="40640" numCol="1" spcCol="1270" anchor="t" anchorCtr="0">
          <a:noAutofit/>
        </a:bodyPr>
        <a:lstStyle/>
        <a:p>
          <a:pPr marL="228600" lvl="1" indent="-228600" algn="l" defTabSz="1111250" rtl="0">
            <a:lnSpc>
              <a:spcPct val="90000"/>
            </a:lnSpc>
            <a:spcBef>
              <a:spcPct val="0"/>
            </a:spcBef>
            <a:spcAft>
              <a:spcPct val="20000"/>
            </a:spcAft>
            <a:buChar char="•"/>
          </a:pPr>
          <a:r>
            <a:rPr lang="en-GB" sz="2500" kern="1200" dirty="0"/>
            <a:t>1. Recognise the boundaries between personal and professional life and be aware of the need to balance a caring and supportive relationship with young people with appropriate professional distance. </a:t>
          </a:r>
        </a:p>
        <a:p>
          <a:pPr marL="228600" lvl="1" indent="-228600" algn="l" defTabSz="1111250" rtl="0">
            <a:lnSpc>
              <a:spcPct val="90000"/>
            </a:lnSpc>
            <a:spcBef>
              <a:spcPct val="0"/>
            </a:spcBef>
            <a:spcAft>
              <a:spcPct val="20000"/>
            </a:spcAft>
            <a:buChar char="•"/>
          </a:pPr>
          <a:r>
            <a:rPr lang="en-GB" sz="2500" kern="1200"/>
            <a:t>2. Recognise the need to be accountable to young people, their parents or guardians, colleagues, funders, wider society and others with a relevant interest in the work, and that these accountabilities may be in conflict. </a:t>
          </a:r>
        </a:p>
        <a:p>
          <a:pPr marL="228600" lvl="1" indent="-228600" algn="l" defTabSz="1111250" rtl="0">
            <a:lnSpc>
              <a:spcPct val="90000"/>
            </a:lnSpc>
            <a:spcBef>
              <a:spcPct val="0"/>
            </a:spcBef>
            <a:spcAft>
              <a:spcPct val="20000"/>
            </a:spcAft>
            <a:buChar char="•"/>
          </a:pPr>
          <a:r>
            <a:rPr lang="en-GB" sz="2500" kern="1200"/>
            <a:t>3. Develop and maintain the required skills and competence to do the job.</a:t>
          </a:r>
        </a:p>
        <a:p>
          <a:pPr marL="228600" lvl="1" indent="-228600" algn="l" defTabSz="1111250" rtl="0">
            <a:lnSpc>
              <a:spcPct val="90000"/>
            </a:lnSpc>
            <a:spcBef>
              <a:spcPct val="0"/>
            </a:spcBef>
            <a:spcAft>
              <a:spcPct val="20000"/>
            </a:spcAft>
            <a:buChar char="•"/>
          </a:pPr>
          <a:r>
            <a:rPr lang="en-GB" sz="2500" kern="1200"/>
            <a:t>4. Work for conditions in employing agencies where these principles are discussed, evaluated and upheld.</a:t>
          </a:r>
        </a:p>
      </dsp:txBody>
      <dsp:txXfrm>
        <a:off x="0" y="943494"/>
        <a:ext cx="10607039" cy="35107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69A78A-DD74-4EC2-8157-D1EE6E445E3A}">
      <dsp:nvSpPr>
        <dsp:cNvPr id="0" name=""/>
        <dsp:cNvSpPr/>
      </dsp:nvSpPr>
      <dsp:spPr>
        <a:xfrm>
          <a:off x="0" y="20339"/>
          <a:ext cx="7543801" cy="39826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rtl="0">
            <a:lnSpc>
              <a:spcPct val="90000"/>
            </a:lnSpc>
            <a:spcBef>
              <a:spcPct val="0"/>
            </a:spcBef>
            <a:spcAft>
              <a:spcPct val="35000"/>
            </a:spcAft>
            <a:buNone/>
          </a:pPr>
          <a:r>
            <a:rPr lang="en-GB" sz="4600" kern="1200" dirty="0"/>
            <a:t>In light of the Ethical considerations discussed consider how these may apply to working with young people around activism… </a:t>
          </a:r>
        </a:p>
      </dsp:txBody>
      <dsp:txXfrm>
        <a:off x="194418" y="214757"/>
        <a:ext cx="7154965" cy="35938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AE60F7-71C5-4699-8E16-DFEB4F530FEE}">
      <dsp:nvSpPr>
        <dsp:cNvPr id="0" name=""/>
        <dsp:cNvSpPr/>
      </dsp:nvSpPr>
      <dsp:spPr>
        <a:xfrm>
          <a:off x="0" y="51277"/>
          <a:ext cx="10058399" cy="6475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Split into two groups:  </a:t>
          </a:r>
        </a:p>
      </dsp:txBody>
      <dsp:txXfrm>
        <a:off x="31613" y="82890"/>
        <a:ext cx="9995173" cy="584369"/>
      </dsp:txXfrm>
    </dsp:sp>
    <dsp:sp modelId="{B5EA044C-3F37-40F3-A916-E39CFB403CA2}">
      <dsp:nvSpPr>
        <dsp:cNvPr id="0" name=""/>
        <dsp:cNvSpPr/>
      </dsp:nvSpPr>
      <dsp:spPr>
        <a:xfrm>
          <a:off x="0" y="776632"/>
          <a:ext cx="10058399" cy="6475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1. Scenario one: </a:t>
          </a:r>
        </a:p>
      </dsp:txBody>
      <dsp:txXfrm>
        <a:off x="31613" y="808245"/>
        <a:ext cx="9995173" cy="584369"/>
      </dsp:txXfrm>
    </dsp:sp>
    <dsp:sp modelId="{2ECE41C7-33DC-4768-BF5B-885F35622E77}">
      <dsp:nvSpPr>
        <dsp:cNvPr id="0" name=""/>
        <dsp:cNvSpPr/>
      </dsp:nvSpPr>
      <dsp:spPr>
        <a:xfrm>
          <a:off x="0" y="1424227"/>
          <a:ext cx="10058399"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a:t>Post-Covid, a school climate strike is being organised.   Your youth group wishes to take part, how could you support them to do this safely following professional ethical boundaries? </a:t>
          </a:r>
        </a:p>
      </dsp:txBody>
      <dsp:txXfrm>
        <a:off x="0" y="1424227"/>
        <a:ext cx="10058399" cy="950130"/>
      </dsp:txXfrm>
    </dsp:sp>
    <dsp:sp modelId="{69BFF8A7-F0F3-4A0D-8AF0-819157E1F9B9}">
      <dsp:nvSpPr>
        <dsp:cNvPr id="0" name=""/>
        <dsp:cNvSpPr/>
      </dsp:nvSpPr>
      <dsp:spPr>
        <a:xfrm>
          <a:off x="0" y="2374357"/>
          <a:ext cx="10058399" cy="6475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2. Scenario two: </a:t>
          </a:r>
        </a:p>
      </dsp:txBody>
      <dsp:txXfrm>
        <a:off x="31613" y="2405970"/>
        <a:ext cx="9995173" cy="584369"/>
      </dsp:txXfrm>
    </dsp:sp>
    <dsp:sp modelId="{7E6FC1ED-F901-4634-A1D6-A4A4978D9A72}">
      <dsp:nvSpPr>
        <dsp:cNvPr id="0" name=""/>
        <dsp:cNvSpPr/>
      </dsp:nvSpPr>
      <dsp:spPr>
        <a:xfrm>
          <a:off x="0" y="3021952"/>
          <a:ext cx="10058399"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34290" rIns="192024" bIns="34290" numCol="1" spcCol="1270" anchor="t" anchorCtr="0">
          <a:noAutofit/>
        </a:bodyPr>
        <a:lstStyle/>
        <a:p>
          <a:pPr marL="228600" lvl="1" indent="-228600" algn="l" defTabSz="933450" rtl="0">
            <a:lnSpc>
              <a:spcPct val="90000"/>
            </a:lnSpc>
            <a:spcBef>
              <a:spcPct val="0"/>
            </a:spcBef>
            <a:spcAft>
              <a:spcPct val="20000"/>
            </a:spcAft>
            <a:buChar char="•"/>
          </a:pPr>
          <a:r>
            <a:rPr lang="en-GB" sz="2100" kern="1200"/>
            <a:t>There is a new development being panned locally that will destroy some playing field important to the young people you are working with. How could you support them to do this safely following professional ethical boundaries? </a:t>
          </a:r>
        </a:p>
      </dsp:txBody>
      <dsp:txXfrm>
        <a:off x="0" y="3021952"/>
        <a:ext cx="10058399" cy="9501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93DE26-09D1-4972-8D86-D8525D36CA7D}"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3FAC5C-00B2-42F7-AF6C-7B498A7D39E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9371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93DE26-09D1-4972-8D86-D8525D36CA7D}"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3FAC5C-00B2-42F7-AF6C-7B498A7D39E2}" type="slidenum">
              <a:rPr lang="en-GB" smtClean="0"/>
              <a:t>‹#›</a:t>
            </a:fld>
            <a:endParaRPr lang="en-GB"/>
          </a:p>
        </p:txBody>
      </p:sp>
    </p:spTree>
    <p:extLst>
      <p:ext uri="{BB962C8B-B14F-4D97-AF65-F5344CB8AC3E}">
        <p14:creationId xmlns:p14="http://schemas.microsoft.com/office/powerpoint/2010/main" val="3699338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93DE26-09D1-4972-8D86-D8525D36CA7D}"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3FAC5C-00B2-42F7-AF6C-7B498A7D39E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6165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93DE26-09D1-4972-8D86-D8525D36CA7D}"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3FAC5C-00B2-42F7-AF6C-7B498A7D39E2}" type="slidenum">
              <a:rPr lang="en-GB" smtClean="0"/>
              <a:t>‹#›</a:t>
            </a:fld>
            <a:endParaRPr lang="en-GB"/>
          </a:p>
        </p:txBody>
      </p:sp>
    </p:spTree>
    <p:extLst>
      <p:ext uri="{BB962C8B-B14F-4D97-AF65-F5344CB8AC3E}">
        <p14:creationId xmlns:p14="http://schemas.microsoft.com/office/powerpoint/2010/main" val="1877952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93DE26-09D1-4972-8D86-D8525D36CA7D}" type="datetimeFigureOut">
              <a:rPr lang="en-GB" smtClean="0"/>
              <a:t>13/03/2022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3FAC5C-00B2-42F7-AF6C-7B498A7D39E2}" type="slidenum">
              <a:rPr lang="en-GB" smtClean="0"/>
              <a:t>‹#›</a:t>
            </a:fld>
            <a:endParaRPr lang="en-GB"/>
          </a:p>
        </p:txBody>
      </p:sp>
    </p:spTree>
    <p:extLst>
      <p:ext uri="{BB962C8B-B14F-4D97-AF65-F5344CB8AC3E}">
        <p14:creationId xmlns:p14="http://schemas.microsoft.com/office/powerpoint/2010/main" val="41040097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93DE26-09D1-4972-8D86-D8525D36CA7D}" type="datetimeFigureOut">
              <a:rPr lang="en-GB" smtClean="0"/>
              <a:t>13/03/2022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3FAC5C-00B2-42F7-AF6C-7B498A7D39E2}" type="slidenum">
              <a:rPr lang="en-GB" smtClean="0"/>
              <a:t>‹#›</a:t>
            </a:fld>
            <a:endParaRPr lang="en-GB"/>
          </a:p>
        </p:txBody>
      </p:sp>
    </p:spTree>
    <p:extLst>
      <p:ext uri="{BB962C8B-B14F-4D97-AF65-F5344CB8AC3E}">
        <p14:creationId xmlns:p14="http://schemas.microsoft.com/office/powerpoint/2010/main" val="2900997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593DE26-09D1-4972-8D86-D8525D36CA7D}" type="datetimeFigureOut">
              <a:rPr lang="en-GB" smtClean="0"/>
              <a:t>13/03/2022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73FAC5C-00B2-42F7-AF6C-7B498A7D39E2}" type="slidenum">
              <a:rPr lang="en-GB" smtClean="0"/>
              <a:t>‹#›</a:t>
            </a:fld>
            <a:endParaRPr lang="en-GB"/>
          </a:p>
        </p:txBody>
      </p:sp>
    </p:spTree>
    <p:extLst>
      <p:ext uri="{BB962C8B-B14F-4D97-AF65-F5344CB8AC3E}">
        <p14:creationId xmlns:p14="http://schemas.microsoft.com/office/powerpoint/2010/main" val="3916347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593DE26-09D1-4972-8D86-D8525D36CA7D}" type="datetimeFigureOut">
              <a:rPr lang="en-GB" smtClean="0"/>
              <a:t>13/03/2022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73FAC5C-00B2-42F7-AF6C-7B498A7D39E2}" type="slidenum">
              <a:rPr lang="en-GB" smtClean="0"/>
              <a:t>‹#›</a:t>
            </a:fld>
            <a:endParaRPr lang="en-GB"/>
          </a:p>
        </p:txBody>
      </p:sp>
    </p:spTree>
    <p:extLst>
      <p:ext uri="{BB962C8B-B14F-4D97-AF65-F5344CB8AC3E}">
        <p14:creationId xmlns:p14="http://schemas.microsoft.com/office/powerpoint/2010/main" val="3834293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593DE26-09D1-4972-8D86-D8525D36CA7D}"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3FAC5C-00B2-42F7-AF6C-7B498A7D39E2}" type="slidenum">
              <a:rPr lang="en-GB" smtClean="0"/>
              <a:t>‹#›</a:t>
            </a:fld>
            <a:endParaRPr lang="en-GB"/>
          </a:p>
        </p:txBody>
      </p:sp>
    </p:spTree>
    <p:extLst>
      <p:ext uri="{BB962C8B-B14F-4D97-AF65-F5344CB8AC3E}">
        <p14:creationId xmlns:p14="http://schemas.microsoft.com/office/powerpoint/2010/main" val="2055719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93DE26-09D1-4972-8D86-D8525D36CA7D}"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3FAC5C-00B2-42F7-AF6C-7B498A7D39E2}" type="slidenum">
              <a:rPr lang="en-GB" smtClean="0"/>
              <a:t>‹#›</a:t>
            </a:fld>
            <a:endParaRPr lang="en-GB"/>
          </a:p>
        </p:txBody>
      </p:sp>
    </p:spTree>
    <p:extLst>
      <p:ext uri="{BB962C8B-B14F-4D97-AF65-F5344CB8AC3E}">
        <p14:creationId xmlns:p14="http://schemas.microsoft.com/office/powerpoint/2010/main" val="2723727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93DE26-09D1-4972-8D86-D8525D36CA7D}"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3FAC5C-00B2-42F7-AF6C-7B498A7D39E2}" type="slidenum">
              <a:rPr lang="en-GB" smtClean="0"/>
              <a:t>‹#›</a:t>
            </a:fld>
            <a:endParaRPr lang="en-GB"/>
          </a:p>
        </p:txBody>
      </p:sp>
    </p:spTree>
    <p:extLst>
      <p:ext uri="{BB962C8B-B14F-4D97-AF65-F5344CB8AC3E}">
        <p14:creationId xmlns:p14="http://schemas.microsoft.com/office/powerpoint/2010/main" val="1411765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593DE26-09D1-4972-8D86-D8525D36CA7D}" type="datetimeFigureOut">
              <a:rPr lang="en-GB" smtClean="0"/>
              <a:t>13/03/2022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73FAC5C-00B2-42F7-AF6C-7B498A7D39E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6985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tOpqMWj25A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Youth Activism 2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67096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72914793"/>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5394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 Participation/ Empowerment </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98987860"/>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5309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 </a:t>
            </a:r>
          </a:p>
        </p:txBody>
      </p:sp>
      <p:graphicFrame>
        <p:nvGraphicFramePr>
          <p:cNvPr id="4" name="Content Placeholder 3"/>
          <p:cNvGraphicFramePr>
            <a:graphicFrameLocks noGrp="1"/>
          </p:cNvGraphicFramePr>
          <p:nvPr>
            <p:ph idx="1"/>
          </p:nvPr>
        </p:nvGraphicFramePr>
        <p:xfrm>
          <a:off x="2346960"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9701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Ethics in Youth Work </a:t>
            </a:r>
            <a:r>
              <a:rPr lang="en-GB" sz="3100" dirty="0"/>
              <a:t>(NYA,2004 Ethical Conduct in Youth Work)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92075575"/>
              </p:ext>
            </p:extLst>
          </p:nvPr>
        </p:nvGraphicFramePr>
        <p:xfrm>
          <a:off x="1224742" y="1956261"/>
          <a:ext cx="10285614" cy="44777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3695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Ethics in Youth Work </a:t>
            </a:r>
            <a:r>
              <a:rPr lang="en-GB" sz="3600" dirty="0"/>
              <a:t>(NYA,2004 Ethical Conduct in Youth Work)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0281001"/>
              </p:ext>
            </p:extLst>
          </p:nvPr>
        </p:nvGraphicFramePr>
        <p:xfrm>
          <a:off x="892233" y="1737360"/>
          <a:ext cx="10607039" cy="46301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34691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 </a:t>
            </a:r>
          </a:p>
        </p:txBody>
      </p:sp>
      <p:graphicFrame>
        <p:nvGraphicFramePr>
          <p:cNvPr id="4" name="Content Placeholder 3"/>
          <p:cNvGraphicFramePr>
            <a:graphicFrameLocks noGrp="1"/>
          </p:cNvGraphicFramePr>
          <p:nvPr>
            <p:ph idx="1"/>
          </p:nvPr>
        </p:nvGraphicFramePr>
        <p:xfrm>
          <a:off x="2346960" y="1845734"/>
          <a:ext cx="7543801"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5337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the following scenario’s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52844342"/>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33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tOpqMWj25AE"/>
          <p:cNvPicPr>
            <a:picLocks noGrp="1" noRot="1" noChangeAspect="1"/>
          </p:cNvPicPr>
          <p:nvPr>
            <p:ph idx="1"/>
            <a:videoFile r:link="rId1"/>
          </p:nvPr>
        </p:nvPicPr>
        <p:blipFill>
          <a:blip r:embed="rId3"/>
          <a:stretch>
            <a:fillRect/>
          </a:stretch>
        </p:blipFill>
        <p:spPr>
          <a:xfrm>
            <a:off x="1025534" y="421178"/>
            <a:ext cx="9548255" cy="5370893"/>
          </a:xfrm>
          <a:prstGeom prst="rect">
            <a:avLst/>
          </a:prstGeom>
        </p:spPr>
      </p:pic>
    </p:spTree>
    <p:extLst>
      <p:ext uri="{BB962C8B-B14F-4D97-AF65-F5344CB8AC3E}">
        <p14:creationId xmlns:p14="http://schemas.microsoft.com/office/powerpoint/2010/main" val="388755546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Retrospect</Template>
  <TotalTime>13</TotalTime>
  <Words>432</Words>
  <Application>Microsoft Office PowerPoint</Application>
  <PresentationFormat>Widescreen</PresentationFormat>
  <Paragraphs>31</Paragraphs>
  <Slides>9</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Calibri</vt:lpstr>
      <vt:lpstr>Calibri Light</vt:lpstr>
      <vt:lpstr>Retrospect</vt:lpstr>
      <vt:lpstr>Youth Activism 2 </vt:lpstr>
      <vt:lpstr>Aims </vt:lpstr>
      <vt:lpstr>Re-Cap: Participation/ Empowerment </vt:lpstr>
      <vt:lpstr>Ethical Issues </vt:lpstr>
      <vt:lpstr>Ethics in Youth Work (NYA,2004 Ethical Conduct in Youth Work) </vt:lpstr>
      <vt:lpstr>Ethics in Youth Work (NYA,2004 Ethical Conduct in Youth Work) </vt:lpstr>
      <vt:lpstr>Ethical Issues </vt:lpstr>
      <vt:lpstr>Consider the following scenario’s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Activism</dc:title>
  <dc:creator>Nicola Welton</dc:creator>
  <cp:lastModifiedBy>Nichola Welton</cp:lastModifiedBy>
  <cp:revision>3</cp:revision>
  <dcterms:created xsi:type="dcterms:W3CDTF">2021-02-01T12:11:54Z</dcterms:created>
  <dcterms:modified xsi:type="dcterms:W3CDTF">2022-03-13T15:32:13Z</dcterms:modified>
</cp:coreProperties>
</file>