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8" r:id="rId2"/>
    <p:sldId id="259" r:id="rId3"/>
    <p:sldId id="260" r:id="rId4"/>
    <p:sldId id="256" r:id="rId5"/>
    <p:sldId id="263" r:id="rId6"/>
    <p:sldId id="257" r:id="rId7"/>
    <p:sldId id="261" r:id="rId8"/>
    <p:sldId id="262" r:id="rId9"/>
    <p:sldId id="264" r:id="rId10"/>
    <p:sldId id="265" r:id="rId11"/>
    <p:sldId id="270"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086-5122-4C6C-A176-2608C3611FF7}" type="datetimeFigureOut">
              <a:rPr lang="en-GB" smtClean="0"/>
              <a:t>02/10/2017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A886E-B9B9-48C0-A215-494E111152D8}" type="slidenum">
              <a:rPr lang="en-GB" smtClean="0"/>
              <a:t>‹#›</a:t>
            </a:fld>
            <a:endParaRPr lang="en-GB"/>
          </a:p>
        </p:txBody>
      </p:sp>
    </p:spTree>
    <p:extLst>
      <p:ext uri="{BB962C8B-B14F-4D97-AF65-F5344CB8AC3E}">
        <p14:creationId xmlns:p14="http://schemas.microsoft.com/office/powerpoint/2010/main" val="2306303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FA886E-B9B9-48C0-A215-494E111152D8}" type="slidenum">
              <a:rPr lang="en-GB" smtClean="0"/>
              <a:t>8</a:t>
            </a:fld>
            <a:endParaRPr lang="en-GB"/>
          </a:p>
        </p:txBody>
      </p:sp>
    </p:spTree>
    <p:extLst>
      <p:ext uri="{BB962C8B-B14F-4D97-AF65-F5344CB8AC3E}">
        <p14:creationId xmlns:p14="http://schemas.microsoft.com/office/powerpoint/2010/main" val="4128128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1469267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54999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83EA39-7084-4160-A612-C6FDB82086DF}"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485583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F83EA39-7084-4160-A612-C6FDB82086DF}"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712248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F83EA39-7084-4160-A612-C6FDB82086DF}"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748417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F83EA39-7084-4160-A612-C6FDB82086DF}"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307556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83EA39-7084-4160-A612-C6FDB82086DF}"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85483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83EA39-7084-4160-A612-C6FDB82086DF}"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8555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83EA39-7084-4160-A612-C6FDB82086DF}"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6862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398758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643815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83EA39-7084-4160-A612-C6FDB82086DF}" type="datetimeFigureOut">
              <a:rPr lang="en-GB" smtClean="0"/>
              <a:t>02/10/2017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45612-098B-40D7-9DD7-DB2CEEFAFC9E}" type="slidenum">
              <a:rPr lang="en-GB" smtClean="0"/>
              <a:t>‹#›</a:t>
            </a:fld>
            <a:endParaRPr lang="en-GB"/>
          </a:p>
        </p:txBody>
      </p:sp>
    </p:spTree>
    <p:extLst>
      <p:ext uri="{BB962C8B-B14F-4D97-AF65-F5344CB8AC3E}">
        <p14:creationId xmlns:p14="http://schemas.microsoft.com/office/powerpoint/2010/main" val="2976823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_OUpsWCvE38" TargetMode="External"/><Relationship Id="rId2" Type="http://schemas.openxmlformats.org/officeDocument/2006/relationships/hyperlink" Target="http://www.humanrights.com/what-are-human-rights/videos/right-to-asylum.html"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2413" y="122238"/>
            <a:ext cx="10515600" cy="1325563"/>
          </a:xfrm>
        </p:spPr>
        <p:txBody>
          <a:bodyPr/>
          <a:lstStyle/>
          <a:p>
            <a:r>
              <a:rPr lang="en-GB" b="1" u="sng" dirty="0" smtClean="0"/>
              <a:t>Example: The Right to Asylum</a:t>
            </a:r>
            <a:endParaRPr lang="en-GB" b="1" u="sng" dirty="0"/>
          </a:p>
        </p:txBody>
      </p:sp>
      <p:sp>
        <p:nvSpPr>
          <p:cNvPr id="5" name="Content Placeholder 4"/>
          <p:cNvSpPr>
            <a:spLocks noGrp="1"/>
          </p:cNvSpPr>
          <p:nvPr>
            <p:ph idx="1"/>
          </p:nvPr>
        </p:nvSpPr>
        <p:spPr>
          <a:xfrm>
            <a:off x="552450" y="1604963"/>
            <a:ext cx="9048750" cy="4995862"/>
          </a:xfrm>
        </p:spPr>
        <p:txBody>
          <a:bodyPr>
            <a:normAutofit fontScale="55000" lnSpcReduction="20000"/>
          </a:bodyPr>
          <a:lstStyle/>
          <a:p>
            <a:pPr marL="0" indent="0">
              <a:buNone/>
            </a:pPr>
            <a:r>
              <a:rPr lang="en-GB" sz="5800" dirty="0" smtClean="0"/>
              <a:t>Article 14 of the Universal Declaration of Human Rights states that "Everyone has the right to seek and to enjoy in other countries asylum from persecution." </a:t>
            </a:r>
            <a:endParaRPr lang="en-GB" sz="5800" dirty="0" smtClean="0">
              <a:hlinkClick r:id="rId2"/>
            </a:endParaRPr>
          </a:p>
          <a:p>
            <a:pPr marL="0" indent="0">
              <a:buNone/>
            </a:pPr>
            <a:endParaRPr lang="en-GB" dirty="0">
              <a:hlinkClick r:id="rId2"/>
            </a:endParaRPr>
          </a:p>
          <a:p>
            <a:pPr marL="0" indent="0">
              <a:buNone/>
            </a:pPr>
            <a:r>
              <a:rPr lang="en-GB" dirty="0">
                <a:hlinkClick r:id="rId3"/>
              </a:rPr>
              <a:t>https://www.youtube.com/watch?v=_</a:t>
            </a:r>
            <a:r>
              <a:rPr lang="en-GB" dirty="0" smtClean="0">
                <a:hlinkClick r:id="rId3"/>
              </a:rPr>
              <a:t>OUpsWCvE38</a:t>
            </a:r>
            <a:endParaRPr lang="en-GB" dirty="0" smtClean="0"/>
          </a:p>
          <a:p>
            <a:pPr marL="0" indent="0">
              <a:buNone/>
            </a:pPr>
            <a:endParaRPr lang="en-GB" dirty="0"/>
          </a:p>
          <a:p>
            <a:pPr marL="0" indent="0">
              <a:buNone/>
            </a:pPr>
            <a:r>
              <a:rPr lang="en-GB" sz="4200" b="1" dirty="0" smtClean="0"/>
              <a:t>From “Liberty”: Why </a:t>
            </a:r>
            <a:r>
              <a:rPr lang="en-GB" sz="4200" b="1" dirty="0"/>
              <a:t>the right to asylum matters</a:t>
            </a:r>
            <a:endParaRPr lang="en-GB" sz="4200" dirty="0"/>
          </a:p>
          <a:p>
            <a:r>
              <a:rPr lang="en-GB" sz="4200" dirty="0"/>
              <a:t>The right to seek asylum is set out in the Universal Declaration on Human Rights. It is one of the most important obligations in international law.</a:t>
            </a:r>
          </a:p>
          <a:p>
            <a:r>
              <a:rPr lang="en-GB" sz="4200" dirty="0"/>
              <a:t>The UK has a long tradition of giving refuge to those escaping persecution, and this has saved the lives of many thousands of people who would otherwise have been killed.</a:t>
            </a:r>
          </a:p>
          <a:p>
            <a:r>
              <a:rPr lang="en-GB" sz="4200" dirty="0"/>
              <a:t>Unfortunately, many people around the world continue to be at risk of persecution, so there continues to be a need for countries like the UK to provide a place of safety</a:t>
            </a:r>
            <a:r>
              <a:rPr lang="en-GB" sz="4200" dirty="0" smtClean="0"/>
              <a:t>.</a:t>
            </a:r>
          </a:p>
          <a:p>
            <a:endParaRPr lang="en-GB" dirty="0"/>
          </a:p>
          <a:p>
            <a:endParaRPr lang="en-GB" dirty="0"/>
          </a:p>
          <a:p>
            <a:pPr marL="0" indent="0">
              <a:buNone/>
            </a:pPr>
            <a:endParaRPr lang="en-GB" dirty="0"/>
          </a:p>
        </p:txBody>
      </p:sp>
      <p:pic>
        <p:nvPicPr>
          <p:cNvPr id="2" name="Picture 1"/>
          <p:cNvPicPr>
            <a:picLocks noChangeAspect="1"/>
          </p:cNvPicPr>
          <p:nvPr/>
        </p:nvPicPr>
        <p:blipFill>
          <a:blip r:embed="rId4"/>
          <a:stretch>
            <a:fillRect/>
          </a:stretch>
        </p:blipFill>
        <p:spPr>
          <a:xfrm>
            <a:off x="9837924" y="279400"/>
            <a:ext cx="2168338" cy="2678113"/>
          </a:xfrm>
          <a:prstGeom prst="rect">
            <a:avLst/>
          </a:prstGeom>
        </p:spPr>
      </p:pic>
    </p:spTree>
    <p:extLst>
      <p:ext uri="{BB962C8B-B14F-4D97-AF65-F5344CB8AC3E}">
        <p14:creationId xmlns:p14="http://schemas.microsoft.com/office/powerpoint/2010/main" val="403603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Effect transition="in" filter="fade">
                                      <p:cBhvr>
                                        <p:cTn id="26" dur="1000"/>
                                        <p:tgtEl>
                                          <p:spTgt spid="5">
                                            <p:txEl>
                                              <p:pRg st="5" end="5"/>
                                            </p:txEl>
                                          </p:spTgt>
                                        </p:tgtEl>
                                      </p:cBhvr>
                                    </p:animEffect>
                                    <p:anim calcmode="lin" valueType="num">
                                      <p:cBhvr>
                                        <p:cTn id="2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1000"/>
                                        <p:tgtEl>
                                          <p:spTgt spid="5">
                                            <p:txEl>
                                              <p:pRg st="6" end="6"/>
                                            </p:txEl>
                                          </p:spTgt>
                                        </p:tgtEl>
                                      </p:cBhvr>
                                    </p:animEffect>
                                    <p:anim calcmode="lin" valueType="num">
                                      <p:cBhvr>
                                        <p:cTn id="3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1000"/>
                                        <p:tgtEl>
                                          <p:spTgt spid="5">
                                            <p:txEl>
                                              <p:pRg st="7" end="7"/>
                                            </p:txEl>
                                          </p:spTgt>
                                        </p:tgtEl>
                                      </p:cBhvr>
                                    </p:animEffect>
                                    <p:anim calcmode="lin" valueType="num">
                                      <p:cBhvr>
                                        <p:cTn id="3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5262" y="122237"/>
            <a:ext cx="10515600" cy="1325563"/>
          </a:xfrm>
        </p:spPr>
        <p:txBody>
          <a:bodyPr/>
          <a:lstStyle/>
          <a:p>
            <a:r>
              <a:rPr lang="en-GB" b="1" u="sng" dirty="0" smtClean="0"/>
              <a:t>Example: The Right to Asylum</a:t>
            </a:r>
            <a:endParaRPr lang="en-GB" b="1" u="sng" dirty="0"/>
          </a:p>
        </p:txBody>
      </p:sp>
      <p:sp>
        <p:nvSpPr>
          <p:cNvPr id="5" name="Content Placeholder 4"/>
          <p:cNvSpPr>
            <a:spLocks noGrp="1"/>
          </p:cNvSpPr>
          <p:nvPr>
            <p:ph idx="1"/>
          </p:nvPr>
        </p:nvSpPr>
        <p:spPr>
          <a:xfrm>
            <a:off x="328614" y="1447800"/>
            <a:ext cx="9201150" cy="4729163"/>
          </a:xfrm>
        </p:spPr>
        <p:txBody>
          <a:bodyPr>
            <a:normAutofit fontScale="77500" lnSpcReduction="20000"/>
          </a:bodyPr>
          <a:lstStyle/>
          <a:p>
            <a:pPr marL="0" indent="0">
              <a:buNone/>
            </a:pPr>
            <a:r>
              <a:rPr lang="en-GB" dirty="0"/>
              <a:t>Liberty is concerned about:</a:t>
            </a:r>
          </a:p>
          <a:p>
            <a:r>
              <a:rPr lang="en-GB" dirty="0" smtClean="0">
                <a:effectLst/>
              </a:rPr>
              <a:t>Real issues of mistreatment and neglect of asylum seekers detained in immigration detention centres. Of particular concern is the detention of children and families;</a:t>
            </a:r>
          </a:p>
          <a:p>
            <a:r>
              <a:rPr lang="en-GB" dirty="0" smtClean="0">
                <a:effectLst/>
              </a:rPr>
              <a:t>Fast-tracking of the asylum application, where asylum seekers have their application decided in just two days and then only have two days to appeal. This means that those who have complicated asylum claims will not have a chance to have them properly considered, and will not have a chance to properly present their case or to appeal against the decision to remove them;</a:t>
            </a:r>
          </a:p>
          <a:p>
            <a:r>
              <a:rPr lang="en-GB" dirty="0" smtClean="0">
                <a:effectLst/>
              </a:rPr>
              <a:t>Asylum seekers have no support or right to work, and they can be left without any means whatsoever to support themselves. Leaving people in such complete destitution is inhuman and degrading.</a:t>
            </a:r>
          </a:p>
          <a:p>
            <a:endParaRPr lang="en-GB" dirty="0"/>
          </a:p>
          <a:p>
            <a:pPr marL="0" indent="0">
              <a:buNone/>
            </a:pPr>
            <a:r>
              <a:rPr lang="en-GB" dirty="0" smtClean="0">
                <a:effectLst/>
              </a:rPr>
              <a:t>https://www.liberty-human-rights.org.uk/human-rights/asylum-and-borders/right-seek-asylum</a:t>
            </a:r>
          </a:p>
          <a:p>
            <a:endParaRPr lang="en-GB" dirty="0"/>
          </a:p>
          <a:p>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9775930" y="223838"/>
            <a:ext cx="2201757" cy="2719388"/>
          </a:xfrm>
          <a:prstGeom prst="rect">
            <a:avLst/>
          </a:prstGeom>
        </p:spPr>
      </p:pic>
    </p:spTree>
    <p:extLst>
      <p:ext uri="{BB962C8B-B14F-4D97-AF65-F5344CB8AC3E}">
        <p14:creationId xmlns:p14="http://schemas.microsoft.com/office/powerpoint/2010/main" val="2558271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8112" y="-305595"/>
            <a:ext cx="10515600" cy="1325563"/>
          </a:xfrm>
        </p:spPr>
        <p:txBody>
          <a:bodyPr/>
          <a:lstStyle/>
          <a:p>
            <a:r>
              <a:rPr lang="en-GB" b="1" u="sng" dirty="0" smtClean="0"/>
              <a:t>Example: The Right to Asylum</a:t>
            </a:r>
            <a:endParaRPr lang="en-GB" b="1" u="sng" dirty="0"/>
          </a:p>
        </p:txBody>
      </p:sp>
      <p:sp>
        <p:nvSpPr>
          <p:cNvPr id="5" name="Content Placeholder 4"/>
          <p:cNvSpPr>
            <a:spLocks noGrp="1"/>
          </p:cNvSpPr>
          <p:nvPr>
            <p:ph idx="1"/>
          </p:nvPr>
        </p:nvSpPr>
        <p:spPr>
          <a:xfrm>
            <a:off x="838200" y="4700588"/>
            <a:ext cx="10515600" cy="1476374"/>
          </a:xfrm>
        </p:spPr>
        <p:txBody>
          <a:bodyPr>
            <a:normAutofit lnSpcReduction="10000"/>
          </a:bodyPr>
          <a:lstStyle/>
          <a:p>
            <a:r>
              <a:rPr lang="en-GB" dirty="0" smtClean="0"/>
              <a:t>Can the right to asylum be justified morally? How?</a:t>
            </a:r>
          </a:p>
          <a:p>
            <a:endParaRPr lang="en-GB" dirty="0">
              <a:effectLst/>
            </a:endParaRPr>
          </a:p>
          <a:p>
            <a:r>
              <a:rPr lang="en-GB" dirty="0" smtClean="0"/>
              <a:t>Does it have to be justified morally?</a:t>
            </a:r>
            <a:endParaRPr lang="en-GB" dirty="0" smtClean="0">
              <a:effectLst/>
            </a:endParaRPr>
          </a:p>
          <a:p>
            <a:endParaRPr lang="en-GB" dirty="0"/>
          </a:p>
          <a:p>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4667250" y="898639"/>
            <a:ext cx="2857500" cy="3571875"/>
          </a:xfrm>
          <a:prstGeom prst="rect">
            <a:avLst/>
          </a:prstGeom>
        </p:spPr>
      </p:pic>
      <p:pic>
        <p:nvPicPr>
          <p:cNvPr id="6" name="Picture 5"/>
          <p:cNvPicPr>
            <a:picLocks noChangeAspect="1"/>
          </p:cNvPicPr>
          <p:nvPr/>
        </p:nvPicPr>
        <p:blipFill>
          <a:blip r:embed="rId3"/>
          <a:stretch>
            <a:fillRect/>
          </a:stretch>
        </p:blipFill>
        <p:spPr>
          <a:xfrm>
            <a:off x="338138" y="898639"/>
            <a:ext cx="2857500" cy="3571875"/>
          </a:xfrm>
          <a:prstGeom prst="rect">
            <a:avLst/>
          </a:prstGeom>
        </p:spPr>
      </p:pic>
      <p:pic>
        <p:nvPicPr>
          <p:cNvPr id="7" name="Picture 6"/>
          <p:cNvPicPr>
            <a:picLocks noChangeAspect="1"/>
          </p:cNvPicPr>
          <p:nvPr/>
        </p:nvPicPr>
        <p:blipFill>
          <a:blip r:embed="rId4"/>
          <a:stretch>
            <a:fillRect/>
          </a:stretch>
        </p:blipFill>
        <p:spPr>
          <a:xfrm>
            <a:off x="8639174" y="777309"/>
            <a:ext cx="2619375" cy="3653339"/>
          </a:xfrm>
          <a:prstGeom prst="rect">
            <a:avLst/>
          </a:prstGeom>
        </p:spPr>
      </p:pic>
    </p:spTree>
    <p:extLst>
      <p:ext uri="{BB962C8B-B14F-4D97-AF65-F5344CB8AC3E}">
        <p14:creationId xmlns:p14="http://schemas.microsoft.com/office/powerpoint/2010/main" val="36796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2000"/>
                                        <p:tgtEl>
                                          <p:spTgt spid="7"/>
                                        </p:tgtEl>
                                      </p:cBhvr>
                                    </p:animEffect>
                                    <p:anim calcmode="lin" valueType="num">
                                      <p:cBhvr>
                                        <p:cTn id="44" dur="2000" fill="hold"/>
                                        <p:tgtEl>
                                          <p:spTgt spid="7"/>
                                        </p:tgtEl>
                                        <p:attrNameLst>
                                          <p:attrName>ppt_w</p:attrName>
                                        </p:attrNameLst>
                                      </p:cBhvr>
                                      <p:tavLst>
                                        <p:tav tm="0" fmla="#ppt_w*sin(2.5*pi*$)">
                                          <p:val>
                                            <p:fltVal val="0"/>
                                          </p:val>
                                        </p:tav>
                                        <p:tav tm="100000">
                                          <p:val>
                                            <p:fltVal val="1"/>
                                          </p:val>
                                        </p:tav>
                                      </p:tavLst>
                                    </p:anim>
                                    <p:anim calcmode="lin" valueType="num">
                                      <p:cBhvr>
                                        <p:cTn id="45"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5">
                                            <p:txEl>
                                              <p:pRg st="0" end="0"/>
                                            </p:txEl>
                                          </p:spTgt>
                                        </p:tgtEl>
                                        <p:attrNameLst>
                                          <p:attrName>style.visibility</p:attrName>
                                        </p:attrNameLst>
                                      </p:cBhvr>
                                      <p:to>
                                        <p:strVal val="visible"/>
                                      </p:to>
                                    </p:set>
                                    <p:animEffect transition="in" filter="fade">
                                      <p:cBhvr>
                                        <p:cTn id="50" dur="1000"/>
                                        <p:tgtEl>
                                          <p:spTgt spid="5">
                                            <p:txEl>
                                              <p:pRg st="0" end="0"/>
                                            </p:txEl>
                                          </p:spTgt>
                                        </p:tgtEl>
                                      </p:cBhvr>
                                    </p:animEffect>
                                    <p:anim calcmode="lin" valueType="num">
                                      <p:cBhvr>
                                        <p:cTn id="51"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0" end="0"/>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Effect transition="in" filter="fade">
                                      <p:cBhvr>
                                        <p:cTn id="55" dur="1000"/>
                                        <p:tgtEl>
                                          <p:spTgt spid="5">
                                            <p:txEl>
                                              <p:pRg st="2" end="2"/>
                                            </p:txEl>
                                          </p:spTgt>
                                        </p:tgtEl>
                                      </p:cBhvr>
                                    </p:animEffect>
                                    <p:anim calcmode="lin" valueType="num">
                                      <p:cBhvr>
                                        <p:cTn id="5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800" b="1" dirty="0" smtClean="0"/>
              <a:t>3) A </a:t>
            </a:r>
            <a:r>
              <a:rPr lang="en-GB" sz="4800" b="1" i="1" dirty="0" smtClean="0"/>
              <a:t>Moral</a:t>
            </a:r>
            <a:r>
              <a:rPr lang="en-GB" sz="4800" b="1" dirty="0" smtClean="0"/>
              <a:t> Justification of Human Rights?</a:t>
            </a:r>
            <a:endParaRPr lang="en-GB" sz="4800" b="1" dirty="0"/>
          </a:p>
        </p:txBody>
      </p:sp>
      <p:sp>
        <p:nvSpPr>
          <p:cNvPr id="5" name="Content Placeholder 4"/>
          <p:cNvSpPr>
            <a:spLocks noGrp="1"/>
          </p:cNvSpPr>
          <p:nvPr>
            <p:ph idx="1"/>
          </p:nvPr>
        </p:nvSpPr>
        <p:spPr/>
        <p:txBody>
          <a:bodyPr>
            <a:normAutofit lnSpcReduction="10000"/>
          </a:bodyPr>
          <a:lstStyle/>
          <a:p>
            <a:pPr marL="0" indent="0">
              <a:buNone/>
            </a:pPr>
            <a:r>
              <a:rPr lang="en-GB" dirty="0"/>
              <a:t>Human rights could </a:t>
            </a:r>
            <a:r>
              <a:rPr lang="en-GB" dirty="0" smtClean="0"/>
              <a:t>…exist </a:t>
            </a:r>
            <a:r>
              <a:rPr lang="en-GB" dirty="0"/>
              <a:t>independently of legal enactment by being part of actual human moralities. All human groups seem to have moralities: imperative norms of </a:t>
            </a:r>
            <a:r>
              <a:rPr lang="en-GB" dirty="0" err="1"/>
              <a:t>behavior</a:t>
            </a:r>
            <a:r>
              <a:rPr lang="en-GB" dirty="0"/>
              <a:t> backed by reasons and values. These moralities contain specific norms (for example, a prohibition of the intentional murder of an innocent person) and specific values (for example, valuing human life.) One way in which human rights could exist apart from divine or human enactment is as norms accepted in all or almost all actual human moralities. If almost all human groups have moralities containing norms prohibiting murder, these norms could constitute the human right to life. Human rights can be seen as basic moral norms shared by all or almost all accepted human moralities.</a:t>
            </a:r>
          </a:p>
          <a:p>
            <a:pPr marL="0" indent="0">
              <a:buNone/>
            </a:pPr>
            <a:r>
              <a:rPr lang="en-GB" sz="2400" dirty="0" smtClean="0"/>
              <a:t>[Stanford Encyclopaedia of Philosophy, </a:t>
            </a:r>
            <a:r>
              <a:rPr lang="en-GB" sz="2400" i="1" dirty="0" smtClean="0"/>
              <a:t>Human Rights</a:t>
            </a:r>
            <a:r>
              <a:rPr lang="en-GB" sz="2400" dirty="0" smtClean="0"/>
              <a:t>]</a:t>
            </a:r>
            <a:endParaRPr lang="en-GB" sz="2400" dirty="0"/>
          </a:p>
        </p:txBody>
      </p:sp>
    </p:spTree>
    <p:extLst>
      <p:ext uri="{BB962C8B-B14F-4D97-AF65-F5344CB8AC3E}">
        <p14:creationId xmlns:p14="http://schemas.microsoft.com/office/powerpoint/2010/main" val="328572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Five </a:t>
            </a:r>
            <a:r>
              <a:rPr lang="en-GB" b="1" dirty="0"/>
              <a:t>different categories of substantive human rights. </a:t>
            </a:r>
          </a:p>
        </p:txBody>
      </p:sp>
      <p:sp>
        <p:nvSpPr>
          <p:cNvPr id="3" name="Content Placeholder 2"/>
          <p:cNvSpPr>
            <a:spLocks noGrp="1"/>
          </p:cNvSpPr>
          <p:nvPr>
            <p:ph idx="1"/>
          </p:nvPr>
        </p:nvSpPr>
        <p:spPr>
          <a:xfrm>
            <a:off x="838200" y="2085974"/>
            <a:ext cx="10515600" cy="4657725"/>
          </a:xfrm>
        </p:spPr>
        <p:txBody>
          <a:bodyPr>
            <a:normAutofit/>
          </a:bodyPr>
          <a:lstStyle/>
          <a:p>
            <a:r>
              <a:rPr lang="en-GB" dirty="0"/>
              <a:t>R</a:t>
            </a:r>
            <a:r>
              <a:rPr lang="en-GB" dirty="0" smtClean="0"/>
              <a:t>ights to life; </a:t>
            </a:r>
          </a:p>
          <a:p>
            <a:r>
              <a:rPr lang="en-GB" dirty="0" smtClean="0"/>
              <a:t>to freedom; </a:t>
            </a:r>
          </a:p>
          <a:p>
            <a:r>
              <a:rPr lang="en-GB" dirty="0" smtClean="0"/>
              <a:t>to political participation; </a:t>
            </a:r>
          </a:p>
          <a:p>
            <a:r>
              <a:rPr lang="en-GB" dirty="0" smtClean="0"/>
              <a:t>to the protection of the rule of law; </a:t>
            </a:r>
          </a:p>
          <a:p>
            <a:r>
              <a:rPr lang="en-GB" dirty="0" smtClean="0"/>
              <a:t>to fundamental social, economic, and cultural goods.</a:t>
            </a:r>
          </a:p>
          <a:p>
            <a:pPr marL="0" indent="0">
              <a:buNone/>
            </a:pPr>
            <a:endParaRPr lang="en-GB" dirty="0"/>
          </a:p>
          <a:p>
            <a:pPr marL="0" indent="0">
              <a:buNone/>
            </a:pPr>
            <a:r>
              <a:rPr lang="en-GB" dirty="0" smtClean="0"/>
              <a:t>But how could they be justified? Can they be justified morally?</a:t>
            </a:r>
          </a:p>
          <a:p>
            <a:pPr marL="0" indent="0">
              <a:buNone/>
            </a:pPr>
            <a:endParaRPr lang="en-GB" dirty="0"/>
          </a:p>
        </p:txBody>
      </p:sp>
    </p:spTree>
    <p:extLst>
      <p:ext uri="{BB962C8B-B14F-4D97-AF65-F5344CB8AC3E}">
        <p14:creationId xmlns:p14="http://schemas.microsoft.com/office/powerpoint/2010/main" val="38551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3) A </a:t>
            </a:r>
            <a:r>
              <a:rPr lang="en-GB" b="1" i="1" dirty="0" smtClean="0"/>
              <a:t>Moral</a:t>
            </a:r>
            <a:r>
              <a:rPr lang="en-GB" b="1" dirty="0" smtClean="0"/>
              <a:t> Justification of Human Rights?</a:t>
            </a:r>
            <a:endParaRPr lang="en-GB" b="1" dirty="0"/>
          </a:p>
        </p:txBody>
      </p:sp>
      <p:sp>
        <p:nvSpPr>
          <p:cNvPr id="5" name="Content Placeholder 4"/>
          <p:cNvSpPr>
            <a:spLocks noGrp="1"/>
          </p:cNvSpPr>
          <p:nvPr>
            <p:ph idx="1"/>
          </p:nvPr>
        </p:nvSpPr>
        <p:spPr/>
        <p:txBody>
          <a:bodyPr>
            <a:normAutofit/>
          </a:bodyPr>
          <a:lstStyle/>
          <a:p>
            <a:pPr marL="0" indent="0">
              <a:buNone/>
            </a:pPr>
            <a:r>
              <a:rPr lang="en-GB" sz="3600" dirty="0" smtClean="0"/>
              <a:t>Questions</a:t>
            </a:r>
          </a:p>
          <a:p>
            <a:pPr marL="0" indent="0">
              <a:buNone/>
            </a:pPr>
            <a:endParaRPr lang="en-GB" sz="3600" dirty="0"/>
          </a:p>
          <a:p>
            <a:r>
              <a:rPr lang="en-GB" sz="3600" dirty="0" smtClean="0"/>
              <a:t>Can human rights be justified according to morality?</a:t>
            </a:r>
          </a:p>
          <a:p>
            <a:endParaRPr lang="en-GB" sz="3600" dirty="0"/>
          </a:p>
          <a:p>
            <a:r>
              <a:rPr lang="en-GB" sz="3600" i="1" dirty="0" smtClean="0"/>
              <a:t>Must</a:t>
            </a:r>
            <a:r>
              <a:rPr lang="en-GB" sz="3600" dirty="0" smtClean="0"/>
              <a:t> human rights be justified according to morality?</a:t>
            </a:r>
          </a:p>
          <a:p>
            <a:endParaRPr lang="en-GB" sz="3600" i="1" dirty="0"/>
          </a:p>
          <a:p>
            <a:r>
              <a:rPr lang="en-GB" sz="3600" dirty="0" smtClean="0"/>
              <a:t>Which morality?</a:t>
            </a:r>
            <a:endParaRPr lang="en-GB" sz="3600" dirty="0"/>
          </a:p>
        </p:txBody>
      </p:sp>
    </p:spTree>
    <p:extLst>
      <p:ext uri="{BB962C8B-B14F-4D97-AF65-F5344CB8AC3E}">
        <p14:creationId xmlns:p14="http://schemas.microsoft.com/office/powerpoint/2010/main" val="30217414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8" y="0"/>
            <a:ext cx="10515600" cy="1035050"/>
          </a:xfrm>
        </p:spPr>
        <p:txBody>
          <a:bodyPr/>
          <a:lstStyle/>
          <a:p>
            <a:r>
              <a:rPr lang="en-GB" b="1" u="sng" dirty="0" smtClean="0"/>
              <a:t>Towards a Moral Justification of Rights</a:t>
            </a:r>
            <a:endParaRPr lang="en-GB" b="1" u="sng" dirty="0"/>
          </a:p>
        </p:txBody>
      </p:sp>
      <p:sp>
        <p:nvSpPr>
          <p:cNvPr id="3" name="Content Placeholder 2"/>
          <p:cNvSpPr>
            <a:spLocks noGrp="1"/>
          </p:cNvSpPr>
          <p:nvPr>
            <p:ph idx="1"/>
          </p:nvPr>
        </p:nvSpPr>
        <p:spPr>
          <a:xfrm>
            <a:off x="485776" y="1228725"/>
            <a:ext cx="8972550" cy="5372100"/>
          </a:xfrm>
        </p:spPr>
        <p:txBody>
          <a:bodyPr>
            <a:normAutofit fontScale="77500" lnSpcReduction="20000"/>
          </a:bodyPr>
          <a:lstStyle/>
          <a:p>
            <a:pPr marL="0" indent="0">
              <a:buNone/>
            </a:pPr>
            <a:r>
              <a:rPr lang="en-GB" dirty="0" smtClean="0"/>
              <a:t>The </a:t>
            </a:r>
            <a:r>
              <a:rPr lang="en-GB" dirty="0"/>
              <a:t>primary justification of claim-rights are that they provide the moral “goods” that are necessary for human action (or give reasonable chance of success in gaining them). </a:t>
            </a:r>
          </a:p>
          <a:p>
            <a:pPr marL="0" indent="0">
              <a:buNone/>
            </a:pPr>
            <a:endParaRPr lang="en-GB" dirty="0"/>
          </a:p>
          <a:p>
            <a:pPr marL="0" indent="0">
              <a:buNone/>
            </a:pPr>
            <a:r>
              <a:rPr lang="en-GB" dirty="0"/>
              <a:t>The main goods are:</a:t>
            </a:r>
          </a:p>
          <a:p>
            <a:pPr lvl="0"/>
            <a:r>
              <a:rPr lang="en-GB" b="1" dirty="0"/>
              <a:t>Freedom</a:t>
            </a:r>
            <a:r>
              <a:rPr lang="en-GB" dirty="0"/>
              <a:t> – as an absolute good in itself.</a:t>
            </a:r>
          </a:p>
          <a:p>
            <a:pPr marL="0" indent="0">
              <a:buNone/>
            </a:pPr>
            <a:endParaRPr lang="en-GB" dirty="0"/>
          </a:p>
          <a:p>
            <a:pPr lvl="0"/>
            <a:r>
              <a:rPr lang="en-GB" b="1" dirty="0"/>
              <a:t>Well-being</a:t>
            </a:r>
            <a:r>
              <a:rPr lang="en-GB" dirty="0"/>
              <a:t> – having the general abilities and conditions needed for achieving one’s purposes by </a:t>
            </a:r>
            <a:r>
              <a:rPr lang="en-GB" dirty="0" smtClean="0"/>
              <a:t>action. The </a:t>
            </a:r>
            <a:r>
              <a:rPr lang="en-GB" dirty="0"/>
              <a:t>notion of </a:t>
            </a:r>
            <a:r>
              <a:rPr lang="en-GB" dirty="0" smtClean="0"/>
              <a:t>liberty </a:t>
            </a:r>
            <a:r>
              <a:rPr lang="en-GB" dirty="0"/>
              <a:t>and well-being as justification for rights leads to the logic that all individuals have these rights equally.</a:t>
            </a:r>
          </a:p>
          <a:p>
            <a:pPr marL="0" indent="0">
              <a:buNone/>
            </a:pPr>
            <a:endParaRPr lang="en-GB" dirty="0"/>
          </a:p>
          <a:p>
            <a:pPr lvl="0"/>
            <a:r>
              <a:rPr lang="en-GB" b="1" dirty="0"/>
              <a:t>Utility</a:t>
            </a:r>
            <a:r>
              <a:rPr lang="en-GB" dirty="0"/>
              <a:t> – </a:t>
            </a:r>
            <a:r>
              <a:rPr lang="en-GB" dirty="0" smtClean="0"/>
              <a:t>J.S. Mill </a:t>
            </a:r>
            <a:r>
              <a:rPr lang="en-GB" dirty="0"/>
              <a:t>says that the protection of individual rights to freedom from interference can be justified in terms of general utility</a:t>
            </a:r>
            <a:r>
              <a:rPr lang="en-GB" dirty="0" smtClean="0"/>
              <a:t>.</a:t>
            </a:r>
          </a:p>
          <a:p>
            <a:pPr lvl="0"/>
            <a:endParaRPr lang="en-GB" dirty="0"/>
          </a:p>
          <a:p>
            <a:pPr marL="0" lvl="0" indent="0">
              <a:buNone/>
            </a:pPr>
            <a:r>
              <a:rPr lang="en-GB" dirty="0" smtClean="0"/>
              <a:t>Q: which of these would provide a moral justification for the Right to Asylum?</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739026" y="2867025"/>
            <a:ext cx="2200847" cy="2719052"/>
          </a:xfrm>
          <a:prstGeom prst="rect">
            <a:avLst/>
          </a:prstGeom>
        </p:spPr>
      </p:pic>
    </p:spTree>
    <p:extLst>
      <p:ext uri="{BB962C8B-B14F-4D97-AF65-F5344CB8AC3E}">
        <p14:creationId xmlns:p14="http://schemas.microsoft.com/office/powerpoint/2010/main" val="1193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anim calcmode="lin" valueType="num">
                                      <p:cBhvr>
                                        <p:cTn id="2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Effect transition="in" filter="fade">
                                      <p:cBhvr>
                                        <p:cTn id="29" dur="1000"/>
                                        <p:tgtEl>
                                          <p:spTgt spid="3">
                                            <p:txEl>
                                              <p:pRg st="9" end="9"/>
                                            </p:txEl>
                                          </p:spTgt>
                                        </p:tgtEl>
                                      </p:cBhvr>
                                    </p:animEffect>
                                    <p:anim calcmode="lin" valueType="num">
                                      <p:cBhvr>
                                        <p:cTn id="3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25" y="207964"/>
            <a:ext cx="10515600" cy="1035050"/>
          </a:xfrm>
        </p:spPr>
        <p:txBody>
          <a:bodyPr/>
          <a:lstStyle/>
          <a:p>
            <a:r>
              <a:rPr lang="en-GB" b="1" u="sng" dirty="0" smtClean="0"/>
              <a:t>Two Theories of Rights Justification</a:t>
            </a:r>
            <a:endParaRPr lang="en-GB" b="1" u="sng" dirty="0"/>
          </a:p>
        </p:txBody>
      </p:sp>
      <p:sp>
        <p:nvSpPr>
          <p:cNvPr id="3" name="Content Placeholder 2"/>
          <p:cNvSpPr>
            <a:spLocks noGrp="1"/>
          </p:cNvSpPr>
          <p:nvPr>
            <p:ph idx="1"/>
          </p:nvPr>
        </p:nvSpPr>
        <p:spPr>
          <a:xfrm>
            <a:off x="585788" y="1457325"/>
            <a:ext cx="7043737" cy="4719638"/>
          </a:xfrm>
        </p:spPr>
        <p:txBody>
          <a:bodyPr>
            <a:normAutofit fontScale="85000" lnSpcReduction="20000"/>
          </a:bodyPr>
          <a:lstStyle/>
          <a:p>
            <a:pPr marL="0" indent="0">
              <a:buNone/>
            </a:pPr>
            <a:r>
              <a:rPr lang="en-GB" dirty="0" smtClean="0"/>
              <a:t>Two theories of moral justification according to human goods. </a:t>
            </a:r>
          </a:p>
          <a:p>
            <a:pPr marL="0" indent="0">
              <a:buNone/>
            </a:pPr>
            <a:r>
              <a:rPr lang="en-GB" dirty="0" smtClean="0"/>
              <a:t>Will Theory and Interest Theory.</a:t>
            </a:r>
          </a:p>
          <a:p>
            <a:pPr marL="0" indent="0">
              <a:buNone/>
            </a:pPr>
            <a:endParaRPr lang="en-GB" dirty="0"/>
          </a:p>
          <a:p>
            <a:pPr marL="0" indent="0">
              <a:buNone/>
            </a:pPr>
            <a:r>
              <a:rPr lang="en-GB" sz="3500" b="1" dirty="0" smtClean="0"/>
              <a:t>1</a:t>
            </a:r>
            <a:r>
              <a:rPr lang="en-GB" sz="3500" b="1" dirty="0"/>
              <a:t>) Will </a:t>
            </a:r>
            <a:r>
              <a:rPr lang="en-GB" sz="3500" b="1" dirty="0" smtClean="0"/>
              <a:t>Theory</a:t>
            </a:r>
            <a:r>
              <a:rPr lang="en-GB" sz="3500" b="1" dirty="0"/>
              <a:t>:  </a:t>
            </a:r>
          </a:p>
          <a:p>
            <a:r>
              <a:rPr lang="en-GB" dirty="0" smtClean="0"/>
              <a:t>Rights </a:t>
            </a:r>
            <a:r>
              <a:rPr lang="en-GB" dirty="0"/>
              <a:t>protect choices.  </a:t>
            </a:r>
          </a:p>
          <a:p>
            <a:r>
              <a:rPr lang="en-GB" dirty="0" smtClean="0"/>
              <a:t>Focus on the goods of </a:t>
            </a:r>
            <a:r>
              <a:rPr lang="en-GB" dirty="0"/>
              <a:t>freedom and self-fulfilment. </a:t>
            </a:r>
            <a:endParaRPr lang="en-GB" dirty="0" smtClean="0"/>
          </a:p>
          <a:p>
            <a:r>
              <a:rPr lang="en-GB" dirty="0" smtClean="0"/>
              <a:t>Will theorists argue that what is distinctive about human agency is the capacity for freedom and that this ought to constitute the core of any account of right.</a:t>
            </a:r>
          </a:p>
          <a:p>
            <a:r>
              <a:rPr lang="en-GB" dirty="0" smtClean="0"/>
              <a:t>H.L.A. Hart: all rights are reducible to a single, fundamental right, the 'equal right of all men to be free.' (1955:77)</a:t>
            </a:r>
          </a:p>
          <a:p>
            <a:endParaRPr lang="en-GB" dirty="0" smtClean="0"/>
          </a:p>
          <a:p>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7786687" y="3499054"/>
            <a:ext cx="4057649" cy="2269130"/>
          </a:xfrm>
          <a:prstGeom prst="rect">
            <a:avLst/>
          </a:prstGeom>
        </p:spPr>
      </p:pic>
    </p:spTree>
    <p:extLst>
      <p:ext uri="{BB962C8B-B14F-4D97-AF65-F5344CB8AC3E}">
        <p14:creationId xmlns:p14="http://schemas.microsoft.com/office/powerpoint/2010/main" val="186510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barn(inVertical)">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5050"/>
          </a:xfrm>
        </p:spPr>
        <p:txBody>
          <a:bodyPr/>
          <a:lstStyle/>
          <a:p>
            <a:r>
              <a:rPr lang="en-GB" b="1" u="sng" dirty="0" smtClean="0"/>
              <a:t>Two Theories of Rights Justification</a:t>
            </a:r>
            <a:endParaRPr lang="en-GB" b="1" u="sng" dirty="0"/>
          </a:p>
        </p:txBody>
      </p:sp>
      <p:sp>
        <p:nvSpPr>
          <p:cNvPr id="3" name="Content Placeholder 2"/>
          <p:cNvSpPr>
            <a:spLocks noGrp="1"/>
          </p:cNvSpPr>
          <p:nvPr>
            <p:ph idx="1"/>
          </p:nvPr>
        </p:nvSpPr>
        <p:spPr>
          <a:xfrm>
            <a:off x="838200" y="1825625"/>
            <a:ext cx="6819900" cy="4351338"/>
          </a:xfrm>
        </p:spPr>
        <p:txBody>
          <a:bodyPr>
            <a:normAutofit/>
          </a:bodyPr>
          <a:lstStyle/>
          <a:p>
            <a:pPr marL="0" indent="0">
              <a:buNone/>
            </a:pPr>
            <a:r>
              <a:rPr lang="en-GB" sz="4400" dirty="0" smtClean="0"/>
              <a:t>2</a:t>
            </a:r>
            <a:r>
              <a:rPr lang="en-GB" sz="4400" dirty="0"/>
              <a:t>) Interest </a:t>
            </a:r>
            <a:r>
              <a:rPr lang="en-GB" sz="4400" dirty="0" smtClean="0"/>
              <a:t>Theory </a:t>
            </a:r>
            <a:endParaRPr lang="en-GB" sz="4400" dirty="0"/>
          </a:p>
          <a:p>
            <a:r>
              <a:rPr lang="en-GB" dirty="0" smtClean="0"/>
              <a:t>Rights </a:t>
            </a:r>
            <a:r>
              <a:rPr lang="en-GB" dirty="0"/>
              <a:t>protect </a:t>
            </a:r>
            <a:r>
              <a:rPr lang="en-GB" dirty="0" smtClean="0"/>
              <a:t>certain important </a:t>
            </a:r>
            <a:r>
              <a:rPr lang="en-GB" dirty="0"/>
              <a:t>interests.  </a:t>
            </a:r>
            <a:endParaRPr lang="en-GB" dirty="0" smtClean="0"/>
          </a:p>
          <a:p>
            <a:r>
              <a:rPr lang="en-GB" dirty="0" smtClean="0"/>
              <a:t>to identify the social and biological prerequisites for human beings leading a minimally good life.  </a:t>
            </a:r>
          </a:p>
          <a:p>
            <a:r>
              <a:rPr lang="en-GB" dirty="0" smtClean="0"/>
              <a:t>for example, an interest each of us has in respect of our own personal security. </a:t>
            </a:r>
          </a:p>
          <a:p>
            <a:r>
              <a:rPr lang="en-GB" dirty="0" smtClean="0"/>
              <a:t>This interest serves to ground our claim to the right.</a:t>
            </a:r>
          </a:p>
          <a:p>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827643" y="2692498"/>
            <a:ext cx="4188146" cy="2617591"/>
          </a:xfrm>
          <a:prstGeom prst="rect">
            <a:avLst/>
          </a:prstGeom>
        </p:spPr>
      </p:pic>
    </p:spTree>
    <p:extLst>
      <p:ext uri="{BB962C8B-B14F-4D97-AF65-F5344CB8AC3E}">
        <p14:creationId xmlns:p14="http://schemas.microsoft.com/office/powerpoint/2010/main" val="364198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438" y="722313"/>
            <a:ext cx="9091612" cy="1325563"/>
          </a:xfrm>
        </p:spPr>
        <p:txBody>
          <a:bodyPr>
            <a:normAutofit fontScale="90000"/>
          </a:bodyPr>
          <a:lstStyle/>
          <a:p>
            <a:r>
              <a:rPr lang="en-GB" sz="3600" b="1" dirty="0" smtClean="0"/>
              <a:t>Article 14 of the Universal Declaration of Human Rights states that "Everyone has the right to seek and to enjoy in other countries asylum from persecution." </a:t>
            </a:r>
            <a:r>
              <a:rPr lang="en-GB" dirty="0" smtClean="0"/>
              <a:t/>
            </a:r>
            <a:br>
              <a:rPr lang="en-GB" dirty="0" smtClean="0"/>
            </a:br>
            <a:endParaRPr lang="en-GB" dirty="0"/>
          </a:p>
        </p:txBody>
      </p:sp>
      <p:sp>
        <p:nvSpPr>
          <p:cNvPr id="3" name="Content Placeholder 2"/>
          <p:cNvSpPr>
            <a:spLocks noGrp="1"/>
          </p:cNvSpPr>
          <p:nvPr>
            <p:ph idx="1"/>
          </p:nvPr>
        </p:nvSpPr>
        <p:spPr>
          <a:xfrm>
            <a:off x="838200" y="2300287"/>
            <a:ext cx="7029450" cy="4243387"/>
          </a:xfrm>
        </p:spPr>
        <p:txBody>
          <a:bodyPr>
            <a:noAutofit/>
          </a:bodyPr>
          <a:lstStyle/>
          <a:p>
            <a:pPr marL="0" indent="0">
              <a:buNone/>
            </a:pPr>
            <a:r>
              <a:rPr lang="en-GB" sz="4000" dirty="0" smtClean="0"/>
              <a:t>Katie Hopkins says:</a:t>
            </a:r>
            <a:endParaRPr lang="en-GB" sz="4000" dirty="0"/>
          </a:p>
          <a:p>
            <a:r>
              <a:rPr lang="en-GB" sz="1800" dirty="0" smtClean="0"/>
              <a:t>She refers </a:t>
            </a:r>
            <a:r>
              <a:rPr lang="en-GB" sz="1800" dirty="0"/>
              <a:t>to migrants in Calais who try to board trucks heading to Britain as “a plague of feral humans”.</a:t>
            </a:r>
          </a:p>
          <a:p>
            <a:r>
              <a:rPr lang="en-GB" sz="1800" dirty="0"/>
              <a:t>She proposes an Australian approach to migrants on boats. “They threaten them with violence until they bugger off, throwing cans of </a:t>
            </a:r>
            <a:r>
              <a:rPr lang="en-GB" sz="1800" dirty="0" err="1"/>
              <a:t>Castlemaine</a:t>
            </a:r>
            <a:r>
              <a:rPr lang="en-GB" sz="1800" dirty="0"/>
              <a:t> in an Aussie version of sharia stoning”.</a:t>
            </a:r>
          </a:p>
          <a:p>
            <a:r>
              <a:rPr lang="en-GB" sz="1800" dirty="0"/>
              <a:t>She says we don’t need Save the Children “encouraging” migrants to make the journey. “What we need are gunships sending these boats back to their own country”.</a:t>
            </a:r>
          </a:p>
          <a:p>
            <a:r>
              <a:rPr lang="en-GB" sz="1800" dirty="0"/>
              <a:t>She adds: “Some of our towns are festering sores, plagued by swarms of migrants and asylum seekers, shelling out benefits like Monopoly money”.</a:t>
            </a:r>
          </a:p>
          <a:p>
            <a:pPr marL="0" indent="0">
              <a:buNone/>
            </a:pPr>
            <a:r>
              <a:rPr lang="en-GB" sz="1400" dirty="0"/>
              <a:t>http://www.independent.co.uk/voices/katie-hopkins-when-is-enough-enough-10186490.html</a:t>
            </a:r>
            <a:endParaRPr lang="en-GB" sz="1400" dirty="0" smtClean="0"/>
          </a:p>
          <a:p>
            <a:pPr marL="0" indent="0">
              <a:buNone/>
            </a:pPr>
            <a:endParaRPr lang="en-GB" sz="4000" dirty="0"/>
          </a:p>
          <a:p>
            <a:pPr marL="0" indent="0">
              <a:buNone/>
            </a:pPr>
            <a:endParaRPr lang="en-GB" sz="4000" dirty="0" smtClean="0"/>
          </a:p>
          <a:p>
            <a:pPr marL="0" indent="0">
              <a:buNone/>
            </a:pPr>
            <a:endParaRPr lang="en-GB" sz="4000" dirty="0"/>
          </a:p>
        </p:txBody>
      </p:sp>
      <p:pic>
        <p:nvPicPr>
          <p:cNvPr id="4" name="Picture 3"/>
          <p:cNvPicPr>
            <a:picLocks noChangeAspect="1"/>
          </p:cNvPicPr>
          <p:nvPr/>
        </p:nvPicPr>
        <p:blipFill>
          <a:blip r:embed="rId2"/>
          <a:stretch>
            <a:fillRect/>
          </a:stretch>
        </p:blipFill>
        <p:spPr>
          <a:xfrm>
            <a:off x="9695878" y="25568"/>
            <a:ext cx="2200847" cy="2719052"/>
          </a:xfrm>
          <a:prstGeom prst="rect">
            <a:avLst/>
          </a:prstGeom>
        </p:spPr>
      </p:pic>
      <p:pic>
        <p:nvPicPr>
          <p:cNvPr id="6" name="Picture 5"/>
          <p:cNvPicPr>
            <a:picLocks noChangeAspect="1"/>
          </p:cNvPicPr>
          <p:nvPr/>
        </p:nvPicPr>
        <p:blipFill>
          <a:blip r:embed="rId3"/>
          <a:stretch>
            <a:fillRect/>
          </a:stretch>
        </p:blipFill>
        <p:spPr>
          <a:xfrm>
            <a:off x="8097932" y="3571876"/>
            <a:ext cx="3798793" cy="2152650"/>
          </a:xfrm>
          <a:prstGeom prst="rect">
            <a:avLst/>
          </a:prstGeom>
        </p:spPr>
      </p:pic>
    </p:spTree>
    <p:extLst>
      <p:ext uri="{BB962C8B-B14F-4D97-AF65-F5344CB8AC3E}">
        <p14:creationId xmlns:p14="http://schemas.microsoft.com/office/powerpoint/2010/main" val="143193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1000"/>
                                        <p:tgtEl>
                                          <p:spTgt spid="3">
                                            <p:txEl>
                                              <p:pRg st="1" end="1"/>
                                            </p:txEl>
                                          </p:spTgt>
                                        </p:tgtEl>
                                      </p:cBhvr>
                                    </p:animEffect>
                                    <p:anim calcmode="lin" valueType="num">
                                      <p:cBhvr>
                                        <p:cTn id="3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2" end="2"/>
                                            </p:txEl>
                                          </p:spTgt>
                                        </p:tgtEl>
                                        <p:attrNameLst>
                                          <p:attrName>style.visibility</p:attrName>
                                        </p:attrNameLst>
                                      </p:cBhvr>
                                      <p:to>
                                        <p:strVal val="visible"/>
                                      </p:to>
                                    </p:set>
                                    <p:animEffect transition="in" filter="fade">
                                      <p:cBhvr>
                                        <p:cTn id="36" dur="1000"/>
                                        <p:tgtEl>
                                          <p:spTgt spid="3">
                                            <p:txEl>
                                              <p:pRg st="2" end="2"/>
                                            </p:txEl>
                                          </p:spTgt>
                                        </p:tgtEl>
                                      </p:cBhvr>
                                    </p:animEffect>
                                    <p:anim calcmode="lin" valueType="num">
                                      <p:cBhvr>
                                        <p:cTn id="3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Effect transition="in" filter="fade">
                                      <p:cBhvr>
                                        <p:cTn id="51" dur="1000"/>
                                        <p:tgtEl>
                                          <p:spTgt spid="3">
                                            <p:txEl>
                                              <p:pRg st="5" end="5"/>
                                            </p:txEl>
                                          </p:spTgt>
                                        </p:tgtEl>
                                      </p:cBhvr>
                                    </p:animEffect>
                                    <p:anim calcmode="lin" valueType="num">
                                      <p:cBhvr>
                                        <p:cTn id="5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65099"/>
            <a:ext cx="10515600" cy="1720850"/>
          </a:xfrm>
        </p:spPr>
        <p:txBody>
          <a:bodyPr/>
          <a:lstStyle/>
          <a:p>
            <a:r>
              <a:rPr lang="en-GB" b="1" dirty="0"/>
              <a:t>How can the right to asylum be justified?</a:t>
            </a:r>
            <a:r>
              <a:rPr lang="en-GB" dirty="0"/>
              <a:t/>
            </a:r>
            <a:br>
              <a:rPr lang="en-GB" dirty="0"/>
            </a:br>
            <a:endParaRPr lang="en-GB" dirty="0"/>
          </a:p>
        </p:txBody>
      </p:sp>
      <p:sp>
        <p:nvSpPr>
          <p:cNvPr id="3" name="Content Placeholder 2"/>
          <p:cNvSpPr>
            <a:spLocks noGrp="1"/>
          </p:cNvSpPr>
          <p:nvPr>
            <p:ph idx="1"/>
          </p:nvPr>
        </p:nvSpPr>
        <p:spPr>
          <a:xfrm>
            <a:off x="723900" y="1885949"/>
            <a:ext cx="10515600" cy="3929063"/>
          </a:xfrm>
        </p:spPr>
        <p:txBody>
          <a:bodyPr>
            <a:normAutofit fontScale="92500" lnSpcReduction="20000"/>
          </a:bodyPr>
          <a:lstStyle/>
          <a:p>
            <a:r>
              <a:rPr lang="en-GB" sz="3600" dirty="0" smtClean="0"/>
              <a:t>According </a:t>
            </a:r>
            <a:r>
              <a:rPr lang="en-GB" sz="3600" dirty="0"/>
              <a:t>to the satisfaction of the principle of liberty (Will Theory</a:t>
            </a:r>
            <a:r>
              <a:rPr lang="en-GB" sz="3600" dirty="0" smtClean="0"/>
              <a:t>)?</a:t>
            </a:r>
          </a:p>
          <a:p>
            <a:pPr marL="0" indent="0">
              <a:buNone/>
            </a:pPr>
            <a:endParaRPr lang="en-GB" sz="3600" dirty="0"/>
          </a:p>
          <a:p>
            <a:r>
              <a:rPr lang="en-GB" sz="3600" dirty="0"/>
              <a:t>According to </a:t>
            </a:r>
            <a:r>
              <a:rPr lang="en-GB" sz="3600" dirty="0" smtClean="0"/>
              <a:t>the principle of the </a:t>
            </a:r>
            <a:r>
              <a:rPr lang="en-GB" sz="3600" dirty="0"/>
              <a:t>satisfaction of </a:t>
            </a:r>
            <a:r>
              <a:rPr lang="en-GB" sz="3600" dirty="0" smtClean="0"/>
              <a:t>interests?</a:t>
            </a:r>
          </a:p>
          <a:p>
            <a:pPr marL="0" indent="0">
              <a:buNone/>
            </a:pPr>
            <a:endParaRPr lang="en-GB" sz="3600" dirty="0"/>
          </a:p>
          <a:p>
            <a:r>
              <a:rPr lang="en-GB" sz="3600" dirty="0"/>
              <a:t>Other</a:t>
            </a:r>
            <a:r>
              <a:rPr lang="en-GB" sz="3600" dirty="0" smtClean="0"/>
              <a:t>?</a:t>
            </a:r>
          </a:p>
          <a:p>
            <a:pPr marL="0" indent="0">
              <a:buNone/>
            </a:pPr>
            <a:endParaRPr lang="en-GB" sz="3600" dirty="0" smtClean="0"/>
          </a:p>
          <a:p>
            <a:r>
              <a:rPr lang="en-GB" sz="3600" dirty="0" smtClean="0"/>
              <a:t>Not at all?</a:t>
            </a:r>
            <a:endParaRPr lang="en-GB" sz="3600" dirty="0"/>
          </a:p>
        </p:txBody>
      </p:sp>
      <p:pic>
        <p:nvPicPr>
          <p:cNvPr id="4" name="Picture 3"/>
          <p:cNvPicPr>
            <a:picLocks noChangeAspect="1"/>
          </p:cNvPicPr>
          <p:nvPr/>
        </p:nvPicPr>
        <p:blipFill>
          <a:blip r:embed="rId2"/>
          <a:stretch>
            <a:fillRect/>
          </a:stretch>
        </p:blipFill>
        <p:spPr>
          <a:xfrm>
            <a:off x="8910351" y="3850480"/>
            <a:ext cx="2200847" cy="2719052"/>
          </a:xfrm>
          <a:prstGeom prst="rect">
            <a:avLst/>
          </a:prstGeom>
        </p:spPr>
      </p:pic>
    </p:spTree>
    <p:extLst>
      <p:ext uri="{BB962C8B-B14F-4D97-AF65-F5344CB8AC3E}">
        <p14:creationId xmlns:p14="http://schemas.microsoft.com/office/powerpoint/2010/main" val="19994069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smtClean="0"/>
              <a:t>Moral justifications of Human Rights - Dworkin</a:t>
            </a:r>
            <a:endParaRPr lang="en-GB" b="1" dirty="0"/>
          </a:p>
        </p:txBody>
      </p:sp>
      <p:sp>
        <p:nvSpPr>
          <p:cNvPr id="3" name="Content Placeholder 2"/>
          <p:cNvSpPr>
            <a:spLocks noGrp="1"/>
          </p:cNvSpPr>
          <p:nvPr>
            <p:ph idx="1"/>
          </p:nvPr>
        </p:nvSpPr>
        <p:spPr>
          <a:xfrm>
            <a:off x="400050" y="1185864"/>
            <a:ext cx="9567862" cy="5529262"/>
          </a:xfrm>
        </p:spPr>
        <p:txBody>
          <a:bodyPr>
            <a:normAutofit fontScale="47500" lnSpcReduction="20000"/>
          </a:bodyPr>
          <a:lstStyle/>
          <a:p>
            <a:pPr marL="0" indent="0">
              <a:buNone/>
            </a:pPr>
            <a:r>
              <a:rPr lang="en-GB" sz="5100" b="1" u="sng" dirty="0"/>
              <a:t>Kantian Approach to Rights </a:t>
            </a:r>
            <a:r>
              <a:rPr lang="en-GB" sz="5100" b="1" u="sng" dirty="0" smtClean="0"/>
              <a:t>– Ronald Dworkin</a:t>
            </a:r>
            <a:endParaRPr lang="en-GB" sz="5100" dirty="0"/>
          </a:p>
          <a:p>
            <a:pPr marL="0" indent="0">
              <a:buNone/>
            </a:pPr>
            <a:endParaRPr lang="en-GB" dirty="0" smtClean="0"/>
          </a:p>
          <a:p>
            <a:pPr marL="514350" indent="-514350">
              <a:buAutoNum type="arabicParenR"/>
            </a:pPr>
            <a:r>
              <a:rPr lang="en-GB" sz="3800" dirty="0" smtClean="0"/>
              <a:t>What lies </a:t>
            </a:r>
            <a:r>
              <a:rPr lang="en-GB" sz="3800" dirty="0"/>
              <a:t>behind the notion of “rights”?  </a:t>
            </a:r>
            <a:endParaRPr lang="en-GB" sz="3800" dirty="0" smtClean="0"/>
          </a:p>
          <a:p>
            <a:r>
              <a:rPr lang="en-GB" sz="3800" b="1" dirty="0" smtClean="0"/>
              <a:t>Human </a:t>
            </a:r>
            <a:r>
              <a:rPr lang="en-GB" sz="3800" b="1" dirty="0"/>
              <a:t>dignity</a:t>
            </a:r>
            <a:r>
              <a:rPr lang="en-GB" sz="3800" dirty="0"/>
              <a:t>– ‘there are ways of treating a man that are inconsistent with recognizing him as a full member of the human community,… such treatment is profoundly unjust.’ </a:t>
            </a:r>
            <a:endParaRPr lang="en-GB" sz="3800" dirty="0" smtClean="0"/>
          </a:p>
          <a:p>
            <a:r>
              <a:rPr lang="en-GB" sz="3800" b="1" dirty="0" smtClean="0"/>
              <a:t>Political </a:t>
            </a:r>
            <a:r>
              <a:rPr lang="en-GB" sz="3800" b="1" dirty="0"/>
              <a:t>equality</a:t>
            </a:r>
            <a:r>
              <a:rPr lang="en-GB" sz="3800" dirty="0"/>
              <a:t> – ‘weaker members of a political community are entitled to the same concern and respect of their government as the more powerful members’. </a:t>
            </a:r>
          </a:p>
          <a:p>
            <a:pPr marL="0" indent="0">
              <a:buNone/>
            </a:pPr>
            <a:r>
              <a:rPr lang="en-GB" sz="3800" dirty="0"/>
              <a:t> </a:t>
            </a:r>
          </a:p>
          <a:p>
            <a:pPr marL="0" indent="0">
              <a:buNone/>
            </a:pPr>
            <a:r>
              <a:rPr lang="en-GB" sz="3800" dirty="0" smtClean="0"/>
              <a:t>2) Dworkin</a:t>
            </a:r>
            <a:r>
              <a:rPr lang="en-GB" sz="3800" dirty="0"/>
              <a:t>: ‘anyone who claims that citizens have rights must accept ideas very close to these.’ </a:t>
            </a:r>
            <a:endParaRPr lang="en-GB" sz="3800" dirty="0" smtClean="0"/>
          </a:p>
          <a:p>
            <a:pPr marL="0" indent="0">
              <a:buNone/>
            </a:pPr>
            <a:endParaRPr lang="en-GB" sz="3800" dirty="0"/>
          </a:p>
          <a:p>
            <a:pPr marL="0" indent="0">
              <a:buNone/>
            </a:pPr>
            <a:r>
              <a:rPr lang="en-GB" sz="3800" dirty="0" smtClean="0"/>
              <a:t>3) ‘a </a:t>
            </a:r>
            <a:r>
              <a:rPr lang="en-GB" sz="3800" dirty="0"/>
              <a:t>man has a fundamental right against the Government, in the strong sense, like free speech, if that right is necessary to protect his dignity, or his standing as equally entitled to concern and respect’. </a:t>
            </a:r>
            <a:endParaRPr lang="en-GB" sz="3800" dirty="0" smtClean="0"/>
          </a:p>
          <a:p>
            <a:pPr marL="0" indent="0">
              <a:buNone/>
            </a:pPr>
            <a:endParaRPr lang="en-GB" sz="3800" dirty="0"/>
          </a:p>
          <a:p>
            <a:pPr marL="0" indent="0">
              <a:buNone/>
            </a:pPr>
            <a:r>
              <a:rPr lang="en-GB" sz="3800" dirty="0" smtClean="0"/>
              <a:t>4) ‘So </a:t>
            </a:r>
            <a:r>
              <a:rPr lang="en-GB" sz="3800" dirty="0"/>
              <a:t>if rights make sense at all, then the invasion of a relatively important right must be a very serious matter. It means treating a man as less than a man, or as less worthy of concern than other men… this is a grave injustice</a:t>
            </a:r>
            <a:r>
              <a:rPr lang="en-GB" sz="3800" dirty="0" smtClean="0"/>
              <a:t>’.</a:t>
            </a:r>
          </a:p>
          <a:p>
            <a:pPr marL="0" indent="0">
              <a:buNone/>
            </a:pPr>
            <a:endParaRPr lang="en-GB" sz="3800" dirty="0"/>
          </a:p>
          <a:p>
            <a:pPr marL="0" indent="0">
              <a:buNone/>
            </a:pPr>
            <a:r>
              <a:rPr lang="en-GB" sz="3800" dirty="0" smtClean="0"/>
              <a:t>5) </a:t>
            </a:r>
            <a:r>
              <a:rPr lang="en-GB" sz="3800" dirty="0"/>
              <a:t>Rights are trumps.  </a:t>
            </a:r>
            <a:r>
              <a:rPr lang="en-GB" sz="3800" dirty="0" smtClean="0"/>
              <a:t>Right </a:t>
            </a:r>
            <a:r>
              <a:rPr lang="en-GB" sz="3800" dirty="0"/>
              <a:t>to equal concern and respect is fundamental to human dignity and a fair society.  </a:t>
            </a:r>
            <a:r>
              <a:rPr lang="en-GB" sz="3800" dirty="0" smtClean="0"/>
              <a:t> </a:t>
            </a:r>
            <a:r>
              <a:rPr lang="en-GB" sz="3800" dirty="0"/>
              <a:t>Equality trumps liberty.  </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67912" y="176213"/>
            <a:ext cx="2019301" cy="2019301"/>
          </a:xfrm>
          <a:prstGeom prst="rect">
            <a:avLst/>
          </a:prstGeom>
        </p:spPr>
      </p:pic>
    </p:spTree>
    <p:extLst>
      <p:ext uri="{BB962C8B-B14F-4D97-AF65-F5344CB8AC3E}">
        <p14:creationId xmlns:p14="http://schemas.microsoft.com/office/powerpoint/2010/main" val="424796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fade">
                                      <p:cBhvr>
                                        <p:cTn id="38" dur="1000"/>
                                        <p:tgtEl>
                                          <p:spTgt spid="3">
                                            <p:txEl>
                                              <p:pRg st="10" end="10"/>
                                            </p:txEl>
                                          </p:spTgt>
                                        </p:tgtEl>
                                      </p:cBhvr>
                                    </p:animEffect>
                                    <p:anim calcmode="lin" valueType="num">
                                      <p:cBhvr>
                                        <p:cTn id="3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Effect transition="in" filter="fade">
                                      <p:cBhvr>
                                        <p:cTn id="45" dur="1000"/>
                                        <p:tgtEl>
                                          <p:spTgt spid="3">
                                            <p:txEl>
                                              <p:pRg st="12" end="12"/>
                                            </p:txEl>
                                          </p:spTgt>
                                        </p:tgtEl>
                                      </p:cBhvr>
                                    </p:animEffect>
                                    <p:anim calcmode="lin" valueType="num">
                                      <p:cBhvr>
                                        <p:cTn id="46"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smtClean="0"/>
              <a:t>Moral justifications of Human Rights - </a:t>
            </a:r>
            <a:r>
              <a:rPr lang="en-GB" b="1" dirty="0" err="1" smtClean="0"/>
              <a:t>Gewirth</a:t>
            </a:r>
            <a:endParaRPr lang="en-GB" b="1" dirty="0"/>
          </a:p>
        </p:txBody>
      </p:sp>
      <p:sp>
        <p:nvSpPr>
          <p:cNvPr id="3" name="Content Placeholder 2"/>
          <p:cNvSpPr>
            <a:spLocks noGrp="1"/>
          </p:cNvSpPr>
          <p:nvPr>
            <p:ph idx="1"/>
          </p:nvPr>
        </p:nvSpPr>
        <p:spPr>
          <a:xfrm>
            <a:off x="838200" y="1371600"/>
            <a:ext cx="9191625" cy="5343525"/>
          </a:xfrm>
        </p:spPr>
        <p:txBody>
          <a:bodyPr>
            <a:normAutofit fontScale="92500" lnSpcReduction="10000"/>
          </a:bodyPr>
          <a:lstStyle/>
          <a:p>
            <a:pPr marL="0" indent="0">
              <a:buNone/>
            </a:pPr>
            <a:r>
              <a:rPr lang="en-GB" dirty="0" smtClean="0"/>
              <a:t>In </a:t>
            </a:r>
            <a:r>
              <a:rPr lang="en-GB" i="1" dirty="0"/>
              <a:t>Human Rights: Essays on Justification and Application </a:t>
            </a:r>
            <a:r>
              <a:rPr lang="en-GB" dirty="0"/>
              <a:t>(1982) Alan </a:t>
            </a:r>
            <a:r>
              <a:rPr lang="en-GB" dirty="0" err="1"/>
              <a:t>Gewirth</a:t>
            </a:r>
            <a:r>
              <a:rPr lang="en-GB" dirty="0"/>
              <a:t> offered an agency-based justification for human rights. </a:t>
            </a:r>
            <a:endParaRPr lang="en-GB" dirty="0" smtClean="0"/>
          </a:p>
          <a:p>
            <a:pPr marL="0" indent="0">
              <a:buNone/>
            </a:pPr>
            <a:endParaRPr lang="en-GB" dirty="0"/>
          </a:p>
          <a:p>
            <a:pPr marL="0" indent="0">
              <a:buNone/>
            </a:pPr>
            <a:r>
              <a:rPr lang="en-GB" dirty="0"/>
              <a:t>1) </a:t>
            </a:r>
            <a:r>
              <a:rPr lang="en-GB" dirty="0" smtClean="0"/>
              <a:t>Having </a:t>
            </a:r>
            <a:r>
              <a:rPr lang="en-GB" dirty="0"/>
              <a:t>a life requires regarding the indispensable conditions of agency and action as necessary human goods. </a:t>
            </a:r>
          </a:p>
          <a:p>
            <a:pPr marL="0" indent="0">
              <a:buNone/>
            </a:pPr>
            <a:r>
              <a:rPr lang="en-GB" dirty="0"/>
              <a:t>2) </a:t>
            </a:r>
            <a:r>
              <a:rPr lang="en-GB" dirty="0" smtClean="0"/>
              <a:t>Conditions </a:t>
            </a:r>
            <a:r>
              <a:rPr lang="en-GB" dirty="0"/>
              <a:t>of successful agency are freedom and well-being. </a:t>
            </a:r>
          </a:p>
          <a:p>
            <a:pPr marL="0" indent="0">
              <a:buNone/>
            </a:pPr>
            <a:r>
              <a:rPr lang="en-GB" dirty="0"/>
              <a:t>3) A prudent rational agent who must have freedom and well-being will assert a “prudential right claim” to them. </a:t>
            </a:r>
          </a:p>
          <a:p>
            <a:pPr marL="0" indent="0">
              <a:buNone/>
            </a:pPr>
            <a:r>
              <a:rPr lang="en-GB" dirty="0"/>
              <a:t>4) Having demanded that others must respect her freedom and well-being, consistency requires her to recognize and respect the freedom and well-being of other persons. </a:t>
            </a:r>
          </a:p>
          <a:p>
            <a:pPr marL="0" indent="0">
              <a:buNone/>
            </a:pPr>
            <a:r>
              <a:rPr lang="en-GB" dirty="0" smtClean="0"/>
              <a:t>5) This becomes the basis for all other rights claims. </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0325100" y="452438"/>
            <a:ext cx="1714500" cy="2552700"/>
          </a:xfrm>
          <a:prstGeom prst="rect">
            <a:avLst/>
          </a:prstGeom>
        </p:spPr>
      </p:pic>
    </p:spTree>
    <p:extLst>
      <p:ext uri="{BB962C8B-B14F-4D97-AF65-F5344CB8AC3E}">
        <p14:creationId xmlns:p14="http://schemas.microsoft.com/office/powerpoint/2010/main" val="565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smtClean="0"/>
              <a:t>Moral justifications of Human Rights - </a:t>
            </a:r>
            <a:r>
              <a:rPr lang="en-GB" b="1" dirty="0" err="1" smtClean="0"/>
              <a:t>Finnis</a:t>
            </a:r>
            <a:endParaRPr lang="en-GB" b="1" dirty="0"/>
          </a:p>
        </p:txBody>
      </p:sp>
      <p:sp>
        <p:nvSpPr>
          <p:cNvPr id="3" name="Content Placeholder 2"/>
          <p:cNvSpPr>
            <a:spLocks noGrp="1"/>
          </p:cNvSpPr>
          <p:nvPr>
            <p:ph idx="1"/>
          </p:nvPr>
        </p:nvSpPr>
        <p:spPr>
          <a:xfrm>
            <a:off x="509588" y="1300163"/>
            <a:ext cx="8791575" cy="5343525"/>
          </a:xfrm>
        </p:spPr>
        <p:txBody>
          <a:bodyPr>
            <a:normAutofit fontScale="70000" lnSpcReduction="20000"/>
          </a:bodyPr>
          <a:lstStyle/>
          <a:p>
            <a:pPr marL="0" indent="0">
              <a:buNone/>
            </a:pPr>
            <a:r>
              <a:rPr lang="en-GB" dirty="0"/>
              <a:t>John </a:t>
            </a:r>
            <a:r>
              <a:rPr lang="en-GB" dirty="0" err="1"/>
              <a:t>Finnis</a:t>
            </a:r>
            <a:r>
              <a:rPr lang="en-GB" dirty="0"/>
              <a:t> provides a good representative of the interests theory approach. </a:t>
            </a:r>
            <a:r>
              <a:rPr lang="en-GB" dirty="0" err="1"/>
              <a:t>Finnis</a:t>
            </a:r>
            <a:r>
              <a:rPr lang="en-GB" dirty="0"/>
              <a:t> (1980) argues that </a:t>
            </a:r>
            <a:r>
              <a:rPr lang="en-GB" dirty="0" err="1"/>
              <a:t>Finnis</a:t>
            </a:r>
            <a:r>
              <a:rPr lang="en-GB" dirty="0"/>
              <a:t> published </a:t>
            </a:r>
            <a:r>
              <a:rPr lang="en-GB" i="1" dirty="0"/>
              <a:t>Natural Law and Natural Rights</a:t>
            </a:r>
            <a:r>
              <a:rPr lang="en-GB" dirty="0"/>
              <a:t> in </a:t>
            </a:r>
            <a:r>
              <a:rPr lang="en-GB" dirty="0" smtClean="0"/>
              <a:t>1980:</a:t>
            </a:r>
          </a:p>
          <a:p>
            <a:pPr marL="0" indent="0">
              <a:buNone/>
            </a:pPr>
            <a:endParaRPr lang="en-GB" dirty="0"/>
          </a:p>
          <a:p>
            <a:pPr marL="0" indent="0">
              <a:buNone/>
            </a:pPr>
            <a:r>
              <a:rPr lang="en-GB" dirty="0"/>
              <a:t>1. </a:t>
            </a:r>
            <a:r>
              <a:rPr lang="en-GB" dirty="0" smtClean="0"/>
              <a:t>Human </a:t>
            </a:r>
            <a:r>
              <a:rPr lang="en-GB" dirty="0"/>
              <a:t>rights are justifiable on the grounds of their instrumental (use) value for securing the necessary conditions of human well-being. </a:t>
            </a:r>
          </a:p>
          <a:p>
            <a:pPr marL="0" indent="0">
              <a:buNone/>
            </a:pPr>
            <a:r>
              <a:rPr lang="en-GB" dirty="0"/>
              <a:t>2. There are  seven fundamental interests, or what he terms 'basic forms of human good', as providing the basis for human rights. These are: life and its capacity for development; the acquisition of knowledge, as an end in itself; play, as the capacity for recreation; aesthetic expression; sociability and friendship; practical reasonableness, the capacity for intelligent and reasonable thought processes; and finally, religion, or the capacity for spiritual experience. </a:t>
            </a:r>
          </a:p>
          <a:p>
            <a:pPr marL="0" indent="0">
              <a:buNone/>
            </a:pPr>
            <a:r>
              <a:rPr lang="en-GB" dirty="0"/>
              <a:t>3. </a:t>
            </a:r>
            <a:r>
              <a:rPr lang="en-GB" dirty="0" smtClean="0"/>
              <a:t>These </a:t>
            </a:r>
            <a:r>
              <a:rPr lang="en-GB" dirty="0"/>
              <a:t>are the essential prerequisites for human well-being and, as such, serve to justify our claims to the corresponding rights, whether they be of the claim right or liberty right variety.</a:t>
            </a:r>
          </a:p>
          <a:p>
            <a:pPr marL="0" indent="0">
              <a:buNone/>
            </a:pPr>
            <a:r>
              <a:rPr lang="en-GB" dirty="0"/>
              <a:t>4. The basic goods serve as an explanation of </a:t>
            </a:r>
            <a:r>
              <a:rPr lang="en-GB" i="1" dirty="0"/>
              <a:t>why</a:t>
            </a:r>
            <a:r>
              <a:rPr lang="en-GB" dirty="0"/>
              <a:t> we do things. Any worthwhile activity is worth doing because it participates in one or more basic goods. Other positive qualities, like freedom or humility, are merely methods by which we can achieve one or more of the basic goods.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503568" y="928687"/>
            <a:ext cx="2414587" cy="2414587"/>
          </a:xfrm>
          <a:prstGeom prst="rect">
            <a:avLst/>
          </a:prstGeom>
        </p:spPr>
      </p:pic>
    </p:spTree>
    <p:extLst>
      <p:ext uri="{BB962C8B-B14F-4D97-AF65-F5344CB8AC3E}">
        <p14:creationId xmlns:p14="http://schemas.microsoft.com/office/powerpoint/2010/main" val="246679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1287</Words>
  <Application>Microsoft Office PowerPoint</Application>
  <PresentationFormat>Widescreen</PresentationFormat>
  <Paragraphs>115</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Example: The Right to Asylum</vt:lpstr>
      <vt:lpstr>Example: The Right to Asylum</vt:lpstr>
      <vt:lpstr>Example: The Right to Asylum</vt:lpstr>
      <vt:lpstr>3) A Moral Justification of Human Rights?</vt:lpstr>
      <vt:lpstr>Five different categories of substantive human rights. </vt:lpstr>
      <vt:lpstr>3) A Moral Justification of Human Rights?</vt:lpstr>
      <vt:lpstr>Towards a Moral Justification of Rights</vt:lpstr>
      <vt:lpstr>Two Theories of Rights Justification</vt:lpstr>
      <vt:lpstr>Two Theories of Rights Justification</vt:lpstr>
      <vt:lpstr>Article 14 of the Universal Declaration of Human Rights states that "Everyone has the right to seek and to enjoy in other countries asylum from persecution."  </vt:lpstr>
      <vt:lpstr>How can the right to asylum be justified? </vt:lpstr>
      <vt:lpstr>Moral justifications of Human Rights - Dworkin</vt:lpstr>
      <vt:lpstr>Moral justifications of Human Rights - Gewirth</vt:lpstr>
      <vt:lpstr>Moral justifications of Human Rights - Finnis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A Moral Justification of Human Rights?</dc:title>
  <dc:creator>kirsty palmer</dc:creator>
  <cp:lastModifiedBy>kirsty palmer</cp:lastModifiedBy>
  <cp:revision>25</cp:revision>
  <dcterms:created xsi:type="dcterms:W3CDTF">2017-09-30T16:01:22Z</dcterms:created>
  <dcterms:modified xsi:type="dcterms:W3CDTF">2017-10-02T09:33:13Z</dcterms:modified>
</cp:coreProperties>
</file>