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Amatic SC" panose="020F0502020204030204" pitchFamily="2" charset="-79"/>
      <p:regular r:id="rId14"/>
      <p:bold r:id="rId15"/>
    </p:embeddedFont>
    <p:embeddedFont>
      <p:font typeface="Source Code Pro" panose="020B0509030403020204" pitchFamily="49"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575" autoAdjust="0"/>
  </p:normalViewPr>
  <p:slideViewPr>
    <p:cSldViewPr snapToGrid="0">
      <p:cViewPr varScale="1">
        <p:scale>
          <a:sx n="62" d="100"/>
          <a:sy n="62" d="100"/>
        </p:scale>
        <p:origin x="53" y="485"/>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2FA9AA-BD68-44A1-853A-B30F5327B466}"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0FFD42D8-0682-476C-BC60-B393EB8C8FF5}">
      <dgm:prSet custT="1"/>
      <dgm:spPr/>
      <dgm:t>
        <a:bodyPr/>
        <a:lstStyle/>
        <a:p>
          <a:pPr>
            <a:lnSpc>
              <a:spcPct val="150000"/>
            </a:lnSpc>
          </a:pPr>
          <a:r>
            <a:rPr lang="en-GB" sz="1400" b="0" i="0" dirty="0">
              <a:solidFill>
                <a:schemeClr val="accent1"/>
              </a:solidFill>
            </a:rPr>
            <a:t>Digital exclusion also restricts the availability of preventive services. </a:t>
          </a:r>
          <a:endParaRPr lang="en-US" sz="1400" dirty="0">
            <a:solidFill>
              <a:schemeClr val="accent1"/>
            </a:solidFill>
          </a:endParaRPr>
        </a:p>
      </dgm:t>
    </dgm:pt>
    <dgm:pt modelId="{806EAB90-DBB6-4200-8D9F-30A4C75E937C}" type="parTrans" cxnId="{37512C4C-A0FC-4DAC-8FF4-A9DF1D2257C7}">
      <dgm:prSet/>
      <dgm:spPr/>
      <dgm:t>
        <a:bodyPr/>
        <a:lstStyle/>
        <a:p>
          <a:endParaRPr lang="en-US"/>
        </a:p>
      </dgm:t>
    </dgm:pt>
    <dgm:pt modelId="{74DBCDC2-1C53-48B0-A68D-528666359A7B}" type="sibTrans" cxnId="{37512C4C-A0FC-4DAC-8FF4-A9DF1D2257C7}">
      <dgm:prSet/>
      <dgm:spPr/>
      <dgm:t>
        <a:bodyPr/>
        <a:lstStyle/>
        <a:p>
          <a:endParaRPr lang="en-US"/>
        </a:p>
      </dgm:t>
    </dgm:pt>
    <dgm:pt modelId="{EF3C3EAE-C63B-444D-ABD3-7E28EF9BA0E0}">
      <dgm:prSet custT="1"/>
      <dgm:spPr/>
      <dgm:t>
        <a:bodyPr/>
        <a:lstStyle/>
        <a:p>
          <a:pPr>
            <a:lnSpc>
              <a:spcPct val="150000"/>
            </a:lnSpc>
          </a:pPr>
          <a:r>
            <a:rPr lang="en-GB" sz="1400" b="0" i="0" dirty="0">
              <a:solidFill>
                <a:schemeClr val="accent1"/>
              </a:solidFill>
            </a:rPr>
            <a:t>Digital inclusion should be invested in so as not to increase inequalities (Imran, 2023).</a:t>
          </a:r>
          <a:endParaRPr lang="en-US" sz="1400" dirty="0">
            <a:solidFill>
              <a:schemeClr val="accent1"/>
            </a:solidFill>
          </a:endParaRPr>
        </a:p>
      </dgm:t>
    </dgm:pt>
    <dgm:pt modelId="{87168961-205F-4B10-841F-5824F6704AA1}" type="parTrans" cxnId="{0AE6FE2D-4851-4E43-87C8-8796E5E5E24E}">
      <dgm:prSet/>
      <dgm:spPr/>
      <dgm:t>
        <a:bodyPr/>
        <a:lstStyle/>
        <a:p>
          <a:endParaRPr lang="en-US"/>
        </a:p>
      </dgm:t>
    </dgm:pt>
    <dgm:pt modelId="{0FF717B5-BD88-4414-A10B-CCC139E6D423}" type="sibTrans" cxnId="{0AE6FE2D-4851-4E43-87C8-8796E5E5E24E}">
      <dgm:prSet/>
      <dgm:spPr/>
      <dgm:t>
        <a:bodyPr/>
        <a:lstStyle/>
        <a:p>
          <a:endParaRPr lang="en-US"/>
        </a:p>
      </dgm:t>
    </dgm:pt>
    <dgm:pt modelId="{7557639F-AE19-44D7-ADB7-13B0FA106AEF}" type="pres">
      <dgm:prSet presAssocID="{8F2FA9AA-BD68-44A1-853A-B30F5327B466}" presName="Name0" presStyleCnt="0">
        <dgm:presLayoutVars>
          <dgm:dir/>
          <dgm:resizeHandles val="exact"/>
        </dgm:presLayoutVars>
      </dgm:prSet>
      <dgm:spPr/>
    </dgm:pt>
    <dgm:pt modelId="{EECBCA26-DBBA-4BE6-9341-8484E7A00E4A}" type="pres">
      <dgm:prSet presAssocID="{8F2FA9AA-BD68-44A1-853A-B30F5327B466}" presName="arrow" presStyleLbl="bgShp" presStyleIdx="0" presStyleCnt="1"/>
      <dgm:spPr/>
    </dgm:pt>
    <dgm:pt modelId="{A5F74298-D2F8-410E-922D-F90C5F480EA4}" type="pres">
      <dgm:prSet presAssocID="{8F2FA9AA-BD68-44A1-853A-B30F5327B466}" presName="points" presStyleCnt="0"/>
      <dgm:spPr/>
    </dgm:pt>
    <dgm:pt modelId="{1B4668B4-D9DF-4785-8A91-9A99AFBED016}" type="pres">
      <dgm:prSet presAssocID="{0FFD42D8-0682-476C-BC60-B393EB8C8FF5}" presName="compositeA" presStyleCnt="0"/>
      <dgm:spPr/>
    </dgm:pt>
    <dgm:pt modelId="{4BD40F67-DDA2-47CC-B7AB-3167B444FD77}" type="pres">
      <dgm:prSet presAssocID="{0FFD42D8-0682-476C-BC60-B393EB8C8FF5}" presName="textA" presStyleLbl="revTx" presStyleIdx="0" presStyleCnt="2">
        <dgm:presLayoutVars>
          <dgm:bulletEnabled val="1"/>
        </dgm:presLayoutVars>
      </dgm:prSet>
      <dgm:spPr/>
    </dgm:pt>
    <dgm:pt modelId="{CAC2B74C-14E4-4990-895E-C367F225B2D7}" type="pres">
      <dgm:prSet presAssocID="{0FFD42D8-0682-476C-BC60-B393EB8C8FF5}" presName="circleA" presStyleLbl="node1" presStyleIdx="0" presStyleCnt="2"/>
      <dgm:spPr/>
    </dgm:pt>
    <dgm:pt modelId="{99F6DC91-2B0D-4B0A-ACDA-95BFE29FCA3F}" type="pres">
      <dgm:prSet presAssocID="{0FFD42D8-0682-476C-BC60-B393EB8C8FF5}" presName="spaceA" presStyleCnt="0"/>
      <dgm:spPr/>
    </dgm:pt>
    <dgm:pt modelId="{9A98C2AF-A3EB-4D79-B73D-218135AAB81C}" type="pres">
      <dgm:prSet presAssocID="{74DBCDC2-1C53-48B0-A68D-528666359A7B}" presName="space" presStyleCnt="0"/>
      <dgm:spPr/>
    </dgm:pt>
    <dgm:pt modelId="{23D88212-9DAA-4E89-ABA8-1B7D1C5BA6C4}" type="pres">
      <dgm:prSet presAssocID="{EF3C3EAE-C63B-444D-ABD3-7E28EF9BA0E0}" presName="compositeB" presStyleCnt="0"/>
      <dgm:spPr/>
    </dgm:pt>
    <dgm:pt modelId="{CA29D5C4-A7C0-47A4-B929-CC347B6B6275}" type="pres">
      <dgm:prSet presAssocID="{EF3C3EAE-C63B-444D-ABD3-7E28EF9BA0E0}" presName="textB" presStyleLbl="revTx" presStyleIdx="1" presStyleCnt="2">
        <dgm:presLayoutVars>
          <dgm:bulletEnabled val="1"/>
        </dgm:presLayoutVars>
      </dgm:prSet>
      <dgm:spPr/>
    </dgm:pt>
    <dgm:pt modelId="{FABEA8DE-DEE7-4F36-A32E-44A45A9AC7BC}" type="pres">
      <dgm:prSet presAssocID="{EF3C3EAE-C63B-444D-ABD3-7E28EF9BA0E0}" presName="circleB" presStyleLbl="node1" presStyleIdx="1" presStyleCnt="2"/>
      <dgm:spPr/>
    </dgm:pt>
    <dgm:pt modelId="{C8FE8C1C-ECD4-455C-AD06-4D206F328A43}" type="pres">
      <dgm:prSet presAssocID="{EF3C3EAE-C63B-444D-ABD3-7E28EF9BA0E0}" presName="spaceB" presStyleCnt="0"/>
      <dgm:spPr/>
    </dgm:pt>
  </dgm:ptLst>
  <dgm:cxnLst>
    <dgm:cxn modelId="{0AE6FE2D-4851-4E43-87C8-8796E5E5E24E}" srcId="{8F2FA9AA-BD68-44A1-853A-B30F5327B466}" destId="{EF3C3EAE-C63B-444D-ABD3-7E28EF9BA0E0}" srcOrd="1" destOrd="0" parTransId="{87168961-205F-4B10-841F-5824F6704AA1}" sibTransId="{0FF717B5-BD88-4414-A10B-CCC139E6D423}"/>
    <dgm:cxn modelId="{00EAC83A-A5F4-4B43-B065-90528A4E3EBD}" type="presOf" srcId="{0FFD42D8-0682-476C-BC60-B393EB8C8FF5}" destId="{4BD40F67-DDA2-47CC-B7AB-3167B444FD77}" srcOrd="0" destOrd="0" presId="urn:microsoft.com/office/officeart/2005/8/layout/hProcess11"/>
    <dgm:cxn modelId="{37512C4C-A0FC-4DAC-8FF4-A9DF1D2257C7}" srcId="{8F2FA9AA-BD68-44A1-853A-B30F5327B466}" destId="{0FFD42D8-0682-476C-BC60-B393EB8C8FF5}" srcOrd="0" destOrd="0" parTransId="{806EAB90-DBB6-4200-8D9F-30A4C75E937C}" sibTransId="{74DBCDC2-1C53-48B0-A68D-528666359A7B}"/>
    <dgm:cxn modelId="{D4B59C94-CD14-4BBE-8BFA-B1E422B4022C}" type="presOf" srcId="{8F2FA9AA-BD68-44A1-853A-B30F5327B466}" destId="{7557639F-AE19-44D7-ADB7-13B0FA106AEF}" srcOrd="0" destOrd="0" presId="urn:microsoft.com/office/officeart/2005/8/layout/hProcess11"/>
    <dgm:cxn modelId="{7CF238E7-5D62-49CA-A9EC-3C47ED068D48}" type="presOf" srcId="{EF3C3EAE-C63B-444D-ABD3-7E28EF9BA0E0}" destId="{CA29D5C4-A7C0-47A4-B929-CC347B6B6275}" srcOrd="0" destOrd="0" presId="urn:microsoft.com/office/officeart/2005/8/layout/hProcess11"/>
    <dgm:cxn modelId="{40EA23AE-9B69-4971-B192-1956FB738042}" type="presParOf" srcId="{7557639F-AE19-44D7-ADB7-13B0FA106AEF}" destId="{EECBCA26-DBBA-4BE6-9341-8484E7A00E4A}" srcOrd="0" destOrd="0" presId="urn:microsoft.com/office/officeart/2005/8/layout/hProcess11"/>
    <dgm:cxn modelId="{BEB34580-FC12-4909-BB24-62A76BC1BFDE}" type="presParOf" srcId="{7557639F-AE19-44D7-ADB7-13B0FA106AEF}" destId="{A5F74298-D2F8-410E-922D-F90C5F480EA4}" srcOrd="1" destOrd="0" presId="urn:microsoft.com/office/officeart/2005/8/layout/hProcess11"/>
    <dgm:cxn modelId="{F2239FC9-B7F6-4004-85A4-29999F4788E2}" type="presParOf" srcId="{A5F74298-D2F8-410E-922D-F90C5F480EA4}" destId="{1B4668B4-D9DF-4785-8A91-9A99AFBED016}" srcOrd="0" destOrd="0" presId="urn:microsoft.com/office/officeart/2005/8/layout/hProcess11"/>
    <dgm:cxn modelId="{65791820-7D75-4FE8-8B39-F2344ED787E1}" type="presParOf" srcId="{1B4668B4-D9DF-4785-8A91-9A99AFBED016}" destId="{4BD40F67-DDA2-47CC-B7AB-3167B444FD77}" srcOrd="0" destOrd="0" presId="urn:microsoft.com/office/officeart/2005/8/layout/hProcess11"/>
    <dgm:cxn modelId="{2B31D368-94C6-4C54-A198-F93DA4E23C3F}" type="presParOf" srcId="{1B4668B4-D9DF-4785-8A91-9A99AFBED016}" destId="{CAC2B74C-14E4-4990-895E-C367F225B2D7}" srcOrd="1" destOrd="0" presId="urn:microsoft.com/office/officeart/2005/8/layout/hProcess11"/>
    <dgm:cxn modelId="{0EBF24D8-2019-4A12-8C00-62D29E639463}" type="presParOf" srcId="{1B4668B4-D9DF-4785-8A91-9A99AFBED016}" destId="{99F6DC91-2B0D-4B0A-ACDA-95BFE29FCA3F}" srcOrd="2" destOrd="0" presId="urn:microsoft.com/office/officeart/2005/8/layout/hProcess11"/>
    <dgm:cxn modelId="{B09846F1-4405-4113-92EE-7597D8236527}" type="presParOf" srcId="{A5F74298-D2F8-410E-922D-F90C5F480EA4}" destId="{9A98C2AF-A3EB-4D79-B73D-218135AAB81C}" srcOrd="1" destOrd="0" presId="urn:microsoft.com/office/officeart/2005/8/layout/hProcess11"/>
    <dgm:cxn modelId="{60EA9E3E-B4EF-48CB-BF33-021EFA17A68E}" type="presParOf" srcId="{A5F74298-D2F8-410E-922D-F90C5F480EA4}" destId="{23D88212-9DAA-4E89-ABA8-1B7D1C5BA6C4}" srcOrd="2" destOrd="0" presId="urn:microsoft.com/office/officeart/2005/8/layout/hProcess11"/>
    <dgm:cxn modelId="{9CEAFB9F-5C0A-409A-A239-63F8B461A1C5}" type="presParOf" srcId="{23D88212-9DAA-4E89-ABA8-1B7D1C5BA6C4}" destId="{CA29D5C4-A7C0-47A4-B929-CC347B6B6275}" srcOrd="0" destOrd="0" presId="urn:microsoft.com/office/officeart/2005/8/layout/hProcess11"/>
    <dgm:cxn modelId="{9179F22F-F5EB-4652-8D5D-4D3C864A32D1}" type="presParOf" srcId="{23D88212-9DAA-4E89-ABA8-1B7D1C5BA6C4}" destId="{FABEA8DE-DEE7-4F36-A32E-44A45A9AC7BC}" srcOrd="1" destOrd="0" presId="urn:microsoft.com/office/officeart/2005/8/layout/hProcess11"/>
    <dgm:cxn modelId="{F4A2B3E8-B0B0-4FF1-AF2B-26B964033026}" type="presParOf" srcId="{23D88212-9DAA-4E89-ABA8-1B7D1C5BA6C4}" destId="{C8FE8C1C-ECD4-455C-AD06-4D206F328A4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DEE81E-1A14-4E89-9F7E-D6A9E656F446}"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AAB98080-8DE9-4D30-97BE-6E385711871B}">
      <dgm:prSet custT="1"/>
      <dgm:spPr/>
      <dgm:t>
        <a:bodyPr/>
        <a:lstStyle/>
        <a:p>
          <a:pPr>
            <a:lnSpc>
              <a:spcPct val="150000"/>
            </a:lnSpc>
          </a:pPr>
          <a:r>
            <a:rPr lang="en-GB" sz="1400" b="0" i="0" dirty="0">
              <a:solidFill>
                <a:schemeClr val="accent1"/>
              </a:solidFill>
            </a:rPr>
            <a:t>Biopsychosocial, Ecological and Health Belief Models are useful in the process of planning sustainable health services. </a:t>
          </a:r>
          <a:endParaRPr lang="en-US" sz="1400" dirty="0">
            <a:solidFill>
              <a:schemeClr val="accent1"/>
            </a:solidFill>
          </a:endParaRPr>
        </a:p>
      </dgm:t>
    </dgm:pt>
    <dgm:pt modelId="{04B66E64-E4F4-4A86-A1C0-0D368F5F255B}" type="parTrans" cxnId="{771F15C7-EF9E-41CD-B64B-CA979B7065A5}">
      <dgm:prSet/>
      <dgm:spPr/>
      <dgm:t>
        <a:bodyPr/>
        <a:lstStyle/>
        <a:p>
          <a:endParaRPr lang="en-US"/>
        </a:p>
      </dgm:t>
    </dgm:pt>
    <dgm:pt modelId="{1145B63C-FB96-42D8-8B28-4851BC2BE338}" type="sibTrans" cxnId="{771F15C7-EF9E-41CD-B64B-CA979B7065A5}">
      <dgm:prSet/>
      <dgm:spPr/>
      <dgm:t>
        <a:bodyPr/>
        <a:lstStyle/>
        <a:p>
          <a:endParaRPr lang="en-US"/>
        </a:p>
      </dgm:t>
    </dgm:pt>
    <dgm:pt modelId="{F8301DCE-3C72-4A9B-9EE9-78835D0666C3}">
      <dgm:prSet custT="1"/>
      <dgm:spPr/>
      <dgm:t>
        <a:bodyPr/>
        <a:lstStyle/>
        <a:p>
          <a:pPr>
            <a:lnSpc>
              <a:spcPct val="150000"/>
            </a:lnSpc>
          </a:pPr>
          <a:r>
            <a:rPr lang="en-GB" sz="1400" b="0" i="0" dirty="0">
              <a:solidFill>
                <a:schemeClr val="accent1"/>
              </a:solidFill>
            </a:rPr>
            <a:t>The United Kingdom has achieved some progress in its policies and programmes</a:t>
          </a:r>
          <a:r>
            <a:rPr lang="en-GB" sz="1200" b="0" i="0" dirty="0"/>
            <a:t>. </a:t>
          </a:r>
          <a:endParaRPr lang="en-US" sz="1200" dirty="0"/>
        </a:p>
      </dgm:t>
    </dgm:pt>
    <dgm:pt modelId="{80D013C4-3F17-401C-84D9-FC7B14A54624}" type="parTrans" cxnId="{35CC9BE8-F81C-4520-9683-783CBA997354}">
      <dgm:prSet/>
      <dgm:spPr/>
      <dgm:t>
        <a:bodyPr/>
        <a:lstStyle/>
        <a:p>
          <a:endParaRPr lang="en-US"/>
        </a:p>
      </dgm:t>
    </dgm:pt>
    <dgm:pt modelId="{3CA7E1CC-E71A-40C3-AA0F-4DD982F58DE5}" type="sibTrans" cxnId="{35CC9BE8-F81C-4520-9683-783CBA997354}">
      <dgm:prSet/>
      <dgm:spPr/>
      <dgm:t>
        <a:bodyPr/>
        <a:lstStyle/>
        <a:p>
          <a:endParaRPr lang="en-US"/>
        </a:p>
      </dgm:t>
    </dgm:pt>
    <dgm:pt modelId="{2D05EF8D-50E6-410E-9317-9A80D4D1D096}" type="pres">
      <dgm:prSet presAssocID="{B5DEE81E-1A14-4E89-9F7E-D6A9E656F446}" presName="linear" presStyleCnt="0">
        <dgm:presLayoutVars>
          <dgm:animLvl val="lvl"/>
          <dgm:resizeHandles val="exact"/>
        </dgm:presLayoutVars>
      </dgm:prSet>
      <dgm:spPr/>
    </dgm:pt>
    <dgm:pt modelId="{CB4280B0-9564-4569-97A1-D54A770826CF}" type="pres">
      <dgm:prSet presAssocID="{AAB98080-8DE9-4D30-97BE-6E385711871B}" presName="parentText" presStyleLbl="node1" presStyleIdx="0" presStyleCnt="2">
        <dgm:presLayoutVars>
          <dgm:chMax val="0"/>
          <dgm:bulletEnabled val="1"/>
        </dgm:presLayoutVars>
      </dgm:prSet>
      <dgm:spPr/>
    </dgm:pt>
    <dgm:pt modelId="{ED24BDE8-7535-4E4D-9108-6CD59762D286}" type="pres">
      <dgm:prSet presAssocID="{1145B63C-FB96-42D8-8B28-4851BC2BE338}" presName="spacer" presStyleCnt="0"/>
      <dgm:spPr/>
    </dgm:pt>
    <dgm:pt modelId="{D26A2645-2C50-4A8F-9918-825188E2BC28}" type="pres">
      <dgm:prSet presAssocID="{F8301DCE-3C72-4A9B-9EE9-78835D0666C3}" presName="parentText" presStyleLbl="node1" presStyleIdx="1" presStyleCnt="2">
        <dgm:presLayoutVars>
          <dgm:chMax val="0"/>
          <dgm:bulletEnabled val="1"/>
        </dgm:presLayoutVars>
      </dgm:prSet>
      <dgm:spPr/>
    </dgm:pt>
  </dgm:ptLst>
  <dgm:cxnLst>
    <dgm:cxn modelId="{6012CA6B-57DB-4F2D-9034-C9A80EA14146}" type="presOf" srcId="{AAB98080-8DE9-4D30-97BE-6E385711871B}" destId="{CB4280B0-9564-4569-97A1-D54A770826CF}" srcOrd="0" destOrd="0" presId="urn:microsoft.com/office/officeart/2005/8/layout/vList2"/>
    <dgm:cxn modelId="{703116A8-350A-4B8D-B8CF-2C44553C752A}" type="presOf" srcId="{F8301DCE-3C72-4A9B-9EE9-78835D0666C3}" destId="{D26A2645-2C50-4A8F-9918-825188E2BC28}" srcOrd="0" destOrd="0" presId="urn:microsoft.com/office/officeart/2005/8/layout/vList2"/>
    <dgm:cxn modelId="{1E1F0DC0-BA68-43A6-99D7-99DF9A78AF39}" type="presOf" srcId="{B5DEE81E-1A14-4E89-9F7E-D6A9E656F446}" destId="{2D05EF8D-50E6-410E-9317-9A80D4D1D096}" srcOrd="0" destOrd="0" presId="urn:microsoft.com/office/officeart/2005/8/layout/vList2"/>
    <dgm:cxn modelId="{771F15C7-EF9E-41CD-B64B-CA979B7065A5}" srcId="{B5DEE81E-1A14-4E89-9F7E-D6A9E656F446}" destId="{AAB98080-8DE9-4D30-97BE-6E385711871B}" srcOrd="0" destOrd="0" parTransId="{04B66E64-E4F4-4A86-A1C0-0D368F5F255B}" sibTransId="{1145B63C-FB96-42D8-8B28-4851BC2BE338}"/>
    <dgm:cxn modelId="{35CC9BE8-F81C-4520-9683-783CBA997354}" srcId="{B5DEE81E-1A14-4E89-9F7E-D6A9E656F446}" destId="{F8301DCE-3C72-4A9B-9EE9-78835D0666C3}" srcOrd="1" destOrd="0" parTransId="{80D013C4-3F17-401C-84D9-FC7B14A54624}" sibTransId="{3CA7E1CC-E71A-40C3-AA0F-4DD982F58DE5}"/>
    <dgm:cxn modelId="{678CE73E-4C91-480E-91B3-C102BAE22E31}" type="presParOf" srcId="{2D05EF8D-50E6-410E-9317-9A80D4D1D096}" destId="{CB4280B0-9564-4569-97A1-D54A770826CF}" srcOrd="0" destOrd="0" presId="urn:microsoft.com/office/officeart/2005/8/layout/vList2"/>
    <dgm:cxn modelId="{E9CCC7F6-8632-4978-8836-946D4D659F31}" type="presParOf" srcId="{2D05EF8D-50E6-410E-9317-9A80D4D1D096}" destId="{ED24BDE8-7535-4E4D-9108-6CD59762D286}" srcOrd="1" destOrd="0" presId="urn:microsoft.com/office/officeart/2005/8/layout/vList2"/>
    <dgm:cxn modelId="{CA7D199C-9804-4860-A1F8-C5FA55A1A7A5}" type="presParOf" srcId="{2D05EF8D-50E6-410E-9317-9A80D4D1D096}" destId="{D26A2645-2C50-4A8F-9918-825188E2BC2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BCA26-DBBA-4BE6-9341-8484E7A00E4A}">
      <dsp:nvSpPr>
        <dsp:cNvPr id="0" name=""/>
        <dsp:cNvSpPr/>
      </dsp:nvSpPr>
      <dsp:spPr>
        <a:xfrm>
          <a:off x="0" y="1002059"/>
          <a:ext cx="4260300" cy="133608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40F67-DDA2-47CC-B7AB-3167B444FD77}">
      <dsp:nvSpPr>
        <dsp:cNvPr id="0" name=""/>
        <dsp:cNvSpPr/>
      </dsp:nvSpPr>
      <dsp:spPr>
        <a:xfrm>
          <a:off x="46" y="0"/>
          <a:ext cx="1870329" cy="1336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150000"/>
            </a:lnSpc>
            <a:spcBef>
              <a:spcPct val="0"/>
            </a:spcBef>
            <a:spcAft>
              <a:spcPct val="35000"/>
            </a:spcAft>
            <a:buNone/>
          </a:pPr>
          <a:r>
            <a:rPr lang="en-GB" sz="1400" b="0" i="0" kern="1200" dirty="0">
              <a:solidFill>
                <a:schemeClr val="accent1"/>
              </a:solidFill>
            </a:rPr>
            <a:t>Digital exclusion also restricts the availability of preventive services. </a:t>
          </a:r>
          <a:endParaRPr lang="en-US" sz="1400" kern="1200" dirty="0">
            <a:solidFill>
              <a:schemeClr val="accent1"/>
            </a:solidFill>
          </a:endParaRPr>
        </a:p>
      </dsp:txBody>
      <dsp:txXfrm>
        <a:off x="46" y="0"/>
        <a:ext cx="1870329" cy="1336080"/>
      </dsp:txXfrm>
    </dsp:sp>
    <dsp:sp modelId="{CAC2B74C-14E4-4990-895E-C367F225B2D7}">
      <dsp:nvSpPr>
        <dsp:cNvPr id="0" name=""/>
        <dsp:cNvSpPr/>
      </dsp:nvSpPr>
      <dsp:spPr>
        <a:xfrm>
          <a:off x="768201" y="1503090"/>
          <a:ext cx="334020" cy="3340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29D5C4-A7C0-47A4-B929-CC347B6B6275}">
      <dsp:nvSpPr>
        <dsp:cNvPr id="0" name=""/>
        <dsp:cNvSpPr/>
      </dsp:nvSpPr>
      <dsp:spPr>
        <a:xfrm>
          <a:off x="1963893" y="2004119"/>
          <a:ext cx="1870329" cy="1336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150000"/>
            </a:lnSpc>
            <a:spcBef>
              <a:spcPct val="0"/>
            </a:spcBef>
            <a:spcAft>
              <a:spcPct val="35000"/>
            </a:spcAft>
            <a:buNone/>
          </a:pPr>
          <a:r>
            <a:rPr lang="en-GB" sz="1400" b="0" i="0" kern="1200" dirty="0">
              <a:solidFill>
                <a:schemeClr val="accent1"/>
              </a:solidFill>
            </a:rPr>
            <a:t>Digital inclusion should be invested in so as not to increase inequalities (Imran, 2023).</a:t>
          </a:r>
          <a:endParaRPr lang="en-US" sz="1400" kern="1200" dirty="0">
            <a:solidFill>
              <a:schemeClr val="accent1"/>
            </a:solidFill>
          </a:endParaRPr>
        </a:p>
      </dsp:txBody>
      <dsp:txXfrm>
        <a:off x="1963893" y="2004119"/>
        <a:ext cx="1870329" cy="1336080"/>
      </dsp:txXfrm>
    </dsp:sp>
    <dsp:sp modelId="{FABEA8DE-DEE7-4F36-A32E-44A45A9AC7BC}">
      <dsp:nvSpPr>
        <dsp:cNvPr id="0" name=""/>
        <dsp:cNvSpPr/>
      </dsp:nvSpPr>
      <dsp:spPr>
        <a:xfrm>
          <a:off x="2732048" y="1503090"/>
          <a:ext cx="334020" cy="33402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280B0-9564-4569-97A1-D54A770826CF}">
      <dsp:nvSpPr>
        <dsp:cNvPr id="0" name=""/>
        <dsp:cNvSpPr/>
      </dsp:nvSpPr>
      <dsp:spPr>
        <a:xfrm>
          <a:off x="0" y="230"/>
          <a:ext cx="8520600" cy="66511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b="0" i="0" kern="1200" dirty="0">
              <a:solidFill>
                <a:schemeClr val="accent1"/>
              </a:solidFill>
            </a:rPr>
            <a:t>Biopsychosocial, Ecological and Health Belief Models are useful in the process of planning sustainable health services. </a:t>
          </a:r>
          <a:endParaRPr lang="en-US" sz="1400" kern="1200" dirty="0">
            <a:solidFill>
              <a:schemeClr val="accent1"/>
            </a:solidFill>
          </a:endParaRPr>
        </a:p>
      </dsp:txBody>
      <dsp:txXfrm>
        <a:off x="32468" y="32698"/>
        <a:ext cx="8455664" cy="600181"/>
      </dsp:txXfrm>
    </dsp:sp>
    <dsp:sp modelId="{D26A2645-2C50-4A8F-9918-825188E2BC28}">
      <dsp:nvSpPr>
        <dsp:cNvPr id="0" name=""/>
        <dsp:cNvSpPr/>
      </dsp:nvSpPr>
      <dsp:spPr>
        <a:xfrm>
          <a:off x="0" y="677751"/>
          <a:ext cx="8520600" cy="66511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b="0" i="0" kern="1200" dirty="0">
              <a:solidFill>
                <a:schemeClr val="accent1"/>
              </a:solidFill>
            </a:rPr>
            <a:t>The United Kingdom has achieved some progress in its policies and programmes</a:t>
          </a:r>
          <a:r>
            <a:rPr lang="en-GB" sz="1200" b="0" i="0" kern="1200" dirty="0"/>
            <a:t>. </a:t>
          </a:r>
          <a:endParaRPr lang="en-US" sz="1200" kern="1200" dirty="0"/>
        </a:p>
      </dsp:txBody>
      <dsp:txXfrm>
        <a:off x="32468" y="710219"/>
        <a:ext cx="8455664" cy="60018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bd22766b1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bd22766b1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bd22766b1f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bd22766b1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Calibri"/>
                <a:ea typeface="Calibri"/>
                <a:cs typeface="Calibri"/>
                <a:sym typeface="Calibri"/>
              </a:rPr>
              <a:t>This assessment aims to analyse the modern aspects of sustainability management in the healthcare and well-being industry. The  United Nations has drafted SDG 3 for promoting the good health and well-being of every individual with equal facilities. However, in the UK, healthsectors have significant contribution to greenhouse gas emissions. The direct sources of greenhouse gas emission are healthcare facilities such as anaesthesia, metered dose, NHS fleet. The scope 2 of indirect greenhouse gas emission are national grid. The scope 3 of greenhouse gas emission from indirect supply chain sources are device manufacture, device transportation, food and catering, handling wastes, transportation of patients and transportation of staff members. </a:t>
            </a:r>
            <a:endParaRPr sz="1200">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bd22766b1f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bd22766b1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Calibri"/>
                <a:ea typeface="Calibri"/>
                <a:cs typeface="Calibri"/>
                <a:sym typeface="Calibri"/>
              </a:rPr>
              <a:t>This assessment mainly encompassed health and well-being, and sustainable development. Health and wellbeing is a major aspects of ensuring the physical, social and mental fitness of an individual. On the other hand, sustainable development proposes to meet present generational demand without hampering the natural ecosystem for economic benefits. Hence,  the concept of sustainable development for health and well-being highlights adherence to health governance and regulatory frameworks for meeting medical needs. </a:t>
            </a:r>
            <a:endParaRPr sz="1200">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bd22766b1f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bd22766b1f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Calibri"/>
                <a:ea typeface="Calibri"/>
                <a:cs typeface="Calibri"/>
                <a:sym typeface="Calibri"/>
              </a:rPr>
              <a:t>The Biopsychosocial Model acknowledges that the factors that affect the determinants of health are not only biological and psychological in the individual but also in the social environment in the larger setup. This model is applied to enable comprehensive interventions covering lifestyle behaviour, mental wellness and even the social determinants like housing and employment in the design of the services. Aspects of the prevention programmes in the UK practise that are based on this model are clinical risk assessment, behavioural support, and social engagement. The Ecological Model underlines the fact that health behaviours are influenced by stratified systems, starting with personal behaviour and general structures of society. A case of how it has been applied to the UK health services is the creation of interventions that aim at addressing not only the individual behaviour but also the conditions in the community and policies. As an illustration, prevention plans combine personal education and community-based resources with national policy projects. The Holistic Model is an approach encouraging the concept of holistic care beyond its symptom-focused counterparts. This practise is useful in the area of UK health and social care as it assists with the process of integration, thereby providing continuity of care and well-being across the life course. It complies with sustainable development goals as it focuses on the long-term health outcomes and decreasing the reliance on acute services.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bd22766b1f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bd22766b1f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r>
              <a:rPr lang="en-GB" sz="1200" b="0" i="0" u="none" strike="noStrike" cap="none"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Arial"/>
              </a:rPr>
              <a:t>The Sustainable Development Goals (SDGs) is the global forum where the social, economic, and environmental matters are discussed. This goal is reflected in the national preventive policies, the universal insurance programme implemented by the NHS, and certain measures that are aimed at preventing the prevalence of preventable illnesses in the United Kingdom. SDG 3 helps to shift to the more sustainable, preventive orientation of healthcare systems and indicates changes in the response to reactive treatment. The UK deploys the principles of SDG by initiating programmes to reduce lifestyle risks like unhealthy eating, being overweight, and more. The measures are a representation of sustainability in the protective capacity of the health system and create an overall healthier population.  </a:t>
            </a:r>
            <a:endParaRPr lang="en-IN" sz="1200" b="0" i="0" u="none" strike="noStrike" cap="none"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bd22766b1f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bd22766b1f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dirty="0">
                <a:solidFill>
                  <a:schemeClr val="dk1"/>
                </a:solidFill>
                <a:latin typeface="Calibri"/>
                <a:ea typeface="Calibri"/>
                <a:cs typeface="Calibri"/>
                <a:sym typeface="Calibri"/>
              </a:rPr>
              <a:t>The policies are also beginning to recognise that health outcomes cannot be attained by unipolar sectoral action, i.e. in education, transport or housing sector but see them as cross-sector. Prevention and early intervention are highlighted in the NHS Long-term Plan as a way of avoiding congested services of acute services. It enhances personalised care, innovation in electronic health care, and system-wide care. The plan integrates the health disparities and also seeks to improve the conditions of the disadvantaged groups so as to promote the principles of SDG 3. Health in All Policies (HiAP), which is a global model that has been supported by the World Health Organisation, promotes the inclusion of health concerns in policy-based decision-making in various areas. In the UK, the action on social determinants of housing quality, employment and transport is supported through HiAP, hence a sustainable development.</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bd22766b1f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bd22766b1f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Calibri"/>
                <a:ea typeface="Calibri"/>
                <a:cs typeface="Calibri"/>
                <a:sym typeface="Calibri"/>
              </a:rPr>
              <a:t>The NHS Diabetes Prevention Programme is a high-profile intervention in the UK that will be used to curb the occurrence of type 2 diabetes. It provides a systematic support with a focus on diet, physical activity, and weight control. The programme demonstrates the process of health, well-being and sustainability integration by reducing the long-term risks. The Health Belief Model assumes the change in health behaviour is influenced by individual beliefs and motivation. It is broadly used in preventive intervention design. The model supports the assumption that people have higher chances of adopting healthy behaviours when they feel threatened, realise how serious the disease is and when they are confident of their capacity to make changes. The Diabetes Prevention Programme makes use of the concepts of the Health Belief Model because it effectively communicates the risk of diabetes and its long-term effects. It emphasises the advantages of lifestyle change and minimises barriers due to free access and convenient delivery. Constant coaching and peer support enhance confidence and motivation, resulting in a long-term behavioural change. It has been alluded to that the successful participants of the programme have remarkably lower chances of developing type 2 diabetes.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bd22766b1f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bd22766b1f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problem of health disparities is still acute in the United Kingdom. The morbidity is higher, and the life expectancy is lower in poor areas. Integrated care systems are also geared towards localisation of services, with the community outreach strategies geared to reach the underserved segment of the population. The improvement of health literacy makes individuals interested in involving themselves in preventative education and able to choose wisely. The future service delivery should focus on culturally sensitive programme design and the use of multilingual resources. Digital inclusion should be invested in so as not to increase inequalities. Good community relationships with the organisations can create trust and support interactions. In service assessments, equity-based measures must be employed in order to have equal results.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bd22766b1f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bd22766b1f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Calibri"/>
                <a:ea typeface="Calibri"/>
                <a:cs typeface="Calibri"/>
                <a:sym typeface="Calibri"/>
              </a:rPr>
              <a:t>To sum up, the theoretical models, including the Biopsychosocial, Ecological and Health Belief Models, are useful in the process of planning sustainable health services. SDG 3 justifies the significance of prevention, health, and equality. The United Kingdom has achieved some progress in the policies and programmes, but more work would be needed to have inclusive, integrated, and sustainable health and social care systems.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bd22766b1f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bd22766b1f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0"/>
              </a:spcBef>
              <a:spcAft>
                <a:spcPts val="0"/>
              </a:spcAft>
              <a:buClr>
                <a:schemeClr val="accent1"/>
              </a:buClr>
              <a:buSzPts val="1400"/>
              <a:buChar char="○"/>
              <a:defRPr>
                <a:solidFill>
                  <a:schemeClr val="accent1"/>
                </a:solidFill>
                <a:highlight>
                  <a:schemeClr val="lt1"/>
                </a:highlight>
              </a:defRPr>
            </a:lvl2pPr>
            <a:lvl3pPr marL="1371600" lvl="2" indent="-317500">
              <a:spcBef>
                <a:spcPts val="0"/>
              </a:spcBef>
              <a:spcAft>
                <a:spcPts val="0"/>
              </a:spcAft>
              <a:buClr>
                <a:schemeClr val="accent1"/>
              </a:buClr>
              <a:buSzPts val="1400"/>
              <a:buChar char="■"/>
              <a:defRPr>
                <a:solidFill>
                  <a:schemeClr val="accent1"/>
                </a:solidFill>
                <a:highlight>
                  <a:schemeClr val="lt1"/>
                </a:highlight>
              </a:defRPr>
            </a:lvl3pPr>
            <a:lvl4pPr marL="1828800" lvl="3" indent="-317500">
              <a:spcBef>
                <a:spcPts val="0"/>
              </a:spcBef>
              <a:spcAft>
                <a:spcPts val="0"/>
              </a:spcAft>
              <a:buClr>
                <a:schemeClr val="accent1"/>
              </a:buClr>
              <a:buSzPts val="1400"/>
              <a:buChar char="●"/>
              <a:defRPr>
                <a:solidFill>
                  <a:schemeClr val="accent1"/>
                </a:solidFill>
                <a:highlight>
                  <a:schemeClr val="lt1"/>
                </a:highlight>
              </a:defRPr>
            </a:lvl4pPr>
            <a:lvl5pPr marL="2286000" lvl="4" indent="-317500">
              <a:spcBef>
                <a:spcPts val="0"/>
              </a:spcBef>
              <a:spcAft>
                <a:spcPts val="0"/>
              </a:spcAft>
              <a:buClr>
                <a:schemeClr val="accent1"/>
              </a:buClr>
              <a:buSzPts val="1400"/>
              <a:buChar char="○"/>
              <a:defRPr>
                <a:solidFill>
                  <a:schemeClr val="accent1"/>
                </a:solidFill>
                <a:highlight>
                  <a:schemeClr val="lt1"/>
                </a:highlight>
              </a:defRPr>
            </a:lvl5pPr>
            <a:lvl6pPr marL="2743200" lvl="5" indent="-317500">
              <a:spcBef>
                <a:spcPts val="0"/>
              </a:spcBef>
              <a:spcAft>
                <a:spcPts val="0"/>
              </a:spcAft>
              <a:buClr>
                <a:schemeClr val="accent1"/>
              </a:buClr>
              <a:buSzPts val="1400"/>
              <a:buChar char="■"/>
              <a:defRPr>
                <a:solidFill>
                  <a:schemeClr val="accent1"/>
                </a:solidFill>
                <a:highlight>
                  <a:schemeClr val="lt1"/>
                </a:highlight>
              </a:defRPr>
            </a:lvl6pPr>
            <a:lvl7pPr marL="3200400" lvl="6" indent="-317500">
              <a:spcBef>
                <a:spcPts val="0"/>
              </a:spcBef>
              <a:spcAft>
                <a:spcPts val="0"/>
              </a:spcAft>
              <a:buClr>
                <a:schemeClr val="accent1"/>
              </a:buClr>
              <a:buSzPts val="1400"/>
              <a:buChar char="●"/>
              <a:defRPr>
                <a:solidFill>
                  <a:schemeClr val="accent1"/>
                </a:solidFill>
                <a:highlight>
                  <a:schemeClr val="lt1"/>
                </a:highlight>
              </a:defRPr>
            </a:lvl7pPr>
            <a:lvl8pPr marL="3657600" lvl="7" indent="-317500">
              <a:spcBef>
                <a:spcPts val="0"/>
              </a:spcBef>
              <a:spcAft>
                <a:spcPts val="0"/>
              </a:spcAft>
              <a:buClr>
                <a:schemeClr val="accent1"/>
              </a:buClr>
              <a:buSzPts val="1400"/>
              <a:buChar char="○"/>
              <a:defRPr>
                <a:solidFill>
                  <a:schemeClr val="accent1"/>
                </a:solidFill>
                <a:highlight>
                  <a:schemeClr val="lt1"/>
                </a:highlight>
              </a:defRPr>
            </a:lvl8pPr>
            <a:lvl9pPr marL="4114800" lvl="8" indent="-317500">
              <a:spcBef>
                <a:spcPts val="0"/>
              </a:spcBef>
              <a:spcAft>
                <a:spcPts val="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0"/>
              </a:spcBef>
              <a:spcAft>
                <a:spcPts val="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xsBgNGSJj2drsftaE4oydKLE_CMW5eLr/edit#heading=h.8uf71guullew" TargetMode="External"/><Relationship Id="rId3" Type="http://schemas.openxmlformats.org/officeDocument/2006/relationships/hyperlink" Target="https://docs.google.com/document/d/1xsBgNGSJj2drsftaE4oydKLE_CMW5eLr/edit#heading=h.uq3q9s1txum9" TargetMode="External"/><Relationship Id="rId7" Type="http://schemas.openxmlformats.org/officeDocument/2006/relationships/hyperlink" Target="https://docs.google.com/document/d/1xsBgNGSJj2drsftaE4oydKLE_CMW5eLr/edit#heading=h.wddpgvjatoqe"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docs.google.com/document/d/1xsBgNGSJj2drsftaE4oydKLE_CMW5eLr/edit#heading=h.5grdvpyg535p" TargetMode="External"/><Relationship Id="rId11" Type="http://schemas.openxmlformats.org/officeDocument/2006/relationships/hyperlink" Target="https://docs.google.com/document/d/1xsBgNGSJj2drsftaE4oydKLE_CMW5eLr/edit#heading=h.os577q8y0n93" TargetMode="External"/><Relationship Id="rId5" Type="http://schemas.openxmlformats.org/officeDocument/2006/relationships/hyperlink" Target="https://docs.google.com/document/d/1xsBgNGSJj2drsftaE4oydKLE_CMW5eLr/edit#heading=h.502jct34m5zu" TargetMode="External"/><Relationship Id="rId10" Type="http://schemas.openxmlformats.org/officeDocument/2006/relationships/hyperlink" Target="https://docs.google.com/document/d/1xsBgNGSJj2drsftaE4oydKLE_CMW5eLr/edit#heading=h.jmh6f68cjefn" TargetMode="External"/><Relationship Id="rId4" Type="http://schemas.openxmlformats.org/officeDocument/2006/relationships/hyperlink" Target="https://docs.google.com/document/d/1xsBgNGSJj2drsftaE4oydKLE_CMW5eLr/edit#heading=h.49464uhjylyz" TargetMode="External"/><Relationship Id="rId9" Type="http://schemas.openxmlformats.org/officeDocument/2006/relationships/hyperlink" Target="https://docs.google.com/document/d/1xsBgNGSJj2drsftaE4oydKLE_CMW5eLr/edit#heading=h.m0mg0ccdkk3j"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reventing-diabetes.co.uk/"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hyperlink" Target="https://www.who.int/data/gho/data/themes/world-health-statistics" TargetMode="External"/><Relationship Id="rId4" Type="http://schemas.openxmlformats.org/officeDocument/2006/relationships/hyperlink" Target="https://www.england.nhs.uk/long-read/nhs-long-term-workforce-plan-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101205"/>
            <a:ext cx="8520600" cy="2690400"/>
          </a:xfrm>
          <a:prstGeom prst="rect">
            <a:avLst/>
          </a:prstGeom>
        </p:spPr>
        <p:txBody>
          <a:bodyPr spcFirstLastPara="1" wrap="square" lIns="91425" tIns="91425" rIns="91425" bIns="91425" anchor="ctr" anchorCtr="0">
            <a:normAutofit/>
          </a:bodyPr>
          <a:lstStyle/>
          <a:p>
            <a:pPr marL="0" lvl="0" indent="0" algn="ctr" rtl="0">
              <a:lnSpc>
                <a:spcPct val="150000"/>
              </a:lnSpc>
              <a:spcBef>
                <a:spcPts val="0"/>
              </a:spcBef>
              <a:spcAft>
                <a:spcPts val="0"/>
              </a:spcAft>
              <a:buNone/>
            </a:pPr>
            <a:r>
              <a:rPr lang="en-GB" sz="2000" dirty="0">
                <a:latin typeface="Calibri"/>
                <a:ea typeface="Calibri"/>
                <a:cs typeface="Calibri"/>
                <a:sym typeface="Calibri"/>
              </a:rPr>
              <a:t>STUDENT NAME: RAMONA </a:t>
            </a:r>
            <a:endParaRPr sz="2000" dirty="0">
              <a:latin typeface="Calibri"/>
              <a:ea typeface="Calibri"/>
              <a:cs typeface="Calibri"/>
              <a:sym typeface="Calibri"/>
            </a:endParaRPr>
          </a:p>
          <a:p>
            <a:pPr marL="0" lvl="0" indent="0" algn="ctr" rtl="0">
              <a:lnSpc>
                <a:spcPct val="150000"/>
              </a:lnSpc>
              <a:spcBef>
                <a:spcPts val="0"/>
              </a:spcBef>
              <a:spcAft>
                <a:spcPts val="0"/>
              </a:spcAft>
              <a:buNone/>
            </a:pPr>
            <a:r>
              <a:rPr lang="en-GB" sz="2000" dirty="0">
                <a:latin typeface="Calibri"/>
                <a:ea typeface="Calibri"/>
                <a:cs typeface="Calibri"/>
                <a:sym typeface="Calibri"/>
              </a:rPr>
              <a:t>STUDENT ID: </a:t>
            </a:r>
            <a:endParaRPr sz="2000" dirty="0">
              <a:latin typeface="Calibri"/>
              <a:ea typeface="Calibri"/>
              <a:cs typeface="Calibri"/>
              <a:sym typeface="Calibri"/>
            </a:endParaRPr>
          </a:p>
          <a:p>
            <a:pPr marL="0" lvl="0" indent="0" algn="ctr" rtl="0">
              <a:lnSpc>
                <a:spcPct val="150000"/>
              </a:lnSpc>
              <a:spcBef>
                <a:spcPts val="0"/>
              </a:spcBef>
              <a:spcAft>
                <a:spcPts val="0"/>
              </a:spcAft>
              <a:buNone/>
            </a:pPr>
            <a:r>
              <a:rPr lang="en-GB" sz="2000" dirty="0">
                <a:latin typeface="Calibri"/>
                <a:ea typeface="Calibri"/>
                <a:cs typeface="Calibri"/>
                <a:sym typeface="Calibri"/>
              </a:rPr>
              <a:t>MODULE TITLE: HEALTH, WELL-BEING AND SUSTAINABLE DEVELOPMENT</a:t>
            </a:r>
            <a:endParaRPr sz="2000" dirty="0">
              <a:latin typeface="Calibri"/>
              <a:ea typeface="Calibri"/>
              <a:cs typeface="Calibri"/>
              <a:sym typeface="Calibri"/>
            </a:endParaRPr>
          </a:p>
        </p:txBody>
      </p:sp>
      <p:sp>
        <p:nvSpPr>
          <p:cNvPr id="57" name="Google Shape;57;p13"/>
          <p:cNvSpPr txBox="1">
            <a:spLocks noGrp="1"/>
          </p:cNvSpPr>
          <p:nvPr>
            <p:ph type="subTitle" idx="1"/>
          </p:nvPr>
        </p:nvSpPr>
        <p:spPr>
          <a:xfrm>
            <a:off x="162071" y="3433762"/>
            <a:ext cx="8520600" cy="15141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GB" sz="2000" dirty="0">
                <a:solidFill>
                  <a:srgbClr val="000000"/>
                </a:solidFill>
                <a:latin typeface="Calibri"/>
                <a:ea typeface="Calibri"/>
                <a:cs typeface="Calibri"/>
                <a:sym typeface="Calibri"/>
              </a:rPr>
              <a:t>PRESENTATION TITLE:  UBIQUITOUS NATURE OF HEALTH, WELLBEING AND SUSTAINABLE DEVELOPMENT</a:t>
            </a:r>
            <a:endParaRPr sz="2000" dirty="0">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18530"/>
            <a:ext cx="8520600" cy="801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3000">
                <a:solidFill>
                  <a:srgbClr val="000000"/>
                </a:solidFill>
                <a:latin typeface="Calibri"/>
                <a:ea typeface="Calibri"/>
                <a:cs typeface="Calibri"/>
                <a:sym typeface="Calibri"/>
              </a:rPr>
              <a:t>Agenda </a:t>
            </a:r>
            <a:endParaRPr sz="3000"/>
          </a:p>
        </p:txBody>
      </p:sp>
      <p:sp>
        <p:nvSpPr>
          <p:cNvPr id="63" name="Google Shape;63;p14"/>
          <p:cNvSpPr txBox="1"/>
          <p:nvPr/>
        </p:nvSpPr>
        <p:spPr>
          <a:xfrm>
            <a:off x="1823550" y="685790"/>
            <a:ext cx="5555100" cy="3647122"/>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3">
                  <a:extLst>
                    <a:ext uri="{A12FA001-AC4F-418D-AE19-62706E023703}">
                      <ahyp:hlinkClr xmlns:ahyp="http://schemas.microsoft.com/office/drawing/2018/hyperlinkcolor" val="tx"/>
                    </a:ext>
                  </a:extLst>
                </a:hlinkClick>
              </a:rPr>
              <a:t>Slide 1: Introduction</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4">
                  <a:extLst>
                    <a:ext uri="{A12FA001-AC4F-418D-AE19-62706E023703}">
                      <ahyp:hlinkClr xmlns:ahyp="http://schemas.microsoft.com/office/drawing/2018/hyperlinkcolor" val="tx"/>
                    </a:ext>
                  </a:extLst>
                </a:hlinkClick>
              </a:rPr>
              <a:t>Slide 2: Definitions and Key Concepts</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5">
                  <a:extLst>
                    <a:ext uri="{A12FA001-AC4F-418D-AE19-62706E023703}">
                      <ahyp:hlinkClr xmlns:ahyp="http://schemas.microsoft.com/office/drawing/2018/hyperlinkcolor" val="tx"/>
                    </a:ext>
                  </a:extLst>
                </a:hlinkClick>
              </a:rPr>
              <a:t>Slide 3: Theories</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6">
                  <a:extLst>
                    <a:ext uri="{A12FA001-AC4F-418D-AE19-62706E023703}">
                      <ahyp:hlinkClr xmlns:ahyp="http://schemas.microsoft.com/office/drawing/2018/hyperlinkcolor" val="tx"/>
                    </a:ext>
                  </a:extLst>
                </a:hlinkClick>
              </a:rPr>
              <a:t>Slide 4: Sustainable Development Goals</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7">
                  <a:extLst>
                    <a:ext uri="{A12FA001-AC4F-418D-AE19-62706E023703}">
                      <ahyp:hlinkClr xmlns:ahyp="http://schemas.microsoft.com/office/drawing/2018/hyperlinkcolor" val="tx"/>
                    </a:ext>
                  </a:extLst>
                </a:hlinkClick>
              </a:rPr>
              <a:t>Slide  5: Policy and Governance</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8">
                  <a:extLst>
                    <a:ext uri="{A12FA001-AC4F-418D-AE19-62706E023703}">
                      <ahyp:hlinkClr xmlns:ahyp="http://schemas.microsoft.com/office/drawing/2018/hyperlinkcolor" val="tx"/>
                    </a:ext>
                  </a:extLst>
                </a:hlinkClick>
              </a:rPr>
              <a:t>Slide 6: Examples and Case Studies</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9">
                  <a:extLst>
                    <a:ext uri="{A12FA001-AC4F-418D-AE19-62706E023703}">
                      <ahyp:hlinkClr xmlns:ahyp="http://schemas.microsoft.com/office/drawing/2018/hyperlinkcolor" val="tx"/>
                    </a:ext>
                  </a:extLst>
                </a:hlinkClick>
              </a:rPr>
              <a:t>Slide 7: Equity and Access</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10">
                  <a:extLst>
                    <a:ext uri="{A12FA001-AC4F-418D-AE19-62706E023703}">
                      <ahyp:hlinkClr xmlns:ahyp="http://schemas.microsoft.com/office/drawing/2018/hyperlinkcolor" val="tx"/>
                    </a:ext>
                  </a:extLst>
                </a:hlinkClick>
              </a:rPr>
              <a:t>Slide 8: Conclusion</a:t>
            </a:r>
            <a:endParaRPr sz="1500" dirty="0">
              <a:solidFill>
                <a:schemeClr val="accent1"/>
              </a:solidFill>
              <a:latin typeface="Calibri"/>
              <a:ea typeface="Calibri"/>
              <a:cs typeface="Calibri"/>
              <a:sym typeface="Calibri"/>
            </a:endParaRPr>
          </a:p>
          <a:p>
            <a:pPr marL="0" lvl="0" indent="0" algn="l" rtl="0">
              <a:lnSpc>
                <a:spcPct val="150000"/>
              </a:lnSpc>
              <a:spcBef>
                <a:spcPts val="300"/>
              </a:spcBef>
              <a:spcAft>
                <a:spcPts val="0"/>
              </a:spcAft>
              <a:buNone/>
            </a:pPr>
            <a:r>
              <a:rPr lang="en-GB" sz="1500" dirty="0">
                <a:solidFill>
                  <a:schemeClr val="accent1"/>
                </a:solidFill>
                <a:uFill>
                  <a:noFill/>
                </a:uFill>
                <a:latin typeface="Calibri"/>
                <a:ea typeface="Calibri"/>
                <a:cs typeface="Calibri"/>
                <a:sym typeface="Calibri"/>
                <a:hlinkClick r:id="rId11">
                  <a:extLst>
                    <a:ext uri="{A12FA001-AC4F-418D-AE19-62706E023703}">
                      <ahyp:hlinkClr xmlns:ahyp="http://schemas.microsoft.com/office/drawing/2018/hyperlinkcolor" val="tx"/>
                    </a:ext>
                  </a:extLst>
                </a:hlinkClick>
              </a:rPr>
              <a:t>Slide 9: References</a:t>
            </a:r>
            <a:endParaRPr sz="1500" dirty="0">
              <a:solidFill>
                <a:schemeClr val="accent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 Introduction  </a:t>
            </a:r>
            <a:endParaRPr sz="3000">
              <a:latin typeface="Calibri"/>
              <a:ea typeface="Calibri"/>
              <a:cs typeface="Calibri"/>
              <a:sym typeface="Calibri"/>
            </a:endParaRPr>
          </a:p>
        </p:txBody>
      </p:sp>
      <p:sp>
        <p:nvSpPr>
          <p:cNvPr id="69" name="Google Shape;69;p15"/>
          <p:cNvSpPr txBox="1">
            <a:spLocks noGrp="1"/>
          </p:cNvSpPr>
          <p:nvPr>
            <p:ph type="body" idx="1"/>
          </p:nvPr>
        </p:nvSpPr>
        <p:spPr>
          <a:xfrm>
            <a:off x="108900" y="1162173"/>
            <a:ext cx="4463100" cy="38073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Sustainability integration in health, well-being, and social care ensures alignment with present health sectors. </a:t>
            </a:r>
            <a:endParaRPr sz="1500" dirty="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UN SDG 3 stands for ensuring healthy lives and promoting well-being, underpinning 13 targets of the WHO (World Health Organisation, 2026a). </a:t>
            </a:r>
            <a:endParaRPr sz="1500" dirty="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Three scopes of sustainability in healthcare organisations are reducing direct greenhouse emissions from healthcare facilities, indirect emissions from electricity purchasing and indirect emissions from the supply chain. </a:t>
            </a:r>
            <a:endParaRPr sz="1500" dirty="0">
              <a:latin typeface="Calibri"/>
              <a:ea typeface="Calibri"/>
              <a:cs typeface="Calibri"/>
              <a:sym typeface="Calibri"/>
            </a:endParaRPr>
          </a:p>
        </p:txBody>
      </p:sp>
      <p:pic>
        <p:nvPicPr>
          <p:cNvPr id="70" name="Google Shape;70;p15"/>
          <p:cNvPicPr preferRelativeResize="0"/>
          <p:nvPr/>
        </p:nvPicPr>
        <p:blipFill>
          <a:blip r:embed="rId3">
            <a:alphaModFix/>
          </a:blip>
          <a:stretch>
            <a:fillRect/>
          </a:stretch>
        </p:blipFill>
        <p:spPr>
          <a:xfrm>
            <a:off x="4863625" y="1228675"/>
            <a:ext cx="3810000" cy="3086100"/>
          </a:xfrm>
          <a:prstGeom prst="rect">
            <a:avLst/>
          </a:prstGeom>
          <a:noFill/>
          <a:ln w="12700" cap="flat" cmpd="sng">
            <a:solidFill>
              <a:srgbClr val="000000"/>
            </a:solidFill>
            <a:prstDash val="solid"/>
            <a:miter lim="8000"/>
            <a:headEnd type="none" w="sm" len="sm"/>
            <a:tailEnd type="none" w="sm" len="sm"/>
          </a:ln>
        </p:spPr>
      </p:pic>
      <p:sp>
        <p:nvSpPr>
          <p:cNvPr id="71" name="Google Shape;71;p15"/>
          <p:cNvSpPr txBox="1"/>
          <p:nvPr/>
        </p:nvSpPr>
        <p:spPr>
          <a:xfrm>
            <a:off x="4772475" y="4314775"/>
            <a:ext cx="3901200" cy="569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000" b="1">
                <a:latin typeface="Calibri"/>
                <a:ea typeface="Calibri"/>
                <a:cs typeface="Calibri"/>
                <a:sym typeface="Calibri"/>
              </a:rPr>
              <a:t>Figure 1: Greenhouse gas emission healthcare industry </a:t>
            </a:r>
            <a:endParaRPr sz="1000" b="1">
              <a:latin typeface="Calibri"/>
              <a:ea typeface="Calibri"/>
              <a:cs typeface="Calibri"/>
              <a:sym typeface="Calibri"/>
            </a:endParaRPr>
          </a:p>
          <a:p>
            <a:pPr marL="0" lvl="0" indent="0" algn="ctr" rtl="0">
              <a:lnSpc>
                <a:spcPct val="150000"/>
              </a:lnSpc>
              <a:spcBef>
                <a:spcPts val="0"/>
              </a:spcBef>
              <a:spcAft>
                <a:spcPts val="0"/>
              </a:spcAft>
              <a:buNone/>
            </a:pPr>
            <a:r>
              <a:rPr lang="en-GB" sz="1000">
                <a:latin typeface="Calibri"/>
                <a:ea typeface="Calibri"/>
                <a:cs typeface="Calibri"/>
                <a:sym typeface="Calibri"/>
              </a:rPr>
              <a:t>(Source: Issa </a:t>
            </a:r>
            <a:r>
              <a:rPr lang="en-GB" sz="1000" i="1">
                <a:latin typeface="Calibri"/>
                <a:ea typeface="Calibri"/>
                <a:cs typeface="Calibri"/>
                <a:sym typeface="Calibri"/>
              </a:rPr>
              <a:t>et al., </a:t>
            </a:r>
            <a:r>
              <a:rPr lang="en-GB" sz="1000">
                <a:latin typeface="Calibri"/>
                <a:ea typeface="Calibri"/>
                <a:cs typeface="Calibri"/>
                <a:sym typeface="Calibri"/>
              </a:rPr>
              <a:t>2024)</a:t>
            </a:r>
            <a:endParaRPr sz="1000">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32905"/>
            <a:ext cx="8520600" cy="801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Definitions and Key Concepts </a:t>
            </a:r>
            <a:endParaRPr sz="3000"/>
          </a:p>
        </p:txBody>
      </p:sp>
      <p:sp>
        <p:nvSpPr>
          <p:cNvPr id="77" name="Google Shape;77;p16"/>
          <p:cNvSpPr txBox="1">
            <a:spLocks noGrp="1"/>
          </p:cNvSpPr>
          <p:nvPr>
            <p:ph type="body" idx="1"/>
          </p:nvPr>
        </p:nvSpPr>
        <p:spPr>
          <a:xfrm>
            <a:off x="4782342" y="1012984"/>
            <a:ext cx="3875100" cy="43035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Concept of health and well–being: The holistic state encompassing physical, mental and social fitness (Granlund </a:t>
            </a:r>
            <a:r>
              <a:rPr lang="en-GB" sz="1500" i="1" dirty="0">
                <a:solidFill>
                  <a:srgbClr val="000000"/>
                </a:solidFill>
                <a:latin typeface="Calibri"/>
                <a:ea typeface="Calibri"/>
                <a:cs typeface="Calibri"/>
                <a:sym typeface="Calibri"/>
              </a:rPr>
              <a:t>et al., </a:t>
            </a:r>
            <a:r>
              <a:rPr lang="en-GB" sz="1500" dirty="0">
                <a:solidFill>
                  <a:srgbClr val="000000"/>
                </a:solidFill>
                <a:latin typeface="Calibri"/>
                <a:ea typeface="Calibri"/>
                <a:cs typeface="Calibri"/>
                <a:sym typeface="Calibri"/>
              </a:rPr>
              <a:t>2021). </a:t>
            </a:r>
            <a:endParaRPr sz="1500" dirty="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Sustainable Development: Organising principle for accomplishing human development targets while sustaining the natural system for providing resources and ecosystem services. </a:t>
            </a:r>
            <a:endParaRPr sz="1500" dirty="0">
              <a:latin typeface="Calibri"/>
              <a:ea typeface="Calibri"/>
              <a:cs typeface="Calibri"/>
              <a:sym typeface="Calibri"/>
            </a:endParaRPr>
          </a:p>
        </p:txBody>
      </p:sp>
      <p:pic>
        <p:nvPicPr>
          <p:cNvPr id="78" name="Google Shape;78;p16"/>
          <p:cNvPicPr preferRelativeResize="0"/>
          <p:nvPr/>
        </p:nvPicPr>
        <p:blipFill>
          <a:blip r:embed="rId3">
            <a:alphaModFix/>
          </a:blip>
          <a:stretch>
            <a:fillRect/>
          </a:stretch>
        </p:blipFill>
        <p:spPr>
          <a:xfrm>
            <a:off x="598175" y="1075800"/>
            <a:ext cx="3448050" cy="2743200"/>
          </a:xfrm>
          <a:prstGeom prst="rect">
            <a:avLst/>
          </a:prstGeom>
          <a:noFill/>
          <a:ln w="12700" cap="flat" cmpd="sng">
            <a:solidFill>
              <a:srgbClr val="000000"/>
            </a:solidFill>
            <a:prstDash val="solid"/>
            <a:miter lim="8000"/>
            <a:headEnd type="none" w="sm" len="sm"/>
            <a:tailEnd type="none" w="sm" len="sm"/>
          </a:ln>
        </p:spPr>
      </p:pic>
      <p:sp>
        <p:nvSpPr>
          <p:cNvPr id="79" name="Google Shape;79;p16"/>
          <p:cNvSpPr txBox="1"/>
          <p:nvPr/>
        </p:nvSpPr>
        <p:spPr>
          <a:xfrm>
            <a:off x="735350" y="4126700"/>
            <a:ext cx="3000000" cy="800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000" b="1">
                <a:latin typeface="Calibri"/>
                <a:ea typeface="Calibri"/>
                <a:cs typeface="Calibri"/>
                <a:sym typeface="Calibri"/>
              </a:rPr>
              <a:t>Figure 2: Concepts encompassing mental health and well-being </a:t>
            </a:r>
            <a:endParaRPr sz="1000" b="1">
              <a:latin typeface="Calibri"/>
              <a:ea typeface="Calibri"/>
              <a:cs typeface="Calibri"/>
              <a:sym typeface="Calibri"/>
            </a:endParaRPr>
          </a:p>
          <a:p>
            <a:pPr marL="0" lvl="0" indent="0" algn="ctr" rtl="0">
              <a:lnSpc>
                <a:spcPct val="150000"/>
              </a:lnSpc>
              <a:spcBef>
                <a:spcPts val="0"/>
              </a:spcBef>
              <a:spcAft>
                <a:spcPts val="0"/>
              </a:spcAft>
              <a:buNone/>
            </a:pPr>
            <a:r>
              <a:rPr lang="en-GB" sz="1000">
                <a:latin typeface="Calibri"/>
                <a:ea typeface="Calibri"/>
                <a:cs typeface="Calibri"/>
                <a:sym typeface="Calibri"/>
              </a:rPr>
              <a:t>(Source: Granlund </a:t>
            </a:r>
            <a:r>
              <a:rPr lang="en-GB" sz="1000" i="1">
                <a:latin typeface="Calibri"/>
                <a:ea typeface="Calibri"/>
                <a:cs typeface="Calibri"/>
                <a:sym typeface="Calibri"/>
              </a:rPr>
              <a:t>et al., </a:t>
            </a:r>
            <a:r>
              <a:rPr lang="en-GB" sz="1000">
                <a:latin typeface="Calibri"/>
                <a:ea typeface="Calibri"/>
                <a:cs typeface="Calibri"/>
                <a:sym typeface="Calibri"/>
              </a:rPr>
              <a:t>2021) </a:t>
            </a:r>
            <a:endParaRPr sz="1000">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32905"/>
            <a:ext cx="8520600" cy="801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Theories </a:t>
            </a:r>
            <a:endParaRPr sz="3000"/>
          </a:p>
        </p:txBody>
      </p:sp>
      <p:sp>
        <p:nvSpPr>
          <p:cNvPr id="85" name="Google Shape;85;p17"/>
          <p:cNvSpPr txBox="1">
            <a:spLocks noGrp="1"/>
          </p:cNvSpPr>
          <p:nvPr>
            <p:ph type="body" idx="1"/>
          </p:nvPr>
        </p:nvSpPr>
        <p:spPr>
          <a:xfrm>
            <a:off x="311700" y="768100"/>
            <a:ext cx="8520600" cy="2450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Calibri"/>
              <a:buChar char="●"/>
            </a:pPr>
            <a:r>
              <a:rPr lang="en-GB" sz="1500" b="1" dirty="0">
                <a:solidFill>
                  <a:srgbClr val="000000"/>
                </a:solidFill>
                <a:latin typeface="Calibri"/>
                <a:ea typeface="Calibri"/>
                <a:cs typeface="Calibri"/>
                <a:sym typeface="Calibri"/>
              </a:rPr>
              <a:t>Biopsychosocial Model: </a:t>
            </a:r>
            <a:r>
              <a:rPr lang="en-GB" sz="1500" dirty="0">
                <a:solidFill>
                  <a:srgbClr val="000000"/>
                </a:solidFill>
                <a:latin typeface="Calibri"/>
                <a:ea typeface="Calibri"/>
                <a:cs typeface="Calibri"/>
                <a:sym typeface="Calibri"/>
              </a:rPr>
              <a:t>Integrating biological, psychological and social factors for person-centred care beyond biomedical approaches for influencing holistic service design (</a:t>
            </a:r>
            <a:r>
              <a:rPr lang="en-GB" sz="1500" dirty="0" err="1">
                <a:solidFill>
                  <a:srgbClr val="000000"/>
                </a:solidFill>
                <a:latin typeface="Calibri"/>
                <a:ea typeface="Calibri"/>
                <a:cs typeface="Calibri"/>
                <a:sym typeface="Calibri"/>
              </a:rPr>
              <a:t>Rathomi</a:t>
            </a:r>
            <a:r>
              <a:rPr lang="en-GB" sz="1500" dirty="0">
                <a:solidFill>
                  <a:srgbClr val="000000"/>
                </a:solidFill>
                <a:latin typeface="Calibri"/>
                <a:ea typeface="Calibri"/>
                <a:cs typeface="Calibri"/>
                <a:sym typeface="Calibri"/>
              </a:rPr>
              <a:t> </a:t>
            </a:r>
            <a:r>
              <a:rPr lang="en-GB" sz="1500" i="1" dirty="0">
                <a:solidFill>
                  <a:srgbClr val="000000"/>
                </a:solidFill>
                <a:latin typeface="Calibri"/>
                <a:ea typeface="Calibri"/>
                <a:cs typeface="Calibri"/>
                <a:sym typeface="Calibri"/>
              </a:rPr>
              <a:t>et al., </a:t>
            </a:r>
            <a:r>
              <a:rPr lang="en-GB" sz="1500" dirty="0">
                <a:solidFill>
                  <a:srgbClr val="000000"/>
                </a:solidFill>
                <a:latin typeface="Calibri"/>
                <a:ea typeface="Calibri"/>
                <a:cs typeface="Calibri"/>
                <a:sym typeface="Calibri"/>
              </a:rPr>
              <a:t>2025). </a:t>
            </a:r>
            <a:endParaRPr sz="1500" dirty="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b="1" dirty="0">
                <a:solidFill>
                  <a:srgbClr val="000000"/>
                </a:solidFill>
                <a:latin typeface="Calibri"/>
                <a:ea typeface="Calibri"/>
                <a:cs typeface="Calibri"/>
                <a:sym typeface="Calibri"/>
              </a:rPr>
              <a:t>Ecological model: </a:t>
            </a:r>
            <a:r>
              <a:rPr lang="en-GB" sz="1500" dirty="0">
                <a:solidFill>
                  <a:srgbClr val="000000"/>
                </a:solidFill>
                <a:latin typeface="Calibri"/>
                <a:ea typeface="Calibri"/>
                <a:cs typeface="Calibri"/>
                <a:sym typeface="Calibri"/>
              </a:rPr>
              <a:t>Influences health behaviour at multiple levels, emphasises environmental and structural determinants and aligns with a population-based intervention plan. </a:t>
            </a:r>
            <a:endParaRPr sz="1500" dirty="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b="1" dirty="0">
                <a:solidFill>
                  <a:srgbClr val="000000"/>
                </a:solidFill>
                <a:latin typeface="Calibri"/>
                <a:ea typeface="Calibri"/>
                <a:cs typeface="Calibri"/>
                <a:sym typeface="Calibri"/>
              </a:rPr>
              <a:t>Holistic model: </a:t>
            </a:r>
            <a:r>
              <a:rPr lang="en-GB" sz="1500" dirty="0">
                <a:solidFill>
                  <a:srgbClr val="000000"/>
                </a:solidFill>
                <a:latin typeface="Calibri"/>
                <a:ea typeface="Calibri"/>
                <a:cs typeface="Calibri"/>
                <a:sym typeface="Calibri"/>
              </a:rPr>
              <a:t>Casts importance on the whole population domain to fulfil physical, social, emotional and environmental requirements, encouraging integrated care and aligning wellbeing and sustainability schemes. </a:t>
            </a:r>
            <a:endParaRPr sz="1500" dirty="0">
              <a:latin typeface="Calibri"/>
              <a:ea typeface="Calibri"/>
              <a:cs typeface="Calibri"/>
              <a:sym typeface="Calibri"/>
            </a:endParaRPr>
          </a:p>
        </p:txBody>
      </p:sp>
      <p:pic>
        <p:nvPicPr>
          <p:cNvPr id="86" name="Google Shape;86;p17"/>
          <p:cNvPicPr preferRelativeResize="0"/>
          <p:nvPr/>
        </p:nvPicPr>
        <p:blipFill>
          <a:blip r:embed="rId3">
            <a:alphaModFix/>
          </a:blip>
          <a:stretch>
            <a:fillRect/>
          </a:stretch>
        </p:blipFill>
        <p:spPr>
          <a:xfrm>
            <a:off x="2741275" y="3064150"/>
            <a:ext cx="4057650" cy="1303025"/>
          </a:xfrm>
          <a:prstGeom prst="rect">
            <a:avLst/>
          </a:prstGeom>
          <a:noFill/>
          <a:ln w="12700" cap="flat" cmpd="sng">
            <a:solidFill>
              <a:srgbClr val="000000"/>
            </a:solidFill>
            <a:prstDash val="solid"/>
            <a:miter lim="8000"/>
            <a:headEnd type="none" w="sm" len="sm"/>
            <a:tailEnd type="none" w="sm" len="sm"/>
          </a:ln>
        </p:spPr>
      </p:pic>
      <p:sp>
        <p:nvSpPr>
          <p:cNvPr id="87" name="Google Shape;87;p17"/>
          <p:cNvSpPr txBox="1"/>
          <p:nvPr/>
        </p:nvSpPr>
        <p:spPr>
          <a:xfrm>
            <a:off x="1885750" y="4497000"/>
            <a:ext cx="5768700" cy="569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000" b="1">
                <a:latin typeface="Calibri"/>
                <a:ea typeface="Calibri"/>
                <a:cs typeface="Calibri"/>
                <a:sym typeface="Calibri"/>
              </a:rPr>
              <a:t>Figure 3: Implication of the Biopsychosocial model for patient-centred care </a:t>
            </a:r>
            <a:endParaRPr sz="1000" b="1">
              <a:latin typeface="Calibri"/>
              <a:ea typeface="Calibri"/>
              <a:cs typeface="Calibri"/>
              <a:sym typeface="Calibri"/>
            </a:endParaRPr>
          </a:p>
          <a:p>
            <a:pPr marL="0" lvl="0" indent="0" algn="ctr" rtl="0">
              <a:lnSpc>
                <a:spcPct val="150000"/>
              </a:lnSpc>
              <a:spcBef>
                <a:spcPts val="0"/>
              </a:spcBef>
              <a:spcAft>
                <a:spcPts val="0"/>
              </a:spcAft>
              <a:buNone/>
            </a:pPr>
            <a:r>
              <a:rPr lang="en-GB" sz="1000">
                <a:latin typeface="Calibri"/>
                <a:ea typeface="Calibri"/>
                <a:cs typeface="Calibri"/>
                <a:sym typeface="Calibri"/>
              </a:rPr>
              <a:t>(Source: Rathomi </a:t>
            </a:r>
            <a:r>
              <a:rPr lang="en-GB" sz="1000" i="1">
                <a:latin typeface="Calibri"/>
                <a:ea typeface="Calibri"/>
                <a:cs typeface="Calibri"/>
                <a:sym typeface="Calibri"/>
              </a:rPr>
              <a:t>et al., </a:t>
            </a:r>
            <a:r>
              <a:rPr lang="en-GB" sz="1000">
                <a:latin typeface="Calibri"/>
                <a:ea typeface="Calibri"/>
                <a:cs typeface="Calibri"/>
                <a:sym typeface="Calibri"/>
              </a:rPr>
              <a:t>2025)</a:t>
            </a:r>
            <a:endParaRPr sz="1000">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0"/>
            <a:ext cx="8520600" cy="6981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Sustainable Development Goals  </a:t>
            </a:r>
            <a:endParaRPr sz="3000">
              <a:latin typeface="Calibri"/>
              <a:ea typeface="Calibri"/>
              <a:cs typeface="Calibri"/>
              <a:sym typeface="Calibri"/>
            </a:endParaRPr>
          </a:p>
        </p:txBody>
      </p:sp>
      <p:sp>
        <p:nvSpPr>
          <p:cNvPr id="93" name="Google Shape;93;p18"/>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UN SDG 3 supports “Good Health and Wellbeing” for ensuring a healthy lifestyle for all ages (Huang and Chang, 2023). </a:t>
            </a:r>
            <a:endParaRPr sz="1500" dirty="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SDG 3 focuses on the prevention of critical diseases and promotes sound health with a target of addressing the premature mortality rate in NCDs.  </a:t>
            </a:r>
            <a:endParaRPr sz="1500" dirty="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dirty="0">
                <a:solidFill>
                  <a:srgbClr val="000000"/>
                </a:solidFill>
                <a:latin typeface="Calibri"/>
                <a:ea typeface="Calibri"/>
                <a:cs typeface="Calibri"/>
                <a:sym typeface="Calibri"/>
              </a:rPr>
              <a:t>The target of SDG 3 is to attain universal health coverage.  </a:t>
            </a:r>
            <a:endParaRPr sz="1500" dirty="0">
              <a:latin typeface="Calibri"/>
              <a:ea typeface="Calibri"/>
              <a:cs typeface="Calibri"/>
              <a:sym typeface="Calibri"/>
            </a:endParaRPr>
          </a:p>
        </p:txBody>
      </p:sp>
      <p:pic>
        <p:nvPicPr>
          <p:cNvPr id="94" name="Google Shape;94;p18"/>
          <p:cNvPicPr preferRelativeResize="0"/>
          <p:nvPr/>
        </p:nvPicPr>
        <p:blipFill>
          <a:blip r:embed="rId3">
            <a:alphaModFix/>
          </a:blip>
          <a:stretch>
            <a:fillRect/>
          </a:stretch>
        </p:blipFill>
        <p:spPr>
          <a:xfrm>
            <a:off x="5031825" y="1228675"/>
            <a:ext cx="3800475" cy="2761300"/>
          </a:xfrm>
          <a:prstGeom prst="rect">
            <a:avLst/>
          </a:prstGeom>
          <a:noFill/>
          <a:ln w="12700" cap="flat" cmpd="sng">
            <a:solidFill>
              <a:srgbClr val="000000"/>
            </a:solidFill>
            <a:prstDash val="solid"/>
            <a:miter lim="8000"/>
            <a:headEnd type="none" w="sm" len="sm"/>
            <a:tailEnd type="none" w="sm" len="sm"/>
          </a:ln>
        </p:spPr>
      </p:pic>
      <p:sp>
        <p:nvSpPr>
          <p:cNvPr id="95" name="Google Shape;95;p18"/>
          <p:cNvSpPr txBox="1"/>
          <p:nvPr/>
        </p:nvSpPr>
        <p:spPr>
          <a:xfrm>
            <a:off x="5278750" y="4061450"/>
            <a:ext cx="3553500" cy="569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000" b="1">
                <a:latin typeface="Calibri"/>
                <a:ea typeface="Calibri"/>
                <a:cs typeface="Calibri"/>
                <a:sym typeface="Calibri"/>
              </a:rPr>
              <a:t>Figure 4: UN SDG 3 “Good Health and Well-being”</a:t>
            </a:r>
            <a:endParaRPr sz="1000" b="1">
              <a:latin typeface="Calibri"/>
              <a:ea typeface="Calibri"/>
              <a:cs typeface="Calibri"/>
              <a:sym typeface="Calibri"/>
            </a:endParaRPr>
          </a:p>
          <a:p>
            <a:pPr marL="0" lvl="0" indent="0" algn="ctr" rtl="0">
              <a:lnSpc>
                <a:spcPct val="150000"/>
              </a:lnSpc>
              <a:spcBef>
                <a:spcPts val="0"/>
              </a:spcBef>
              <a:spcAft>
                <a:spcPts val="0"/>
              </a:spcAft>
              <a:buNone/>
            </a:pPr>
            <a:r>
              <a:rPr lang="en-GB" sz="1000">
                <a:latin typeface="Calibri"/>
                <a:ea typeface="Calibri"/>
                <a:cs typeface="Calibri"/>
                <a:sym typeface="Calibri"/>
              </a:rPr>
              <a:t>(Source: Huang and Chang, 2023)</a:t>
            </a:r>
            <a:endParaRPr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11700" y="0"/>
            <a:ext cx="8520600" cy="6639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Policy and Governance  </a:t>
            </a:r>
            <a:endParaRPr sz="3000">
              <a:latin typeface="Calibri"/>
              <a:ea typeface="Calibri"/>
              <a:cs typeface="Calibri"/>
              <a:sym typeface="Calibri"/>
            </a:endParaRPr>
          </a:p>
        </p:txBody>
      </p:sp>
      <p:sp>
        <p:nvSpPr>
          <p:cNvPr id="101" name="Google Shape;101;p19"/>
          <p:cNvSpPr txBox="1">
            <a:spLocks noGrp="1"/>
          </p:cNvSpPr>
          <p:nvPr>
            <p:ph type="body" idx="1"/>
          </p:nvPr>
        </p:nvSpPr>
        <p:spPr>
          <a:xfrm>
            <a:off x="5578300" y="1228675"/>
            <a:ext cx="3254100" cy="33402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Calibri"/>
              <a:buChar char="●"/>
            </a:pPr>
            <a:r>
              <a:rPr lang="en-GB" sz="1500">
                <a:solidFill>
                  <a:srgbClr val="000000"/>
                </a:solidFill>
                <a:latin typeface="Calibri"/>
                <a:ea typeface="Calibri"/>
                <a:cs typeface="Calibri"/>
                <a:sym typeface="Calibri"/>
              </a:rPr>
              <a:t>NHS long-term plan emphasising strategic vision, personalised and integrated for tackling health inequalities (NHS UK, 2024). </a:t>
            </a:r>
            <a:endParaRPr sz="150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a:solidFill>
                  <a:srgbClr val="000000"/>
                </a:solidFill>
                <a:latin typeface="Calibri"/>
                <a:ea typeface="Calibri"/>
                <a:cs typeface="Calibri"/>
                <a:sym typeface="Calibri"/>
              </a:rPr>
              <a:t>Health in All Policies (HiAP) addresses social determinants of health and supports sustainable outcomes (Amri, 2022). </a:t>
            </a:r>
            <a:endParaRPr sz="1500">
              <a:latin typeface="Calibri"/>
              <a:ea typeface="Calibri"/>
              <a:cs typeface="Calibri"/>
              <a:sym typeface="Calibri"/>
            </a:endParaRPr>
          </a:p>
        </p:txBody>
      </p:sp>
      <p:pic>
        <p:nvPicPr>
          <p:cNvPr id="102" name="Google Shape;102;p19"/>
          <p:cNvPicPr preferRelativeResize="0"/>
          <p:nvPr/>
        </p:nvPicPr>
        <p:blipFill>
          <a:blip r:embed="rId3">
            <a:alphaModFix/>
          </a:blip>
          <a:stretch>
            <a:fillRect/>
          </a:stretch>
        </p:blipFill>
        <p:spPr>
          <a:xfrm>
            <a:off x="191675" y="1404000"/>
            <a:ext cx="5266600" cy="2516103"/>
          </a:xfrm>
          <a:prstGeom prst="rect">
            <a:avLst/>
          </a:prstGeom>
          <a:noFill/>
          <a:ln w="12700" cap="flat" cmpd="sng">
            <a:solidFill>
              <a:srgbClr val="000000"/>
            </a:solidFill>
            <a:prstDash val="solid"/>
            <a:miter lim="8000"/>
            <a:headEnd type="none" w="sm" len="sm"/>
            <a:tailEnd type="none" w="sm" len="sm"/>
          </a:ln>
        </p:spPr>
      </p:pic>
      <p:sp>
        <p:nvSpPr>
          <p:cNvPr id="103" name="Google Shape;103;p19"/>
          <p:cNvSpPr txBox="1"/>
          <p:nvPr/>
        </p:nvSpPr>
        <p:spPr>
          <a:xfrm>
            <a:off x="712075" y="4263000"/>
            <a:ext cx="4225800" cy="569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000" b="1">
                <a:latin typeface="Calibri"/>
                <a:ea typeface="Calibri"/>
                <a:cs typeface="Calibri"/>
                <a:sym typeface="Calibri"/>
              </a:rPr>
              <a:t>Figure 5: NHS long-term plan workforce demand </a:t>
            </a:r>
            <a:endParaRPr sz="1000" b="1">
              <a:latin typeface="Calibri"/>
              <a:ea typeface="Calibri"/>
              <a:cs typeface="Calibri"/>
              <a:sym typeface="Calibri"/>
            </a:endParaRPr>
          </a:p>
          <a:p>
            <a:pPr marL="0" lvl="0" indent="0" algn="ctr" rtl="0">
              <a:lnSpc>
                <a:spcPct val="150000"/>
              </a:lnSpc>
              <a:spcBef>
                <a:spcPts val="0"/>
              </a:spcBef>
              <a:spcAft>
                <a:spcPts val="0"/>
              </a:spcAft>
              <a:buNone/>
            </a:pPr>
            <a:r>
              <a:rPr lang="en-GB" sz="1000">
                <a:latin typeface="Calibri"/>
                <a:ea typeface="Calibri"/>
                <a:cs typeface="Calibri"/>
                <a:sym typeface="Calibri"/>
              </a:rPr>
              <a:t>(Source: NHS UK, 2024)</a:t>
            </a:r>
            <a:endParaRPr sz="1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311700" y="0"/>
            <a:ext cx="8520600" cy="629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Examples and Case Studies</a:t>
            </a:r>
            <a:endParaRPr sz="3000">
              <a:latin typeface="Calibri"/>
              <a:ea typeface="Calibri"/>
              <a:cs typeface="Calibri"/>
              <a:sym typeface="Calibri"/>
            </a:endParaRPr>
          </a:p>
        </p:txBody>
      </p:sp>
      <p:sp>
        <p:nvSpPr>
          <p:cNvPr id="109" name="Google Shape;109;p20"/>
          <p:cNvSpPr txBox="1">
            <a:spLocks noGrp="1"/>
          </p:cNvSpPr>
          <p:nvPr>
            <p:ph type="body" idx="1"/>
          </p:nvPr>
        </p:nvSpPr>
        <p:spPr>
          <a:xfrm>
            <a:off x="311700" y="1228675"/>
            <a:ext cx="3586500" cy="3340200"/>
          </a:xfrm>
          <a:prstGeom prst="rect">
            <a:avLst/>
          </a:prstGeom>
        </p:spPr>
        <p:txBody>
          <a:bodyPr spcFirstLastPara="1" wrap="square" lIns="91425" tIns="91425" rIns="91425" bIns="91425" anchor="t" anchorCtr="0">
            <a:normAutofit fontScale="92500"/>
          </a:bodyPr>
          <a:lstStyle/>
          <a:p>
            <a:pPr marL="457200" lvl="0" indent="-323850" algn="just" rtl="0">
              <a:lnSpc>
                <a:spcPct val="150000"/>
              </a:lnSpc>
              <a:spcBef>
                <a:spcPts val="0"/>
              </a:spcBef>
              <a:spcAft>
                <a:spcPts val="0"/>
              </a:spcAft>
              <a:buClr>
                <a:srgbClr val="000000"/>
              </a:buClr>
              <a:buSzPts val="1500"/>
              <a:buFont typeface="Calibri"/>
              <a:buChar char="●"/>
            </a:pPr>
            <a:r>
              <a:rPr lang="en-GB" sz="1500">
                <a:solidFill>
                  <a:srgbClr val="000000"/>
                </a:solidFill>
                <a:latin typeface="Calibri"/>
                <a:ea typeface="Calibri"/>
                <a:cs typeface="Calibri"/>
                <a:sym typeface="Calibri"/>
              </a:rPr>
              <a:t>Healthier You NHS diabetes prevention programme (Healthier You, 2026).  </a:t>
            </a:r>
            <a:endParaRPr sz="150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a:solidFill>
                  <a:srgbClr val="000000"/>
                </a:solidFill>
                <a:latin typeface="Calibri"/>
                <a:ea typeface="Calibri"/>
                <a:cs typeface="Calibri"/>
                <a:sym typeface="Calibri"/>
              </a:rPr>
              <a:t>Application of Health Belief Model (HBM) to address perceived barriers and evaluates on self-efficiency (Poudel and Sumi, 2021). </a:t>
            </a:r>
            <a:endParaRPr sz="1500">
              <a:solidFill>
                <a:srgbClr val="000000"/>
              </a:solidFill>
              <a:latin typeface="Calibri"/>
              <a:ea typeface="Calibri"/>
              <a:cs typeface="Calibri"/>
              <a:sym typeface="Calibri"/>
            </a:endParaRPr>
          </a:p>
          <a:p>
            <a:pPr marL="457200" lvl="0" indent="-323850" algn="just" rtl="0">
              <a:lnSpc>
                <a:spcPct val="150000"/>
              </a:lnSpc>
              <a:spcBef>
                <a:spcPts val="0"/>
              </a:spcBef>
              <a:spcAft>
                <a:spcPts val="0"/>
              </a:spcAft>
              <a:buClr>
                <a:srgbClr val="000000"/>
              </a:buClr>
              <a:buSzPts val="1500"/>
              <a:buFont typeface="Calibri"/>
              <a:buChar char="●"/>
            </a:pPr>
            <a:r>
              <a:rPr lang="en-GB" sz="1500">
                <a:solidFill>
                  <a:srgbClr val="000000"/>
                </a:solidFill>
                <a:latin typeface="Calibri"/>
                <a:ea typeface="Calibri"/>
                <a:cs typeface="Calibri"/>
                <a:sym typeface="Calibri"/>
              </a:rPr>
              <a:t>Implication of HBM on the NHS diabetes prevention programme emphasises improving lifestyle. </a:t>
            </a:r>
            <a:endParaRPr sz="1500">
              <a:latin typeface="Calibri"/>
              <a:ea typeface="Calibri"/>
              <a:cs typeface="Calibri"/>
              <a:sym typeface="Calibri"/>
            </a:endParaRPr>
          </a:p>
        </p:txBody>
      </p:sp>
      <p:pic>
        <p:nvPicPr>
          <p:cNvPr id="110" name="Google Shape;110;p20"/>
          <p:cNvPicPr preferRelativeResize="0"/>
          <p:nvPr/>
        </p:nvPicPr>
        <p:blipFill>
          <a:blip r:embed="rId3">
            <a:alphaModFix/>
          </a:blip>
          <a:stretch>
            <a:fillRect/>
          </a:stretch>
        </p:blipFill>
        <p:spPr>
          <a:xfrm>
            <a:off x="4250700" y="1182525"/>
            <a:ext cx="4581600" cy="2778450"/>
          </a:xfrm>
          <a:prstGeom prst="rect">
            <a:avLst/>
          </a:prstGeom>
          <a:noFill/>
          <a:ln w="12700" cap="flat" cmpd="sng">
            <a:solidFill>
              <a:srgbClr val="000000"/>
            </a:solidFill>
            <a:prstDash val="solid"/>
            <a:miter lim="8000"/>
            <a:headEnd type="none" w="sm" len="sm"/>
            <a:tailEnd type="none" w="sm" len="sm"/>
          </a:ln>
        </p:spPr>
      </p:pic>
      <p:sp>
        <p:nvSpPr>
          <p:cNvPr id="111" name="Google Shape;111;p20"/>
          <p:cNvSpPr txBox="1"/>
          <p:nvPr/>
        </p:nvSpPr>
        <p:spPr>
          <a:xfrm>
            <a:off x="5124450" y="4130050"/>
            <a:ext cx="3000000" cy="569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000" b="1">
                <a:latin typeface="Calibri"/>
                <a:ea typeface="Calibri"/>
                <a:cs typeface="Calibri"/>
                <a:sym typeface="Calibri"/>
              </a:rPr>
              <a:t>Figure 6: Factors of Health Belief Model </a:t>
            </a:r>
            <a:endParaRPr sz="1000" b="1">
              <a:latin typeface="Calibri"/>
              <a:ea typeface="Calibri"/>
              <a:cs typeface="Calibri"/>
              <a:sym typeface="Calibri"/>
            </a:endParaRPr>
          </a:p>
          <a:p>
            <a:pPr marL="0" lvl="0" indent="0" algn="ctr" rtl="0">
              <a:lnSpc>
                <a:spcPct val="150000"/>
              </a:lnSpc>
              <a:spcBef>
                <a:spcPts val="0"/>
              </a:spcBef>
              <a:spcAft>
                <a:spcPts val="0"/>
              </a:spcAft>
              <a:buNone/>
            </a:pPr>
            <a:r>
              <a:rPr lang="en-GB" sz="1000">
                <a:latin typeface="Calibri"/>
                <a:ea typeface="Calibri"/>
                <a:cs typeface="Calibri"/>
                <a:sym typeface="Calibri"/>
              </a:rPr>
              <a:t>(Source: Poudel and Sumi, 2021)</a:t>
            </a:r>
            <a:endParaRPr sz="1000">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1"/>
          <p:cNvSpPr txBox="1">
            <a:spLocks noGrp="1"/>
          </p:cNvSpPr>
          <p:nvPr>
            <p:ph type="title"/>
          </p:nvPr>
        </p:nvSpPr>
        <p:spPr>
          <a:xfrm>
            <a:off x="311700" y="1385"/>
            <a:ext cx="8520600" cy="801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Equity and Access  </a:t>
            </a:r>
            <a:endParaRPr sz="3000">
              <a:latin typeface="Calibri"/>
              <a:ea typeface="Calibri"/>
              <a:cs typeface="Calibri"/>
              <a:sym typeface="Calibri"/>
            </a:endParaRPr>
          </a:p>
        </p:txBody>
      </p:sp>
      <p:graphicFrame>
        <p:nvGraphicFramePr>
          <p:cNvPr id="2" name="Diagram 1">
            <a:extLst>
              <a:ext uri="{FF2B5EF4-FFF2-40B4-BE49-F238E27FC236}">
                <a16:creationId xmlns:a16="http://schemas.microsoft.com/office/drawing/2014/main" id="{9DEA8C2E-F383-E4B6-F43F-C66BDF72B028}"/>
              </a:ext>
            </a:extLst>
          </p:cNvPr>
          <p:cNvGraphicFramePr/>
          <p:nvPr>
            <p:extLst>
              <p:ext uri="{D42A27DB-BD31-4B8C-83A1-F6EECF244321}">
                <p14:modId xmlns:p14="http://schemas.microsoft.com/office/powerpoint/2010/main" val="1076843842"/>
              </p:ext>
            </p:extLst>
          </p:nvPr>
        </p:nvGraphicFramePr>
        <p:xfrm>
          <a:off x="2441850" y="1236463"/>
          <a:ext cx="4260300" cy="334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2"/>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a:solidFill>
                  <a:srgbClr val="000000"/>
                </a:solidFill>
                <a:latin typeface="Calibri"/>
                <a:ea typeface="Calibri"/>
                <a:cs typeface="Calibri"/>
                <a:sym typeface="Calibri"/>
              </a:rPr>
              <a:t>Conclusion </a:t>
            </a:r>
            <a:endParaRPr sz="3000">
              <a:latin typeface="Calibri"/>
              <a:ea typeface="Calibri"/>
              <a:cs typeface="Calibri"/>
              <a:sym typeface="Calibri"/>
            </a:endParaRPr>
          </a:p>
        </p:txBody>
      </p:sp>
      <p:graphicFrame>
        <p:nvGraphicFramePr>
          <p:cNvPr id="2" name="Diagram 1">
            <a:extLst>
              <a:ext uri="{FF2B5EF4-FFF2-40B4-BE49-F238E27FC236}">
                <a16:creationId xmlns:a16="http://schemas.microsoft.com/office/drawing/2014/main" id="{325ED7CC-076B-7641-EC57-8139AECDABC1}"/>
              </a:ext>
            </a:extLst>
          </p:cNvPr>
          <p:cNvGraphicFramePr/>
          <p:nvPr>
            <p:extLst>
              <p:ext uri="{D42A27DB-BD31-4B8C-83A1-F6EECF244321}">
                <p14:modId xmlns:p14="http://schemas.microsoft.com/office/powerpoint/2010/main" val="3447387625"/>
              </p:ext>
            </p:extLst>
          </p:nvPr>
        </p:nvGraphicFramePr>
        <p:xfrm>
          <a:off x="311700" y="1900200"/>
          <a:ext cx="8520600" cy="1343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3"/>
          <p:cNvSpPr txBox="1">
            <a:spLocks noGrp="1"/>
          </p:cNvSpPr>
          <p:nvPr>
            <p:ph type="title"/>
          </p:nvPr>
        </p:nvSpPr>
        <p:spPr>
          <a:xfrm>
            <a:off x="311700" y="-141249"/>
            <a:ext cx="8520600" cy="282498"/>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1000"/>
              </a:spcAft>
              <a:buNone/>
            </a:pPr>
            <a:r>
              <a:rPr lang="en-GB" sz="3000" dirty="0">
                <a:solidFill>
                  <a:srgbClr val="000000"/>
                </a:solidFill>
                <a:latin typeface="Calibri"/>
                <a:ea typeface="Calibri"/>
                <a:cs typeface="Calibri"/>
                <a:sym typeface="Calibri"/>
              </a:rPr>
              <a:t>References</a:t>
            </a:r>
            <a:endParaRPr sz="3000" dirty="0">
              <a:latin typeface="Calibri"/>
              <a:ea typeface="Calibri"/>
              <a:cs typeface="Calibri"/>
              <a:sym typeface="Calibri"/>
            </a:endParaRPr>
          </a:p>
        </p:txBody>
      </p:sp>
      <p:sp>
        <p:nvSpPr>
          <p:cNvPr id="129" name="Google Shape;129;p23"/>
          <p:cNvSpPr txBox="1">
            <a:spLocks noGrp="1"/>
          </p:cNvSpPr>
          <p:nvPr>
            <p:ph type="body" idx="1"/>
          </p:nvPr>
        </p:nvSpPr>
        <p:spPr>
          <a:xfrm>
            <a:off x="253511" y="667028"/>
            <a:ext cx="8520600" cy="40422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Amri, M. (2022) ‘Healthy governance for cities: synergizing Health in All Policies (HiAP) and Healthy Cities approaches’, </a:t>
            </a:r>
            <a:r>
              <a:rPr lang="en-GB" sz="800" i="1" dirty="0">
                <a:solidFill>
                  <a:srgbClr val="000000"/>
                </a:solidFill>
                <a:latin typeface="+mn-lt"/>
                <a:ea typeface="Times New Roman"/>
                <a:cs typeface="Times New Roman"/>
                <a:sym typeface="Times New Roman"/>
              </a:rPr>
              <a:t>Journal of Urban Health</a:t>
            </a:r>
            <a:r>
              <a:rPr lang="en-GB" sz="800" dirty="0">
                <a:solidFill>
                  <a:srgbClr val="000000"/>
                </a:solidFill>
                <a:latin typeface="+mn-lt"/>
                <a:ea typeface="Times New Roman"/>
                <a:cs typeface="Times New Roman"/>
                <a:sym typeface="Times New Roman"/>
              </a:rPr>
              <a:t>, </a:t>
            </a:r>
            <a:r>
              <a:rPr lang="en-GB" sz="800" i="1" dirty="0">
                <a:solidFill>
                  <a:srgbClr val="000000"/>
                </a:solidFill>
                <a:latin typeface="+mn-lt"/>
                <a:ea typeface="Times New Roman"/>
                <a:cs typeface="Times New Roman"/>
                <a:sym typeface="Times New Roman"/>
              </a:rPr>
              <a:t>99</a:t>
            </a:r>
            <a:r>
              <a:rPr lang="en-GB" sz="800" dirty="0">
                <a:solidFill>
                  <a:srgbClr val="000000"/>
                </a:solidFill>
                <a:latin typeface="+mn-lt"/>
                <a:ea typeface="Times New Roman"/>
                <a:cs typeface="Times New Roman"/>
                <a:sym typeface="Times New Roman"/>
              </a:rPr>
              <a:t>(2), pp.231-234.</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Granlund, M., </a:t>
            </a:r>
            <a:r>
              <a:rPr lang="en-GB" sz="800" dirty="0" err="1">
                <a:solidFill>
                  <a:srgbClr val="000000"/>
                </a:solidFill>
                <a:latin typeface="+mn-lt"/>
                <a:ea typeface="Times New Roman"/>
                <a:cs typeface="Times New Roman"/>
                <a:sym typeface="Times New Roman"/>
              </a:rPr>
              <a:t>Imms</a:t>
            </a:r>
            <a:r>
              <a:rPr lang="en-GB" sz="800" dirty="0">
                <a:solidFill>
                  <a:srgbClr val="000000"/>
                </a:solidFill>
                <a:latin typeface="+mn-lt"/>
                <a:ea typeface="Times New Roman"/>
                <a:cs typeface="Times New Roman"/>
                <a:sym typeface="Times New Roman"/>
              </a:rPr>
              <a:t>, C., King, G., Andersson, A.K., Augustine, L., Brooks, R., Danielsson, H., </a:t>
            </a:r>
            <a:r>
              <a:rPr lang="en-GB" sz="800" dirty="0" err="1">
                <a:solidFill>
                  <a:srgbClr val="000000"/>
                </a:solidFill>
                <a:latin typeface="+mn-lt"/>
                <a:ea typeface="Times New Roman"/>
                <a:cs typeface="Times New Roman"/>
                <a:sym typeface="Times New Roman"/>
              </a:rPr>
              <a:t>Gothilander</a:t>
            </a:r>
            <a:r>
              <a:rPr lang="en-GB" sz="800" dirty="0">
                <a:solidFill>
                  <a:srgbClr val="000000"/>
                </a:solidFill>
                <a:latin typeface="+mn-lt"/>
                <a:ea typeface="Times New Roman"/>
                <a:cs typeface="Times New Roman"/>
                <a:sym typeface="Times New Roman"/>
              </a:rPr>
              <a:t>, J., Ivarsson, M., Lundqvist, L.O. and </a:t>
            </a:r>
            <a:r>
              <a:rPr lang="en-GB" sz="800" dirty="0" err="1">
                <a:solidFill>
                  <a:srgbClr val="000000"/>
                </a:solidFill>
                <a:latin typeface="+mn-lt"/>
                <a:ea typeface="Times New Roman"/>
                <a:cs typeface="Times New Roman"/>
                <a:sym typeface="Times New Roman"/>
              </a:rPr>
              <a:t>Lygnegård</a:t>
            </a:r>
            <a:r>
              <a:rPr lang="en-GB" sz="800" dirty="0">
                <a:solidFill>
                  <a:srgbClr val="000000"/>
                </a:solidFill>
                <a:latin typeface="+mn-lt"/>
                <a:ea typeface="Times New Roman"/>
                <a:cs typeface="Times New Roman"/>
                <a:sym typeface="Times New Roman"/>
              </a:rPr>
              <a:t>, F. (2021) ‘Definitions and operationalization of mental health problems, wellbeing and participation constructs in children with NDD: distinctions and clarifications’, </a:t>
            </a:r>
            <a:r>
              <a:rPr lang="en-GB" sz="800" i="1" dirty="0">
                <a:solidFill>
                  <a:srgbClr val="000000"/>
                </a:solidFill>
                <a:latin typeface="+mn-lt"/>
                <a:ea typeface="Times New Roman"/>
                <a:cs typeface="Times New Roman"/>
                <a:sym typeface="Times New Roman"/>
              </a:rPr>
              <a:t>International journal of environmental research and public health</a:t>
            </a:r>
            <a:r>
              <a:rPr lang="en-GB" sz="800" dirty="0">
                <a:solidFill>
                  <a:srgbClr val="000000"/>
                </a:solidFill>
                <a:latin typeface="+mn-lt"/>
                <a:ea typeface="Times New Roman"/>
                <a:cs typeface="Times New Roman"/>
                <a:sym typeface="Times New Roman"/>
              </a:rPr>
              <a:t>, </a:t>
            </a:r>
            <a:r>
              <a:rPr lang="en-GB" sz="800" i="1" dirty="0">
                <a:solidFill>
                  <a:srgbClr val="000000"/>
                </a:solidFill>
                <a:latin typeface="+mn-lt"/>
                <a:ea typeface="Times New Roman"/>
                <a:cs typeface="Times New Roman"/>
                <a:sym typeface="Times New Roman"/>
              </a:rPr>
              <a:t>18</a:t>
            </a:r>
            <a:r>
              <a:rPr lang="en-GB" sz="800" dirty="0">
                <a:solidFill>
                  <a:srgbClr val="000000"/>
                </a:solidFill>
                <a:latin typeface="+mn-lt"/>
                <a:ea typeface="Times New Roman"/>
                <a:cs typeface="Times New Roman"/>
                <a:sym typeface="Times New Roman"/>
              </a:rPr>
              <a:t>(4), p.1656. </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Healthier You (2026) </a:t>
            </a:r>
            <a:r>
              <a:rPr lang="en-GB" sz="800" i="1" dirty="0">
                <a:solidFill>
                  <a:srgbClr val="000000"/>
                </a:solidFill>
                <a:latin typeface="+mn-lt"/>
                <a:ea typeface="Times New Roman"/>
                <a:cs typeface="Times New Roman"/>
                <a:sym typeface="Times New Roman"/>
              </a:rPr>
              <a:t>Healthier You | NHS Diabetes Prevention Programme Preventing Diabetes. </a:t>
            </a:r>
            <a:r>
              <a:rPr lang="en-GB" sz="800" dirty="0">
                <a:solidFill>
                  <a:srgbClr val="000000"/>
                </a:solidFill>
                <a:latin typeface="+mn-lt"/>
                <a:ea typeface="Times New Roman"/>
                <a:cs typeface="Times New Roman"/>
                <a:sym typeface="Times New Roman"/>
              </a:rPr>
              <a:t>Available at: </a:t>
            </a:r>
            <a:r>
              <a:rPr lang="en-GB" sz="800" dirty="0">
                <a:solidFill>
                  <a:srgbClr val="000000"/>
                </a:solidFill>
                <a:uFill>
                  <a:noFill/>
                </a:uFill>
                <a:latin typeface="+mn-lt"/>
                <a:ea typeface="Times New Roman"/>
                <a:cs typeface="Times New Roman"/>
                <a:sym typeface="Times New Roman"/>
                <a:hlinkClick r:id="rId3">
                  <a:extLst>
                    <a:ext uri="{A12FA001-AC4F-418D-AE19-62706E023703}">
                      <ahyp:hlinkClr xmlns:ahyp="http://schemas.microsoft.com/office/drawing/2018/hyperlinkcolor" val="tx"/>
                    </a:ext>
                  </a:extLst>
                </a:hlinkClick>
              </a:rPr>
              <a:t>https://preventing-diabetes.co.uk/</a:t>
            </a:r>
            <a:r>
              <a:rPr lang="en-GB" sz="800" dirty="0">
                <a:solidFill>
                  <a:srgbClr val="000000"/>
                </a:solidFill>
                <a:latin typeface="+mn-lt"/>
                <a:ea typeface="Times New Roman"/>
                <a:cs typeface="Times New Roman"/>
                <a:sym typeface="Times New Roman"/>
              </a:rPr>
              <a:t> (Accessed: 4 </a:t>
            </a:r>
            <a:r>
              <a:rPr lang="en-GB" sz="800" dirty="0" err="1">
                <a:solidFill>
                  <a:srgbClr val="000000"/>
                </a:solidFill>
                <a:latin typeface="+mn-lt"/>
                <a:ea typeface="Times New Roman"/>
                <a:cs typeface="Times New Roman"/>
                <a:sym typeface="Times New Roman"/>
              </a:rPr>
              <a:t>Fedruary</a:t>
            </a:r>
            <a:r>
              <a:rPr lang="en-GB" sz="800" dirty="0">
                <a:solidFill>
                  <a:srgbClr val="000000"/>
                </a:solidFill>
                <a:latin typeface="+mn-lt"/>
                <a:ea typeface="Times New Roman"/>
                <a:cs typeface="Times New Roman"/>
                <a:sym typeface="Times New Roman"/>
              </a:rPr>
              <a:t> 2026).  </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Huang, Y.K. and Chang, Y.C. (2022) ‘Oral health: the first step to sustainable development goal 3’, </a:t>
            </a:r>
            <a:r>
              <a:rPr lang="en-GB" sz="800" i="1" dirty="0">
                <a:solidFill>
                  <a:srgbClr val="000000"/>
                </a:solidFill>
                <a:latin typeface="+mn-lt"/>
                <a:ea typeface="Times New Roman"/>
                <a:cs typeface="Times New Roman"/>
                <a:sym typeface="Times New Roman"/>
              </a:rPr>
              <a:t>Journal of the Formosan Medical Association</a:t>
            </a:r>
            <a:r>
              <a:rPr lang="en-GB" sz="800" dirty="0">
                <a:solidFill>
                  <a:srgbClr val="000000"/>
                </a:solidFill>
                <a:latin typeface="+mn-lt"/>
                <a:ea typeface="Times New Roman"/>
                <a:cs typeface="Times New Roman"/>
                <a:sym typeface="Times New Roman"/>
              </a:rPr>
              <a:t>, </a:t>
            </a:r>
            <a:r>
              <a:rPr lang="en-GB" sz="800" i="1" dirty="0">
                <a:solidFill>
                  <a:srgbClr val="000000"/>
                </a:solidFill>
                <a:latin typeface="+mn-lt"/>
                <a:ea typeface="Times New Roman"/>
                <a:cs typeface="Times New Roman"/>
                <a:sym typeface="Times New Roman"/>
              </a:rPr>
              <a:t>121</a:t>
            </a:r>
            <a:r>
              <a:rPr lang="en-GB" sz="800" dirty="0">
                <a:solidFill>
                  <a:srgbClr val="000000"/>
                </a:solidFill>
                <a:latin typeface="+mn-lt"/>
                <a:ea typeface="Times New Roman"/>
                <a:cs typeface="Times New Roman"/>
                <a:sym typeface="Times New Roman"/>
              </a:rPr>
              <a:t>(7), pp.1348-1350.  </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Imran, A. (2023) ‘Why addressing digital inequality should be a priority’, </a:t>
            </a:r>
            <a:r>
              <a:rPr lang="en-GB" sz="800" i="1" dirty="0">
                <a:solidFill>
                  <a:srgbClr val="000000"/>
                </a:solidFill>
                <a:latin typeface="+mn-lt"/>
                <a:ea typeface="Times New Roman"/>
                <a:cs typeface="Times New Roman"/>
                <a:sym typeface="Times New Roman"/>
              </a:rPr>
              <a:t>The Electronic Journal of Information Systems in Developing Countries</a:t>
            </a:r>
            <a:r>
              <a:rPr lang="en-GB" sz="800" dirty="0">
                <a:solidFill>
                  <a:srgbClr val="000000"/>
                </a:solidFill>
                <a:latin typeface="+mn-lt"/>
                <a:ea typeface="Times New Roman"/>
                <a:cs typeface="Times New Roman"/>
                <a:sym typeface="Times New Roman"/>
              </a:rPr>
              <a:t>, </a:t>
            </a:r>
            <a:r>
              <a:rPr lang="en-GB" sz="800" i="1" dirty="0">
                <a:solidFill>
                  <a:srgbClr val="000000"/>
                </a:solidFill>
                <a:latin typeface="+mn-lt"/>
                <a:ea typeface="Times New Roman"/>
                <a:cs typeface="Times New Roman"/>
                <a:sym typeface="Times New Roman"/>
              </a:rPr>
              <a:t>89</a:t>
            </a:r>
            <a:r>
              <a:rPr lang="en-GB" sz="800" dirty="0">
                <a:solidFill>
                  <a:srgbClr val="000000"/>
                </a:solidFill>
                <a:latin typeface="+mn-lt"/>
                <a:ea typeface="Times New Roman"/>
                <a:cs typeface="Times New Roman"/>
                <a:sym typeface="Times New Roman"/>
              </a:rPr>
              <a:t>(3), p.e12255. </a:t>
            </a:r>
            <a:endParaRPr sz="800" dirty="0">
              <a:solidFill>
                <a:srgbClr val="000000"/>
              </a:solidFill>
              <a:latin typeface="+mn-lt"/>
              <a:ea typeface="Calibri"/>
              <a:cs typeface="Calibri"/>
              <a:sym typeface="Calibri"/>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Issa, R., Forbes, C., Baker, C., Morgan, M., Womersley, K., Klaber, B., Mulcahy, E. and Stancliffe, R. (2024) ‘Sustainability is critical for future proofing the NHS’, </a:t>
            </a:r>
            <a:r>
              <a:rPr lang="en-GB" sz="800" i="1" dirty="0">
                <a:solidFill>
                  <a:srgbClr val="000000"/>
                </a:solidFill>
                <a:latin typeface="+mn-lt"/>
                <a:ea typeface="Times New Roman"/>
                <a:cs typeface="Times New Roman"/>
                <a:sym typeface="Times New Roman"/>
              </a:rPr>
              <a:t>BMJ</a:t>
            </a:r>
            <a:r>
              <a:rPr lang="en-GB" sz="800" dirty="0">
                <a:solidFill>
                  <a:srgbClr val="000000"/>
                </a:solidFill>
                <a:latin typeface="+mn-lt"/>
                <a:ea typeface="Times New Roman"/>
                <a:cs typeface="Times New Roman"/>
                <a:sym typeface="Times New Roman"/>
              </a:rPr>
              <a:t>, </a:t>
            </a:r>
            <a:r>
              <a:rPr lang="en-GB" sz="800" i="1" dirty="0">
                <a:solidFill>
                  <a:srgbClr val="000000"/>
                </a:solidFill>
                <a:latin typeface="+mn-lt"/>
                <a:ea typeface="Times New Roman"/>
                <a:cs typeface="Times New Roman"/>
                <a:sym typeface="Times New Roman"/>
              </a:rPr>
              <a:t>385</a:t>
            </a:r>
            <a:r>
              <a:rPr lang="en-GB" sz="800" dirty="0">
                <a:solidFill>
                  <a:srgbClr val="000000"/>
                </a:solidFill>
                <a:latin typeface="+mn-lt"/>
                <a:ea typeface="Times New Roman"/>
                <a:cs typeface="Times New Roman"/>
                <a:sym typeface="Times New Roman"/>
              </a:rPr>
              <a:t>. </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NHS UK (2024) </a:t>
            </a:r>
            <a:r>
              <a:rPr lang="en-GB" sz="800" i="1" dirty="0">
                <a:solidFill>
                  <a:srgbClr val="000000"/>
                </a:solidFill>
                <a:latin typeface="+mn-lt"/>
                <a:ea typeface="Times New Roman"/>
                <a:cs typeface="Times New Roman"/>
                <a:sym typeface="Times New Roman"/>
              </a:rPr>
              <a:t>NHS Long Term Workforce Plan. </a:t>
            </a:r>
            <a:r>
              <a:rPr lang="en-GB" sz="800" dirty="0">
                <a:solidFill>
                  <a:srgbClr val="000000"/>
                </a:solidFill>
                <a:latin typeface="+mn-lt"/>
                <a:ea typeface="Times New Roman"/>
                <a:cs typeface="Times New Roman"/>
                <a:sym typeface="Times New Roman"/>
              </a:rPr>
              <a:t>Available at: </a:t>
            </a:r>
            <a:r>
              <a:rPr lang="en-GB" sz="800" dirty="0">
                <a:solidFill>
                  <a:srgbClr val="000000"/>
                </a:solidFill>
                <a:uFill>
                  <a:noFill/>
                </a:uFill>
                <a:latin typeface="+mn-lt"/>
                <a:ea typeface="Times New Roman"/>
                <a:cs typeface="Times New Roman"/>
                <a:sym typeface="Times New Roman"/>
                <a:hlinkClick r:id="rId4">
                  <a:extLst>
                    <a:ext uri="{A12FA001-AC4F-418D-AE19-62706E023703}">
                      <ahyp:hlinkClr xmlns:ahyp="http://schemas.microsoft.com/office/drawing/2018/hyperlinkcolor" val="tx"/>
                    </a:ext>
                  </a:extLst>
                </a:hlinkClick>
              </a:rPr>
              <a:t>https://www.england.nhs.uk/long-read/nhs-long-term-workforce-plan-2/</a:t>
            </a:r>
            <a:r>
              <a:rPr lang="en-GB" sz="800" dirty="0">
                <a:solidFill>
                  <a:srgbClr val="000000"/>
                </a:solidFill>
                <a:latin typeface="+mn-lt"/>
                <a:ea typeface="Times New Roman"/>
                <a:cs typeface="Times New Roman"/>
                <a:sym typeface="Times New Roman"/>
              </a:rPr>
              <a:t> (Accessed: 2 February 2026). </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Poudel, K. and Sumi, N. (2021, September) ‘Engagement of Nepalese high-school students in cancer awareness using a photovoice based on the health belief model’, In </a:t>
            </a:r>
            <a:r>
              <a:rPr lang="en-GB" sz="800" i="1" dirty="0">
                <a:solidFill>
                  <a:srgbClr val="000000"/>
                </a:solidFill>
                <a:latin typeface="+mn-lt"/>
                <a:ea typeface="Times New Roman"/>
                <a:cs typeface="Times New Roman"/>
                <a:sym typeface="Times New Roman"/>
              </a:rPr>
              <a:t>Healthcare</a:t>
            </a:r>
            <a:r>
              <a:rPr lang="en-GB" sz="800" dirty="0">
                <a:solidFill>
                  <a:srgbClr val="000000"/>
                </a:solidFill>
                <a:latin typeface="+mn-lt"/>
                <a:ea typeface="Times New Roman"/>
                <a:cs typeface="Times New Roman"/>
                <a:sym typeface="Times New Roman"/>
              </a:rPr>
              <a:t> (Vol. 9, No. 10, p. 1283). MDPI.</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err="1">
                <a:solidFill>
                  <a:srgbClr val="000000"/>
                </a:solidFill>
                <a:latin typeface="+mn-lt"/>
                <a:ea typeface="Times New Roman"/>
                <a:cs typeface="Times New Roman"/>
                <a:sym typeface="Times New Roman"/>
              </a:rPr>
              <a:t>Rathomi</a:t>
            </a:r>
            <a:r>
              <a:rPr lang="en-GB" sz="800" dirty="0">
                <a:solidFill>
                  <a:srgbClr val="000000"/>
                </a:solidFill>
                <a:latin typeface="+mn-lt"/>
                <a:ea typeface="Times New Roman"/>
                <a:cs typeface="Times New Roman"/>
                <a:sym typeface="Times New Roman"/>
              </a:rPr>
              <a:t>, H.S., </a:t>
            </a:r>
            <a:r>
              <a:rPr lang="en-GB" sz="800" dirty="0" err="1">
                <a:solidFill>
                  <a:srgbClr val="000000"/>
                </a:solidFill>
                <a:latin typeface="+mn-lt"/>
                <a:ea typeface="Times New Roman"/>
                <a:cs typeface="Times New Roman"/>
                <a:sym typeface="Times New Roman"/>
              </a:rPr>
              <a:t>Mavaddat</a:t>
            </a:r>
            <a:r>
              <a:rPr lang="en-GB" sz="800" dirty="0">
                <a:solidFill>
                  <a:srgbClr val="000000"/>
                </a:solidFill>
                <a:latin typeface="+mn-lt"/>
                <a:ea typeface="Times New Roman"/>
                <a:cs typeface="Times New Roman"/>
                <a:sym typeface="Times New Roman"/>
              </a:rPr>
              <a:t>, N., Katzenellenbogen, J.M. and Thompson, S.C. (2025) ‘Beyond the Scales: A Qualitative Study on the Biopsychosocial Impacts of Time-Restricted Eating in Free-Living Individuals’, </a:t>
            </a:r>
            <a:r>
              <a:rPr lang="en-GB" sz="800" i="1" dirty="0">
                <a:solidFill>
                  <a:srgbClr val="000000"/>
                </a:solidFill>
                <a:latin typeface="+mn-lt"/>
                <a:ea typeface="Times New Roman"/>
                <a:cs typeface="Times New Roman"/>
                <a:sym typeface="Times New Roman"/>
              </a:rPr>
              <a:t>Obesities</a:t>
            </a:r>
            <a:r>
              <a:rPr lang="en-GB" sz="800" dirty="0">
                <a:solidFill>
                  <a:srgbClr val="000000"/>
                </a:solidFill>
                <a:latin typeface="+mn-lt"/>
                <a:ea typeface="Times New Roman"/>
                <a:cs typeface="Times New Roman"/>
                <a:sym typeface="Times New Roman"/>
              </a:rPr>
              <a:t>, </a:t>
            </a:r>
            <a:r>
              <a:rPr lang="en-GB" sz="800" i="1" dirty="0">
                <a:solidFill>
                  <a:srgbClr val="000000"/>
                </a:solidFill>
                <a:latin typeface="+mn-lt"/>
                <a:ea typeface="Times New Roman"/>
                <a:cs typeface="Times New Roman"/>
                <a:sym typeface="Times New Roman"/>
              </a:rPr>
              <a:t>5</a:t>
            </a:r>
            <a:r>
              <a:rPr lang="en-GB" sz="800" dirty="0">
                <a:solidFill>
                  <a:srgbClr val="000000"/>
                </a:solidFill>
                <a:latin typeface="+mn-lt"/>
                <a:ea typeface="Times New Roman"/>
                <a:cs typeface="Times New Roman"/>
                <a:sym typeface="Times New Roman"/>
              </a:rPr>
              <a:t>(1), p.10. </a:t>
            </a:r>
            <a:endParaRPr sz="800" dirty="0">
              <a:solidFill>
                <a:srgbClr val="000000"/>
              </a:solidFill>
              <a:latin typeface="+mn-lt"/>
              <a:ea typeface="Times New Roman"/>
              <a:cs typeface="Times New Roman"/>
              <a:sym typeface="Times New Roman"/>
            </a:endParaRPr>
          </a:p>
          <a:p>
            <a:pPr marL="0" lvl="0" indent="0" algn="just" rtl="0">
              <a:lnSpc>
                <a:spcPct val="200000"/>
              </a:lnSpc>
              <a:spcBef>
                <a:spcPts val="0"/>
              </a:spcBef>
              <a:spcAft>
                <a:spcPts val="0"/>
              </a:spcAft>
              <a:buNone/>
            </a:pPr>
            <a:r>
              <a:rPr lang="en-GB" sz="800" dirty="0">
                <a:solidFill>
                  <a:srgbClr val="000000"/>
                </a:solidFill>
                <a:latin typeface="+mn-lt"/>
                <a:ea typeface="Times New Roman"/>
                <a:cs typeface="Times New Roman"/>
                <a:sym typeface="Times New Roman"/>
              </a:rPr>
              <a:t>World Health Organisation (2026a) </a:t>
            </a:r>
            <a:r>
              <a:rPr lang="en-GB" sz="800" i="1" dirty="0">
                <a:solidFill>
                  <a:srgbClr val="000000"/>
                </a:solidFill>
                <a:latin typeface="+mn-lt"/>
                <a:ea typeface="Times New Roman"/>
                <a:cs typeface="Times New Roman"/>
                <a:sym typeface="Times New Roman"/>
              </a:rPr>
              <a:t>World Health Statistics. </a:t>
            </a:r>
            <a:r>
              <a:rPr lang="en-GB" sz="800" dirty="0">
                <a:solidFill>
                  <a:srgbClr val="000000"/>
                </a:solidFill>
                <a:latin typeface="+mn-lt"/>
                <a:ea typeface="Times New Roman"/>
                <a:cs typeface="Times New Roman"/>
                <a:sym typeface="Times New Roman"/>
              </a:rPr>
              <a:t>Available at: </a:t>
            </a:r>
            <a:r>
              <a:rPr lang="en-GB" sz="800" dirty="0">
                <a:solidFill>
                  <a:srgbClr val="000000"/>
                </a:solidFill>
                <a:uFill>
                  <a:noFill/>
                </a:uFill>
                <a:latin typeface="+mn-lt"/>
                <a:ea typeface="Times New Roman"/>
                <a:cs typeface="Times New Roman"/>
                <a:sym typeface="Times New Roman"/>
                <a:hlinkClick r:id="rId5">
                  <a:extLst>
                    <a:ext uri="{A12FA001-AC4F-418D-AE19-62706E023703}">
                      <ahyp:hlinkClr xmlns:ahyp="http://schemas.microsoft.com/office/drawing/2018/hyperlinkcolor" val="tx"/>
                    </a:ext>
                  </a:extLst>
                </a:hlinkClick>
              </a:rPr>
              <a:t>https://www.who.int/data/gho/data/themes/world-health-statistics</a:t>
            </a:r>
            <a:r>
              <a:rPr lang="en-GB" sz="800" dirty="0">
                <a:solidFill>
                  <a:srgbClr val="000000"/>
                </a:solidFill>
                <a:latin typeface="+mn-lt"/>
                <a:ea typeface="Times New Roman"/>
                <a:cs typeface="Times New Roman"/>
                <a:sym typeface="Times New Roman"/>
              </a:rPr>
              <a:t> (Accessed: 3 February 2026). </a:t>
            </a:r>
            <a:endParaRPr sz="800" dirty="0">
              <a:latin typeface="+mn-lt"/>
            </a:endParaRPr>
          </a:p>
        </p:txBody>
      </p:sp>
    </p:spTree>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2226</Words>
  <Application>Microsoft Office PowerPoint</Application>
  <PresentationFormat>On-screen Show (16:9)</PresentationFormat>
  <Paragraphs>73</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Amatic SC</vt:lpstr>
      <vt:lpstr>Source Code Pro</vt:lpstr>
      <vt:lpstr>Arial</vt:lpstr>
      <vt:lpstr>Beach Day</vt:lpstr>
      <vt:lpstr>STUDENT NAME: RAMONA  STUDENT ID:  MODULE TITLE: HEALTH, WELL-BEING AND SUSTAINABLE DEVELOPMENT</vt:lpstr>
      <vt:lpstr>Agenda </vt:lpstr>
      <vt:lpstr> Introduction  </vt:lpstr>
      <vt:lpstr>Definitions and Key Concepts </vt:lpstr>
      <vt:lpstr>Theories </vt:lpstr>
      <vt:lpstr>Sustainable Development Goals  </vt:lpstr>
      <vt:lpstr>Policy and Governance  </vt:lpstr>
      <vt:lpstr>Examples and Case Studies</vt:lpstr>
      <vt:lpstr>Equity and Access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modified xsi:type="dcterms:W3CDTF">2026-02-05T16:50:33Z</dcterms:modified>
</cp:coreProperties>
</file>