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5628D-EF75-49C4-CA27-F9E52398A22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43579AA-95F4-2D16-5D39-1FEB326B9C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538E04F-382B-279E-8DDC-27E2A30296EE}"/>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5" name="Footer Placeholder 4">
            <a:extLst>
              <a:ext uri="{FF2B5EF4-FFF2-40B4-BE49-F238E27FC236}">
                <a16:creationId xmlns:a16="http://schemas.microsoft.com/office/drawing/2014/main" id="{473EEE1A-2913-63F2-85FA-F2531BE97E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66C393-D962-6FB0-7B04-35E018997881}"/>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2935924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7D6FB-105B-9EF3-F826-652F98CBAE8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DCDBEF-08BD-E615-964A-7221E3A7515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6D009B-407A-0FAA-9819-47A37F3373D9}"/>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5" name="Footer Placeholder 4">
            <a:extLst>
              <a:ext uri="{FF2B5EF4-FFF2-40B4-BE49-F238E27FC236}">
                <a16:creationId xmlns:a16="http://schemas.microsoft.com/office/drawing/2014/main" id="{D7E41B85-0BCA-BD5F-C117-DA0D11669A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5EE755-407B-23F8-C152-C7155FD2AED5}"/>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1979582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1F962-5F2F-45E1-6D65-4B1D62252B6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21D34BF-E50C-7BFA-76E5-46D6B1B5921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54876C4-6ABE-1FB1-F54F-1AAB910B0AA6}"/>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5" name="Footer Placeholder 4">
            <a:extLst>
              <a:ext uri="{FF2B5EF4-FFF2-40B4-BE49-F238E27FC236}">
                <a16:creationId xmlns:a16="http://schemas.microsoft.com/office/drawing/2014/main" id="{7D2F647C-2B5A-AC57-4EAD-0A4D45ACF4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289103-08A1-BD41-EEFA-FB1648815936}"/>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3260804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D3EC1-87F0-A620-E288-EB89B4BC3E6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E01D05D-0CF9-7EE6-CAC0-C0C915CBB72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D5E46DA-A8C3-A80F-12AF-FCD82FBA9C2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A5751A7-DF43-B297-B97E-CC6EE9F82575}"/>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6" name="Footer Placeholder 5">
            <a:extLst>
              <a:ext uri="{FF2B5EF4-FFF2-40B4-BE49-F238E27FC236}">
                <a16:creationId xmlns:a16="http://schemas.microsoft.com/office/drawing/2014/main" id="{71D5F48E-5CC7-005D-851F-0E9222541E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7ECFF9-1EB3-5C81-26A5-EC28DB3EA0F0}"/>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3632903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84E99-BBDA-9761-F011-E36222D939F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A6E889D-6D7B-83D7-B317-3B9A070992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60FE808-1252-712F-FA4C-F7E96D80814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5F44319-E6C5-6134-3951-8167D03702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558486-2310-481C-77A2-B12B746220A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6DCA65C-D52D-A18A-8687-2AA40258BC27}"/>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8" name="Footer Placeholder 7">
            <a:extLst>
              <a:ext uri="{FF2B5EF4-FFF2-40B4-BE49-F238E27FC236}">
                <a16:creationId xmlns:a16="http://schemas.microsoft.com/office/drawing/2014/main" id="{A59ABEFB-03DF-209A-4427-2AC4471566B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1B0A8BB-9C1D-833E-36B3-A67665F24E22}"/>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1121227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34A4B-BC64-41D8-8477-7DE2C4A391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CE84E70-5AD5-4B3A-BC63-E48FA451532D}"/>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4" name="Footer Placeholder 3">
            <a:extLst>
              <a:ext uri="{FF2B5EF4-FFF2-40B4-BE49-F238E27FC236}">
                <a16:creationId xmlns:a16="http://schemas.microsoft.com/office/drawing/2014/main" id="{D2B3B699-D6C3-71EC-ED8F-7B078E3DF6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F92A389-39C6-009C-4DF8-24996459F0DA}"/>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1384447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FE3EE2-724E-1780-086C-D97F19C6B942}"/>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3" name="Footer Placeholder 2">
            <a:extLst>
              <a:ext uri="{FF2B5EF4-FFF2-40B4-BE49-F238E27FC236}">
                <a16:creationId xmlns:a16="http://schemas.microsoft.com/office/drawing/2014/main" id="{60014DF4-C85E-E8AD-B3F2-D3DC6FCEF1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FC2D8D-5927-AB00-56D4-87D1C5A50558}"/>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471569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EFAD4-4A5A-8B5B-0502-0D5D103CB3A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1422A4B-1EEE-44D4-0571-D36EECF212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F4C4351-CC46-7785-9B6C-B1C47F77AA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7F5819-E682-9ADE-2C72-1DC07F9EB18E}"/>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6" name="Footer Placeholder 5">
            <a:extLst>
              <a:ext uri="{FF2B5EF4-FFF2-40B4-BE49-F238E27FC236}">
                <a16:creationId xmlns:a16="http://schemas.microsoft.com/office/drawing/2014/main" id="{2E51C230-D9C5-F1A1-12A6-691EFF6572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10462E-0A54-B4C7-4A9D-A3BE68C77C6F}"/>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4058145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888E2-8B7F-E34B-8F03-CC98878736F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6D31E59-9D61-7345-6D62-F12004F91D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F1AE6EF-F6DE-AF37-EE34-F39D553C29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B66D4DE-ED11-65F6-6E09-A51E6EAE2994}"/>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6" name="Footer Placeholder 5">
            <a:extLst>
              <a:ext uri="{FF2B5EF4-FFF2-40B4-BE49-F238E27FC236}">
                <a16:creationId xmlns:a16="http://schemas.microsoft.com/office/drawing/2014/main" id="{BE992225-3DCB-F494-94F8-584B49DAA9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18EF8B-6ED4-9D20-537C-C95F0880DC66}"/>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825094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52629-CAEC-F8BE-DEF2-44854CA4A5B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583700B-E598-880C-D632-BC79B1D4AD1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80F5D0-E44E-50A5-3E9D-48637DE7AFA4}"/>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5" name="Footer Placeholder 4">
            <a:extLst>
              <a:ext uri="{FF2B5EF4-FFF2-40B4-BE49-F238E27FC236}">
                <a16:creationId xmlns:a16="http://schemas.microsoft.com/office/drawing/2014/main" id="{945326D5-7587-3305-14D2-C035AE321C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FBD7EA-093A-CB9D-5740-51DC8DDABC88}"/>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77466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3B4607-4610-ED5F-2383-29A659620DB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0467B0A-38A4-B4C9-5059-FA4B4C01577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4509E9-2F93-A526-DF80-B63BF2876B08}"/>
              </a:ext>
            </a:extLst>
          </p:cNvPr>
          <p:cNvSpPr>
            <a:spLocks noGrp="1"/>
          </p:cNvSpPr>
          <p:nvPr>
            <p:ph type="dt" sz="half" idx="10"/>
          </p:nvPr>
        </p:nvSpPr>
        <p:spPr/>
        <p:txBody>
          <a:bodyPr/>
          <a:lstStyle/>
          <a:p>
            <a:fld id="{D12694E0-0B2D-174E-8739-BE2DF9CCCC8C}" type="datetimeFigureOut">
              <a:rPr lang="en-US" smtClean="0"/>
              <a:t>7/23/26</a:t>
            </a:fld>
            <a:endParaRPr lang="en-US"/>
          </a:p>
        </p:txBody>
      </p:sp>
      <p:sp>
        <p:nvSpPr>
          <p:cNvPr id="5" name="Footer Placeholder 4">
            <a:extLst>
              <a:ext uri="{FF2B5EF4-FFF2-40B4-BE49-F238E27FC236}">
                <a16:creationId xmlns:a16="http://schemas.microsoft.com/office/drawing/2014/main" id="{F7BE4325-464C-2C2B-B2D6-C1F3DA816D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93871B-433F-9E02-6395-E6B933A49D12}"/>
              </a:ext>
            </a:extLst>
          </p:cNvPr>
          <p:cNvSpPr>
            <a:spLocks noGrp="1"/>
          </p:cNvSpPr>
          <p:nvPr>
            <p:ph type="sldNum" sz="quarter" idx="12"/>
          </p:nvPr>
        </p:nvSpPr>
        <p:spPr/>
        <p:txBody>
          <a:bodyPr/>
          <a:lstStyle/>
          <a:p>
            <a:fld id="{195C171F-274A-F14C-BEA0-4B29F76F8265}" type="slidenum">
              <a:rPr lang="en-US" smtClean="0"/>
              <a:t>‹#›</a:t>
            </a:fld>
            <a:endParaRPr lang="en-US"/>
          </a:p>
        </p:txBody>
      </p:sp>
    </p:spTree>
    <p:extLst>
      <p:ext uri="{BB962C8B-B14F-4D97-AF65-F5344CB8AC3E}">
        <p14:creationId xmlns:p14="http://schemas.microsoft.com/office/powerpoint/2010/main" val="1213517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BF3C24-0111-CE3E-3976-6A92F54C6C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C428884-2145-0E07-2EE5-A673C90CCF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BDD04E7-7B23-4446-360C-24A4FC2194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12694E0-0B2D-174E-8739-BE2DF9CCCC8C}" type="datetimeFigureOut">
              <a:rPr lang="en-US" smtClean="0"/>
              <a:t>7/23/26</a:t>
            </a:fld>
            <a:endParaRPr lang="en-US"/>
          </a:p>
        </p:txBody>
      </p:sp>
      <p:sp>
        <p:nvSpPr>
          <p:cNvPr id="5" name="Footer Placeholder 4">
            <a:extLst>
              <a:ext uri="{FF2B5EF4-FFF2-40B4-BE49-F238E27FC236}">
                <a16:creationId xmlns:a16="http://schemas.microsoft.com/office/drawing/2014/main" id="{E047047C-B295-3DA3-0CA2-8294C3C950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3ABB4FA-90AB-F0FA-B61F-01D900130C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95C171F-274A-F14C-BEA0-4B29F76F8265}" type="slidenum">
              <a:rPr lang="en-US" smtClean="0"/>
              <a:t>‹#›</a:t>
            </a:fld>
            <a:endParaRPr lang="en-US"/>
          </a:p>
        </p:txBody>
      </p:sp>
    </p:spTree>
    <p:extLst>
      <p:ext uri="{BB962C8B-B14F-4D97-AF65-F5344CB8AC3E}">
        <p14:creationId xmlns:p14="http://schemas.microsoft.com/office/powerpoint/2010/main" val="3639685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obot operating a machine">
            <a:extLst>
              <a:ext uri="{FF2B5EF4-FFF2-40B4-BE49-F238E27FC236}">
                <a16:creationId xmlns:a16="http://schemas.microsoft.com/office/drawing/2014/main" id="{8A2552CE-6A4C-E9FA-CA6B-91C71E305302}"/>
              </a:ext>
            </a:extLst>
          </p:cNvPr>
          <p:cNvPicPr>
            <a:picLocks noChangeAspect="1"/>
          </p:cNvPicPr>
          <p:nvPr/>
        </p:nvPicPr>
        <p:blipFill>
          <a:blip r:embed="rId2"/>
          <a:srcRect b="7592"/>
          <a:stretch>
            <a:fillRect/>
          </a:stretch>
        </p:blipFill>
        <p:spPr>
          <a:xfrm>
            <a:off x="1" y="10"/>
            <a:ext cx="9669642" cy="6857990"/>
          </a:xfrm>
          <a:prstGeom prst="rect">
            <a:avLst/>
          </a:prstGeom>
        </p:spPr>
      </p:pic>
      <p:sp>
        <p:nvSpPr>
          <p:cNvPr id="18" name="Rectangle 17">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8716AF9-D902-EFD6-10A6-DE412AD9C4D5}"/>
              </a:ext>
            </a:extLst>
          </p:cNvPr>
          <p:cNvSpPr>
            <a:spLocks noGrp="1"/>
          </p:cNvSpPr>
          <p:nvPr>
            <p:ph type="ctrTitle"/>
          </p:nvPr>
        </p:nvSpPr>
        <p:spPr>
          <a:xfrm>
            <a:off x="7834229" y="279036"/>
            <a:ext cx="3445765" cy="3692028"/>
          </a:xfrm>
          <a:noFill/>
        </p:spPr>
        <p:txBody>
          <a:bodyPr>
            <a:normAutofit/>
          </a:bodyPr>
          <a:lstStyle/>
          <a:p>
            <a:pPr algn="l"/>
            <a:r>
              <a:rPr lang="en-GB" sz="5400" b="1" dirty="0">
                <a:ln w="0"/>
                <a:effectLst>
                  <a:outerShdw blurRad="38100" dist="19050" dir="2700000" algn="tl" rotWithShape="0">
                    <a:schemeClr val="dk1">
                      <a:alpha val="40000"/>
                    </a:schemeClr>
                  </a:outerShdw>
                </a:effectLst>
              </a:rPr>
              <a:t>My Digital Skills Portfolio</a:t>
            </a:r>
            <a:endParaRPr lang="en-US" sz="5400" b="1" dirty="0"/>
          </a:p>
        </p:txBody>
      </p:sp>
      <p:sp>
        <p:nvSpPr>
          <p:cNvPr id="3" name="Subtitle 2">
            <a:extLst>
              <a:ext uri="{FF2B5EF4-FFF2-40B4-BE49-F238E27FC236}">
                <a16:creationId xmlns:a16="http://schemas.microsoft.com/office/drawing/2014/main" id="{1478B0BA-3F4B-68A3-C197-E93AAB4E7683}"/>
              </a:ext>
            </a:extLst>
          </p:cNvPr>
          <p:cNvSpPr>
            <a:spLocks noGrp="1"/>
          </p:cNvSpPr>
          <p:nvPr>
            <p:ph type="subTitle" idx="1"/>
          </p:nvPr>
        </p:nvSpPr>
        <p:spPr>
          <a:xfrm>
            <a:off x="7948283" y="4250099"/>
            <a:ext cx="3217658" cy="1396638"/>
          </a:xfrm>
          <a:noFill/>
        </p:spPr>
        <p:txBody>
          <a:bodyPr>
            <a:normAutofit/>
          </a:bodyPr>
          <a:lstStyle/>
          <a:p>
            <a:pPr algn="l"/>
            <a:r>
              <a:rPr lang="en-GB" sz="2200" dirty="0">
                <a:ln w="0"/>
                <a:effectLst>
                  <a:outerShdw blurRad="38100" dist="19050" dir="2700000" algn="tl" rotWithShape="0">
                    <a:schemeClr val="dk1">
                      <a:alpha val="40000"/>
                    </a:schemeClr>
                  </a:outerShdw>
                </a:effectLst>
              </a:rPr>
              <a:t>By </a:t>
            </a:r>
            <a:r>
              <a:rPr lang="en-GB" sz="2200" dirty="0" err="1">
                <a:ln w="0"/>
                <a:effectLst>
                  <a:outerShdw blurRad="38100" dist="19050" dir="2700000" algn="tl" rotWithShape="0">
                    <a:schemeClr val="dk1">
                      <a:alpha val="40000"/>
                    </a:schemeClr>
                  </a:outerShdw>
                </a:effectLst>
              </a:rPr>
              <a:t>Mya</a:t>
            </a:r>
            <a:r>
              <a:rPr lang="en-GB" sz="2200" dirty="0">
                <a:ln w="0"/>
                <a:effectLst>
                  <a:outerShdw blurRad="38100" dist="19050" dir="2700000" algn="tl" rotWithShape="0">
                    <a:schemeClr val="dk1">
                      <a:alpha val="40000"/>
                    </a:schemeClr>
                  </a:outerShdw>
                </a:effectLst>
              </a:rPr>
              <a:t> Hillocks </a:t>
            </a:r>
            <a:endParaRPr lang="en-US" sz="2200"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8559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3F5877B-98C7-49DD-83AB-0F6F57CB65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3EC97A4-7C0C-468D-3B60-A8538A6CF3B5}"/>
              </a:ext>
            </a:extLst>
          </p:cNvPr>
          <p:cNvPicPr>
            <a:picLocks noChangeAspect="1"/>
          </p:cNvPicPr>
          <p:nvPr/>
        </p:nvPicPr>
        <p:blipFill>
          <a:blip r:embed="rId2">
            <a:extLst>
              <a:ext uri="{28A0092B-C50C-407E-A947-70E740481C1C}">
                <a14:useLocalDpi xmlns:a14="http://schemas.microsoft.com/office/drawing/2010/main" val="0"/>
              </a:ext>
            </a:extLst>
          </a:blip>
          <a:srcRect l="23076" r="27997"/>
          <a:stretch>
            <a:fillRect/>
          </a:stretch>
        </p:blipFill>
        <p:spPr>
          <a:xfrm>
            <a:off x="7364078" y="-18"/>
            <a:ext cx="4827922" cy="6857999"/>
          </a:xfrm>
          <a:custGeom>
            <a:avLst/>
            <a:gdLst/>
            <a:ahLst/>
            <a:cxnLst/>
            <a:rect l="l" t="t" r="r" b="b"/>
            <a:pathLst>
              <a:path w="4827922" h="6858000">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p:spPr>
      </p:pic>
      <p:pic>
        <p:nvPicPr>
          <p:cNvPr id="5" name="Picture Placeholder 4">
            <a:extLst>
              <a:ext uri="{FF2B5EF4-FFF2-40B4-BE49-F238E27FC236}">
                <a16:creationId xmlns:a16="http://schemas.microsoft.com/office/drawing/2014/main" id="{DE5F9244-D720-597A-3EE8-DF7A80EBA53D}"/>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13415" r="36256"/>
          <a:stretch>
            <a:fillRect/>
          </a:stretch>
        </p:blipFill>
        <p:spPr>
          <a:xfrm>
            <a:off x="3119360" y="18"/>
            <a:ext cx="4966290" cy="6857999"/>
          </a:xfrm>
          <a:custGeom>
            <a:avLst/>
            <a:gdLst/>
            <a:ahLst/>
            <a:cxnLst/>
            <a:rect l="l" t="t" r="r" b="b"/>
            <a:pathLst>
              <a:path w="4966290" h="6857999">
                <a:moveTo>
                  <a:pt x="0" y="0"/>
                </a:moveTo>
                <a:lnTo>
                  <a:pt x="4188230" y="0"/>
                </a:lnTo>
                <a:lnTo>
                  <a:pt x="4295735" y="210478"/>
                </a:lnTo>
                <a:cubicBezTo>
                  <a:pt x="4719089" y="1127919"/>
                  <a:pt x="4966290" y="2233909"/>
                  <a:pt x="4966290" y="3424428"/>
                </a:cubicBezTo>
                <a:cubicBezTo>
                  <a:pt x="4966290" y="4614948"/>
                  <a:pt x="4719089" y="5720938"/>
                  <a:pt x="4295735" y="6638378"/>
                </a:cubicBezTo>
                <a:lnTo>
                  <a:pt x="4183560" y="6857999"/>
                </a:lnTo>
                <a:lnTo>
                  <a:pt x="53039" y="6857999"/>
                </a:lnTo>
                <a:lnTo>
                  <a:pt x="132047" y="6695338"/>
                </a:lnTo>
                <a:cubicBezTo>
                  <a:pt x="555401" y="5777898"/>
                  <a:pt x="802602" y="4671908"/>
                  <a:pt x="802602" y="3481388"/>
                </a:cubicBezTo>
                <a:cubicBezTo>
                  <a:pt x="802602" y="2191659"/>
                  <a:pt x="512484" y="1001134"/>
                  <a:pt x="22579" y="42066"/>
                </a:cubicBezTo>
                <a:close/>
              </a:path>
            </a:pathLst>
          </a:custGeom>
        </p:spPr>
      </p:pic>
      <p:sp useBgFill="1">
        <p:nvSpPr>
          <p:cNvPr id="20" name="Freeform: Shape 19">
            <a:extLst>
              <a:ext uri="{FF2B5EF4-FFF2-40B4-BE49-F238E27FC236}">
                <a16:creationId xmlns:a16="http://schemas.microsoft.com/office/drawing/2014/main" id="{4EA91930-66BC-4C41-B4F5-C31EB216F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45815"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2" name="Freeform: Shape 21">
            <a:extLst>
              <a:ext uri="{FF2B5EF4-FFF2-40B4-BE49-F238E27FC236}">
                <a16:creationId xmlns:a16="http://schemas.microsoft.com/office/drawing/2014/main" id="{6313CF8F-B436-401E-9575-DE0F8E8B5B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36670"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B2D0ED-9FE5-0CEB-DE11-27B02617EFB7}"/>
              </a:ext>
            </a:extLst>
          </p:cNvPr>
          <p:cNvSpPr>
            <a:spLocks noGrp="1"/>
          </p:cNvSpPr>
          <p:nvPr>
            <p:ph type="title"/>
          </p:nvPr>
        </p:nvSpPr>
        <p:spPr>
          <a:xfrm>
            <a:off x="448056" y="681038"/>
            <a:ext cx="2804504" cy="1325563"/>
          </a:xfrm>
        </p:spPr>
        <p:txBody>
          <a:bodyPr vert="horz" lIns="91440" tIns="45720" rIns="91440" bIns="45720" rtlCol="0" anchor="ctr">
            <a:noAutofit/>
          </a:bodyPr>
          <a:lstStyle/>
          <a:p>
            <a:r>
              <a:rPr lang="en-GB" sz="3000" kern="1200" dirty="0">
                <a:ln w="0"/>
                <a:effectLst>
                  <a:outerShdw blurRad="38100" dist="19050" dir="2700000" algn="tl" rotWithShape="0">
                    <a:schemeClr val="dk1">
                      <a:alpha val="40000"/>
                    </a:schemeClr>
                  </a:outerShdw>
                </a:effectLst>
                <a:latin typeface="+mj-lt"/>
                <a:ea typeface="+mj-ea"/>
                <a:cs typeface="+mj-cs"/>
              </a:rPr>
              <a:t>Class Exercise –</a:t>
            </a:r>
            <a:br>
              <a:rPr lang="en-GB" sz="3000" kern="1200" dirty="0">
                <a:ln w="0"/>
                <a:effectLst>
                  <a:outerShdw blurRad="38100" dist="19050" dir="2700000" algn="tl" rotWithShape="0">
                    <a:schemeClr val="dk1">
                      <a:alpha val="40000"/>
                    </a:schemeClr>
                  </a:outerShdw>
                </a:effectLst>
                <a:latin typeface="+mj-lt"/>
                <a:ea typeface="+mj-ea"/>
                <a:cs typeface="+mj-cs"/>
              </a:rPr>
            </a:br>
            <a:r>
              <a:rPr lang="en-GB" sz="3000" kern="1200" dirty="0">
                <a:ln w="0"/>
                <a:effectLst>
                  <a:outerShdw blurRad="38100" dist="19050" dir="2700000" algn="tl" rotWithShape="0">
                    <a:schemeClr val="dk1">
                      <a:alpha val="40000"/>
                    </a:schemeClr>
                  </a:outerShdw>
                </a:effectLst>
                <a:latin typeface="+mj-lt"/>
                <a:ea typeface="+mj-ea"/>
                <a:cs typeface="+mj-cs"/>
              </a:rPr>
              <a:t>Learning Word tools</a:t>
            </a:r>
            <a:endParaRPr lang="en-US" sz="3000" kern="1200" dirty="0">
              <a:ln w="0"/>
              <a:effectLst>
                <a:outerShdw blurRad="38100" dist="19050" dir="2700000" algn="tl" rotWithShape="0">
                  <a:schemeClr val="dk1">
                    <a:alpha val="40000"/>
                  </a:schemeClr>
                </a:outerShdw>
              </a:effectLst>
              <a:latin typeface="+mj-lt"/>
              <a:ea typeface="+mj-ea"/>
              <a:cs typeface="+mj-cs"/>
            </a:endParaRPr>
          </a:p>
        </p:txBody>
      </p:sp>
      <p:sp>
        <p:nvSpPr>
          <p:cNvPr id="24" name="Rectangle 23">
            <a:extLst>
              <a:ext uri="{FF2B5EF4-FFF2-40B4-BE49-F238E27FC236}">
                <a16:creationId xmlns:a16="http://schemas.microsoft.com/office/drawing/2014/main" id="{2A38CFE9-C30A-4551-ACCB-D5808FBC39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67EF550F-47CE-4FB2-9DAC-12AD835C8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2089941"/>
            <a:ext cx="2834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12386D9E-38B5-9D90-2DFA-BA2C7214DE74}"/>
              </a:ext>
            </a:extLst>
          </p:cNvPr>
          <p:cNvSpPr>
            <a:spLocks noGrp="1"/>
          </p:cNvSpPr>
          <p:nvPr>
            <p:ph type="body" sz="half" idx="2"/>
          </p:nvPr>
        </p:nvSpPr>
        <p:spPr>
          <a:xfrm>
            <a:off x="448056" y="2258171"/>
            <a:ext cx="2804504" cy="3918792"/>
          </a:xfrm>
        </p:spPr>
        <p:txBody>
          <a:bodyPr vert="horz" lIns="91440" tIns="45720" rIns="91440" bIns="45720" rtlCol="0">
            <a:normAutofit fontScale="85000" lnSpcReduction="20000"/>
          </a:bodyPr>
          <a:lstStyle/>
          <a:p>
            <a:pPr indent="-228600">
              <a:buFont typeface="Arial" panose="020B0604020202020204" pitchFamily="34" charset="0"/>
              <a:buChar char="•"/>
            </a:pPr>
            <a:r>
              <a:rPr lang="en-GB" sz="1800" dirty="0"/>
              <a:t>These are examples of the work I did in class to develop my understanding of different tools available in Microsoft Word.</a:t>
            </a:r>
          </a:p>
          <a:p>
            <a:pPr indent="-228600">
              <a:buFont typeface="Arial" panose="020B0604020202020204" pitchFamily="34" charset="0"/>
              <a:buChar char="•"/>
            </a:pPr>
            <a:r>
              <a:rPr lang="en-GB" sz="1800" dirty="0"/>
              <a:t>In particular, the second image shows that I can now understand how to check grammar and spellings using the editor tool. It also shows that I can now use the track changes tool to clearly show any amendments made to my own work and when reviewing peers work.</a:t>
            </a:r>
          </a:p>
          <a:p>
            <a:pPr indent="-228600">
              <a:buFont typeface="Arial" panose="020B0604020202020204" pitchFamily="34" charset="0"/>
              <a:buChar char="•"/>
            </a:pPr>
            <a:r>
              <a:rPr lang="en-GB" sz="1800" dirty="0"/>
              <a:t>Before learning these features in class, I was unaware of how to use Word effectively. Developing these skills has now made me more confident in producing more professional work in future assignments and in the workplace.</a:t>
            </a:r>
            <a:endParaRPr lang="en-US" sz="1800" dirty="0"/>
          </a:p>
        </p:txBody>
      </p:sp>
    </p:spTree>
    <p:extLst>
      <p:ext uri="{BB962C8B-B14F-4D97-AF65-F5344CB8AC3E}">
        <p14:creationId xmlns:p14="http://schemas.microsoft.com/office/powerpoint/2010/main" val="4051247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63F5877B-98C7-49DD-83AB-0F6F57CB65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6D42A58-5D5E-5EF6-C3E8-4CC54C99CE37}"/>
              </a:ext>
            </a:extLst>
          </p:cNvPr>
          <p:cNvPicPr>
            <a:picLocks noChangeAspect="1"/>
          </p:cNvPicPr>
          <p:nvPr/>
        </p:nvPicPr>
        <p:blipFill>
          <a:blip r:embed="rId2">
            <a:extLst>
              <a:ext uri="{28A0092B-C50C-407E-A947-70E740481C1C}">
                <a14:useLocalDpi xmlns:a14="http://schemas.microsoft.com/office/drawing/2010/main" val="0"/>
              </a:ext>
            </a:extLst>
          </a:blip>
          <a:srcRect l="26761" t="14173" r="31538" b="599"/>
          <a:stretch>
            <a:fillRect/>
          </a:stretch>
        </p:blipFill>
        <p:spPr>
          <a:xfrm>
            <a:off x="7364078" y="-18"/>
            <a:ext cx="4827922" cy="6857999"/>
          </a:xfrm>
          <a:custGeom>
            <a:avLst/>
            <a:gdLst/>
            <a:ahLst/>
            <a:cxnLst/>
            <a:rect l="l" t="t" r="r" b="b"/>
            <a:pathLst>
              <a:path w="4827922" h="6858000">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p:spPr>
      </p:pic>
      <p:pic>
        <p:nvPicPr>
          <p:cNvPr id="7" name="Picture 6">
            <a:extLst>
              <a:ext uri="{FF2B5EF4-FFF2-40B4-BE49-F238E27FC236}">
                <a16:creationId xmlns:a16="http://schemas.microsoft.com/office/drawing/2014/main" id="{04C80235-4215-354B-DD0F-7893357D1C51}"/>
              </a:ext>
            </a:extLst>
          </p:cNvPr>
          <p:cNvPicPr>
            <a:picLocks noChangeAspect="1"/>
          </p:cNvPicPr>
          <p:nvPr/>
        </p:nvPicPr>
        <p:blipFill>
          <a:blip r:embed="rId3">
            <a:extLst>
              <a:ext uri="{28A0092B-C50C-407E-A947-70E740481C1C}">
                <a14:useLocalDpi xmlns:a14="http://schemas.microsoft.com/office/drawing/2010/main" val="0"/>
              </a:ext>
            </a:extLst>
          </a:blip>
          <a:srcRect l="24098" t="17203" r="26931" b="-9129"/>
          <a:stretch>
            <a:fillRect/>
          </a:stretch>
        </p:blipFill>
        <p:spPr>
          <a:xfrm>
            <a:off x="3119359" y="-18"/>
            <a:ext cx="5256657" cy="6858035"/>
          </a:xfrm>
          <a:custGeom>
            <a:avLst/>
            <a:gdLst/>
            <a:ahLst/>
            <a:cxnLst/>
            <a:rect l="l" t="t" r="r" b="b"/>
            <a:pathLst>
              <a:path w="4966290" h="6857999">
                <a:moveTo>
                  <a:pt x="0" y="0"/>
                </a:moveTo>
                <a:lnTo>
                  <a:pt x="4188230" y="0"/>
                </a:lnTo>
                <a:lnTo>
                  <a:pt x="4295735" y="210478"/>
                </a:lnTo>
                <a:cubicBezTo>
                  <a:pt x="4719089" y="1127919"/>
                  <a:pt x="4966290" y="2233909"/>
                  <a:pt x="4966290" y="3424428"/>
                </a:cubicBezTo>
                <a:cubicBezTo>
                  <a:pt x="4966290" y="4614948"/>
                  <a:pt x="4719089" y="5720938"/>
                  <a:pt x="4295735" y="6638378"/>
                </a:cubicBezTo>
                <a:lnTo>
                  <a:pt x="4183560" y="6857999"/>
                </a:lnTo>
                <a:lnTo>
                  <a:pt x="53039" y="6857999"/>
                </a:lnTo>
                <a:lnTo>
                  <a:pt x="132047" y="6695338"/>
                </a:lnTo>
                <a:cubicBezTo>
                  <a:pt x="555401" y="5777898"/>
                  <a:pt x="802602" y="4671908"/>
                  <a:pt x="802602" y="3481388"/>
                </a:cubicBezTo>
                <a:cubicBezTo>
                  <a:pt x="802602" y="2191659"/>
                  <a:pt x="512484" y="1001134"/>
                  <a:pt x="22579" y="42066"/>
                </a:cubicBezTo>
                <a:close/>
              </a:path>
            </a:pathLst>
          </a:custGeom>
        </p:spPr>
      </p:pic>
      <p:sp useBgFill="1">
        <p:nvSpPr>
          <p:cNvPr id="76" name="Freeform: Shape 75">
            <a:extLst>
              <a:ext uri="{FF2B5EF4-FFF2-40B4-BE49-F238E27FC236}">
                <a16:creationId xmlns:a16="http://schemas.microsoft.com/office/drawing/2014/main" id="{4EA91930-66BC-4C41-B4F5-C31EB216F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45815"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8" name="Freeform: Shape 77">
            <a:extLst>
              <a:ext uri="{FF2B5EF4-FFF2-40B4-BE49-F238E27FC236}">
                <a16:creationId xmlns:a16="http://schemas.microsoft.com/office/drawing/2014/main" id="{6313CF8F-B436-401E-9575-DE0F8E8B5B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36670"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204D129-C17F-F291-0414-6C3B9A6E5F26}"/>
              </a:ext>
            </a:extLst>
          </p:cNvPr>
          <p:cNvSpPr>
            <a:spLocks noGrp="1"/>
          </p:cNvSpPr>
          <p:nvPr>
            <p:ph type="title"/>
          </p:nvPr>
        </p:nvSpPr>
        <p:spPr>
          <a:xfrm>
            <a:off x="448055" y="681038"/>
            <a:ext cx="3098223" cy="1325563"/>
          </a:xfrm>
        </p:spPr>
        <p:txBody>
          <a:bodyPr vert="horz" lIns="91440" tIns="45720" rIns="91440" bIns="45720" rtlCol="0" anchor="ctr">
            <a:normAutofit fontScale="90000"/>
          </a:bodyPr>
          <a:lstStyle/>
          <a:p>
            <a:r>
              <a:rPr lang="en-GB" sz="3300" kern="1200" dirty="0">
                <a:ln w="0"/>
                <a:effectLst>
                  <a:outerShdw blurRad="38100" dist="19050" dir="2700000" algn="tl" rotWithShape="0">
                    <a:schemeClr val="dk1">
                      <a:alpha val="40000"/>
                    </a:schemeClr>
                  </a:outerShdw>
                </a:effectLst>
                <a:latin typeface="+mj-lt"/>
                <a:ea typeface="+mj-ea"/>
                <a:cs typeface="+mj-cs"/>
              </a:rPr>
              <a:t>DS2 Assignment-</a:t>
            </a:r>
            <a:br>
              <a:rPr lang="en-GB" sz="3300" kern="1200" dirty="0">
                <a:ln w="0"/>
                <a:effectLst>
                  <a:outerShdw blurRad="38100" dist="19050" dir="2700000" algn="tl" rotWithShape="0">
                    <a:schemeClr val="dk1">
                      <a:alpha val="40000"/>
                    </a:schemeClr>
                  </a:outerShdw>
                </a:effectLst>
                <a:latin typeface="+mj-lt"/>
                <a:ea typeface="+mj-ea"/>
                <a:cs typeface="+mj-cs"/>
              </a:rPr>
            </a:br>
            <a:r>
              <a:rPr lang="en-GB" sz="3300" kern="1200" dirty="0">
                <a:ln w="0"/>
                <a:effectLst>
                  <a:outerShdw blurRad="38100" dist="19050" dir="2700000" algn="tl" rotWithShape="0">
                    <a:schemeClr val="dk1">
                      <a:alpha val="40000"/>
                    </a:schemeClr>
                  </a:outerShdw>
                </a:effectLst>
                <a:latin typeface="+mj-lt"/>
                <a:ea typeface="+mj-ea"/>
                <a:cs typeface="+mj-cs"/>
              </a:rPr>
              <a:t>Menu &amp; Log</a:t>
            </a:r>
            <a:r>
              <a:rPr lang="en-GB" sz="2800" kern="1200" dirty="0">
                <a:solidFill>
                  <a:schemeClr val="tx1"/>
                </a:solidFill>
                <a:latin typeface="+mj-lt"/>
                <a:ea typeface="+mj-ea"/>
                <a:cs typeface="+mj-cs"/>
              </a:rPr>
              <a:t> </a:t>
            </a:r>
            <a:endParaRPr lang="en-US" sz="2800" kern="1200" dirty="0">
              <a:solidFill>
                <a:schemeClr val="tx1"/>
              </a:solidFill>
              <a:latin typeface="+mj-lt"/>
              <a:ea typeface="+mj-ea"/>
              <a:cs typeface="+mj-cs"/>
            </a:endParaRPr>
          </a:p>
        </p:txBody>
      </p:sp>
      <p:sp>
        <p:nvSpPr>
          <p:cNvPr id="80" name="Rectangle 79">
            <a:extLst>
              <a:ext uri="{FF2B5EF4-FFF2-40B4-BE49-F238E27FC236}">
                <a16:creationId xmlns:a16="http://schemas.microsoft.com/office/drawing/2014/main" id="{2A38CFE9-C30A-4551-ACCB-D5808FBC39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2" name="Rectangle 81">
            <a:extLst>
              <a:ext uri="{FF2B5EF4-FFF2-40B4-BE49-F238E27FC236}">
                <a16:creationId xmlns:a16="http://schemas.microsoft.com/office/drawing/2014/main" id="{67EF550F-47CE-4FB2-9DAC-12AD835C8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2089941"/>
            <a:ext cx="2834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5A871C01-6C41-0CC3-0CCC-691FF3F762ED}"/>
              </a:ext>
            </a:extLst>
          </p:cNvPr>
          <p:cNvSpPr>
            <a:spLocks noGrp="1"/>
          </p:cNvSpPr>
          <p:nvPr>
            <p:ph type="body" sz="half" idx="2"/>
          </p:nvPr>
        </p:nvSpPr>
        <p:spPr>
          <a:xfrm>
            <a:off x="448056" y="2258171"/>
            <a:ext cx="2804504" cy="3918792"/>
          </a:xfrm>
        </p:spPr>
        <p:txBody>
          <a:bodyPr vert="horz" lIns="91440" tIns="45720" rIns="91440" bIns="45720" rtlCol="0">
            <a:normAutofit fontScale="70000" lnSpcReduction="20000"/>
          </a:bodyPr>
          <a:lstStyle/>
          <a:p>
            <a:pPr indent="-228600">
              <a:buFont typeface="Arial" panose="020B0604020202020204" pitchFamily="34" charset="0"/>
              <a:buChar char="•"/>
            </a:pPr>
            <a:r>
              <a:rPr lang="en-GB" sz="1800" dirty="0"/>
              <a:t>In these images it shows the menu I had made for my DS2 assignment and part of the log I did explaining the process behind the menu. </a:t>
            </a:r>
          </a:p>
          <a:p>
            <a:pPr indent="-228600">
              <a:buFont typeface="Arial" panose="020B0604020202020204" pitchFamily="34" charset="0"/>
              <a:buChar char="•"/>
            </a:pPr>
            <a:r>
              <a:rPr lang="en-GB" sz="1800" dirty="0"/>
              <a:t>To create this artefact, I developed my Microsoft Word skills on by following a tutorial video provided on Moodle. These included using tables to create even and clear sections for the menu and then also using shapes, fonts and graphics to ensure the menu was visually appealing .</a:t>
            </a:r>
          </a:p>
          <a:p>
            <a:pPr indent="-228600">
              <a:buFont typeface="Arial" panose="020B0604020202020204" pitchFamily="34" charset="0"/>
              <a:buChar char="•"/>
            </a:pPr>
            <a:r>
              <a:rPr lang="en-GB" sz="1800" dirty="0"/>
              <a:t>Completing this artefact helps increase my confidence in using Microsoft Word tools and features. I gained a better understanding on improving the layout and presentation of a document which will be a valuable skill going forward in both professional and academic life.</a:t>
            </a:r>
          </a:p>
        </p:txBody>
      </p:sp>
    </p:spTree>
    <p:extLst>
      <p:ext uri="{BB962C8B-B14F-4D97-AF65-F5344CB8AC3E}">
        <p14:creationId xmlns:p14="http://schemas.microsoft.com/office/powerpoint/2010/main" val="3109165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F4F2FC05-7D27-410F-BDA9-ADF4831368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9080D120-BD54-46E1-BA37-82F5E8089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3" y="633619"/>
            <a:ext cx="5457817"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A247AA7-00EC-64E5-0A48-0DE3F2FE33A8}"/>
              </a:ext>
            </a:extLst>
          </p:cNvPr>
          <p:cNvSpPr>
            <a:spLocks noGrp="1"/>
          </p:cNvSpPr>
          <p:nvPr>
            <p:ph type="title"/>
          </p:nvPr>
        </p:nvSpPr>
        <p:spPr>
          <a:xfrm>
            <a:off x="838198" y="978408"/>
            <a:ext cx="4607052" cy="1106424"/>
          </a:xfrm>
        </p:spPr>
        <p:txBody>
          <a:bodyPr vert="horz" lIns="91440" tIns="45720" rIns="91440" bIns="45720" rtlCol="0" anchor="ctr">
            <a:normAutofit/>
          </a:bodyPr>
          <a:lstStyle/>
          <a:p>
            <a:r>
              <a:rPr lang="en-GB" sz="3100" dirty="0">
                <a:ln w="0"/>
                <a:effectLst>
                  <a:outerShdw blurRad="38100" dist="19050" dir="2700000" algn="tl" rotWithShape="0">
                    <a:schemeClr val="dk1">
                      <a:alpha val="40000"/>
                    </a:schemeClr>
                  </a:outerShdw>
                </a:effectLst>
              </a:rPr>
              <a:t>Excel &amp; Word -</a:t>
            </a:r>
            <a:br>
              <a:rPr lang="en-GB" sz="3100" dirty="0">
                <a:ln w="0"/>
                <a:effectLst>
                  <a:outerShdw blurRad="38100" dist="19050" dir="2700000" algn="tl" rotWithShape="0">
                    <a:schemeClr val="dk1">
                      <a:alpha val="40000"/>
                    </a:schemeClr>
                  </a:outerShdw>
                </a:effectLst>
              </a:rPr>
            </a:br>
            <a:r>
              <a:rPr lang="en-GB" sz="3100" dirty="0">
                <a:ln w="0"/>
                <a:effectLst>
                  <a:outerShdw blurRad="38100" dist="19050" dir="2700000" algn="tl" rotWithShape="0">
                    <a:schemeClr val="dk1">
                      <a:alpha val="40000"/>
                    </a:schemeClr>
                  </a:outerShdw>
                </a:effectLst>
              </a:rPr>
              <a:t>Tables &amp; Charts</a:t>
            </a:r>
            <a:endParaRPr lang="en-US" sz="3100" kern="1200" dirty="0">
              <a:solidFill>
                <a:schemeClr val="tx1"/>
              </a:solidFill>
              <a:latin typeface="+mj-lt"/>
              <a:ea typeface="+mj-ea"/>
              <a:cs typeface="+mj-cs"/>
            </a:endParaRPr>
          </a:p>
        </p:txBody>
      </p:sp>
      <p:sp>
        <p:nvSpPr>
          <p:cNvPr id="26" name="Rectangle 25">
            <a:extLst>
              <a:ext uri="{FF2B5EF4-FFF2-40B4-BE49-F238E27FC236}">
                <a16:creationId xmlns:a16="http://schemas.microsoft.com/office/drawing/2014/main" id="{81D83946-74FA-498A-AC80-9926F041B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5"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5060D983-8B52-443A-8183-2A1DE0561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6" y="2185416"/>
            <a:ext cx="4446484"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28A13B9A-90F4-9B43-B989-A1EA695AD59F}"/>
              </a:ext>
            </a:extLst>
          </p:cNvPr>
          <p:cNvSpPr>
            <a:spLocks noGrp="1"/>
          </p:cNvSpPr>
          <p:nvPr>
            <p:ph type="body" sz="half" idx="2"/>
          </p:nvPr>
        </p:nvSpPr>
        <p:spPr>
          <a:xfrm>
            <a:off x="842699" y="2194560"/>
            <a:ext cx="3371130" cy="3502152"/>
          </a:xfrm>
        </p:spPr>
        <p:txBody>
          <a:bodyPr vert="horz" lIns="91440" tIns="45720" rIns="91440" bIns="45720" rtlCol="0">
            <a:normAutofit fontScale="85000" lnSpcReduction="10000"/>
          </a:bodyPr>
          <a:lstStyle/>
          <a:p>
            <a:pPr indent="-228600">
              <a:buFont typeface="Arial" panose="020B0604020202020204" pitchFamily="34" charset="0"/>
              <a:buChar char="•"/>
            </a:pPr>
            <a:r>
              <a:rPr lang="en-GB" sz="1800" dirty="0"/>
              <a:t>In these images it shows how I used Microsoft Excel to organise data and create a chart and table.</a:t>
            </a:r>
          </a:p>
          <a:p>
            <a:pPr indent="-228600">
              <a:buFont typeface="Arial" panose="020B0604020202020204" pitchFamily="34" charset="0"/>
              <a:buChar char="•"/>
            </a:pPr>
            <a:r>
              <a:rPr lang="en-GB" sz="1800" dirty="0"/>
              <a:t>Through was activity I gained my skills in excel by learning how to create and format charts from spreadsheet data. I also learnt how to transfer content between Microsoft Excel and Word.</a:t>
            </a:r>
          </a:p>
          <a:p>
            <a:pPr indent="-228600">
              <a:buFont typeface="Arial" panose="020B0604020202020204" pitchFamily="34" charset="0"/>
              <a:buChar char="•"/>
            </a:pPr>
            <a:r>
              <a:rPr lang="en-GB" sz="1800" dirty="0"/>
              <a:t>Before this task, I had very limited knowledge on how to use Excel, but now I can say I have definitely gained the basic tools to create professional tables and charts. I believe this will help me in the future when needing to add visual representation of certain information.</a:t>
            </a:r>
          </a:p>
          <a:p>
            <a:pPr indent="-228600">
              <a:buFont typeface="Arial" panose="020B0604020202020204" pitchFamily="34" charset="0"/>
              <a:buChar char="•"/>
            </a:pPr>
            <a:endParaRPr lang="en-US" sz="1800" dirty="0"/>
          </a:p>
        </p:txBody>
      </p:sp>
      <p:pic>
        <p:nvPicPr>
          <p:cNvPr id="5" name="Picture Placeholder 4">
            <a:extLst>
              <a:ext uri="{FF2B5EF4-FFF2-40B4-BE49-F238E27FC236}">
                <a16:creationId xmlns:a16="http://schemas.microsoft.com/office/drawing/2014/main" id="{C09F36CE-1F85-7AD1-216F-036A52C6B3E0}"/>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4164" r="3" b="12015"/>
          <a:stretch>
            <a:fillRect/>
          </a:stretch>
        </p:blipFill>
        <p:spPr>
          <a:xfrm>
            <a:off x="5931398" y="0"/>
            <a:ext cx="6116487" cy="3550383"/>
          </a:xfrm>
          <a:prstGeom prst="rect">
            <a:avLst/>
          </a:prstGeom>
        </p:spPr>
      </p:pic>
      <p:pic>
        <p:nvPicPr>
          <p:cNvPr id="6" name="Picture 5">
            <a:extLst>
              <a:ext uri="{FF2B5EF4-FFF2-40B4-BE49-F238E27FC236}">
                <a16:creationId xmlns:a16="http://schemas.microsoft.com/office/drawing/2014/main" id="{EF3C6063-5FF1-A610-A061-638140C783EB}"/>
              </a:ext>
            </a:extLst>
          </p:cNvPr>
          <p:cNvPicPr>
            <a:picLocks noChangeAspect="1"/>
          </p:cNvPicPr>
          <p:nvPr/>
        </p:nvPicPr>
        <p:blipFill>
          <a:blip r:embed="rId3">
            <a:extLst>
              <a:ext uri="{28A0092B-C50C-407E-A947-70E740481C1C}">
                <a14:useLocalDpi xmlns:a14="http://schemas.microsoft.com/office/drawing/2010/main" val="0"/>
              </a:ext>
            </a:extLst>
          </a:blip>
          <a:srcRect l="11272" t="17930" r="8906" b="11834"/>
          <a:stretch>
            <a:fillRect/>
          </a:stretch>
        </p:blipFill>
        <p:spPr>
          <a:xfrm>
            <a:off x="5931399" y="3037079"/>
            <a:ext cx="6324610" cy="3867622"/>
          </a:xfrm>
          <a:prstGeom prst="rect">
            <a:avLst/>
          </a:prstGeom>
        </p:spPr>
      </p:pic>
    </p:spTree>
    <p:extLst>
      <p:ext uri="{BB962C8B-B14F-4D97-AF65-F5344CB8AC3E}">
        <p14:creationId xmlns:p14="http://schemas.microsoft.com/office/powerpoint/2010/main" val="1481816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D4DDD72-F947-821E-B4E3-957E507CB18F}"/>
              </a:ext>
            </a:extLst>
          </p:cNvPr>
          <p:cNvPicPr>
            <a:picLocks noChangeAspect="1"/>
          </p:cNvPicPr>
          <p:nvPr/>
        </p:nvPicPr>
        <p:blipFill>
          <a:blip r:embed="rId2">
            <a:extLst>
              <a:ext uri="{28A0092B-C50C-407E-A947-70E740481C1C}">
                <a14:useLocalDpi xmlns:a14="http://schemas.microsoft.com/office/drawing/2010/main" val="0"/>
              </a:ext>
            </a:extLst>
          </a:blip>
          <a:srcRect l="4407" t="9100" r="325" b="27791"/>
          <a:stretch>
            <a:fillRect/>
          </a:stretch>
        </p:blipFill>
        <p:spPr>
          <a:xfrm>
            <a:off x="4762350" y="13743"/>
            <a:ext cx="7429650"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5" name="Picture Placeholder 4">
            <a:extLst>
              <a:ext uri="{FF2B5EF4-FFF2-40B4-BE49-F238E27FC236}">
                <a16:creationId xmlns:a16="http://schemas.microsoft.com/office/drawing/2014/main" id="{70E4913B-22A5-04F1-776D-42F35299811C}"/>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t="13878" r="-2" b="19877"/>
          <a:stretch>
            <a:fillRect/>
          </a:stretch>
        </p:blipFill>
        <p:spPr>
          <a:xfrm>
            <a:off x="4883025" y="3429000"/>
            <a:ext cx="7308975" cy="3429000"/>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3" name="Freeform: Shape 12">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8445D7D-9568-10CA-C024-612F678D99A0}"/>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3400" kern="1200">
                <a:ln w="0"/>
                <a:solidFill>
                  <a:schemeClr val="tx1"/>
                </a:solidFill>
                <a:effectLst>
                  <a:outerShdw blurRad="38100" dist="19050" dir="2700000" algn="tl" rotWithShape="0">
                    <a:schemeClr val="dk1">
                      <a:alpha val="40000"/>
                    </a:schemeClr>
                  </a:outerShdw>
                </a:effectLst>
                <a:latin typeface="+mj-lt"/>
                <a:ea typeface="+mj-ea"/>
                <a:cs typeface="+mj-cs"/>
              </a:rPr>
              <a:t>Organised Files &amp; </a:t>
            </a:r>
            <a:br>
              <a:rPr lang="en-US" sz="3400" kern="1200">
                <a:ln w="0"/>
                <a:solidFill>
                  <a:schemeClr val="tx1"/>
                </a:solidFill>
                <a:effectLst>
                  <a:outerShdw blurRad="38100" dist="19050" dir="2700000" algn="tl" rotWithShape="0">
                    <a:schemeClr val="dk1">
                      <a:alpha val="40000"/>
                    </a:schemeClr>
                  </a:outerShdw>
                </a:effectLst>
                <a:latin typeface="+mj-lt"/>
                <a:ea typeface="+mj-ea"/>
                <a:cs typeface="+mj-cs"/>
              </a:rPr>
            </a:br>
            <a:r>
              <a:rPr lang="en-US" sz="3400" kern="1200">
                <a:ln w="0"/>
                <a:solidFill>
                  <a:schemeClr val="tx1"/>
                </a:solidFill>
                <a:effectLst>
                  <a:outerShdw blurRad="38100" dist="19050" dir="2700000" algn="tl" rotWithShape="0">
                    <a:schemeClr val="dk1">
                      <a:alpha val="40000"/>
                    </a:schemeClr>
                  </a:outerShdw>
                </a:effectLst>
                <a:latin typeface="+mj-lt"/>
                <a:ea typeface="+mj-ea"/>
                <a:cs typeface="+mj-cs"/>
              </a:rPr>
              <a:t>Documents </a:t>
            </a:r>
            <a:endParaRPr lang="en-US" sz="3400" kern="1200">
              <a:solidFill>
                <a:schemeClr val="tx1"/>
              </a:solidFill>
              <a:latin typeface="+mj-lt"/>
              <a:ea typeface="+mj-ea"/>
              <a:cs typeface="+mj-cs"/>
            </a:endParaRPr>
          </a:p>
        </p:txBody>
      </p:sp>
      <p:sp>
        <p:nvSpPr>
          <p:cNvPr id="17" name="Rectangle 16">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9" name="Rectangle 18">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 Placeholder 3">
            <a:extLst>
              <a:ext uri="{FF2B5EF4-FFF2-40B4-BE49-F238E27FC236}">
                <a16:creationId xmlns:a16="http://schemas.microsoft.com/office/drawing/2014/main" id="{4BE12A2F-D7A9-2CE0-D81F-347D2D56153E}"/>
              </a:ext>
            </a:extLst>
          </p:cNvPr>
          <p:cNvSpPr>
            <a:spLocks noGrp="1"/>
          </p:cNvSpPr>
          <p:nvPr>
            <p:ph type="body" sz="half" idx="2"/>
          </p:nvPr>
        </p:nvSpPr>
        <p:spPr>
          <a:xfrm>
            <a:off x="448056" y="2512611"/>
            <a:ext cx="4832803" cy="3664351"/>
          </a:xfrm>
        </p:spPr>
        <p:txBody>
          <a:bodyPr vert="horz" lIns="91440" tIns="45720" rIns="91440" bIns="45720" rtlCol="0">
            <a:normAutofit fontScale="85000" lnSpcReduction="10000"/>
          </a:bodyPr>
          <a:lstStyle/>
          <a:p>
            <a:pPr indent="-228600">
              <a:buFont typeface="Arial" panose="020B0604020202020204" pitchFamily="34" charset="0"/>
              <a:buChar char="•"/>
            </a:pPr>
            <a:r>
              <a:rPr lang="en-GB" sz="2000" dirty="0"/>
              <a:t>These images demonstrate how I have now developed my organisational skills with my files and documents.</a:t>
            </a:r>
          </a:p>
          <a:p>
            <a:pPr indent="-228600">
              <a:buFont typeface="Arial" panose="020B0604020202020204" pitchFamily="34" charset="0"/>
              <a:buChar char="•"/>
            </a:pPr>
            <a:r>
              <a:rPr lang="en-GB" sz="2000" dirty="0"/>
              <a:t>Using clearly labelled files and documents has helped me to maintain a well structured system where I can clearly access the documents I am looking for. This was one of the first lessons we learnt in class, was that professional environments require an efficient and clear access to files when needed.</a:t>
            </a:r>
          </a:p>
          <a:p>
            <a:pPr indent="-228600">
              <a:buFont typeface="Arial" panose="020B0604020202020204" pitchFamily="34" charset="0"/>
              <a:buChar char="•"/>
            </a:pPr>
            <a:r>
              <a:rPr lang="en-GB" sz="2000" dirty="0"/>
              <a:t>Before starting this module, I rarely organise my files or save documents with clear or descriptive names. Throughout this I have now recognise the importance of maintaining organisation to maximise efficiency, avoid confusion and to have easy access to documents when needed.</a:t>
            </a:r>
          </a:p>
          <a:p>
            <a:pPr indent="-228600">
              <a:buFont typeface="Arial" panose="020B0604020202020204" pitchFamily="34" charset="0"/>
              <a:buChar char="•"/>
            </a:pPr>
            <a:endParaRPr lang="en-US" sz="2000" dirty="0"/>
          </a:p>
        </p:txBody>
      </p:sp>
    </p:spTree>
    <p:extLst>
      <p:ext uri="{BB962C8B-B14F-4D97-AF65-F5344CB8AC3E}">
        <p14:creationId xmlns:p14="http://schemas.microsoft.com/office/powerpoint/2010/main" val="3238800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My Digital Skills Portfolio</vt:lpstr>
      <vt:lpstr>Class Exercise – Learning Word tools</vt:lpstr>
      <vt:lpstr>DS2 Assignment- Menu &amp; Log </vt:lpstr>
      <vt:lpstr>Excel &amp; Word - Tables &amp; Charts</vt:lpstr>
      <vt:lpstr>Organised Files &amp;  Documents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Digital Skills Portfolio</dc:title>
  <dc:creator>Mya Rene Hillocks (2534028)</dc:creator>
  <cp:lastModifiedBy>Mya Rene Hillocks (2534028)</cp:lastModifiedBy>
  <cp:revision>2</cp:revision>
  <dcterms:created xsi:type="dcterms:W3CDTF">2026-07-23T21:42:45Z</dcterms:created>
  <dcterms:modified xsi:type="dcterms:W3CDTF">2026-07-23T22:54:02Z</dcterms:modified>
</cp:coreProperties>
</file>