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949" r:id="rId2"/>
  </p:sldMasterIdLst>
  <p:notesMasterIdLst>
    <p:notesMasterId r:id="rId39"/>
  </p:notesMasterIdLst>
  <p:handoutMasterIdLst>
    <p:handoutMasterId r:id="rId40"/>
  </p:handoutMasterIdLst>
  <p:sldIdLst>
    <p:sldId id="277" r:id="rId3"/>
    <p:sldId id="257" r:id="rId4"/>
    <p:sldId id="258" r:id="rId5"/>
    <p:sldId id="417" r:id="rId6"/>
    <p:sldId id="274" r:id="rId7"/>
    <p:sldId id="419" r:id="rId8"/>
    <p:sldId id="294" r:id="rId9"/>
    <p:sldId id="295" r:id="rId10"/>
    <p:sldId id="296" r:id="rId11"/>
    <p:sldId id="297" r:id="rId12"/>
    <p:sldId id="275" r:id="rId13"/>
    <p:sldId id="307" r:id="rId14"/>
    <p:sldId id="773" r:id="rId15"/>
    <p:sldId id="768" r:id="rId16"/>
    <p:sldId id="786" r:id="rId17"/>
    <p:sldId id="302" r:id="rId18"/>
    <p:sldId id="303" r:id="rId19"/>
    <p:sldId id="304" r:id="rId20"/>
    <p:sldId id="305" r:id="rId21"/>
    <p:sldId id="555" r:id="rId22"/>
    <p:sldId id="779" r:id="rId23"/>
    <p:sldId id="788" r:id="rId24"/>
    <p:sldId id="789" r:id="rId25"/>
    <p:sldId id="790" r:id="rId26"/>
    <p:sldId id="791" r:id="rId27"/>
    <p:sldId id="792" r:id="rId28"/>
    <p:sldId id="787" r:id="rId29"/>
    <p:sldId id="784" r:id="rId30"/>
    <p:sldId id="780" r:id="rId31"/>
    <p:sldId id="781" r:id="rId32"/>
    <p:sldId id="318" r:id="rId33"/>
    <p:sldId id="776" r:id="rId34"/>
    <p:sldId id="782" r:id="rId35"/>
    <p:sldId id="783" r:id="rId36"/>
    <p:sldId id="331" r:id="rId37"/>
    <p:sldId id="266" r:id="rId38"/>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40" autoAdjust="0"/>
    <p:restoredTop sz="77425" autoAdjust="0"/>
  </p:normalViewPr>
  <p:slideViewPr>
    <p:cSldViewPr>
      <p:cViewPr varScale="1">
        <p:scale>
          <a:sx n="88" d="100"/>
          <a:sy n="88" d="100"/>
        </p:scale>
        <p:origin x="2250"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handoutMaster" Target="handoutMasters/handout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E2F9C7A6-B772-C2E3-7F38-E46FE5161C9A}"/>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58C6C0F-3826-27CA-26F2-0FB538F46439}"/>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7A64A9B5-5BE9-DB4E-4705-AA01AEE9E10B}"/>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C894779A-EB79-9235-732B-7E03E99AE3D3}"/>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0E952F83-3DFC-46DF-8C7F-CB7BA87B7452}"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C112E598-BFBE-78D2-5A32-48E8EF0D95DA}"/>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4B66EAD9-A7AF-27EA-8D42-2606A237F04C}"/>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7172" name="Rectangle 4">
            <a:extLst>
              <a:ext uri="{FF2B5EF4-FFF2-40B4-BE49-F238E27FC236}">
                <a16:creationId xmlns:a16="http://schemas.microsoft.com/office/drawing/2014/main" id="{9EBE0EB1-ED63-9B87-C733-805B928B51B1}"/>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EE881A5-2D22-CD79-4B39-69D9082C37B2}"/>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D6B90490-D463-1488-57FB-4E5C00226AD7}"/>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D253DA5C-A076-1AD8-7DA7-BEE6AB47A39B}"/>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71769736-C589-4C25-A829-65147A23795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7</a:t>
            </a:fld>
            <a:endParaRPr lang="en-GB" altLang="en-US"/>
          </a:p>
        </p:txBody>
      </p:sp>
    </p:spTree>
    <p:extLst>
      <p:ext uri="{BB962C8B-B14F-4D97-AF65-F5344CB8AC3E}">
        <p14:creationId xmlns:p14="http://schemas.microsoft.com/office/powerpoint/2010/main" val="25820034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10</a:t>
            </a:fld>
            <a:endParaRPr lang="en-GB" altLang="en-US"/>
          </a:p>
        </p:txBody>
      </p:sp>
    </p:spTree>
    <p:extLst>
      <p:ext uri="{BB962C8B-B14F-4D97-AF65-F5344CB8AC3E}">
        <p14:creationId xmlns:p14="http://schemas.microsoft.com/office/powerpoint/2010/main" val="31323356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45EF9D24-832F-F948-7295-8B1FEAC63C9D}"/>
              </a:ext>
            </a:extLst>
          </p:cNvPr>
          <p:cNvSpPr>
            <a:spLocks noGrp="1" noRot="1" noChangeAspect="1" noChangeArrowheads="1" noTextEdit="1"/>
          </p:cNvSpPr>
          <p:nvPr>
            <p:ph type="sldImg"/>
          </p:nvPr>
        </p:nvSpPr>
        <p:spPr>
          <a:ln/>
        </p:spPr>
      </p:sp>
      <p:sp>
        <p:nvSpPr>
          <p:cNvPr id="24579" name="Notes Placeholder 2">
            <a:extLst>
              <a:ext uri="{FF2B5EF4-FFF2-40B4-BE49-F238E27FC236}">
                <a16:creationId xmlns:a16="http://schemas.microsoft.com/office/drawing/2014/main" id="{15057433-E390-3A77-904F-7E1FCBDC93A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24580" name="Slide Number Placeholder 3">
            <a:extLst>
              <a:ext uri="{FF2B5EF4-FFF2-40B4-BE49-F238E27FC236}">
                <a16:creationId xmlns:a16="http://schemas.microsoft.com/office/drawing/2014/main" id="{5B0EAF51-AD40-7591-A9AC-47FBD52B832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8C6AE2B-E407-4DA3-A3B2-659B9773E770}" type="slidenum">
              <a:rPr lang="en-GB" altLang="en-US" smtClean="0">
                <a:latin typeface="Verdana" panose="020B0604030504040204" pitchFamily="34" charset="0"/>
              </a:rPr>
              <a:pPr/>
              <a:t>11</a:t>
            </a:fld>
            <a:endParaRPr lang="en-GB" altLang="en-US">
              <a:latin typeface="Verdana" panose="020B060403050404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12</a:t>
            </a:fld>
            <a:endParaRPr lang="en-GB" altLang="en-US"/>
          </a:p>
        </p:txBody>
      </p:sp>
    </p:spTree>
    <p:extLst>
      <p:ext uri="{BB962C8B-B14F-4D97-AF65-F5344CB8AC3E}">
        <p14:creationId xmlns:p14="http://schemas.microsoft.com/office/powerpoint/2010/main" val="8632549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6EDA4E8F-539D-BBBA-8E3B-2F84C4AA7F56}"/>
              </a:ext>
            </a:extLst>
          </p:cNvPr>
          <p:cNvSpPr>
            <a:spLocks noGrp="1" noRot="1" noChangeAspect="1" noChangeArrowheads="1" noTextEdit="1"/>
          </p:cNvSpPr>
          <p:nvPr>
            <p:ph type="sldImg"/>
          </p:nvPr>
        </p:nvSpPr>
        <p:spPr>
          <a:ln/>
        </p:spPr>
      </p:sp>
      <p:sp>
        <p:nvSpPr>
          <p:cNvPr id="27651" name="Notes Placeholder 2">
            <a:extLst>
              <a:ext uri="{FF2B5EF4-FFF2-40B4-BE49-F238E27FC236}">
                <a16:creationId xmlns:a16="http://schemas.microsoft.com/office/drawing/2014/main" id="{D6D09E31-493D-A5AD-8D67-20FBA241BD65}"/>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3175">
              <a:lnSpc>
                <a:spcPct val="107000"/>
              </a:lnSpc>
              <a:spcAft>
                <a:spcPts val="13"/>
              </a:spcAft>
            </a:pPr>
            <a:endParaRPr lang="en-GB" altLang="en-US" dirty="0"/>
          </a:p>
        </p:txBody>
      </p:sp>
      <p:sp>
        <p:nvSpPr>
          <p:cNvPr id="27652" name="Slide Number Placeholder 3">
            <a:extLst>
              <a:ext uri="{FF2B5EF4-FFF2-40B4-BE49-F238E27FC236}">
                <a16:creationId xmlns:a16="http://schemas.microsoft.com/office/drawing/2014/main" id="{FE6D59E5-5767-1948-CEDD-19E533CEAE8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13F20E8-A279-4550-8E28-C7A064EA0EC7}" type="slidenum">
              <a:rPr lang="en-GB" altLang="en-US" smtClean="0">
                <a:latin typeface="Verdana" panose="020B0604030504040204" pitchFamily="34" charset="0"/>
              </a:rPr>
              <a:pPr/>
              <a:t>13</a:t>
            </a:fld>
            <a:endParaRPr lang="en-GB" altLang="en-US">
              <a:latin typeface="Verdana" panose="020B060403050404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8E5FCBB3-5730-3D21-80D2-921DD0A7BC24}"/>
              </a:ext>
            </a:extLst>
          </p:cNvPr>
          <p:cNvSpPr>
            <a:spLocks noGrp="1" noRot="1" noChangeAspect="1" noChangeArrowheads="1" noTextEdit="1"/>
          </p:cNvSpPr>
          <p:nvPr>
            <p:ph type="sldImg"/>
          </p:nvPr>
        </p:nvSpPr>
        <p:spPr>
          <a:ln/>
        </p:spPr>
      </p:sp>
      <p:sp>
        <p:nvSpPr>
          <p:cNvPr id="29699" name="Notes Placeholder 2">
            <a:extLst>
              <a:ext uri="{FF2B5EF4-FFF2-40B4-BE49-F238E27FC236}">
                <a16:creationId xmlns:a16="http://schemas.microsoft.com/office/drawing/2014/main" id="{CFF655F2-EAB0-AC7B-1FC6-4DA385ED42A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800" dirty="0">
                <a:latin typeface="Calibri" panose="020F0502020204030204" pitchFamily="34" charset="0"/>
                <a:cs typeface="Calibri" panose="020F0502020204030204" pitchFamily="34" charset="0"/>
              </a:rPr>
              <a:t>)	</a:t>
            </a:r>
            <a:endParaRPr lang="en-GB" altLang="en-US" dirty="0"/>
          </a:p>
        </p:txBody>
      </p:sp>
      <p:sp>
        <p:nvSpPr>
          <p:cNvPr id="29700" name="Slide Number Placeholder 3">
            <a:extLst>
              <a:ext uri="{FF2B5EF4-FFF2-40B4-BE49-F238E27FC236}">
                <a16:creationId xmlns:a16="http://schemas.microsoft.com/office/drawing/2014/main" id="{91788F4E-1C13-E2A1-D04D-D5B96C4E1A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58820A1-C314-48D8-9513-ABFFD248B1C2}" type="slidenum">
              <a:rPr lang="en-GB" altLang="en-US" smtClean="0">
                <a:latin typeface="Verdana" panose="020B0604030504040204" pitchFamily="34" charset="0"/>
              </a:rPr>
              <a:pPr/>
              <a:t>14</a:t>
            </a:fld>
            <a:endParaRPr lang="en-GB" altLang="en-US">
              <a:latin typeface="Verdana" panose="020B060403050404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175" algn="ctr">
              <a:lnSpc>
                <a:spcPct val="97000"/>
              </a:lnSpc>
              <a:spcAft>
                <a:spcPts val="800"/>
              </a:spcAft>
            </a:pPr>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15</a:t>
            </a:fld>
            <a:endParaRPr lang="en-GB" altLang="en-US"/>
          </a:p>
        </p:txBody>
      </p:sp>
    </p:spTree>
    <p:extLst>
      <p:ext uri="{BB962C8B-B14F-4D97-AF65-F5344CB8AC3E}">
        <p14:creationId xmlns:p14="http://schemas.microsoft.com/office/powerpoint/2010/main" val="26264452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21</a:t>
            </a:fld>
            <a:endParaRPr lang="en-GB" altLang="en-US"/>
          </a:p>
        </p:txBody>
      </p:sp>
    </p:spTree>
    <p:extLst>
      <p:ext uri="{BB962C8B-B14F-4D97-AF65-F5344CB8AC3E}">
        <p14:creationId xmlns:p14="http://schemas.microsoft.com/office/powerpoint/2010/main" val="35938883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26</a:t>
            </a:fld>
            <a:endParaRPr lang="en-GB" altLang="en-US"/>
          </a:p>
        </p:txBody>
      </p:sp>
    </p:spTree>
    <p:extLst>
      <p:ext uri="{BB962C8B-B14F-4D97-AF65-F5344CB8AC3E}">
        <p14:creationId xmlns:p14="http://schemas.microsoft.com/office/powerpoint/2010/main" val="29531546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28</a:t>
            </a:fld>
            <a:endParaRPr lang="en-GB" altLang="en-US"/>
          </a:p>
        </p:txBody>
      </p:sp>
    </p:spTree>
    <p:extLst>
      <p:ext uri="{BB962C8B-B14F-4D97-AF65-F5344CB8AC3E}">
        <p14:creationId xmlns:p14="http://schemas.microsoft.com/office/powerpoint/2010/main" val="1856985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29</a:t>
            </a:fld>
            <a:endParaRPr lang="en-GB" altLang="en-US"/>
          </a:p>
        </p:txBody>
      </p:sp>
    </p:spTree>
    <p:extLst>
      <p:ext uri="{BB962C8B-B14F-4D97-AF65-F5344CB8AC3E}">
        <p14:creationId xmlns:p14="http://schemas.microsoft.com/office/powerpoint/2010/main" val="26545162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31</a:t>
            </a:fld>
            <a:endParaRPr lang="en-GB" altLang="en-US"/>
          </a:p>
        </p:txBody>
      </p:sp>
    </p:spTree>
    <p:extLst>
      <p:ext uri="{BB962C8B-B14F-4D97-AF65-F5344CB8AC3E}">
        <p14:creationId xmlns:p14="http://schemas.microsoft.com/office/powerpoint/2010/main" val="38114045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800" kern="100" dirty="0">
                <a:effectLst/>
                <a:latin typeface="Calibri" panose="020F0502020204030204" pitchFamily="34" charset="0"/>
                <a:ea typeface="DengXian" panose="02010600030101010101" pitchFamily="2" charset="-122"/>
                <a:cs typeface="Arial" panose="020B0604020202020204" pitchFamily="34" charset="0"/>
              </a:rPr>
              <a:t>https://www.slideshare.net/cpdavies1/an-outline-of-quantitative-research-methods</a:t>
            </a:r>
          </a:p>
          <a:p>
            <a:endParaRPr lang="en-GB" dirty="0"/>
          </a:p>
        </p:txBody>
      </p:sp>
      <p:sp>
        <p:nvSpPr>
          <p:cNvPr id="4" name="Slide Number Placeholder 3"/>
          <p:cNvSpPr>
            <a:spLocks noGrp="1"/>
          </p:cNvSpPr>
          <p:nvPr>
            <p:ph type="sldNum" sz="quarter" idx="5"/>
          </p:nvPr>
        </p:nvSpPr>
        <p:spPr/>
        <p:txBody>
          <a:bodyPr/>
          <a:lstStyle/>
          <a:p>
            <a:pPr>
              <a:defRPr/>
            </a:pPr>
            <a:fld id="{B4876641-911B-40A5-B7AD-322AB564F0A8}" type="slidenum">
              <a:rPr lang="en-GB" altLang="en-US" smtClean="0"/>
              <a:pPr>
                <a:defRPr/>
              </a:pPr>
              <a:t>32</a:t>
            </a:fld>
            <a:endParaRPr lang="en-GB" altLang="en-US"/>
          </a:p>
        </p:txBody>
      </p:sp>
    </p:spTree>
    <p:extLst>
      <p:ext uri="{BB962C8B-B14F-4D97-AF65-F5344CB8AC3E}">
        <p14:creationId xmlns:p14="http://schemas.microsoft.com/office/powerpoint/2010/main" val="26489528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33</a:t>
            </a:fld>
            <a:endParaRPr lang="en-GB" altLang="en-US"/>
          </a:p>
        </p:txBody>
      </p:sp>
    </p:spTree>
    <p:extLst>
      <p:ext uri="{BB962C8B-B14F-4D97-AF65-F5344CB8AC3E}">
        <p14:creationId xmlns:p14="http://schemas.microsoft.com/office/powerpoint/2010/main" val="46261216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CE54428-E2D9-02B1-A2DA-88B3E0FF8EDD}"/>
              </a:ext>
            </a:extLst>
          </p:cNvPr>
          <p:cNvSpPr>
            <a:spLocks noGrp="1"/>
          </p:cNvSpPr>
          <p:nvPr>
            <p:ph type="dt" sz="half" idx="10"/>
          </p:nvPr>
        </p:nvSpPr>
        <p:spPr>
          <a:xfrm>
            <a:off x="395288" y="6524625"/>
            <a:ext cx="971550" cy="219075"/>
          </a:xfrm>
        </p:spPr>
        <p:txBody>
          <a:bodyPr/>
          <a:lstStyle>
            <a:lvl1pPr>
              <a:defRPr/>
            </a:lvl1pPr>
          </a:lstStyle>
          <a:p>
            <a:pPr>
              <a:defRPr/>
            </a:pPr>
            <a:fld id="{A7003BC9-A7C0-4A6C-90DA-BF7428C6818B}" type="datetime1">
              <a:rPr lang="en-GB" altLang="en-US"/>
              <a:pPr>
                <a:defRPr/>
              </a:pPr>
              <a:t>25/02/2024</a:t>
            </a:fld>
            <a:endParaRPr lang="en-GB" altLang="en-US" dirty="0"/>
          </a:p>
        </p:txBody>
      </p:sp>
      <p:sp>
        <p:nvSpPr>
          <p:cNvPr id="5" name="Footer Placeholder 4">
            <a:extLst>
              <a:ext uri="{FF2B5EF4-FFF2-40B4-BE49-F238E27FC236}">
                <a16:creationId xmlns:a16="http://schemas.microsoft.com/office/drawing/2014/main" id="{7CE4F3BB-9633-DA0C-E805-0F3BC95399DC}"/>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1EC3A5DF-CC22-82A0-24CA-AD9E5FE6DFC4}"/>
              </a:ext>
            </a:extLst>
          </p:cNvPr>
          <p:cNvSpPr>
            <a:spLocks noGrp="1"/>
          </p:cNvSpPr>
          <p:nvPr>
            <p:ph type="sldNum" sz="quarter" idx="12"/>
          </p:nvPr>
        </p:nvSpPr>
        <p:spPr/>
        <p:txBody>
          <a:bodyPr/>
          <a:lstStyle>
            <a:lvl1pPr>
              <a:defRPr/>
            </a:lvl1pPr>
          </a:lstStyle>
          <a:p>
            <a:pPr>
              <a:defRPr/>
            </a:pPr>
            <a:fld id="{3F13616E-F5E3-4B59-8935-5C44884F5889}" type="slidenum">
              <a:rPr lang="en-GB" altLang="en-US"/>
              <a:pPr>
                <a:defRPr/>
              </a:pPr>
              <a:t>‹#›</a:t>
            </a:fld>
            <a:endParaRPr lang="en-GB" altLang="en-US"/>
          </a:p>
        </p:txBody>
      </p:sp>
    </p:spTree>
    <p:extLst>
      <p:ext uri="{BB962C8B-B14F-4D97-AF65-F5344CB8AC3E}">
        <p14:creationId xmlns:p14="http://schemas.microsoft.com/office/powerpoint/2010/main" val="41601602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876485-D3F9-4AC2-930F-6E3D8ED0A1D0}"/>
              </a:ext>
            </a:extLst>
          </p:cNvPr>
          <p:cNvSpPr>
            <a:spLocks noGrp="1"/>
          </p:cNvSpPr>
          <p:nvPr>
            <p:ph type="dt" sz="half" idx="10"/>
          </p:nvPr>
        </p:nvSpPr>
        <p:spPr/>
        <p:txBody>
          <a:bodyPr/>
          <a:lstStyle>
            <a:lvl1pPr>
              <a:defRPr/>
            </a:lvl1pPr>
          </a:lstStyle>
          <a:p>
            <a:pPr>
              <a:defRPr/>
            </a:pPr>
            <a:fld id="{E15B5B85-E6E5-4632-875C-0E6A3000B39E}" type="datetime1">
              <a:rPr lang="en-GB" altLang="en-US"/>
              <a:pPr>
                <a:defRPr/>
              </a:pPr>
              <a:t>25/02/2024</a:t>
            </a:fld>
            <a:endParaRPr lang="en-GB" altLang="en-US" dirty="0"/>
          </a:p>
        </p:txBody>
      </p:sp>
      <p:sp>
        <p:nvSpPr>
          <p:cNvPr id="5" name="Footer Placeholder 4">
            <a:extLst>
              <a:ext uri="{FF2B5EF4-FFF2-40B4-BE49-F238E27FC236}">
                <a16:creationId xmlns:a16="http://schemas.microsoft.com/office/drawing/2014/main" id="{5EF468A2-B67F-7117-AFBA-4C6C9C47C075}"/>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1BAE2467-5B5A-F30F-32CD-AAE0E36040CA}"/>
              </a:ext>
            </a:extLst>
          </p:cNvPr>
          <p:cNvSpPr>
            <a:spLocks noGrp="1"/>
          </p:cNvSpPr>
          <p:nvPr>
            <p:ph type="sldNum" sz="quarter" idx="12"/>
          </p:nvPr>
        </p:nvSpPr>
        <p:spPr/>
        <p:txBody>
          <a:bodyPr/>
          <a:lstStyle>
            <a:lvl1pPr>
              <a:defRPr/>
            </a:lvl1pPr>
          </a:lstStyle>
          <a:p>
            <a:pPr>
              <a:defRPr/>
            </a:pPr>
            <a:fld id="{6DDAD8D9-6827-4A0C-BF28-A51E33BD92A1}" type="slidenum">
              <a:rPr lang="en-GB" altLang="en-US"/>
              <a:pPr>
                <a:defRPr/>
              </a:pPr>
              <a:t>‹#›</a:t>
            </a:fld>
            <a:endParaRPr lang="en-GB" altLang="en-US"/>
          </a:p>
        </p:txBody>
      </p:sp>
    </p:spTree>
    <p:extLst>
      <p:ext uri="{BB962C8B-B14F-4D97-AF65-F5344CB8AC3E}">
        <p14:creationId xmlns:p14="http://schemas.microsoft.com/office/powerpoint/2010/main" val="4221599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3117946-64D9-DC58-C9A9-02CD49C23149}"/>
              </a:ext>
            </a:extLst>
          </p:cNvPr>
          <p:cNvSpPr>
            <a:spLocks noGrp="1"/>
          </p:cNvSpPr>
          <p:nvPr>
            <p:ph type="dt" sz="half" idx="10"/>
          </p:nvPr>
        </p:nvSpPr>
        <p:spPr/>
        <p:txBody>
          <a:bodyPr/>
          <a:lstStyle>
            <a:lvl1pPr>
              <a:defRPr/>
            </a:lvl1pPr>
          </a:lstStyle>
          <a:p>
            <a:pPr>
              <a:defRPr/>
            </a:pPr>
            <a:fld id="{ACF1D7AD-01A3-454B-95CC-D4D4EB9881E1}" type="datetime1">
              <a:rPr lang="en-GB" altLang="en-US"/>
              <a:pPr>
                <a:defRPr/>
              </a:pPr>
              <a:t>25/02/2024</a:t>
            </a:fld>
            <a:endParaRPr lang="en-GB" altLang="en-US" dirty="0"/>
          </a:p>
        </p:txBody>
      </p:sp>
      <p:sp>
        <p:nvSpPr>
          <p:cNvPr id="5" name="Slide Number Placeholder 5">
            <a:extLst>
              <a:ext uri="{FF2B5EF4-FFF2-40B4-BE49-F238E27FC236}">
                <a16:creationId xmlns:a16="http://schemas.microsoft.com/office/drawing/2014/main" id="{1413012C-4F40-AB41-427E-9979102B4E25}"/>
              </a:ext>
            </a:extLst>
          </p:cNvPr>
          <p:cNvSpPr>
            <a:spLocks noGrp="1"/>
          </p:cNvSpPr>
          <p:nvPr>
            <p:ph type="sldNum" sz="quarter" idx="11"/>
          </p:nvPr>
        </p:nvSpPr>
        <p:spPr/>
        <p:txBody>
          <a:bodyPr/>
          <a:lstStyle>
            <a:lvl1pPr>
              <a:defRPr/>
            </a:lvl1pPr>
          </a:lstStyle>
          <a:p>
            <a:pPr>
              <a:defRPr/>
            </a:pPr>
            <a:fld id="{9D419A56-FD57-4C88-8607-08FDAE60C27E}" type="slidenum">
              <a:rPr lang="en-GB" altLang="en-US"/>
              <a:pPr>
                <a:defRPr/>
              </a:pPr>
              <a:t>‹#›</a:t>
            </a:fld>
            <a:endParaRPr lang="en-GB" altLang="en-US"/>
          </a:p>
        </p:txBody>
      </p:sp>
    </p:spTree>
    <p:extLst>
      <p:ext uri="{BB962C8B-B14F-4D97-AF65-F5344CB8AC3E}">
        <p14:creationId xmlns:p14="http://schemas.microsoft.com/office/powerpoint/2010/main" val="617920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B35AB28F-5E20-146D-D1DA-BD2262447001}"/>
              </a:ext>
            </a:extLst>
          </p:cNvPr>
          <p:cNvSpPr>
            <a:spLocks noGrp="1"/>
          </p:cNvSpPr>
          <p:nvPr>
            <p:ph type="dt" sz="half" idx="10"/>
          </p:nvPr>
        </p:nvSpPr>
        <p:spPr/>
        <p:txBody>
          <a:bodyPr/>
          <a:lstStyle>
            <a:lvl1pPr>
              <a:defRPr/>
            </a:lvl1pPr>
          </a:lstStyle>
          <a:p>
            <a:pPr>
              <a:defRPr/>
            </a:pPr>
            <a:fld id="{BD6A1715-DF3B-4658-B682-DCA863364E1F}" type="datetime1">
              <a:rPr lang="en-GB" altLang="en-US"/>
              <a:pPr>
                <a:defRPr/>
              </a:pPr>
              <a:t>25/02/2024</a:t>
            </a:fld>
            <a:endParaRPr lang="en-GB" altLang="en-US" dirty="0"/>
          </a:p>
        </p:txBody>
      </p:sp>
      <p:sp>
        <p:nvSpPr>
          <p:cNvPr id="6" name="Slide Number Placeholder 5">
            <a:extLst>
              <a:ext uri="{FF2B5EF4-FFF2-40B4-BE49-F238E27FC236}">
                <a16:creationId xmlns:a16="http://schemas.microsoft.com/office/drawing/2014/main" id="{A8F431DF-86B9-A0F4-E9B2-2665956C5039}"/>
              </a:ext>
            </a:extLst>
          </p:cNvPr>
          <p:cNvSpPr>
            <a:spLocks noGrp="1"/>
          </p:cNvSpPr>
          <p:nvPr>
            <p:ph type="sldNum" sz="quarter" idx="11"/>
          </p:nvPr>
        </p:nvSpPr>
        <p:spPr/>
        <p:txBody>
          <a:bodyPr/>
          <a:lstStyle>
            <a:lvl1pPr>
              <a:defRPr/>
            </a:lvl1pPr>
          </a:lstStyle>
          <a:p>
            <a:pPr>
              <a:defRPr/>
            </a:pPr>
            <a:fld id="{3298402B-94D1-4850-BDD1-39CB0FB47D3A}" type="slidenum">
              <a:rPr lang="en-GB" altLang="en-US"/>
              <a:pPr>
                <a:defRPr/>
              </a:pPr>
              <a:t>‹#›</a:t>
            </a:fld>
            <a:endParaRPr lang="en-GB" altLang="en-US"/>
          </a:p>
        </p:txBody>
      </p:sp>
    </p:spTree>
    <p:extLst>
      <p:ext uri="{BB962C8B-B14F-4D97-AF65-F5344CB8AC3E}">
        <p14:creationId xmlns:p14="http://schemas.microsoft.com/office/powerpoint/2010/main" val="11058130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133E1F70-5EAF-DE23-8D61-08C4E99ACDE8}"/>
              </a:ext>
            </a:extLst>
          </p:cNvPr>
          <p:cNvSpPr>
            <a:spLocks noGrp="1"/>
          </p:cNvSpPr>
          <p:nvPr>
            <p:ph type="dt" sz="half" idx="10"/>
          </p:nvPr>
        </p:nvSpPr>
        <p:spPr/>
        <p:txBody>
          <a:bodyPr/>
          <a:lstStyle>
            <a:lvl1pPr>
              <a:defRPr/>
            </a:lvl1pPr>
          </a:lstStyle>
          <a:p>
            <a:pPr>
              <a:defRPr/>
            </a:pPr>
            <a:fld id="{733A36E0-0EBC-49A7-83AE-7B5524F6D403}" type="datetime1">
              <a:rPr lang="en-GB" altLang="en-US"/>
              <a:pPr>
                <a:defRPr/>
              </a:pPr>
              <a:t>25/02/2024</a:t>
            </a:fld>
            <a:endParaRPr lang="en-GB" altLang="en-US" dirty="0"/>
          </a:p>
        </p:txBody>
      </p:sp>
      <p:sp>
        <p:nvSpPr>
          <p:cNvPr id="8" name="Slide Number Placeholder 5">
            <a:extLst>
              <a:ext uri="{FF2B5EF4-FFF2-40B4-BE49-F238E27FC236}">
                <a16:creationId xmlns:a16="http://schemas.microsoft.com/office/drawing/2014/main" id="{288BBDB4-4DB4-B773-AA11-66BD46F549F8}"/>
              </a:ext>
            </a:extLst>
          </p:cNvPr>
          <p:cNvSpPr>
            <a:spLocks noGrp="1"/>
          </p:cNvSpPr>
          <p:nvPr>
            <p:ph type="sldNum" sz="quarter" idx="11"/>
          </p:nvPr>
        </p:nvSpPr>
        <p:spPr/>
        <p:txBody>
          <a:bodyPr/>
          <a:lstStyle>
            <a:lvl1pPr>
              <a:defRPr/>
            </a:lvl1pPr>
          </a:lstStyle>
          <a:p>
            <a:pPr>
              <a:defRPr/>
            </a:pPr>
            <a:fld id="{C34B518C-BAA0-4673-AB95-72B7C66D7FD9}" type="slidenum">
              <a:rPr lang="en-GB" altLang="en-US"/>
              <a:pPr>
                <a:defRPr/>
              </a:pPr>
              <a:t>‹#›</a:t>
            </a:fld>
            <a:endParaRPr lang="en-GB" altLang="en-US"/>
          </a:p>
        </p:txBody>
      </p:sp>
    </p:spTree>
    <p:extLst>
      <p:ext uri="{BB962C8B-B14F-4D97-AF65-F5344CB8AC3E}">
        <p14:creationId xmlns:p14="http://schemas.microsoft.com/office/powerpoint/2010/main" val="28873399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C9C75EE2-84EB-897A-150D-C3360D73278E}"/>
              </a:ext>
            </a:extLst>
          </p:cNvPr>
          <p:cNvSpPr>
            <a:spLocks noGrp="1"/>
          </p:cNvSpPr>
          <p:nvPr>
            <p:ph type="dt" sz="half" idx="10"/>
          </p:nvPr>
        </p:nvSpPr>
        <p:spPr/>
        <p:txBody>
          <a:bodyPr/>
          <a:lstStyle>
            <a:lvl1pPr>
              <a:defRPr/>
            </a:lvl1pPr>
          </a:lstStyle>
          <a:p>
            <a:pPr>
              <a:defRPr/>
            </a:pPr>
            <a:fld id="{A81EAC23-F888-49A2-B007-5F0E5CA55513}" type="datetime1">
              <a:rPr lang="en-GB" altLang="en-US"/>
              <a:pPr>
                <a:defRPr/>
              </a:pPr>
              <a:t>25/02/2024</a:t>
            </a:fld>
            <a:endParaRPr lang="en-GB" altLang="en-US" dirty="0"/>
          </a:p>
        </p:txBody>
      </p:sp>
      <p:sp>
        <p:nvSpPr>
          <p:cNvPr id="4" name="Slide Number Placeholder 5">
            <a:extLst>
              <a:ext uri="{FF2B5EF4-FFF2-40B4-BE49-F238E27FC236}">
                <a16:creationId xmlns:a16="http://schemas.microsoft.com/office/drawing/2014/main" id="{F7F57324-A1D3-1826-4AD0-23F2B34D504C}"/>
              </a:ext>
            </a:extLst>
          </p:cNvPr>
          <p:cNvSpPr>
            <a:spLocks noGrp="1"/>
          </p:cNvSpPr>
          <p:nvPr>
            <p:ph type="sldNum" sz="quarter" idx="11"/>
          </p:nvPr>
        </p:nvSpPr>
        <p:spPr/>
        <p:txBody>
          <a:bodyPr/>
          <a:lstStyle>
            <a:lvl1pPr>
              <a:defRPr/>
            </a:lvl1pPr>
          </a:lstStyle>
          <a:p>
            <a:pPr>
              <a:defRPr/>
            </a:pPr>
            <a:fld id="{63A72BC8-F192-4A9D-A624-45C65191F104}" type="slidenum">
              <a:rPr lang="en-GB" altLang="en-US"/>
              <a:pPr>
                <a:defRPr/>
              </a:pPr>
              <a:t>‹#›</a:t>
            </a:fld>
            <a:endParaRPr lang="en-GB" altLang="en-US"/>
          </a:p>
        </p:txBody>
      </p:sp>
    </p:spTree>
    <p:extLst>
      <p:ext uri="{BB962C8B-B14F-4D97-AF65-F5344CB8AC3E}">
        <p14:creationId xmlns:p14="http://schemas.microsoft.com/office/powerpoint/2010/main" val="22001087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5064A730-A84D-95ED-E366-3CB067E59422}"/>
              </a:ext>
            </a:extLst>
          </p:cNvPr>
          <p:cNvSpPr>
            <a:spLocks noGrp="1"/>
          </p:cNvSpPr>
          <p:nvPr>
            <p:ph type="dt" sz="half" idx="10"/>
          </p:nvPr>
        </p:nvSpPr>
        <p:spPr/>
        <p:txBody>
          <a:bodyPr/>
          <a:lstStyle>
            <a:lvl1pPr>
              <a:defRPr/>
            </a:lvl1pPr>
          </a:lstStyle>
          <a:p>
            <a:pPr>
              <a:defRPr/>
            </a:pPr>
            <a:fld id="{4C6AB163-E791-4554-BA81-44AB2343F472}" type="datetime1">
              <a:rPr lang="en-GB" altLang="en-US"/>
              <a:pPr>
                <a:defRPr/>
              </a:pPr>
              <a:t>25/02/2024</a:t>
            </a:fld>
            <a:endParaRPr lang="en-GB" altLang="en-US" dirty="0"/>
          </a:p>
        </p:txBody>
      </p:sp>
      <p:sp>
        <p:nvSpPr>
          <p:cNvPr id="3" name="Slide Number Placeholder 5">
            <a:extLst>
              <a:ext uri="{FF2B5EF4-FFF2-40B4-BE49-F238E27FC236}">
                <a16:creationId xmlns:a16="http://schemas.microsoft.com/office/drawing/2014/main" id="{C906F15A-C578-F948-E769-8B084BF78E1C}"/>
              </a:ext>
            </a:extLst>
          </p:cNvPr>
          <p:cNvSpPr>
            <a:spLocks noGrp="1"/>
          </p:cNvSpPr>
          <p:nvPr>
            <p:ph type="sldNum" sz="quarter" idx="11"/>
          </p:nvPr>
        </p:nvSpPr>
        <p:spPr/>
        <p:txBody>
          <a:bodyPr/>
          <a:lstStyle>
            <a:lvl1pPr>
              <a:defRPr/>
            </a:lvl1pPr>
          </a:lstStyle>
          <a:p>
            <a:pPr>
              <a:defRPr/>
            </a:pPr>
            <a:fld id="{31EB37F5-31BF-4625-B85A-CFB759574526}" type="slidenum">
              <a:rPr lang="en-GB" altLang="en-US"/>
              <a:pPr>
                <a:defRPr/>
              </a:pPr>
              <a:t>‹#›</a:t>
            </a:fld>
            <a:endParaRPr lang="en-GB" altLang="en-US"/>
          </a:p>
        </p:txBody>
      </p:sp>
    </p:spTree>
    <p:extLst>
      <p:ext uri="{BB962C8B-B14F-4D97-AF65-F5344CB8AC3E}">
        <p14:creationId xmlns:p14="http://schemas.microsoft.com/office/powerpoint/2010/main" val="32069752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7E51362-D2B3-DDF9-7068-F19EBBC69852}"/>
              </a:ext>
            </a:extLst>
          </p:cNvPr>
          <p:cNvSpPr>
            <a:spLocks noGrp="1"/>
          </p:cNvSpPr>
          <p:nvPr>
            <p:ph type="dt" sz="half" idx="10"/>
          </p:nvPr>
        </p:nvSpPr>
        <p:spPr/>
        <p:txBody>
          <a:bodyPr/>
          <a:lstStyle>
            <a:lvl1pPr>
              <a:defRPr/>
            </a:lvl1pPr>
          </a:lstStyle>
          <a:p>
            <a:pPr>
              <a:defRPr/>
            </a:pPr>
            <a:fld id="{542376CD-E785-45CC-B413-C745EF1FA292}" type="datetime1">
              <a:rPr lang="en-GB" altLang="en-US"/>
              <a:pPr>
                <a:defRPr/>
              </a:pPr>
              <a:t>25/02/2024</a:t>
            </a:fld>
            <a:endParaRPr lang="en-GB" altLang="en-US" dirty="0"/>
          </a:p>
        </p:txBody>
      </p:sp>
      <p:sp>
        <p:nvSpPr>
          <p:cNvPr id="6" name="Slide Number Placeholder 5">
            <a:extLst>
              <a:ext uri="{FF2B5EF4-FFF2-40B4-BE49-F238E27FC236}">
                <a16:creationId xmlns:a16="http://schemas.microsoft.com/office/drawing/2014/main" id="{C686D90F-1445-9DA0-71CE-96FEF981D00D}"/>
              </a:ext>
            </a:extLst>
          </p:cNvPr>
          <p:cNvSpPr>
            <a:spLocks noGrp="1"/>
          </p:cNvSpPr>
          <p:nvPr>
            <p:ph type="sldNum" sz="quarter" idx="11"/>
          </p:nvPr>
        </p:nvSpPr>
        <p:spPr/>
        <p:txBody>
          <a:bodyPr/>
          <a:lstStyle>
            <a:lvl1pPr>
              <a:defRPr/>
            </a:lvl1pPr>
          </a:lstStyle>
          <a:p>
            <a:pPr>
              <a:defRPr/>
            </a:pPr>
            <a:fld id="{7FAA9DFF-67B6-47E2-A617-517793A02C38}" type="slidenum">
              <a:rPr lang="en-GB" altLang="en-US"/>
              <a:pPr>
                <a:defRPr/>
              </a:pPr>
              <a:t>‹#›</a:t>
            </a:fld>
            <a:endParaRPr lang="en-GB" altLang="en-US"/>
          </a:p>
        </p:txBody>
      </p:sp>
    </p:spTree>
    <p:extLst>
      <p:ext uri="{BB962C8B-B14F-4D97-AF65-F5344CB8AC3E}">
        <p14:creationId xmlns:p14="http://schemas.microsoft.com/office/powerpoint/2010/main" val="38162351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E48419FF-8CED-3CA4-47D4-1A8FEC64380C}"/>
              </a:ext>
            </a:extLst>
          </p:cNvPr>
          <p:cNvSpPr>
            <a:spLocks noGrp="1"/>
          </p:cNvSpPr>
          <p:nvPr>
            <p:ph type="dt" sz="half" idx="10"/>
          </p:nvPr>
        </p:nvSpPr>
        <p:spPr/>
        <p:txBody>
          <a:bodyPr/>
          <a:lstStyle>
            <a:lvl1pPr>
              <a:defRPr/>
            </a:lvl1pPr>
          </a:lstStyle>
          <a:p>
            <a:pPr>
              <a:defRPr/>
            </a:pPr>
            <a:fld id="{887A47DB-3605-4DA6-A56C-7923E56BED49}" type="datetime1">
              <a:rPr lang="en-GB" altLang="en-US"/>
              <a:pPr>
                <a:defRPr/>
              </a:pPr>
              <a:t>25/02/2024</a:t>
            </a:fld>
            <a:endParaRPr lang="en-GB" altLang="en-US" dirty="0"/>
          </a:p>
        </p:txBody>
      </p:sp>
      <p:sp>
        <p:nvSpPr>
          <p:cNvPr id="6" name="Slide Number Placeholder 5">
            <a:extLst>
              <a:ext uri="{FF2B5EF4-FFF2-40B4-BE49-F238E27FC236}">
                <a16:creationId xmlns:a16="http://schemas.microsoft.com/office/drawing/2014/main" id="{C70155DC-6394-7034-69A9-1D79F518C5EF}"/>
              </a:ext>
            </a:extLst>
          </p:cNvPr>
          <p:cNvSpPr>
            <a:spLocks noGrp="1"/>
          </p:cNvSpPr>
          <p:nvPr>
            <p:ph type="sldNum" sz="quarter" idx="11"/>
          </p:nvPr>
        </p:nvSpPr>
        <p:spPr/>
        <p:txBody>
          <a:bodyPr/>
          <a:lstStyle>
            <a:lvl1pPr>
              <a:defRPr/>
            </a:lvl1pPr>
          </a:lstStyle>
          <a:p>
            <a:pPr>
              <a:defRPr/>
            </a:pPr>
            <a:fld id="{86E213C3-687D-4505-8DFB-6C79E52C8FB7}" type="slidenum">
              <a:rPr lang="en-GB" altLang="en-US"/>
              <a:pPr>
                <a:defRPr/>
              </a:pPr>
              <a:t>‹#›</a:t>
            </a:fld>
            <a:endParaRPr lang="en-GB" altLang="en-US"/>
          </a:p>
        </p:txBody>
      </p:sp>
    </p:spTree>
    <p:extLst>
      <p:ext uri="{BB962C8B-B14F-4D97-AF65-F5344CB8AC3E}">
        <p14:creationId xmlns:p14="http://schemas.microsoft.com/office/powerpoint/2010/main" val="31368488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32D552-52D0-091C-66CD-B40ADA172402}"/>
              </a:ext>
            </a:extLst>
          </p:cNvPr>
          <p:cNvSpPr>
            <a:spLocks noGrp="1"/>
          </p:cNvSpPr>
          <p:nvPr>
            <p:ph type="dt" sz="half" idx="10"/>
          </p:nvPr>
        </p:nvSpPr>
        <p:spPr/>
        <p:txBody>
          <a:bodyPr/>
          <a:lstStyle>
            <a:lvl1pPr>
              <a:defRPr/>
            </a:lvl1pPr>
          </a:lstStyle>
          <a:p>
            <a:pPr>
              <a:defRPr/>
            </a:pPr>
            <a:fld id="{8E6EC078-4FC9-4BF6-83CB-B7890C720420}" type="datetime1">
              <a:rPr lang="en-GB" altLang="en-US"/>
              <a:pPr>
                <a:defRPr/>
              </a:pPr>
              <a:t>25/02/2024</a:t>
            </a:fld>
            <a:endParaRPr lang="en-GB" altLang="en-US" dirty="0"/>
          </a:p>
        </p:txBody>
      </p:sp>
      <p:sp>
        <p:nvSpPr>
          <p:cNvPr id="5" name="Slide Number Placeholder 5">
            <a:extLst>
              <a:ext uri="{FF2B5EF4-FFF2-40B4-BE49-F238E27FC236}">
                <a16:creationId xmlns:a16="http://schemas.microsoft.com/office/drawing/2014/main" id="{DC93CAE6-1A6E-9770-7C47-9635B6DB0C10}"/>
              </a:ext>
            </a:extLst>
          </p:cNvPr>
          <p:cNvSpPr>
            <a:spLocks noGrp="1"/>
          </p:cNvSpPr>
          <p:nvPr>
            <p:ph type="sldNum" sz="quarter" idx="11"/>
          </p:nvPr>
        </p:nvSpPr>
        <p:spPr/>
        <p:txBody>
          <a:bodyPr/>
          <a:lstStyle>
            <a:lvl1pPr>
              <a:defRPr/>
            </a:lvl1pPr>
          </a:lstStyle>
          <a:p>
            <a:pPr>
              <a:defRPr/>
            </a:pPr>
            <a:fld id="{9FA1A650-E734-4596-84AB-532A9CE39247}" type="slidenum">
              <a:rPr lang="en-GB" altLang="en-US"/>
              <a:pPr>
                <a:defRPr/>
              </a:pPr>
              <a:t>‹#›</a:t>
            </a:fld>
            <a:endParaRPr lang="en-GB" altLang="en-US"/>
          </a:p>
        </p:txBody>
      </p:sp>
    </p:spTree>
    <p:extLst>
      <p:ext uri="{BB962C8B-B14F-4D97-AF65-F5344CB8AC3E}">
        <p14:creationId xmlns:p14="http://schemas.microsoft.com/office/powerpoint/2010/main" val="3644868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0B824B-B3AC-C27E-686A-AF9E0C47D1A7}"/>
              </a:ext>
            </a:extLst>
          </p:cNvPr>
          <p:cNvSpPr>
            <a:spLocks noGrp="1"/>
          </p:cNvSpPr>
          <p:nvPr>
            <p:ph type="dt" sz="half" idx="10"/>
          </p:nvPr>
        </p:nvSpPr>
        <p:spPr/>
        <p:txBody>
          <a:bodyPr/>
          <a:lstStyle>
            <a:lvl1pPr>
              <a:defRPr/>
            </a:lvl1pPr>
          </a:lstStyle>
          <a:p>
            <a:pPr>
              <a:defRPr/>
            </a:pPr>
            <a:fld id="{4F1BF754-DE62-42FB-AEFD-AD6ED79B7222}" type="datetime1">
              <a:rPr lang="en-GB" altLang="en-US"/>
              <a:pPr>
                <a:defRPr/>
              </a:pPr>
              <a:t>25/02/2024</a:t>
            </a:fld>
            <a:endParaRPr lang="en-GB" altLang="en-US" dirty="0"/>
          </a:p>
        </p:txBody>
      </p:sp>
      <p:sp>
        <p:nvSpPr>
          <p:cNvPr id="5" name="Slide Number Placeholder 5">
            <a:extLst>
              <a:ext uri="{FF2B5EF4-FFF2-40B4-BE49-F238E27FC236}">
                <a16:creationId xmlns:a16="http://schemas.microsoft.com/office/drawing/2014/main" id="{19265F0E-CF0D-9640-CE96-AEFA8A8B971D}"/>
              </a:ext>
            </a:extLst>
          </p:cNvPr>
          <p:cNvSpPr>
            <a:spLocks noGrp="1"/>
          </p:cNvSpPr>
          <p:nvPr>
            <p:ph type="sldNum" sz="quarter" idx="11"/>
          </p:nvPr>
        </p:nvSpPr>
        <p:spPr/>
        <p:txBody>
          <a:bodyPr/>
          <a:lstStyle>
            <a:lvl1pPr>
              <a:defRPr/>
            </a:lvl1pPr>
          </a:lstStyle>
          <a:p>
            <a:pPr>
              <a:defRPr/>
            </a:pPr>
            <a:fld id="{B45EB4A8-4E58-4761-BCDB-6C94A2F2588D}" type="slidenum">
              <a:rPr lang="en-GB" altLang="en-US"/>
              <a:pPr>
                <a:defRPr/>
              </a:pPr>
              <a:t>‹#›</a:t>
            </a:fld>
            <a:endParaRPr lang="en-GB" altLang="en-US"/>
          </a:p>
        </p:txBody>
      </p:sp>
    </p:spTree>
    <p:extLst>
      <p:ext uri="{BB962C8B-B14F-4D97-AF65-F5344CB8AC3E}">
        <p14:creationId xmlns:p14="http://schemas.microsoft.com/office/powerpoint/2010/main" val="18552031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D883679-5FA3-B682-6EC6-2CFA803C995B}"/>
              </a:ext>
            </a:extLst>
          </p:cNvPr>
          <p:cNvSpPr>
            <a:spLocks noGrp="1"/>
          </p:cNvSpPr>
          <p:nvPr>
            <p:ph type="dt" sz="half" idx="10"/>
          </p:nvPr>
        </p:nvSpPr>
        <p:spPr>
          <a:xfrm>
            <a:off x="395288" y="6524625"/>
            <a:ext cx="971550" cy="219075"/>
          </a:xfrm>
        </p:spPr>
        <p:txBody>
          <a:bodyPr/>
          <a:lstStyle>
            <a:lvl1pPr>
              <a:defRPr/>
            </a:lvl1pPr>
          </a:lstStyle>
          <a:p>
            <a:pPr>
              <a:defRPr/>
            </a:pPr>
            <a:fld id="{A6CD2DFE-40EB-456F-9C47-0D20BD1F6520}" type="datetime1">
              <a:rPr lang="en-GB" altLang="en-US"/>
              <a:pPr>
                <a:defRPr/>
              </a:pPr>
              <a:t>25/02/2024</a:t>
            </a:fld>
            <a:endParaRPr lang="en-GB" altLang="en-US" dirty="0"/>
          </a:p>
        </p:txBody>
      </p:sp>
      <p:sp>
        <p:nvSpPr>
          <p:cNvPr id="5" name="Footer Placeholder 4">
            <a:extLst>
              <a:ext uri="{FF2B5EF4-FFF2-40B4-BE49-F238E27FC236}">
                <a16:creationId xmlns:a16="http://schemas.microsoft.com/office/drawing/2014/main" id="{E9C9EB61-6BE2-7F6E-7600-A543AFAE075F}"/>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0BFF9F1C-B1FD-99E7-55BE-814736B3BF83}"/>
              </a:ext>
            </a:extLst>
          </p:cNvPr>
          <p:cNvSpPr>
            <a:spLocks noGrp="1"/>
          </p:cNvSpPr>
          <p:nvPr>
            <p:ph type="sldNum" sz="quarter" idx="12"/>
          </p:nvPr>
        </p:nvSpPr>
        <p:spPr/>
        <p:txBody>
          <a:bodyPr/>
          <a:lstStyle>
            <a:lvl1pPr>
              <a:defRPr/>
            </a:lvl1pPr>
          </a:lstStyle>
          <a:p>
            <a:pPr>
              <a:defRPr/>
            </a:pPr>
            <a:fld id="{95956538-8718-473D-A5A6-F1CA98B46DA0}" type="slidenum">
              <a:rPr lang="en-GB" altLang="en-US"/>
              <a:pPr>
                <a:defRPr/>
              </a:pPr>
              <a:t>‹#›</a:t>
            </a:fld>
            <a:endParaRPr lang="en-GB" altLang="en-US"/>
          </a:p>
        </p:txBody>
      </p:sp>
    </p:spTree>
    <p:extLst>
      <p:ext uri="{BB962C8B-B14F-4D97-AF65-F5344CB8AC3E}">
        <p14:creationId xmlns:p14="http://schemas.microsoft.com/office/powerpoint/2010/main" val="21117012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006F76-DB62-E2BF-6939-A25B2BCC50D7}"/>
              </a:ext>
            </a:extLst>
          </p:cNvPr>
          <p:cNvSpPr>
            <a:spLocks noGrp="1"/>
          </p:cNvSpPr>
          <p:nvPr>
            <p:ph type="dt" sz="half" idx="10"/>
          </p:nvPr>
        </p:nvSpPr>
        <p:spPr/>
        <p:txBody>
          <a:bodyPr/>
          <a:lstStyle>
            <a:lvl1pPr>
              <a:defRPr/>
            </a:lvl1pPr>
          </a:lstStyle>
          <a:p>
            <a:pPr>
              <a:defRPr/>
            </a:pPr>
            <a:fld id="{5F6C42B4-4545-4B0B-8922-C1BEB82246AC}" type="datetime1">
              <a:rPr lang="en-GB" altLang="en-US"/>
              <a:pPr>
                <a:defRPr/>
              </a:pPr>
              <a:t>25/02/2024</a:t>
            </a:fld>
            <a:endParaRPr lang="en-GB" altLang="en-US" dirty="0"/>
          </a:p>
        </p:txBody>
      </p:sp>
      <p:sp>
        <p:nvSpPr>
          <p:cNvPr id="5" name="Footer Placeholder 4">
            <a:extLst>
              <a:ext uri="{FF2B5EF4-FFF2-40B4-BE49-F238E27FC236}">
                <a16:creationId xmlns:a16="http://schemas.microsoft.com/office/drawing/2014/main" id="{465DA47D-B240-2944-F3A8-C9D640D8EDDB}"/>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5128C08-7918-0025-049E-575CF6A1F9EC}"/>
              </a:ext>
            </a:extLst>
          </p:cNvPr>
          <p:cNvSpPr>
            <a:spLocks noGrp="1"/>
          </p:cNvSpPr>
          <p:nvPr>
            <p:ph type="sldNum" sz="quarter" idx="12"/>
          </p:nvPr>
        </p:nvSpPr>
        <p:spPr/>
        <p:txBody>
          <a:bodyPr/>
          <a:lstStyle>
            <a:lvl1pPr>
              <a:defRPr/>
            </a:lvl1pPr>
          </a:lstStyle>
          <a:p>
            <a:pPr>
              <a:defRPr/>
            </a:pPr>
            <a:fld id="{CD2646EA-3FBA-4312-AF5F-311BA8B2DFAE}" type="slidenum">
              <a:rPr lang="en-GB" altLang="en-US"/>
              <a:pPr>
                <a:defRPr/>
              </a:pPr>
              <a:t>‹#›</a:t>
            </a:fld>
            <a:endParaRPr lang="en-GB" altLang="en-US"/>
          </a:p>
        </p:txBody>
      </p:sp>
    </p:spTree>
    <p:extLst>
      <p:ext uri="{BB962C8B-B14F-4D97-AF65-F5344CB8AC3E}">
        <p14:creationId xmlns:p14="http://schemas.microsoft.com/office/powerpoint/2010/main" val="35462937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DEB7363-22CD-21DF-30EB-6EED930181FF}"/>
              </a:ext>
            </a:extLst>
          </p:cNvPr>
          <p:cNvSpPr>
            <a:spLocks noGrp="1"/>
          </p:cNvSpPr>
          <p:nvPr>
            <p:ph type="dt" sz="half" idx="10"/>
          </p:nvPr>
        </p:nvSpPr>
        <p:spPr/>
        <p:txBody>
          <a:bodyPr/>
          <a:lstStyle>
            <a:lvl1pPr>
              <a:defRPr/>
            </a:lvl1pPr>
          </a:lstStyle>
          <a:p>
            <a:pPr>
              <a:defRPr/>
            </a:pPr>
            <a:fld id="{556B17B7-FB5B-420C-BCB0-3396EB0F00DD}" type="datetime1">
              <a:rPr lang="en-GB" altLang="en-US"/>
              <a:pPr>
                <a:defRPr/>
              </a:pPr>
              <a:t>25/02/2024</a:t>
            </a:fld>
            <a:endParaRPr lang="en-GB" altLang="en-US" dirty="0"/>
          </a:p>
        </p:txBody>
      </p:sp>
      <p:sp>
        <p:nvSpPr>
          <p:cNvPr id="5" name="Slide Number Placeholder 5">
            <a:extLst>
              <a:ext uri="{FF2B5EF4-FFF2-40B4-BE49-F238E27FC236}">
                <a16:creationId xmlns:a16="http://schemas.microsoft.com/office/drawing/2014/main" id="{75150A44-31FC-9098-3961-C2FB7F43AA32}"/>
              </a:ext>
            </a:extLst>
          </p:cNvPr>
          <p:cNvSpPr>
            <a:spLocks noGrp="1"/>
          </p:cNvSpPr>
          <p:nvPr>
            <p:ph type="sldNum" sz="quarter" idx="11"/>
          </p:nvPr>
        </p:nvSpPr>
        <p:spPr/>
        <p:txBody>
          <a:bodyPr/>
          <a:lstStyle>
            <a:lvl1pPr>
              <a:defRPr/>
            </a:lvl1pPr>
          </a:lstStyle>
          <a:p>
            <a:pPr>
              <a:defRPr/>
            </a:pPr>
            <a:fld id="{72E7CF4C-773B-4ED9-8D0C-938F2C942B09}" type="slidenum">
              <a:rPr lang="en-GB" altLang="en-US"/>
              <a:pPr>
                <a:defRPr/>
              </a:pPr>
              <a:t>‹#›</a:t>
            </a:fld>
            <a:endParaRPr lang="en-GB" altLang="en-US"/>
          </a:p>
        </p:txBody>
      </p:sp>
    </p:spTree>
    <p:extLst>
      <p:ext uri="{BB962C8B-B14F-4D97-AF65-F5344CB8AC3E}">
        <p14:creationId xmlns:p14="http://schemas.microsoft.com/office/powerpoint/2010/main" val="33901437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816C2BD-3ADA-C16C-2318-46C36F4E676A}"/>
              </a:ext>
            </a:extLst>
          </p:cNvPr>
          <p:cNvSpPr>
            <a:spLocks noGrp="1"/>
          </p:cNvSpPr>
          <p:nvPr>
            <p:ph type="dt" sz="half" idx="10"/>
          </p:nvPr>
        </p:nvSpPr>
        <p:spPr/>
        <p:txBody>
          <a:bodyPr/>
          <a:lstStyle>
            <a:lvl1pPr>
              <a:defRPr/>
            </a:lvl1pPr>
          </a:lstStyle>
          <a:p>
            <a:pPr>
              <a:defRPr/>
            </a:pPr>
            <a:fld id="{8DE60D63-3B36-41E7-9D99-4DFD85FC7798}" type="datetime1">
              <a:rPr lang="en-GB" altLang="en-US"/>
              <a:pPr>
                <a:defRPr/>
              </a:pPr>
              <a:t>25/02/2024</a:t>
            </a:fld>
            <a:endParaRPr lang="en-GB" altLang="en-US" dirty="0"/>
          </a:p>
        </p:txBody>
      </p:sp>
      <p:sp>
        <p:nvSpPr>
          <p:cNvPr id="6" name="Slide Number Placeholder 5">
            <a:extLst>
              <a:ext uri="{FF2B5EF4-FFF2-40B4-BE49-F238E27FC236}">
                <a16:creationId xmlns:a16="http://schemas.microsoft.com/office/drawing/2014/main" id="{9B6CD60A-556D-C549-286A-8D8DEC420C3C}"/>
              </a:ext>
            </a:extLst>
          </p:cNvPr>
          <p:cNvSpPr>
            <a:spLocks noGrp="1"/>
          </p:cNvSpPr>
          <p:nvPr>
            <p:ph type="sldNum" sz="quarter" idx="11"/>
          </p:nvPr>
        </p:nvSpPr>
        <p:spPr/>
        <p:txBody>
          <a:bodyPr/>
          <a:lstStyle>
            <a:lvl1pPr>
              <a:defRPr/>
            </a:lvl1pPr>
          </a:lstStyle>
          <a:p>
            <a:pPr>
              <a:defRPr/>
            </a:pPr>
            <a:fld id="{E72EED64-39AA-44AE-9E3A-E838ECA74315}" type="slidenum">
              <a:rPr lang="en-GB" altLang="en-US"/>
              <a:pPr>
                <a:defRPr/>
              </a:pPr>
              <a:t>‹#›</a:t>
            </a:fld>
            <a:endParaRPr lang="en-GB" altLang="en-US"/>
          </a:p>
        </p:txBody>
      </p:sp>
    </p:spTree>
    <p:extLst>
      <p:ext uri="{BB962C8B-B14F-4D97-AF65-F5344CB8AC3E}">
        <p14:creationId xmlns:p14="http://schemas.microsoft.com/office/powerpoint/2010/main" val="32259339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D00D6982-F7E0-9336-3B03-2D1AE755D58D}"/>
              </a:ext>
            </a:extLst>
          </p:cNvPr>
          <p:cNvSpPr>
            <a:spLocks noGrp="1"/>
          </p:cNvSpPr>
          <p:nvPr>
            <p:ph type="dt" sz="half" idx="10"/>
          </p:nvPr>
        </p:nvSpPr>
        <p:spPr/>
        <p:txBody>
          <a:bodyPr/>
          <a:lstStyle>
            <a:lvl1pPr>
              <a:defRPr/>
            </a:lvl1pPr>
          </a:lstStyle>
          <a:p>
            <a:pPr>
              <a:defRPr/>
            </a:pPr>
            <a:fld id="{AEC6F7EB-9131-484E-9C4E-C8B1878B54B0}" type="datetime1">
              <a:rPr lang="en-GB" altLang="en-US"/>
              <a:pPr>
                <a:defRPr/>
              </a:pPr>
              <a:t>25/02/2024</a:t>
            </a:fld>
            <a:endParaRPr lang="en-GB" altLang="en-US" dirty="0"/>
          </a:p>
        </p:txBody>
      </p:sp>
      <p:sp>
        <p:nvSpPr>
          <p:cNvPr id="8" name="Slide Number Placeholder 5">
            <a:extLst>
              <a:ext uri="{FF2B5EF4-FFF2-40B4-BE49-F238E27FC236}">
                <a16:creationId xmlns:a16="http://schemas.microsoft.com/office/drawing/2014/main" id="{A71A6CD1-B4D3-3F2E-EB02-70A8B215A066}"/>
              </a:ext>
            </a:extLst>
          </p:cNvPr>
          <p:cNvSpPr>
            <a:spLocks noGrp="1"/>
          </p:cNvSpPr>
          <p:nvPr>
            <p:ph type="sldNum" sz="quarter" idx="11"/>
          </p:nvPr>
        </p:nvSpPr>
        <p:spPr/>
        <p:txBody>
          <a:bodyPr/>
          <a:lstStyle>
            <a:lvl1pPr>
              <a:defRPr/>
            </a:lvl1pPr>
          </a:lstStyle>
          <a:p>
            <a:pPr>
              <a:defRPr/>
            </a:pPr>
            <a:fld id="{F0EF6AAE-FD38-4B58-9EC6-BAFB6C68C825}" type="slidenum">
              <a:rPr lang="en-GB" altLang="en-US"/>
              <a:pPr>
                <a:defRPr/>
              </a:pPr>
              <a:t>‹#›</a:t>
            </a:fld>
            <a:endParaRPr lang="en-GB" altLang="en-US"/>
          </a:p>
        </p:txBody>
      </p:sp>
    </p:spTree>
    <p:extLst>
      <p:ext uri="{BB962C8B-B14F-4D97-AF65-F5344CB8AC3E}">
        <p14:creationId xmlns:p14="http://schemas.microsoft.com/office/powerpoint/2010/main" val="36198730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F9C11FF-7DB8-B33B-4C36-99849B3079E0}"/>
              </a:ext>
            </a:extLst>
          </p:cNvPr>
          <p:cNvSpPr>
            <a:spLocks noGrp="1"/>
          </p:cNvSpPr>
          <p:nvPr>
            <p:ph type="dt" sz="half" idx="10"/>
          </p:nvPr>
        </p:nvSpPr>
        <p:spPr/>
        <p:txBody>
          <a:bodyPr/>
          <a:lstStyle>
            <a:lvl1pPr>
              <a:defRPr/>
            </a:lvl1pPr>
          </a:lstStyle>
          <a:p>
            <a:pPr>
              <a:defRPr/>
            </a:pPr>
            <a:fld id="{67AE5B52-DBD4-4A71-BEB2-FDF755445425}" type="datetime1">
              <a:rPr lang="en-GB" altLang="en-US"/>
              <a:pPr>
                <a:defRPr/>
              </a:pPr>
              <a:t>25/02/2024</a:t>
            </a:fld>
            <a:endParaRPr lang="en-GB" altLang="en-US" dirty="0"/>
          </a:p>
        </p:txBody>
      </p:sp>
      <p:sp>
        <p:nvSpPr>
          <p:cNvPr id="4" name="Slide Number Placeholder 5">
            <a:extLst>
              <a:ext uri="{FF2B5EF4-FFF2-40B4-BE49-F238E27FC236}">
                <a16:creationId xmlns:a16="http://schemas.microsoft.com/office/drawing/2014/main" id="{CC044FEA-E0CA-7E07-650C-D52C104AF9DE}"/>
              </a:ext>
            </a:extLst>
          </p:cNvPr>
          <p:cNvSpPr>
            <a:spLocks noGrp="1"/>
          </p:cNvSpPr>
          <p:nvPr>
            <p:ph type="sldNum" sz="quarter" idx="11"/>
          </p:nvPr>
        </p:nvSpPr>
        <p:spPr/>
        <p:txBody>
          <a:bodyPr/>
          <a:lstStyle>
            <a:lvl1pPr>
              <a:defRPr/>
            </a:lvl1pPr>
          </a:lstStyle>
          <a:p>
            <a:pPr>
              <a:defRPr/>
            </a:pPr>
            <a:fld id="{76859D60-A8C4-4280-9700-9728308782B8}" type="slidenum">
              <a:rPr lang="en-GB" altLang="en-US"/>
              <a:pPr>
                <a:defRPr/>
              </a:pPr>
              <a:t>‹#›</a:t>
            </a:fld>
            <a:endParaRPr lang="en-GB" altLang="en-US"/>
          </a:p>
        </p:txBody>
      </p:sp>
    </p:spTree>
    <p:extLst>
      <p:ext uri="{BB962C8B-B14F-4D97-AF65-F5344CB8AC3E}">
        <p14:creationId xmlns:p14="http://schemas.microsoft.com/office/powerpoint/2010/main" val="257246432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BF874022-BA55-5290-A74C-BE181611FADA}"/>
              </a:ext>
            </a:extLst>
          </p:cNvPr>
          <p:cNvSpPr>
            <a:spLocks noGrp="1"/>
          </p:cNvSpPr>
          <p:nvPr>
            <p:ph type="dt" sz="half" idx="10"/>
          </p:nvPr>
        </p:nvSpPr>
        <p:spPr/>
        <p:txBody>
          <a:bodyPr/>
          <a:lstStyle>
            <a:lvl1pPr>
              <a:defRPr/>
            </a:lvl1pPr>
          </a:lstStyle>
          <a:p>
            <a:pPr>
              <a:defRPr/>
            </a:pPr>
            <a:fld id="{52FB8B02-2768-47F7-A275-CE7D130BB173}" type="datetime1">
              <a:rPr lang="en-GB" altLang="en-US"/>
              <a:pPr>
                <a:defRPr/>
              </a:pPr>
              <a:t>25/02/2024</a:t>
            </a:fld>
            <a:endParaRPr lang="en-GB" altLang="en-US" dirty="0"/>
          </a:p>
        </p:txBody>
      </p:sp>
      <p:sp>
        <p:nvSpPr>
          <p:cNvPr id="3" name="Slide Number Placeholder 5">
            <a:extLst>
              <a:ext uri="{FF2B5EF4-FFF2-40B4-BE49-F238E27FC236}">
                <a16:creationId xmlns:a16="http://schemas.microsoft.com/office/drawing/2014/main" id="{2D34F208-88F0-3122-CE79-6319DBB2EBA0}"/>
              </a:ext>
            </a:extLst>
          </p:cNvPr>
          <p:cNvSpPr>
            <a:spLocks noGrp="1"/>
          </p:cNvSpPr>
          <p:nvPr>
            <p:ph type="sldNum" sz="quarter" idx="11"/>
          </p:nvPr>
        </p:nvSpPr>
        <p:spPr/>
        <p:txBody>
          <a:bodyPr/>
          <a:lstStyle>
            <a:lvl1pPr>
              <a:defRPr/>
            </a:lvl1pPr>
          </a:lstStyle>
          <a:p>
            <a:pPr>
              <a:defRPr/>
            </a:pPr>
            <a:fld id="{DD57F321-5880-4D39-80B8-2C178564A8A5}" type="slidenum">
              <a:rPr lang="en-GB" altLang="en-US"/>
              <a:pPr>
                <a:defRPr/>
              </a:pPr>
              <a:t>‹#›</a:t>
            </a:fld>
            <a:endParaRPr lang="en-GB" altLang="en-US"/>
          </a:p>
        </p:txBody>
      </p:sp>
    </p:spTree>
    <p:extLst>
      <p:ext uri="{BB962C8B-B14F-4D97-AF65-F5344CB8AC3E}">
        <p14:creationId xmlns:p14="http://schemas.microsoft.com/office/powerpoint/2010/main" val="93099577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0D7F4217-B574-E68F-36EF-79D4EE5911B3}"/>
              </a:ext>
            </a:extLst>
          </p:cNvPr>
          <p:cNvSpPr>
            <a:spLocks noGrp="1"/>
          </p:cNvSpPr>
          <p:nvPr>
            <p:ph type="dt" sz="half" idx="10"/>
          </p:nvPr>
        </p:nvSpPr>
        <p:spPr/>
        <p:txBody>
          <a:bodyPr/>
          <a:lstStyle>
            <a:lvl1pPr>
              <a:defRPr/>
            </a:lvl1pPr>
          </a:lstStyle>
          <a:p>
            <a:pPr>
              <a:defRPr/>
            </a:pPr>
            <a:fld id="{E553F60D-F5C4-488A-A3AD-F1FE4734946E}" type="datetime1">
              <a:rPr lang="en-GB" altLang="en-US"/>
              <a:pPr>
                <a:defRPr/>
              </a:pPr>
              <a:t>25/02/2024</a:t>
            </a:fld>
            <a:endParaRPr lang="en-GB" altLang="en-US" dirty="0"/>
          </a:p>
        </p:txBody>
      </p:sp>
      <p:sp>
        <p:nvSpPr>
          <p:cNvPr id="6" name="Slide Number Placeholder 5">
            <a:extLst>
              <a:ext uri="{FF2B5EF4-FFF2-40B4-BE49-F238E27FC236}">
                <a16:creationId xmlns:a16="http://schemas.microsoft.com/office/drawing/2014/main" id="{67B7F15C-2974-A11A-864C-530A75AD9D79}"/>
              </a:ext>
            </a:extLst>
          </p:cNvPr>
          <p:cNvSpPr>
            <a:spLocks noGrp="1"/>
          </p:cNvSpPr>
          <p:nvPr>
            <p:ph type="sldNum" sz="quarter" idx="11"/>
          </p:nvPr>
        </p:nvSpPr>
        <p:spPr/>
        <p:txBody>
          <a:bodyPr/>
          <a:lstStyle>
            <a:lvl1pPr>
              <a:defRPr/>
            </a:lvl1pPr>
          </a:lstStyle>
          <a:p>
            <a:pPr>
              <a:defRPr/>
            </a:pPr>
            <a:fld id="{F89E65B0-D589-4DA6-AEB4-B3169F24FCFA}" type="slidenum">
              <a:rPr lang="en-GB" altLang="en-US"/>
              <a:pPr>
                <a:defRPr/>
              </a:pPr>
              <a:t>‹#›</a:t>
            </a:fld>
            <a:endParaRPr lang="en-GB" altLang="en-US"/>
          </a:p>
        </p:txBody>
      </p:sp>
    </p:spTree>
    <p:extLst>
      <p:ext uri="{BB962C8B-B14F-4D97-AF65-F5344CB8AC3E}">
        <p14:creationId xmlns:p14="http://schemas.microsoft.com/office/powerpoint/2010/main" val="354094938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DBC8F02-1077-4D16-1C9E-485244928665}"/>
              </a:ext>
            </a:extLst>
          </p:cNvPr>
          <p:cNvSpPr>
            <a:spLocks noGrp="1"/>
          </p:cNvSpPr>
          <p:nvPr>
            <p:ph type="dt" sz="half" idx="10"/>
          </p:nvPr>
        </p:nvSpPr>
        <p:spPr/>
        <p:txBody>
          <a:bodyPr/>
          <a:lstStyle>
            <a:lvl1pPr>
              <a:defRPr/>
            </a:lvl1pPr>
          </a:lstStyle>
          <a:p>
            <a:pPr>
              <a:defRPr/>
            </a:pPr>
            <a:fld id="{8DF55677-6D9C-4510-96D6-C8E562836543}" type="datetime1">
              <a:rPr lang="en-GB" altLang="en-US"/>
              <a:pPr>
                <a:defRPr/>
              </a:pPr>
              <a:t>25/02/2024</a:t>
            </a:fld>
            <a:endParaRPr lang="en-GB" altLang="en-US" dirty="0"/>
          </a:p>
        </p:txBody>
      </p:sp>
      <p:sp>
        <p:nvSpPr>
          <p:cNvPr id="6" name="Slide Number Placeholder 5">
            <a:extLst>
              <a:ext uri="{FF2B5EF4-FFF2-40B4-BE49-F238E27FC236}">
                <a16:creationId xmlns:a16="http://schemas.microsoft.com/office/drawing/2014/main" id="{AA82BD83-3E1B-63A5-3434-4725CB5578CB}"/>
              </a:ext>
            </a:extLst>
          </p:cNvPr>
          <p:cNvSpPr>
            <a:spLocks noGrp="1"/>
          </p:cNvSpPr>
          <p:nvPr>
            <p:ph type="sldNum" sz="quarter" idx="11"/>
          </p:nvPr>
        </p:nvSpPr>
        <p:spPr/>
        <p:txBody>
          <a:bodyPr/>
          <a:lstStyle>
            <a:lvl1pPr>
              <a:defRPr/>
            </a:lvl1pPr>
          </a:lstStyle>
          <a:p>
            <a:pPr>
              <a:defRPr/>
            </a:pPr>
            <a:fld id="{3518244D-A073-45DF-9A51-0FA8D518C0E2}" type="slidenum">
              <a:rPr lang="en-GB" altLang="en-US"/>
              <a:pPr>
                <a:defRPr/>
              </a:pPr>
              <a:t>‹#›</a:t>
            </a:fld>
            <a:endParaRPr lang="en-GB" altLang="en-US"/>
          </a:p>
        </p:txBody>
      </p:sp>
    </p:spTree>
    <p:extLst>
      <p:ext uri="{BB962C8B-B14F-4D97-AF65-F5344CB8AC3E}">
        <p14:creationId xmlns:p14="http://schemas.microsoft.com/office/powerpoint/2010/main" val="302981985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84E332-392D-3D35-25F0-4D1A390170FA}"/>
              </a:ext>
            </a:extLst>
          </p:cNvPr>
          <p:cNvSpPr>
            <a:spLocks noGrp="1"/>
          </p:cNvSpPr>
          <p:nvPr>
            <p:ph type="dt" sz="half" idx="10"/>
          </p:nvPr>
        </p:nvSpPr>
        <p:spPr/>
        <p:txBody>
          <a:bodyPr/>
          <a:lstStyle>
            <a:lvl1pPr>
              <a:defRPr/>
            </a:lvl1pPr>
          </a:lstStyle>
          <a:p>
            <a:pPr>
              <a:defRPr/>
            </a:pPr>
            <a:fld id="{7611BC63-647E-48B1-AD04-EDDCE6F9A939}" type="datetime1">
              <a:rPr lang="en-GB" altLang="en-US"/>
              <a:pPr>
                <a:defRPr/>
              </a:pPr>
              <a:t>25/02/2024</a:t>
            </a:fld>
            <a:endParaRPr lang="en-GB" altLang="en-US" dirty="0"/>
          </a:p>
        </p:txBody>
      </p:sp>
      <p:sp>
        <p:nvSpPr>
          <p:cNvPr id="5" name="Slide Number Placeholder 5">
            <a:extLst>
              <a:ext uri="{FF2B5EF4-FFF2-40B4-BE49-F238E27FC236}">
                <a16:creationId xmlns:a16="http://schemas.microsoft.com/office/drawing/2014/main" id="{F36FEB1F-989B-E312-94BF-B9F841DCE88E}"/>
              </a:ext>
            </a:extLst>
          </p:cNvPr>
          <p:cNvSpPr>
            <a:spLocks noGrp="1"/>
          </p:cNvSpPr>
          <p:nvPr>
            <p:ph type="sldNum" sz="quarter" idx="11"/>
          </p:nvPr>
        </p:nvSpPr>
        <p:spPr/>
        <p:txBody>
          <a:bodyPr/>
          <a:lstStyle>
            <a:lvl1pPr>
              <a:defRPr/>
            </a:lvl1pPr>
          </a:lstStyle>
          <a:p>
            <a:pPr>
              <a:defRPr/>
            </a:pPr>
            <a:fld id="{DD21924A-B6DC-402E-BB3D-F294E258BC27}" type="slidenum">
              <a:rPr lang="en-GB" altLang="en-US"/>
              <a:pPr>
                <a:defRPr/>
              </a:pPr>
              <a:t>‹#›</a:t>
            </a:fld>
            <a:endParaRPr lang="en-GB" altLang="en-US"/>
          </a:p>
        </p:txBody>
      </p:sp>
    </p:spTree>
    <p:extLst>
      <p:ext uri="{BB962C8B-B14F-4D97-AF65-F5344CB8AC3E}">
        <p14:creationId xmlns:p14="http://schemas.microsoft.com/office/powerpoint/2010/main" val="103996719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221DCC-FB94-48FC-B4B4-E54F253C8614}"/>
              </a:ext>
            </a:extLst>
          </p:cNvPr>
          <p:cNvSpPr>
            <a:spLocks noGrp="1"/>
          </p:cNvSpPr>
          <p:nvPr>
            <p:ph type="dt" sz="half" idx="10"/>
          </p:nvPr>
        </p:nvSpPr>
        <p:spPr/>
        <p:txBody>
          <a:bodyPr/>
          <a:lstStyle>
            <a:lvl1pPr>
              <a:defRPr/>
            </a:lvl1pPr>
          </a:lstStyle>
          <a:p>
            <a:pPr>
              <a:defRPr/>
            </a:pPr>
            <a:fld id="{3818F72F-88D6-4483-9838-073098CAE908}" type="datetime1">
              <a:rPr lang="en-GB" altLang="en-US"/>
              <a:pPr>
                <a:defRPr/>
              </a:pPr>
              <a:t>25/02/2024</a:t>
            </a:fld>
            <a:endParaRPr lang="en-GB" altLang="en-US" dirty="0"/>
          </a:p>
        </p:txBody>
      </p:sp>
      <p:sp>
        <p:nvSpPr>
          <p:cNvPr id="5" name="Slide Number Placeholder 5">
            <a:extLst>
              <a:ext uri="{FF2B5EF4-FFF2-40B4-BE49-F238E27FC236}">
                <a16:creationId xmlns:a16="http://schemas.microsoft.com/office/drawing/2014/main" id="{947F055E-7AFD-3EC9-8E6E-02ADDF6BA666}"/>
              </a:ext>
            </a:extLst>
          </p:cNvPr>
          <p:cNvSpPr>
            <a:spLocks noGrp="1"/>
          </p:cNvSpPr>
          <p:nvPr>
            <p:ph type="sldNum" sz="quarter" idx="11"/>
          </p:nvPr>
        </p:nvSpPr>
        <p:spPr/>
        <p:txBody>
          <a:bodyPr/>
          <a:lstStyle>
            <a:lvl1pPr>
              <a:defRPr/>
            </a:lvl1pPr>
          </a:lstStyle>
          <a:p>
            <a:pPr>
              <a:defRPr/>
            </a:pPr>
            <a:fld id="{135A243C-2E83-4842-8CBB-5449C98E08B8}" type="slidenum">
              <a:rPr lang="en-GB" altLang="en-US"/>
              <a:pPr>
                <a:defRPr/>
              </a:pPr>
              <a:t>‹#›</a:t>
            </a:fld>
            <a:endParaRPr lang="en-GB" altLang="en-US"/>
          </a:p>
        </p:txBody>
      </p:sp>
    </p:spTree>
    <p:extLst>
      <p:ext uri="{BB962C8B-B14F-4D97-AF65-F5344CB8AC3E}">
        <p14:creationId xmlns:p14="http://schemas.microsoft.com/office/powerpoint/2010/main" val="13311660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1D33912B-0473-C016-F1A9-77E6F652AD14}"/>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3D0F7D93-53CC-0990-7463-2DF8D1550851}"/>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CF756CA7-D6C5-9534-8D34-C7478FED280E}"/>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4812D25-4E7E-4D6E-8930-753C0F50F265}" type="datetime1">
              <a:rPr lang="en-GB" altLang="en-US"/>
              <a:pPr>
                <a:defRPr/>
              </a:pPr>
              <a:t>25/02/2024</a:t>
            </a:fld>
            <a:endParaRPr lang="en-GB" altLang="en-US" dirty="0"/>
          </a:p>
        </p:txBody>
      </p:sp>
      <p:sp>
        <p:nvSpPr>
          <p:cNvPr id="6" name="Slide Number Placeholder 5">
            <a:extLst>
              <a:ext uri="{FF2B5EF4-FFF2-40B4-BE49-F238E27FC236}">
                <a16:creationId xmlns:a16="http://schemas.microsoft.com/office/drawing/2014/main" id="{E350CE1A-AF0F-9AD0-EB70-22F014C50CE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AEA8000-0179-4503-815D-E425C8959111}"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035" r:id="rId1"/>
    <p:sldLayoutId id="2147484036" r:id="rId2"/>
    <p:sldLayoutId id="2147484017" r:id="rId3"/>
    <p:sldLayoutId id="2147484018" r:id="rId4"/>
    <p:sldLayoutId id="2147484019" r:id="rId5"/>
    <p:sldLayoutId id="2147484020" r:id="rId6"/>
    <p:sldLayoutId id="2147484021" r:id="rId7"/>
    <p:sldLayoutId id="2147484022" r:id="rId8"/>
    <p:sldLayoutId id="2147484023" r:id="rId9"/>
    <p:sldLayoutId id="2147484024" r:id="rId10"/>
    <p:sldLayoutId id="214748402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a:extLst>
              <a:ext uri="{FF2B5EF4-FFF2-40B4-BE49-F238E27FC236}">
                <a16:creationId xmlns:a16="http://schemas.microsoft.com/office/drawing/2014/main" id="{403AA759-BDDE-2300-46A7-84A5E50BB0E9}"/>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96C5A595-A8F0-2EA5-135B-72F5C2C5D25F}"/>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A8CA25FE-BAE6-BC61-8A47-CDBB2AE8A03A}"/>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4500E020-3009-47B0-82AB-906B00F1B66A}" type="datetime1">
              <a:rPr lang="en-GB" altLang="en-US"/>
              <a:pPr>
                <a:defRPr/>
              </a:pPr>
              <a:t>25/02/2024</a:t>
            </a:fld>
            <a:endParaRPr lang="en-GB" altLang="en-US" dirty="0"/>
          </a:p>
        </p:txBody>
      </p:sp>
      <p:sp>
        <p:nvSpPr>
          <p:cNvPr id="6" name="Slide Number Placeholder 5">
            <a:extLst>
              <a:ext uri="{FF2B5EF4-FFF2-40B4-BE49-F238E27FC236}">
                <a16:creationId xmlns:a16="http://schemas.microsoft.com/office/drawing/2014/main" id="{B0898D98-5971-DE80-ED79-AD9796156ABF}"/>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4BE25BB-2985-44D5-B199-95FDB39A8F9E}"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037" r:id="rId1"/>
    <p:sldLayoutId id="2147484038" r:id="rId2"/>
    <p:sldLayoutId id="2147484026" r:id="rId3"/>
    <p:sldLayoutId id="2147484027" r:id="rId4"/>
    <p:sldLayoutId id="2147484028" r:id="rId5"/>
    <p:sldLayoutId id="2147484029" r:id="rId6"/>
    <p:sldLayoutId id="2147484030" r:id="rId7"/>
    <p:sldLayoutId id="2147484031" r:id="rId8"/>
    <p:sldLayoutId id="2147484032" r:id="rId9"/>
    <p:sldLayoutId id="2147484033" r:id="rId10"/>
    <p:sldLayoutId id="2147484034"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hyperlink" Target="https://doi.org/10.1177/1468794106058866" TargetMode="External"/><Relationship Id="rId2" Type="http://schemas.openxmlformats.org/officeDocument/2006/relationships/hyperlink" Target="https://www.blackwellpublishing.com/content/BPL_Images/Content_store/Sample_chapter/9780632052844/001-025%5B1%5D.pdf" TargetMode="Externa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7671B7C2-BF50-4B12-A1A9-4950BA4187C3}"/>
              </a:ext>
            </a:extLst>
          </p:cNvPr>
          <p:cNvSpPr>
            <a:spLocks noGrp="1"/>
          </p:cNvSpPr>
          <p:nvPr>
            <p:ph type="ctrTitle"/>
          </p:nvPr>
        </p:nvSpPr>
        <p:spPr>
          <a:xfrm>
            <a:off x="731838" y="819150"/>
            <a:ext cx="7985125" cy="2127250"/>
          </a:xfrm>
        </p:spPr>
        <p:txBody>
          <a:bodyPr/>
          <a:lstStyle/>
          <a:p>
            <a:pPr eaLnBrk="1" hangingPunct="1"/>
            <a:br>
              <a:rPr lang="en-GB" altLang="en-US" sz="3200" b="1" dirty="0">
                <a:solidFill>
                  <a:schemeClr val="bg1"/>
                </a:solidFill>
                <a:latin typeface="Arial" panose="020B0604020202020204" pitchFamily="34" charset="0"/>
                <a:cs typeface="Arial" panose="020B0604020202020204" pitchFamily="34" charset="0"/>
              </a:rPr>
            </a:br>
            <a:r>
              <a:rPr lang="en-GB" altLang="en-US" sz="3200" b="1" dirty="0">
                <a:solidFill>
                  <a:schemeClr val="bg1"/>
                </a:solidFill>
                <a:latin typeface="Arial" panose="020B0604020202020204" pitchFamily="34" charset="0"/>
                <a:cs typeface="Arial" panose="020B0604020202020204" pitchFamily="34" charset="0"/>
              </a:rPr>
              <a:t>Public Health and Social Care in Practice Dissertation Module </a:t>
            </a:r>
            <a:br>
              <a:rPr lang="en-GB" altLang="en-US" sz="3200" b="1" dirty="0">
                <a:latin typeface="Arial" panose="020B0604020202020204" pitchFamily="34" charset="0"/>
                <a:cs typeface="Arial" panose="020B0604020202020204" pitchFamily="34" charset="0"/>
              </a:rPr>
            </a:br>
            <a:br>
              <a:rPr lang="en-GB" altLang="en-US" sz="3200" dirty="0">
                <a:latin typeface="Arial" panose="020B0604020202020204" pitchFamily="34" charset="0"/>
                <a:cs typeface="Arial" panose="020B0604020202020204" pitchFamily="34" charset="0"/>
              </a:rPr>
            </a:br>
            <a:endParaRPr lang="en-GB" altLang="en-US" sz="3200" dirty="0">
              <a:latin typeface="Arial" panose="020B0604020202020204" pitchFamily="34" charset="0"/>
              <a:cs typeface="Arial" panose="020B0604020202020204" pitchFamily="34" charset="0"/>
            </a:endParaRPr>
          </a:p>
        </p:txBody>
      </p:sp>
      <p:sp>
        <p:nvSpPr>
          <p:cNvPr id="9219" name="Subtitle 4">
            <a:extLst>
              <a:ext uri="{FF2B5EF4-FFF2-40B4-BE49-F238E27FC236}">
                <a16:creationId xmlns:a16="http://schemas.microsoft.com/office/drawing/2014/main" id="{A9155554-20F7-0DD1-4542-EFD9335EB84B}"/>
              </a:ext>
            </a:extLst>
          </p:cNvPr>
          <p:cNvSpPr>
            <a:spLocks noGrp="1"/>
          </p:cNvSpPr>
          <p:nvPr>
            <p:ph type="subTitle" idx="1"/>
          </p:nvPr>
        </p:nvSpPr>
        <p:spPr>
          <a:xfrm>
            <a:off x="652463" y="2344738"/>
            <a:ext cx="8064500" cy="1733550"/>
          </a:xfrm>
        </p:spPr>
        <p:txBody>
          <a:bodyPr/>
          <a:lstStyle/>
          <a:p>
            <a:pPr eaLnBrk="1" hangingPunct="1"/>
            <a:r>
              <a:rPr lang="en-GB" altLang="en-US" sz="4000" b="1" dirty="0">
                <a:solidFill>
                  <a:schemeClr val="bg1"/>
                </a:solidFill>
              </a:rPr>
              <a:t>LCHS7004</a:t>
            </a:r>
          </a:p>
          <a:p>
            <a:pPr eaLnBrk="1" hangingPunct="1"/>
            <a:r>
              <a:rPr lang="en-GB" altLang="en-US" sz="4000" b="1" dirty="0">
                <a:solidFill>
                  <a:schemeClr val="bg1"/>
                </a:solidFill>
              </a:rPr>
              <a:t>Workshop 3</a:t>
            </a:r>
          </a:p>
          <a:p>
            <a:pPr eaLnBrk="1" hangingPunct="1"/>
            <a:r>
              <a:rPr lang="en-GB" altLang="en-US" sz="3000" b="1" dirty="0">
                <a:solidFill>
                  <a:schemeClr val="bg1"/>
                </a:solidFill>
              </a:rPr>
              <a:t>*Formative Presentation Research Proposal </a:t>
            </a:r>
          </a:p>
          <a:p>
            <a:pPr eaLnBrk="1" hangingPunct="1"/>
            <a:r>
              <a:rPr lang="en-GB" altLang="en-US" sz="3000" b="1" dirty="0">
                <a:solidFill>
                  <a:schemeClr val="bg1"/>
                </a:solidFill>
              </a:rPr>
              <a:t>*Qualitative Research </a:t>
            </a:r>
          </a:p>
          <a:p>
            <a:pPr eaLnBrk="1" hangingPunct="1"/>
            <a:r>
              <a:rPr lang="en-GB" altLang="en-US" sz="2500" b="1" dirty="0">
                <a:solidFill>
                  <a:schemeClr val="bg1"/>
                </a:solidFill>
              </a:rPr>
              <a:t>   Week 3	</a:t>
            </a:r>
          </a:p>
          <a:p>
            <a:pPr eaLnBrk="1" hangingPunct="1"/>
            <a:r>
              <a:rPr lang="en-GB" altLang="en-US" sz="2800" b="1" dirty="0">
                <a:solidFill>
                  <a:schemeClr val="bg1"/>
                </a:solidFill>
                <a:latin typeface="Arial" panose="020B0604020202020204" pitchFamily="34" charset="0"/>
                <a:cs typeface="Arial" panose="020B0604020202020204" pitchFamily="34" charset="0"/>
              </a:rPr>
              <a:t> </a:t>
            </a:r>
          </a:p>
          <a:p>
            <a:pPr eaLnBrk="1" hangingPunct="1"/>
            <a:endParaRPr lang="en-GB" altLang="en-US" sz="2800" dirty="0">
              <a:solidFill>
                <a:schemeClr val="bg1"/>
              </a:solidFill>
            </a:endParaRPr>
          </a:p>
          <a:p>
            <a:endParaRPr lang="en-GB" altLang="en-US" sz="1800" dirty="0">
              <a:solidFill>
                <a:schemeClr val="tx1"/>
              </a:solidFill>
            </a:endParaRP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3" name="Date Placeholder 2">
            <a:extLst>
              <a:ext uri="{FF2B5EF4-FFF2-40B4-BE49-F238E27FC236}">
                <a16:creationId xmlns:a16="http://schemas.microsoft.com/office/drawing/2014/main" id="{E1590707-73A7-D01B-81D1-C5B1C25115AC}"/>
              </a:ext>
            </a:extLst>
          </p:cNvPr>
          <p:cNvSpPr>
            <a:spLocks noGrp="1"/>
          </p:cNvSpPr>
          <p:nvPr>
            <p:ph type="dt" sz="quarter" idx="10"/>
          </p:nvPr>
        </p:nvSpPr>
        <p:spPr/>
        <p:txBody>
          <a:bodyPr/>
          <a:lstStyle/>
          <a:p>
            <a:pPr>
              <a:defRPr/>
            </a:pPr>
            <a:fld id="{5EC0FA7E-6D3B-48D7-9F80-6C4D37659D9C}" type="datetime1">
              <a:rPr lang="en-GB" altLang="en-US"/>
              <a:pPr>
                <a:defRPr/>
              </a:pPr>
              <a:t>25/02/2024</a:t>
            </a:fld>
            <a:endParaRPr lang="en-GB" altLang="en-US" dirty="0"/>
          </a:p>
        </p:txBody>
      </p:sp>
      <p:sp>
        <p:nvSpPr>
          <p:cNvPr id="9221" name="Slide Number Placeholder 5">
            <a:extLst>
              <a:ext uri="{FF2B5EF4-FFF2-40B4-BE49-F238E27FC236}">
                <a16:creationId xmlns:a16="http://schemas.microsoft.com/office/drawing/2014/main" id="{9BF1FE7D-9FBF-13BF-E561-9F5E0C4A857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2AC9DEA-116B-4A2C-96FE-39479E341BC7}"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9222" name="Subtitle 4">
            <a:extLst>
              <a:ext uri="{FF2B5EF4-FFF2-40B4-BE49-F238E27FC236}">
                <a16:creationId xmlns:a16="http://schemas.microsoft.com/office/drawing/2014/main" id="{12BAB20E-CF0D-AD81-ABEF-DC385B692D9A}"/>
              </a:ext>
            </a:extLst>
          </p:cNvPr>
          <p:cNvSpPr txBox="1">
            <a:spLocks/>
          </p:cNvSpPr>
          <p:nvPr/>
        </p:nvSpPr>
        <p:spPr bwMode="auto">
          <a:xfrm>
            <a:off x="107504" y="5661025"/>
            <a:ext cx="8064500" cy="1082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buFont typeface="Arial" panose="020B0604020202020204" pitchFamily="34" charset="0"/>
              <a:buNone/>
            </a:pPr>
            <a:r>
              <a:rPr lang="en-GB" altLang="en-US" sz="2200" b="1" dirty="0">
                <a:solidFill>
                  <a:schemeClr val="bg1"/>
                </a:solidFill>
              </a:rPr>
              <a:t>Dr Diola Bijlhout     E-mail: d.bijlhout@uwtsd.ac.uk</a:t>
            </a:r>
            <a:endParaRPr lang="en-GB" altLang="en-US" sz="2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448F2-3127-7F32-7722-D034B11FAFDF}"/>
              </a:ext>
            </a:extLst>
          </p:cNvPr>
          <p:cNvSpPr>
            <a:spLocks noGrp="1"/>
          </p:cNvSpPr>
          <p:nvPr>
            <p:ph type="title"/>
          </p:nvPr>
        </p:nvSpPr>
        <p:spPr>
          <a:xfrm>
            <a:off x="766762" y="756641"/>
            <a:ext cx="7886700" cy="441722"/>
          </a:xfrm>
        </p:spPr>
        <p:txBody>
          <a:bodyPr>
            <a:noAutofit/>
          </a:bodyPr>
          <a:lstStyle/>
          <a:p>
            <a:pPr algn="ctr"/>
            <a:r>
              <a:rPr lang="en-GB" sz="3500" b="1" dirty="0">
                <a:solidFill>
                  <a:srgbClr val="000000"/>
                </a:solidFill>
                <a:latin typeface="Lato" panose="020F0502020204030203" pitchFamily="34" charset="0"/>
              </a:rPr>
              <a:t>The way that class attendance is recorded has changed significantly!</a:t>
            </a:r>
            <a:br>
              <a:rPr lang="en-GB" sz="3500" dirty="0"/>
            </a:br>
            <a:endParaRPr lang="en-GB" sz="3500" dirty="0"/>
          </a:p>
        </p:txBody>
      </p:sp>
      <p:sp>
        <p:nvSpPr>
          <p:cNvPr id="3" name="Content Placeholder 2">
            <a:extLst>
              <a:ext uri="{FF2B5EF4-FFF2-40B4-BE49-F238E27FC236}">
                <a16:creationId xmlns:a16="http://schemas.microsoft.com/office/drawing/2014/main" id="{689B538F-96A0-C4AA-BEE8-CC1EEB454EF1}"/>
              </a:ext>
            </a:extLst>
          </p:cNvPr>
          <p:cNvSpPr>
            <a:spLocks noGrp="1"/>
          </p:cNvSpPr>
          <p:nvPr>
            <p:ph idx="1"/>
          </p:nvPr>
        </p:nvSpPr>
        <p:spPr>
          <a:xfrm>
            <a:off x="138112" y="1556792"/>
            <a:ext cx="8867775" cy="3937397"/>
          </a:xfrm>
        </p:spPr>
        <p:txBody>
          <a:bodyPr>
            <a:normAutofit/>
          </a:bodyPr>
          <a:lstStyle/>
          <a:p>
            <a:r>
              <a:rPr lang="en-GB" sz="1700" b="1" dirty="0">
                <a:solidFill>
                  <a:srgbClr val="FF0000"/>
                </a:solidFill>
              </a:rPr>
              <a:t>Attending your classes (registered)</a:t>
            </a:r>
          </a:p>
          <a:p>
            <a:r>
              <a:rPr lang="en-GB" sz="1700" b="1" dirty="0">
                <a:solidFill>
                  <a:srgbClr val="FF0000"/>
                </a:solidFill>
              </a:rPr>
              <a:t>Engagement with your module Moodle pages, Teams, (VLE),..(tracked)</a:t>
            </a:r>
          </a:p>
          <a:p>
            <a:pPr marL="0" indent="0">
              <a:buNone/>
            </a:pPr>
            <a:endParaRPr lang="en-GB" sz="1700" dirty="0"/>
          </a:p>
          <a:p>
            <a:pPr marL="0" indent="0">
              <a:buNone/>
            </a:pPr>
            <a:r>
              <a:rPr lang="en-GB" sz="1700" dirty="0"/>
              <a:t>What does engagement with VLE mean:</a:t>
            </a:r>
          </a:p>
          <a:p>
            <a:pPr lvl="1"/>
            <a:r>
              <a:rPr lang="en-GB" sz="1700" dirty="0"/>
              <a:t>In preparation to attending your classes read through the weekly PowerPoint sessions on Moodle</a:t>
            </a:r>
          </a:p>
          <a:p>
            <a:pPr lvl="1"/>
            <a:r>
              <a:rPr lang="en-GB" sz="1700" dirty="0"/>
              <a:t>In preparation to your weekly classes read through at least 1 further reading resource on Moodle </a:t>
            </a:r>
          </a:p>
          <a:p>
            <a:pPr lvl="1"/>
            <a:r>
              <a:rPr lang="en-GB" sz="1700" dirty="0"/>
              <a:t>Following the publication of the assignment brief read through them regularly on Moodle</a:t>
            </a:r>
          </a:p>
          <a:p>
            <a:pPr lvl="1"/>
            <a:r>
              <a:rPr lang="en-GB" sz="1700" dirty="0"/>
              <a:t>Weekly look up at least 2 sources from the online reading list on Moodle</a:t>
            </a:r>
          </a:p>
          <a:p>
            <a:r>
              <a:rPr lang="en-GB" sz="1700" b="1" dirty="0"/>
              <a:t>Make sure to built in this habit which will not only benefit your attendance records but also your knowledge, skills and understanding of your subjects</a:t>
            </a:r>
          </a:p>
          <a:p>
            <a:pPr marL="0" indent="0">
              <a:buNone/>
            </a:pPr>
            <a:endParaRPr lang="en-GB" sz="1700" dirty="0"/>
          </a:p>
        </p:txBody>
      </p:sp>
    </p:spTree>
    <p:extLst>
      <p:ext uri="{BB962C8B-B14F-4D97-AF65-F5344CB8AC3E}">
        <p14:creationId xmlns:p14="http://schemas.microsoft.com/office/powerpoint/2010/main" val="4764218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DEB9E-9476-1F7D-64C5-21F96FEFF526}"/>
              </a:ext>
            </a:extLst>
          </p:cNvPr>
          <p:cNvSpPr>
            <a:spLocks noGrp="1"/>
          </p:cNvSpPr>
          <p:nvPr>
            <p:ph type="title"/>
          </p:nvPr>
        </p:nvSpPr>
        <p:spPr>
          <a:xfrm>
            <a:off x="504870" y="181188"/>
            <a:ext cx="7886700" cy="994172"/>
          </a:xfrm>
        </p:spPr>
        <p:txBody>
          <a:bodyPr/>
          <a:lstStyle/>
          <a:p>
            <a:pPr algn="ctr"/>
            <a:r>
              <a:rPr lang="en-GB" sz="2550" b="1" i="1" dirty="0">
                <a:latin typeface="Calibri (body)"/>
              </a:rPr>
              <a:t>Academic Integrity</a:t>
            </a:r>
            <a:br>
              <a:rPr lang="en-GB" sz="2550" b="1" i="1" dirty="0">
                <a:latin typeface="Calibri (body)"/>
              </a:rPr>
            </a:br>
            <a:r>
              <a:rPr lang="en-GB" sz="2550" b="1" i="1" dirty="0">
                <a:latin typeface="Calibri (body)"/>
              </a:rPr>
              <a:t>ORIGINALITY OF WORK!</a:t>
            </a:r>
          </a:p>
        </p:txBody>
      </p:sp>
      <p:sp>
        <p:nvSpPr>
          <p:cNvPr id="3" name="Content Placeholder 2">
            <a:extLst>
              <a:ext uri="{FF2B5EF4-FFF2-40B4-BE49-F238E27FC236}">
                <a16:creationId xmlns:a16="http://schemas.microsoft.com/office/drawing/2014/main" id="{21CE808C-6814-414A-5914-9834C148B2A3}"/>
              </a:ext>
            </a:extLst>
          </p:cNvPr>
          <p:cNvSpPr>
            <a:spLocks noGrp="1"/>
          </p:cNvSpPr>
          <p:nvPr>
            <p:ph idx="1"/>
          </p:nvPr>
        </p:nvSpPr>
        <p:spPr>
          <a:xfrm>
            <a:off x="179512" y="2417677"/>
            <a:ext cx="9144000" cy="3263504"/>
          </a:xfrm>
        </p:spPr>
        <p:txBody>
          <a:bodyPr/>
          <a:lstStyle/>
          <a:p>
            <a:r>
              <a:rPr lang="en-GB" sz="2000" dirty="0"/>
              <a:t>Make sure that </a:t>
            </a:r>
            <a:r>
              <a:rPr lang="en-GB" sz="2000" u="sng" dirty="0"/>
              <a:t>all sections </a:t>
            </a:r>
            <a:r>
              <a:rPr lang="en-GB" sz="2000" dirty="0"/>
              <a:t>of your work/assignments for all modules are original!</a:t>
            </a:r>
          </a:p>
          <a:p>
            <a:r>
              <a:rPr lang="en-GB" sz="2000" dirty="0"/>
              <a:t>Avoid engaging in practices of plagiarism (copying text, no/bogus references,..)! </a:t>
            </a:r>
          </a:p>
          <a:p>
            <a:r>
              <a:rPr lang="en-GB" sz="2000" dirty="0"/>
              <a:t>Avoid buying assessments!</a:t>
            </a:r>
          </a:p>
          <a:p>
            <a:r>
              <a:rPr lang="en-GB" sz="2000" dirty="0"/>
              <a:t>Do not collude with classmates/university students!</a:t>
            </a:r>
          </a:p>
          <a:p>
            <a:endParaRPr lang="en-GB" sz="2000" dirty="0"/>
          </a:p>
          <a:p>
            <a:pPr marL="0" indent="0" algn="ctr">
              <a:buNone/>
            </a:pPr>
            <a:r>
              <a:rPr lang="en-GB" sz="2000" b="1" dirty="0"/>
              <a:t>Build your own academic writing practices and skills so you can really be proud of yourself and your achievements at current and for your future!</a:t>
            </a:r>
          </a:p>
        </p:txBody>
      </p:sp>
      <p:sp>
        <p:nvSpPr>
          <p:cNvPr id="4" name="TextBox 3">
            <a:extLst>
              <a:ext uri="{FF2B5EF4-FFF2-40B4-BE49-F238E27FC236}">
                <a16:creationId xmlns:a16="http://schemas.microsoft.com/office/drawing/2014/main" id="{18041E37-4DFA-DB5B-6CDB-0B9323114EF5}"/>
              </a:ext>
            </a:extLst>
          </p:cNvPr>
          <p:cNvSpPr txBox="1"/>
          <p:nvPr/>
        </p:nvSpPr>
        <p:spPr>
          <a:xfrm>
            <a:off x="1259633" y="1740324"/>
            <a:ext cx="6305168" cy="484748"/>
          </a:xfrm>
          <a:prstGeom prst="rect">
            <a:avLst/>
          </a:prstGeom>
          <a:noFill/>
        </p:spPr>
        <p:txBody>
          <a:bodyPr wrap="square" rtlCol="0">
            <a:spAutoFit/>
          </a:bodyPr>
          <a:lstStyle/>
          <a:p>
            <a:r>
              <a:rPr lang="en-GB" sz="2550" b="1" i="1" dirty="0">
                <a:solidFill>
                  <a:srgbClr val="FF0000"/>
                </a:solidFill>
              </a:rPr>
              <a:t>The university treats this very seriously</a:t>
            </a:r>
            <a:endParaRPr lang="en-GB" sz="2550" dirty="0">
              <a:solidFill>
                <a:srgbClr val="FF0000"/>
              </a:solidFill>
            </a:endParaRPr>
          </a:p>
        </p:txBody>
      </p:sp>
      <p:sp>
        <p:nvSpPr>
          <p:cNvPr id="6" name="TextBox 5">
            <a:extLst>
              <a:ext uri="{FF2B5EF4-FFF2-40B4-BE49-F238E27FC236}">
                <a16:creationId xmlns:a16="http://schemas.microsoft.com/office/drawing/2014/main" id="{A18B8741-8711-DE43-86B8-D4328DB17014}"/>
              </a:ext>
            </a:extLst>
          </p:cNvPr>
          <p:cNvSpPr txBox="1"/>
          <p:nvPr/>
        </p:nvSpPr>
        <p:spPr>
          <a:xfrm rot="20160727">
            <a:off x="268841" y="409344"/>
            <a:ext cx="1409700" cy="1200329"/>
          </a:xfrm>
          <a:prstGeom prst="rect">
            <a:avLst/>
          </a:prstGeom>
          <a:solidFill>
            <a:srgbClr val="FF0000"/>
          </a:solidFill>
          <a:ln w="53975">
            <a:solidFill>
              <a:schemeClr val="tx1"/>
            </a:solidFill>
          </a:ln>
        </p:spPr>
        <p:txBody>
          <a:bodyPr wrap="square" rtlCol="0">
            <a:spAutoFit/>
          </a:bodyPr>
          <a:lstStyle/>
          <a:p>
            <a:pPr algn="ctr"/>
            <a:r>
              <a:rPr lang="en-GB" b="1" dirty="0"/>
              <a:t>Penalties:</a:t>
            </a:r>
          </a:p>
          <a:p>
            <a:pPr algn="ctr"/>
            <a:r>
              <a:rPr lang="en-GB" b="1" dirty="0"/>
              <a:t>Viva</a:t>
            </a:r>
          </a:p>
          <a:p>
            <a:pPr algn="ctr"/>
            <a:r>
              <a:rPr lang="en-GB" b="1" dirty="0"/>
              <a:t>Expulsion</a:t>
            </a:r>
          </a:p>
          <a:p>
            <a:pPr algn="ctr"/>
            <a:endParaRPr lang="en-GB" b="1" dirty="0"/>
          </a:p>
        </p:txBody>
      </p:sp>
      <p:sp>
        <p:nvSpPr>
          <p:cNvPr id="7" name="TextBox 6">
            <a:extLst>
              <a:ext uri="{FF2B5EF4-FFF2-40B4-BE49-F238E27FC236}">
                <a16:creationId xmlns:a16="http://schemas.microsoft.com/office/drawing/2014/main" id="{0D229F15-3802-F047-2A32-31E7FEA58B89}"/>
              </a:ext>
            </a:extLst>
          </p:cNvPr>
          <p:cNvSpPr txBox="1"/>
          <p:nvPr/>
        </p:nvSpPr>
        <p:spPr>
          <a:xfrm rot="1107991">
            <a:off x="6872651" y="436756"/>
            <a:ext cx="1717080" cy="1165704"/>
          </a:xfrm>
          <a:prstGeom prst="rect">
            <a:avLst/>
          </a:prstGeom>
          <a:solidFill>
            <a:srgbClr val="FFFF00"/>
          </a:solidFill>
          <a:ln w="47625">
            <a:solidFill>
              <a:schemeClr val="tx1"/>
            </a:solidFill>
          </a:ln>
        </p:spPr>
        <p:txBody>
          <a:bodyPr wrap="square">
            <a:spAutoFit/>
          </a:bodyPr>
          <a:lstStyle/>
          <a:p>
            <a:pPr algn="ctr"/>
            <a:r>
              <a:rPr lang="en-GB" sz="1650" b="1" dirty="0"/>
              <a:t>Say NO!</a:t>
            </a:r>
          </a:p>
          <a:p>
            <a:pPr algn="ctr"/>
            <a:r>
              <a:rPr lang="en-GB" sz="1650" b="1" dirty="0"/>
              <a:t> to Academic Misconduct!</a:t>
            </a:r>
            <a:br>
              <a:rPr lang="en-GB" sz="2025" b="1" dirty="0"/>
            </a:br>
            <a:endParaRPr lang="en-GB" sz="2025" dirty="0"/>
          </a:p>
        </p:txBody>
      </p:sp>
    </p:spTree>
    <p:extLst>
      <p:ext uri="{BB962C8B-B14F-4D97-AF65-F5344CB8AC3E}">
        <p14:creationId xmlns:p14="http://schemas.microsoft.com/office/powerpoint/2010/main" val="40935467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2079F47E-C258-58C4-BEF4-607A15ECA062}"/>
              </a:ext>
            </a:extLst>
          </p:cNvPr>
          <p:cNvSpPr>
            <a:spLocks noGrp="1"/>
          </p:cNvSpPr>
          <p:nvPr>
            <p:ph type="title"/>
          </p:nvPr>
        </p:nvSpPr>
        <p:spPr>
          <a:xfrm>
            <a:off x="539750" y="44450"/>
            <a:ext cx="7886700" cy="863600"/>
          </a:xfrm>
          <a:solidFill>
            <a:srgbClr val="B4C7E7"/>
          </a:solidFill>
        </p:spPr>
        <p:txBody>
          <a:bodyPr anchorCtr="1"/>
          <a:lstStyle/>
          <a:p>
            <a:r>
              <a:rPr lang="en-GB" altLang="en-US" b="1">
                <a:latin typeface="Arial" panose="020B0604020202020204" pitchFamily="34" charset="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E4CE503A-0954-791D-B965-DC0CB18E9A6B}"/>
              </a:ext>
            </a:extLst>
          </p:cNvPr>
          <p:cNvSpPr txBox="1">
            <a:spLocks noGrp="1"/>
          </p:cNvSpPr>
          <p:nvPr>
            <p:ph idx="1"/>
          </p:nvPr>
        </p:nvSpPr>
        <p:spPr>
          <a:xfrm>
            <a:off x="323850" y="908050"/>
            <a:ext cx="8569325" cy="4319588"/>
          </a:xfrm>
        </p:spPr>
        <p:txBody>
          <a:bodyPr>
            <a:noAutofit/>
          </a:bodyPr>
          <a:lstStyle/>
          <a:p>
            <a:pPr marL="0" indent="0">
              <a:buFont typeface="Arial" panose="020B0604020202020204" pitchFamily="34" charset="0"/>
              <a:buNone/>
              <a:defRPr/>
            </a:pPr>
            <a:r>
              <a:rPr lang="en-GB" sz="1200" dirty="0"/>
              <a:t>On successful completion of the module, you will be able to:</a:t>
            </a:r>
          </a:p>
          <a:p>
            <a:pPr marL="0" indent="0">
              <a:buFont typeface="Arial" panose="020B0604020202020204" pitchFamily="34" charset="0"/>
              <a:buNone/>
              <a:defRPr/>
            </a:pPr>
            <a:endParaRPr lang="en-GB" sz="1200" dirty="0"/>
          </a:p>
          <a:p>
            <a:pPr>
              <a:buFont typeface="Wingdings" panose="05000000000000000000" pitchFamily="2" charset="2"/>
              <a:buChar char="§"/>
              <a:defRPr/>
            </a:pPr>
            <a:r>
              <a:rPr lang="en-GB" sz="1200" dirty="0"/>
              <a:t>Using the feedback on the proposal from the research module assessment prepare a research/independent study protocol outlining how the proposal will be implemented, mapping the steps, activities and processes, required resources, time frames;</a:t>
            </a:r>
          </a:p>
          <a:p>
            <a:pPr>
              <a:buFont typeface="Wingdings" panose="05000000000000000000" pitchFamily="2" charset="2"/>
              <a:buChar char="§"/>
              <a:defRPr/>
            </a:pPr>
            <a:endParaRPr lang="en-GB" sz="1200" dirty="0"/>
          </a:p>
          <a:p>
            <a:pPr>
              <a:buFont typeface="Wingdings" panose="05000000000000000000" pitchFamily="2" charset="2"/>
              <a:buChar char="§"/>
              <a:defRPr/>
            </a:pPr>
            <a:r>
              <a:rPr lang="en-GB" sz="1200" dirty="0"/>
              <a:t>Plan, manage and execute an in-depth research, inquiry or investigation with a business and/or management focus by applying the principles of research design to the formulation of a research question including, where appropriate, formal hypotheses that can be tested and the selection of appropriate research methods for answering these questions;</a:t>
            </a:r>
          </a:p>
          <a:p>
            <a:pPr>
              <a:buFont typeface="Wingdings" panose="05000000000000000000" pitchFamily="2" charset="2"/>
              <a:buChar char="§"/>
              <a:defRPr/>
            </a:pPr>
            <a:endParaRPr lang="en-GB" sz="1200" dirty="0"/>
          </a:p>
          <a:p>
            <a:pPr>
              <a:buFont typeface="Wingdings" panose="05000000000000000000" pitchFamily="2" charset="2"/>
              <a:buChar char="§"/>
              <a:defRPr/>
            </a:pPr>
            <a:r>
              <a:rPr lang="en-GB" sz="1200" dirty="0"/>
              <a:t>Critically evaluate the appropriateness of qualitative/quantitative methods of data collection, in combination as necessary, to analyse, synthesise, interpret and present the resulting data and the applications of those methods by other researchers in other contexts; </a:t>
            </a:r>
          </a:p>
          <a:p>
            <a:pPr>
              <a:buFont typeface="Wingdings" panose="05000000000000000000" pitchFamily="2" charset="2"/>
              <a:buChar char="§"/>
              <a:defRPr/>
            </a:pPr>
            <a:endParaRPr lang="en-GB" sz="1200" dirty="0"/>
          </a:p>
          <a:p>
            <a:pPr>
              <a:buFont typeface="Wingdings" panose="05000000000000000000" pitchFamily="2" charset="2"/>
              <a:buChar char="§"/>
              <a:defRPr/>
            </a:pPr>
            <a:r>
              <a:rPr lang="en-GB" sz="1200" dirty="0"/>
              <a:t>Demonstrate the ability to conduct research under supervision in a Public Health and Social Care context including the ability to review published literature critically, show conceptual and theoretical understanding, identify research problems, use skills to promotion of digital health, manage systems and services in health and social care settings and other resources, handle data, interpret results and disseminate findings in a way that is consistent with professional public health and social care practice and normal principles of research ethics;</a:t>
            </a:r>
          </a:p>
          <a:p>
            <a:pPr>
              <a:buFont typeface="Wingdings" panose="05000000000000000000" pitchFamily="2" charset="2"/>
              <a:buChar char="§"/>
              <a:defRPr/>
            </a:pPr>
            <a:endParaRPr lang="en-GB" sz="1200" dirty="0"/>
          </a:p>
          <a:p>
            <a:pPr>
              <a:buFont typeface="Wingdings" panose="05000000000000000000" pitchFamily="2" charset="2"/>
              <a:buChar char="§"/>
              <a:defRPr/>
            </a:pPr>
            <a:r>
              <a:rPr lang="en-GB" sz="1200" dirty="0"/>
              <a:t>Exhibit the analytical, numerical, literacy, communication and computer skills to enable critical research to be undertaken and be able to apply those transferable skills to develop research-based inquiry in future employment settings.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9354C295-2707-B671-4C27-7A2D57C79692}"/>
              </a:ext>
            </a:extLst>
          </p:cNvPr>
          <p:cNvSpPr>
            <a:spLocks noGrp="1"/>
          </p:cNvSpPr>
          <p:nvPr>
            <p:ph type="title"/>
          </p:nvPr>
        </p:nvSpPr>
        <p:spPr>
          <a:xfrm>
            <a:off x="709613" y="422275"/>
            <a:ext cx="7886700" cy="993775"/>
          </a:xfrm>
          <a:solidFill>
            <a:srgbClr val="B4C7E7"/>
          </a:solidFill>
        </p:spPr>
        <p:txBody>
          <a:bodyPr anchorCtr="1"/>
          <a:lstStyle/>
          <a:p>
            <a:r>
              <a:rPr lang="en-GB" altLang="en-US" b="1">
                <a:latin typeface="Arial" panose="020B0604020202020204" pitchFamily="34" charset="0"/>
                <a:cs typeface="Arial" panose="020B0604020202020204" pitchFamily="34" charset="0"/>
              </a:rPr>
              <a:t>Module aims</a:t>
            </a:r>
          </a:p>
        </p:txBody>
      </p:sp>
      <p:sp>
        <p:nvSpPr>
          <p:cNvPr id="12291" name="Content Placeholder 2">
            <a:extLst>
              <a:ext uri="{FF2B5EF4-FFF2-40B4-BE49-F238E27FC236}">
                <a16:creationId xmlns:a16="http://schemas.microsoft.com/office/drawing/2014/main" id="{F615A314-31B2-70B9-5E7B-A7209566C267}"/>
              </a:ext>
            </a:extLst>
          </p:cNvPr>
          <p:cNvSpPr>
            <a:spLocks noGrp="1"/>
          </p:cNvSpPr>
          <p:nvPr>
            <p:ph idx="1"/>
          </p:nvPr>
        </p:nvSpPr>
        <p:spPr>
          <a:xfrm>
            <a:off x="250825" y="1628775"/>
            <a:ext cx="8713788" cy="3937000"/>
          </a:xfrm>
        </p:spPr>
        <p:txBody>
          <a:bodyPr/>
          <a:lstStyle/>
          <a:p>
            <a:pPr algn="just">
              <a:lnSpc>
                <a:spcPct val="115000"/>
              </a:lnSpc>
              <a:buFont typeface="Wingdings" panose="05000000000000000000" pitchFamily="2" charset="2"/>
              <a:buChar char=""/>
            </a:pPr>
            <a:endParaRPr lang="en-GB" altLang="en-US" sz="2000">
              <a:latin typeface="Arial" panose="020B0604020202020204" pitchFamily="34" charset="0"/>
              <a:ea typeface="Arial" panose="020B0604020202020204" pitchFamily="34" charset="0"/>
              <a:cs typeface="Times New Roman" panose="02020603050405020304" pitchFamily="18" charset="0"/>
            </a:endParaRPr>
          </a:p>
          <a:p>
            <a:pPr algn="just">
              <a:lnSpc>
                <a:spcPct val="115000"/>
              </a:lnSpc>
              <a:buFont typeface="Wingdings" panose="05000000000000000000" pitchFamily="2" charset="2"/>
              <a:buChar char=""/>
            </a:pPr>
            <a:r>
              <a:rPr lang="en-GB" altLang="en-US" sz="2000">
                <a:ea typeface="Arial" panose="020B0604020202020204" pitchFamily="34" charset="0"/>
                <a:cs typeface="Times New Roman" panose="02020603050405020304" pitchFamily="18" charset="0"/>
              </a:rPr>
              <a:t>To enhance the students understanding and skills of the application of research methodologies, and an ability to frame a research protocol. </a:t>
            </a:r>
          </a:p>
          <a:p>
            <a:pPr algn="just">
              <a:lnSpc>
                <a:spcPct val="115000"/>
              </a:lnSpc>
              <a:buFont typeface="Wingdings" panose="05000000000000000000" pitchFamily="2" charset="2"/>
              <a:buChar char=""/>
            </a:pPr>
            <a:endParaRPr lang="en-GB" altLang="en-US" sz="2000">
              <a:ea typeface="Arial" panose="020B0604020202020204" pitchFamily="34" charset="0"/>
              <a:cs typeface="Times New Roman" panose="02020603050405020304" pitchFamily="18" charset="0"/>
            </a:endParaRPr>
          </a:p>
          <a:p>
            <a:pPr algn="just">
              <a:lnSpc>
                <a:spcPct val="115000"/>
              </a:lnSpc>
              <a:spcAft>
                <a:spcPts val="1000"/>
              </a:spcAft>
              <a:buFont typeface="Wingdings" panose="05000000000000000000" pitchFamily="2" charset="2"/>
              <a:buChar char=""/>
            </a:pPr>
            <a:r>
              <a:rPr lang="en-GB" altLang="en-US" sz="2000">
                <a:ea typeface="Arial" panose="020B0604020202020204" pitchFamily="34" charset="0"/>
                <a:cs typeface="Times New Roman" panose="02020603050405020304" pitchFamily="18" charset="0"/>
              </a:rPr>
              <a:t>To develop in the student the ability to report research results in written format to an academic and/or professional audience, and to further develop the student’s capacity for critical analysis and independent thought.</a:t>
            </a:r>
          </a:p>
          <a:p>
            <a:pPr>
              <a:buFont typeface="Arial" panose="020B0604020202020204" pitchFamily="34" charset="0"/>
              <a:buNone/>
            </a:pPr>
            <a:endParaRPr lang="en-GB" altLang="en-US" sz="2000">
              <a:latin typeface="Arial" panose="020B0604020202020204" pitchFamily="34" charset="0"/>
              <a:ea typeface="Arial" panose="020B0604020202020204" pitchFamily="34"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584E2E68-048D-E9AD-59CB-220AD55B36FD}"/>
              </a:ext>
            </a:extLst>
          </p:cNvPr>
          <p:cNvSpPr>
            <a:spLocks noGrp="1"/>
          </p:cNvSpPr>
          <p:nvPr>
            <p:ph type="title"/>
          </p:nvPr>
        </p:nvSpPr>
        <p:spPr>
          <a:xfrm>
            <a:off x="603250" y="333375"/>
            <a:ext cx="7886700" cy="993775"/>
          </a:xfrm>
          <a:solidFill>
            <a:srgbClr val="B4C7E7"/>
          </a:solidFill>
        </p:spPr>
        <p:txBody>
          <a:bodyPr anchorCtr="1"/>
          <a:lstStyle/>
          <a:p>
            <a:r>
              <a:rPr lang="en-GB" altLang="en-US" b="1">
                <a:latin typeface="Arial" panose="020B0604020202020204" pitchFamily="34" charset="0"/>
                <a:cs typeface="Arial" panose="020B0604020202020204" pitchFamily="34" charset="0"/>
              </a:rPr>
              <a:t>Session objectives</a:t>
            </a:r>
          </a:p>
        </p:txBody>
      </p:sp>
      <p:sp>
        <p:nvSpPr>
          <p:cNvPr id="3" name="Content Placeholder 2">
            <a:extLst>
              <a:ext uri="{FF2B5EF4-FFF2-40B4-BE49-F238E27FC236}">
                <a16:creationId xmlns:a16="http://schemas.microsoft.com/office/drawing/2014/main" id="{C485ED1E-9405-10F6-EDFA-9B1E8D2BB256}"/>
              </a:ext>
            </a:extLst>
          </p:cNvPr>
          <p:cNvSpPr txBox="1">
            <a:spLocks noGrp="1"/>
          </p:cNvSpPr>
          <p:nvPr>
            <p:ph idx="1"/>
          </p:nvPr>
        </p:nvSpPr>
        <p:spPr>
          <a:xfrm>
            <a:off x="287338" y="1557338"/>
            <a:ext cx="8569325" cy="3887787"/>
          </a:xfrm>
        </p:spPr>
        <p:txBody>
          <a:bodyPr>
            <a:normAutofit lnSpcReduction="10000"/>
          </a:bodyPr>
          <a:lstStyle/>
          <a:p>
            <a:pPr marL="228600" indent="-228600" eaLnBrk="1" fontAlgn="auto" hangingPunct="1">
              <a:lnSpc>
                <a:spcPct val="90000"/>
              </a:lnSpc>
              <a:spcBef>
                <a:spcPts val="1000"/>
              </a:spcBef>
              <a:spcAft>
                <a:spcPts val="0"/>
              </a:spcAft>
              <a:defRPr/>
            </a:pPr>
            <a:r>
              <a:rPr lang="en-GB" altLang="en-US" sz="2400" dirty="0"/>
              <a:t>Discuss the relevance of qualitative research in Public Health and Social in Practice contexts.</a:t>
            </a:r>
          </a:p>
          <a:p>
            <a:pPr marL="228600" indent="-228600" eaLnBrk="1" fontAlgn="auto" hangingPunct="1">
              <a:lnSpc>
                <a:spcPct val="90000"/>
              </a:lnSpc>
              <a:spcBef>
                <a:spcPts val="1000"/>
              </a:spcBef>
              <a:spcAft>
                <a:spcPts val="0"/>
              </a:spcAft>
              <a:defRPr/>
            </a:pPr>
            <a:r>
              <a:rPr lang="en-GB" altLang="en-US" sz="2400" dirty="0"/>
              <a:t>Understand the stages of the qualitative research process.</a:t>
            </a:r>
          </a:p>
          <a:p>
            <a:pPr marL="228600" indent="-228600" eaLnBrk="1" fontAlgn="auto" hangingPunct="1">
              <a:lnSpc>
                <a:spcPct val="90000"/>
              </a:lnSpc>
              <a:spcBef>
                <a:spcPts val="1000"/>
              </a:spcBef>
              <a:spcAft>
                <a:spcPts val="0"/>
              </a:spcAft>
              <a:defRPr/>
            </a:pPr>
            <a:r>
              <a:rPr lang="en-GB" altLang="en-US" sz="2400" dirty="0"/>
              <a:t>Critically discuss the contribution of qualitative research in attaining knowledge and understanding of the social world.</a:t>
            </a:r>
          </a:p>
          <a:p>
            <a:pPr marL="228600" indent="-228600" eaLnBrk="1" fontAlgn="auto" hangingPunct="1">
              <a:lnSpc>
                <a:spcPct val="90000"/>
              </a:lnSpc>
              <a:spcBef>
                <a:spcPts val="1000"/>
              </a:spcBef>
              <a:spcAft>
                <a:spcPts val="0"/>
              </a:spcAft>
              <a:defRPr/>
            </a:pPr>
            <a:r>
              <a:rPr lang="en-GB" altLang="en-US" sz="2400" dirty="0"/>
              <a:t>Understanding and identify the main types of qualitative research relevant for Public Health and Social in Practice contexts.</a:t>
            </a:r>
          </a:p>
          <a:p>
            <a:pPr marL="228600" indent="-228600" eaLnBrk="1" fontAlgn="auto" hangingPunct="1">
              <a:lnSpc>
                <a:spcPct val="90000"/>
              </a:lnSpc>
              <a:spcBef>
                <a:spcPts val="1000"/>
              </a:spcBef>
              <a:spcAft>
                <a:spcPts val="0"/>
              </a:spcAft>
              <a:defRPr/>
            </a:pPr>
            <a:r>
              <a:rPr lang="en-GB" altLang="en-US" sz="2400" dirty="0"/>
              <a:t>Practice using NVivo to store, manage and analyse qualitative data.</a:t>
            </a:r>
          </a:p>
          <a:p>
            <a:pPr marL="228600" indent="-228600" eaLnBrk="1" fontAlgn="auto" hangingPunct="1">
              <a:lnSpc>
                <a:spcPct val="90000"/>
              </a:lnSpc>
              <a:spcBef>
                <a:spcPts val="1000"/>
              </a:spcBef>
              <a:spcAft>
                <a:spcPts val="0"/>
              </a:spcAft>
              <a:defRPr/>
            </a:pPr>
            <a:endParaRPr lang="en-GB" altLang="en-US" sz="2400" dirty="0">
              <a:solidFill>
                <a:prstClr val="black"/>
              </a:solidFill>
              <a:latin typeface="Arial" panose="020B0604020202020204" pitchFamily="34" charset="0"/>
              <a:cs typeface="Arial" panose="020B0604020202020204" pitchFamily="34" charset="0"/>
            </a:endParaRPr>
          </a:p>
        </p:txBody>
      </p:sp>
    </p:spTree>
  </p:cSld>
  <p:clrMapOvr>
    <a:masterClrMapping/>
  </p:clrMapOvr>
  <p:transition spd="slow"/>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E" dirty="0"/>
              <a:t>Case study 1</a:t>
            </a:r>
            <a:br>
              <a:rPr lang="en-IE" dirty="0"/>
            </a:br>
            <a:r>
              <a:rPr lang="en-IE" dirty="0"/>
              <a:t>Malaria</a:t>
            </a:r>
          </a:p>
        </p:txBody>
      </p:sp>
      <p:sp>
        <p:nvSpPr>
          <p:cNvPr id="3" name="Content Placeholder 2"/>
          <p:cNvSpPr>
            <a:spLocks noGrp="1"/>
          </p:cNvSpPr>
          <p:nvPr>
            <p:ph idx="1"/>
          </p:nvPr>
        </p:nvSpPr>
        <p:spPr/>
        <p:txBody>
          <a:bodyPr>
            <a:noAutofit/>
          </a:bodyPr>
          <a:lstStyle/>
          <a:p>
            <a:pPr algn="just"/>
            <a:r>
              <a:rPr lang="en-IE" sz="1900" dirty="0"/>
              <a:t>A group of researchers from an EU based university worked in a village in South Sudan. They asked villagers what were the most serious problems. The villagers said that one of the most serious problems was malaria. </a:t>
            </a:r>
          </a:p>
          <a:p>
            <a:pPr algn="just"/>
            <a:endParaRPr lang="en-IE" sz="1900" dirty="0"/>
          </a:p>
          <a:p>
            <a:pPr algn="just"/>
            <a:r>
              <a:rPr lang="en-IE" sz="1900" dirty="0"/>
              <a:t>The researchers tested the blood of some of the villagers and found that malaria was very common. They gave people in the village bed-nets soaked in insecticide and told them that using the nets would decrease malaria. </a:t>
            </a:r>
          </a:p>
          <a:p>
            <a:pPr algn="just"/>
            <a:endParaRPr lang="en-IE" sz="1900" dirty="0"/>
          </a:p>
          <a:p>
            <a:pPr algn="just"/>
            <a:r>
              <a:rPr lang="en-IE" sz="1900" dirty="0"/>
              <a:t>The people started using the nets. The research team tested the blood of the people and found that there was a big reduction in malaria for those people who used the nets. So they felt the program was successful.</a:t>
            </a:r>
          </a:p>
        </p:txBody>
      </p:sp>
    </p:spTree>
    <p:extLst>
      <p:ext uri="{BB962C8B-B14F-4D97-AF65-F5344CB8AC3E}">
        <p14:creationId xmlns:p14="http://schemas.microsoft.com/office/powerpoint/2010/main" val="34882514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sz="4000" dirty="0"/>
              <a:t>Case study 1</a:t>
            </a:r>
            <a:br>
              <a:rPr lang="en-IE" sz="4000" dirty="0"/>
            </a:br>
            <a:r>
              <a:rPr lang="en-IE" sz="4000" dirty="0"/>
              <a:t>Malaria (2)</a:t>
            </a:r>
            <a:endParaRPr lang="en-IE" dirty="0"/>
          </a:p>
        </p:txBody>
      </p:sp>
      <p:sp>
        <p:nvSpPr>
          <p:cNvPr id="3" name="Content Placeholder 2"/>
          <p:cNvSpPr>
            <a:spLocks noGrp="1"/>
          </p:cNvSpPr>
          <p:nvPr>
            <p:ph idx="1"/>
          </p:nvPr>
        </p:nvSpPr>
        <p:spPr>
          <a:xfrm>
            <a:off x="457200" y="1600201"/>
            <a:ext cx="8686800" cy="3917032"/>
          </a:xfrm>
        </p:spPr>
        <p:txBody>
          <a:bodyPr>
            <a:normAutofit fontScale="85000" lnSpcReduction="20000"/>
          </a:bodyPr>
          <a:lstStyle/>
          <a:p>
            <a:pPr algn="just">
              <a:lnSpc>
                <a:spcPct val="80000"/>
              </a:lnSpc>
            </a:pPr>
            <a:r>
              <a:rPr lang="en-IE" dirty="0"/>
              <a:t>Later some other researchers came to the village.</a:t>
            </a:r>
          </a:p>
          <a:p>
            <a:pPr marL="0" indent="0" algn="just">
              <a:lnSpc>
                <a:spcPct val="80000"/>
              </a:lnSpc>
              <a:buNone/>
            </a:pPr>
            <a:r>
              <a:rPr lang="en-IE" dirty="0"/>
              <a:t>They found the people no longer used the nets. They</a:t>
            </a:r>
          </a:p>
          <a:p>
            <a:pPr marL="0" indent="0" algn="just">
              <a:lnSpc>
                <a:spcPct val="80000"/>
              </a:lnSpc>
              <a:buNone/>
            </a:pPr>
            <a:r>
              <a:rPr lang="en-IE" dirty="0"/>
              <a:t>said that they didn’t work. </a:t>
            </a:r>
          </a:p>
          <a:p>
            <a:pPr algn="just">
              <a:lnSpc>
                <a:spcPct val="80000"/>
              </a:lnSpc>
            </a:pPr>
            <a:endParaRPr lang="en-IE" dirty="0"/>
          </a:p>
          <a:p>
            <a:pPr algn="just">
              <a:lnSpc>
                <a:spcPct val="80000"/>
              </a:lnSpc>
            </a:pPr>
            <a:r>
              <a:rPr lang="en-IE" dirty="0"/>
              <a:t>The villagers were sceptical of outsiders and were</a:t>
            </a:r>
          </a:p>
          <a:p>
            <a:pPr marL="0" indent="0" algn="just">
              <a:lnSpc>
                <a:spcPct val="80000"/>
              </a:lnSpc>
              <a:buNone/>
            </a:pPr>
            <a:r>
              <a:rPr lang="en-IE" dirty="0"/>
              <a:t>less interested in cooperating in programs to reduce</a:t>
            </a:r>
          </a:p>
          <a:p>
            <a:pPr marL="0" indent="0" algn="just">
              <a:lnSpc>
                <a:spcPct val="80000"/>
              </a:lnSpc>
              <a:buNone/>
            </a:pPr>
            <a:r>
              <a:rPr lang="en-IE" dirty="0"/>
              <a:t>malaria.</a:t>
            </a:r>
          </a:p>
          <a:p>
            <a:pPr algn="just">
              <a:lnSpc>
                <a:spcPct val="80000"/>
              </a:lnSpc>
            </a:pPr>
            <a:endParaRPr lang="en-IE" dirty="0"/>
          </a:p>
          <a:p>
            <a:pPr>
              <a:buNone/>
            </a:pPr>
            <a:r>
              <a:rPr lang="en-IE" b="1" dirty="0">
                <a:solidFill>
                  <a:schemeClr val="tx2"/>
                </a:solidFill>
              </a:rPr>
              <a:t>Question:</a:t>
            </a:r>
          </a:p>
          <a:p>
            <a:pPr marL="0" indent="0">
              <a:buNone/>
            </a:pPr>
            <a:r>
              <a:rPr lang="en-IE" b="1" dirty="0">
                <a:solidFill>
                  <a:schemeClr val="tx2"/>
                </a:solidFill>
              </a:rPr>
              <a:t>What are possible reasons that the people stopped using the nets?</a:t>
            </a:r>
          </a:p>
        </p:txBody>
      </p:sp>
    </p:spTree>
    <p:extLst>
      <p:ext uri="{BB962C8B-B14F-4D97-AF65-F5344CB8AC3E}">
        <p14:creationId xmlns:p14="http://schemas.microsoft.com/office/powerpoint/2010/main" val="11718149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sz="4400" dirty="0"/>
              <a:t>Case study 1</a:t>
            </a:r>
            <a:br>
              <a:rPr lang="en-IE" sz="4400" dirty="0"/>
            </a:br>
            <a:r>
              <a:rPr lang="en-IE" sz="4400" dirty="0"/>
              <a:t>Malaria (3)</a:t>
            </a:r>
            <a:endParaRPr lang="en-IE" dirty="0"/>
          </a:p>
        </p:txBody>
      </p:sp>
      <p:sp>
        <p:nvSpPr>
          <p:cNvPr id="3" name="Content Placeholder 2"/>
          <p:cNvSpPr>
            <a:spLocks noGrp="1"/>
          </p:cNvSpPr>
          <p:nvPr>
            <p:ph idx="1"/>
          </p:nvPr>
        </p:nvSpPr>
        <p:spPr>
          <a:xfrm>
            <a:off x="251520" y="1628800"/>
            <a:ext cx="8712968" cy="3816424"/>
          </a:xfrm>
        </p:spPr>
        <p:txBody>
          <a:bodyPr>
            <a:noAutofit/>
          </a:bodyPr>
          <a:lstStyle/>
          <a:p>
            <a:pPr marL="0" indent="0" algn="just">
              <a:buNone/>
            </a:pPr>
            <a:r>
              <a:rPr lang="en-IE" sz="2200" dirty="0"/>
              <a:t>In this case the reason the villagers stopped using the nets was a misunderstanding. By ‘malaria’ the researchers meant infection with the malaria parasite. But the villagers meant all fevers. Therefore, although the number of ‘malaria infections’ decreased, the total number of ‘all fevers’ did not change much in the community’s eyes. </a:t>
            </a:r>
          </a:p>
          <a:p>
            <a:pPr marL="0" indent="0" algn="just">
              <a:buNone/>
            </a:pPr>
            <a:r>
              <a:rPr lang="en-IE" sz="2200" dirty="0"/>
              <a:t>For this reason, they felt the nets did not work against what the community called ‘malaria’ and abandoned using the nets.</a:t>
            </a:r>
          </a:p>
          <a:p>
            <a:pPr algn="just">
              <a:buNone/>
            </a:pPr>
            <a:endParaRPr lang="en-IE" sz="2200" b="1" dirty="0">
              <a:solidFill>
                <a:srgbClr val="FF0000"/>
              </a:solidFill>
            </a:endParaRPr>
          </a:p>
          <a:p>
            <a:pPr algn="just">
              <a:buNone/>
            </a:pPr>
            <a:r>
              <a:rPr lang="en-IE" sz="2200" b="1" dirty="0">
                <a:solidFill>
                  <a:schemeClr val="tx2"/>
                </a:solidFill>
              </a:rPr>
              <a:t>Question:</a:t>
            </a:r>
          </a:p>
          <a:p>
            <a:pPr marL="0" indent="0" algn="just">
              <a:buNone/>
            </a:pPr>
            <a:r>
              <a:rPr lang="en-IE" sz="2200" b="1" dirty="0">
                <a:solidFill>
                  <a:schemeClr val="tx2"/>
                </a:solidFill>
              </a:rPr>
              <a:t>How could we have discovered the real reason?</a:t>
            </a:r>
          </a:p>
        </p:txBody>
      </p:sp>
    </p:spTree>
    <p:extLst>
      <p:ext uri="{BB962C8B-B14F-4D97-AF65-F5344CB8AC3E}">
        <p14:creationId xmlns:p14="http://schemas.microsoft.com/office/powerpoint/2010/main" val="38899111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E" dirty="0"/>
              <a:t>A definition of qualitative research</a:t>
            </a:r>
          </a:p>
        </p:txBody>
      </p:sp>
      <p:sp>
        <p:nvSpPr>
          <p:cNvPr id="3" name="Content Placeholder 2"/>
          <p:cNvSpPr>
            <a:spLocks noGrp="1"/>
          </p:cNvSpPr>
          <p:nvPr>
            <p:ph idx="1"/>
          </p:nvPr>
        </p:nvSpPr>
        <p:spPr/>
        <p:txBody>
          <a:bodyPr>
            <a:noAutofit/>
          </a:bodyPr>
          <a:lstStyle/>
          <a:p>
            <a:pPr algn="just"/>
            <a:r>
              <a:rPr lang="en-IE" sz="2200" dirty="0"/>
              <a:t>Qualitative research is a form of social inquiry that focuses on the way people interpret and make sense of their experiences and the world in which they live, and understand the social reality of individuals, groups and cultures (Holloway, 1997).</a:t>
            </a:r>
          </a:p>
          <a:p>
            <a:pPr algn="just"/>
            <a:endParaRPr lang="en-IE" sz="2200" dirty="0"/>
          </a:p>
          <a:p>
            <a:pPr algn="just"/>
            <a:r>
              <a:rPr lang="en-IE" sz="2200" dirty="0"/>
              <a:t>Qualitative research is an approach to obtain a lot of in-depth information from people. The aim is to understand WHY people think and behave the way they do. Because we spend a lot of time with people to get this information we usually can only talk with a FEW people.</a:t>
            </a:r>
          </a:p>
          <a:p>
            <a:pPr algn="just"/>
            <a:endParaRPr lang="en-IE" sz="2200" dirty="0"/>
          </a:p>
        </p:txBody>
      </p:sp>
    </p:spTree>
    <p:extLst>
      <p:ext uri="{BB962C8B-B14F-4D97-AF65-F5344CB8AC3E}">
        <p14:creationId xmlns:p14="http://schemas.microsoft.com/office/powerpoint/2010/main" val="8617229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06DF5B4B-05B4-E9CC-EB3B-07AFC73F7B12}"/>
              </a:ext>
            </a:extLst>
          </p:cNvPr>
          <p:cNvSpPr>
            <a:spLocks noGrp="1"/>
          </p:cNvSpPr>
          <p:nvPr>
            <p:ph type="title"/>
          </p:nvPr>
        </p:nvSpPr>
        <p:spPr/>
        <p:txBody>
          <a:bodyPr/>
          <a:lstStyle/>
          <a:p>
            <a:r>
              <a:rPr lang="en-GB" altLang="en-US" dirty="0"/>
              <a:t>Purpose of qualitative research</a:t>
            </a:r>
          </a:p>
        </p:txBody>
      </p:sp>
      <p:sp>
        <p:nvSpPr>
          <p:cNvPr id="3" name="Content Placeholder 2">
            <a:extLst>
              <a:ext uri="{FF2B5EF4-FFF2-40B4-BE49-F238E27FC236}">
                <a16:creationId xmlns:a16="http://schemas.microsoft.com/office/drawing/2014/main" id="{68453FF2-2831-8B9C-3A54-A1B0677327D0}"/>
              </a:ext>
            </a:extLst>
          </p:cNvPr>
          <p:cNvSpPr>
            <a:spLocks noGrp="1"/>
          </p:cNvSpPr>
          <p:nvPr>
            <p:ph idx="1"/>
          </p:nvPr>
        </p:nvSpPr>
        <p:spPr>
          <a:xfrm>
            <a:off x="457200" y="1600200"/>
            <a:ext cx="8229600" cy="3916363"/>
          </a:xfrm>
        </p:spPr>
        <p:txBody>
          <a:bodyPr>
            <a:normAutofit/>
          </a:bodyPr>
          <a:lstStyle/>
          <a:p>
            <a:pPr marL="0" lvl="1" indent="0" algn="just">
              <a:spcBef>
                <a:spcPts val="750"/>
              </a:spcBef>
              <a:buNone/>
              <a:defRPr/>
            </a:pPr>
            <a:endParaRPr lang="en-GB" sz="2600" dirty="0"/>
          </a:p>
          <a:p>
            <a:pPr marL="0" lvl="1" indent="0" algn="just">
              <a:spcBef>
                <a:spcPts val="750"/>
              </a:spcBef>
              <a:buNone/>
              <a:defRPr/>
            </a:pPr>
            <a:r>
              <a:rPr lang="en-GB" sz="2600" dirty="0"/>
              <a:t>Qualitative research is an extensive way to learn about and investigate the beliefs, perceptions, desires, values of (particular group of) people. Using collected, rich and in-depth data from people becomes the basis for theorising, examining questions and finding answers </a:t>
            </a:r>
          </a:p>
          <a:p>
            <a:pPr marL="0" lvl="1" indent="0" algn="just">
              <a:spcBef>
                <a:spcPts val="750"/>
              </a:spcBef>
              <a:buNone/>
              <a:defRPr/>
            </a:pPr>
            <a:r>
              <a:rPr lang="en-GB" sz="2600" dirty="0"/>
              <a:t>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256"/>
            <a:ext cx="8229600" cy="1143000"/>
          </a:xfrm>
        </p:spPr>
        <p:txBody>
          <a:bodyPr>
            <a:noAutofit/>
          </a:bodyPr>
          <a:lstStyle/>
          <a:p>
            <a:pPr algn="ctr"/>
            <a:r>
              <a:rPr lang="en-IE" sz="3800" dirty="0"/>
              <a:t>Characteristics of qualitative research</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429111432"/>
              </p:ext>
            </p:extLst>
          </p:nvPr>
        </p:nvGraphicFramePr>
        <p:xfrm>
          <a:off x="755576" y="908720"/>
          <a:ext cx="7488832" cy="3726180"/>
        </p:xfrm>
        <a:graphic>
          <a:graphicData uri="http://schemas.openxmlformats.org/drawingml/2006/table">
            <a:tbl>
              <a:tblPr firstRow="1" bandRow="1">
                <a:tableStyleId>{5C22544A-7EE6-4342-B048-85BDC9FD1C3A}</a:tableStyleId>
              </a:tblPr>
              <a:tblGrid>
                <a:gridCol w="2704300">
                  <a:extLst>
                    <a:ext uri="{9D8B030D-6E8A-4147-A177-3AD203B41FA5}">
                      <a16:colId xmlns:a16="http://schemas.microsoft.com/office/drawing/2014/main" val="20000"/>
                    </a:ext>
                  </a:extLst>
                </a:gridCol>
                <a:gridCol w="4784532">
                  <a:extLst>
                    <a:ext uri="{9D8B030D-6E8A-4147-A177-3AD203B41FA5}">
                      <a16:colId xmlns:a16="http://schemas.microsoft.com/office/drawing/2014/main" val="20001"/>
                    </a:ext>
                  </a:extLst>
                </a:gridCol>
              </a:tblGrid>
              <a:tr h="278130">
                <a:tc>
                  <a:txBody>
                    <a:bodyPr/>
                    <a:lstStyle/>
                    <a:p>
                      <a:endParaRPr lang="en-IE" sz="1400" dirty="0"/>
                    </a:p>
                  </a:txBody>
                  <a:tcPr marL="68580" marR="68580" marT="34290" marB="34290">
                    <a:noFill/>
                  </a:tcPr>
                </a:tc>
                <a:tc>
                  <a:txBody>
                    <a:bodyPr/>
                    <a:lstStyle/>
                    <a:p>
                      <a:endParaRPr lang="en-IE" sz="1400" dirty="0"/>
                    </a:p>
                  </a:txBody>
                  <a:tcPr marL="68580" marR="68580" marT="34290" marB="34290">
                    <a:noFill/>
                  </a:tcPr>
                </a:tc>
                <a:extLst>
                  <a:ext uri="{0D108BD9-81ED-4DB2-BD59-A6C34878D82A}">
                    <a16:rowId xmlns:a16="http://schemas.microsoft.com/office/drawing/2014/main" val="10000"/>
                  </a:ext>
                </a:extLst>
              </a:tr>
              <a:tr h="480060">
                <a:tc>
                  <a:txBody>
                    <a:bodyPr/>
                    <a:lstStyle/>
                    <a:p>
                      <a:r>
                        <a:rPr lang="en-IE" sz="1400" dirty="0"/>
                        <a:t>The primacy of data</a:t>
                      </a:r>
                    </a:p>
                  </a:txBody>
                  <a:tcPr marL="68580" marR="68580" marT="34290" marB="34290">
                    <a:noFill/>
                  </a:tcPr>
                </a:tc>
                <a:tc>
                  <a:txBody>
                    <a:bodyPr/>
                    <a:lstStyle/>
                    <a:p>
                      <a:r>
                        <a:rPr lang="en-IE" sz="1400" dirty="0"/>
                        <a:t>The theoretical framework is not predetermined but derives directly from the data</a:t>
                      </a:r>
                    </a:p>
                  </a:txBody>
                  <a:tcPr marL="68580" marR="68580" marT="34290" marB="34290">
                    <a:noFill/>
                  </a:tcPr>
                </a:tc>
                <a:extLst>
                  <a:ext uri="{0D108BD9-81ED-4DB2-BD59-A6C34878D82A}">
                    <a16:rowId xmlns:a16="http://schemas.microsoft.com/office/drawing/2014/main" val="10001"/>
                  </a:ext>
                </a:extLst>
              </a:tr>
              <a:tr h="480060">
                <a:tc>
                  <a:txBody>
                    <a:bodyPr/>
                    <a:lstStyle/>
                    <a:p>
                      <a:r>
                        <a:rPr lang="en-IE" sz="1400" dirty="0"/>
                        <a:t>Contextualisation</a:t>
                      </a:r>
                    </a:p>
                  </a:txBody>
                  <a:tcPr marL="68580" marR="68580" marT="34290" marB="34290">
                    <a:noFill/>
                  </a:tcPr>
                </a:tc>
                <a:tc>
                  <a:txBody>
                    <a:bodyPr/>
                    <a:lstStyle/>
                    <a:p>
                      <a:r>
                        <a:rPr lang="en-IE" sz="1400" dirty="0"/>
                        <a:t>Qualitative</a:t>
                      </a:r>
                      <a:r>
                        <a:rPr lang="en-IE" sz="1400" baseline="0" dirty="0"/>
                        <a:t> is context bound, and researchers must be context sensitive</a:t>
                      </a:r>
                      <a:endParaRPr lang="en-IE" sz="1400" dirty="0"/>
                    </a:p>
                  </a:txBody>
                  <a:tcPr marL="68580" marR="68580" marT="34290" marB="34290">
                    <a:noFill/>
                  </a:tcPr>
                </a:tc>
                <a:extLst>
                  <a:ext uri="{0D108BD9-81ED-4DB2-BD59-A6C34878D82A}">
                    <a16:rowId xmlns:a16="http://schemas.microsoft.com/office/drawing/2014/main" val="10002"/>
                  </a:ext>
                </a:extLst>
              </a:tr>
              <a:tr h="685800">
                <a:tc>
                  <a:txBody>
                    <a:bodyPr/>
                    <a:lstStyle/>
                    <a:p>
                      <a:r>
                        <a:rPr lang="en-IE" sz="1400" dirty="0"/>
                        <a:t>Immersion in the settings</a:t>
                      </a:r>
                    </a:p>
                  </a:txBody>
                  <a:tcPr marL="68580" marR="68580" marT="34290" marB="34290">
                    <a:noFill/>
                  </a:tcPr>
                </a:tc>
                <a:tc>
                  <a:txBody>
                    <a:bodyPr/>
                    <a:lstStyle/>
                    <a:p>
                      <a:r>
                        <a:rPr lang="en-IE" sz="1400" dirty="0"/>
                        <a:t>Researchers</a:t>
                      </a:r>
                      <a:r>
                        <a:rPr lang="en-IE" sz="1400" baseline="0" dirty="0"/>
                        <a:t> immerse themselves in the natural setting of the people whose thoughts and feelings they wish to explore</a:t>
                      </a:r>
                      <a:endParaRPr lang="en-IE" sz="1400" dirty="0"/>
                    </a:p>
                  </a:txBody>
                  <a:tcPr marL="68580" marR="68580" marT="34290" marB="34290">
                    <a:noFill/>
                  </a:tcPr>
                </a:tc>
                <a:extLst>
                  <a:ext uri="{0D108BD9-81ED-4DB2-BD59-A6C34878D82A}">
                    <a16:rowId xmlns:a16="http://schemas.microsoft.com/office/drawing/2014/main" val="10003"/>
                  </a:ext>
                </a:extLst>
              </a:tr>
              <a:tr h="685800">
                <a:tc>
                  <a:txBody>
                    <a:bodyPr/>
                    <a:lstStyle/>
                    <a:p>
                      <a:r>
                        <a:rPr lang="en-IE" sz="1400" dirty="0"/>
                        <a:t>The ‘emic’ perspective</a:t>
                      </a:r>
                    </a:p>
                  </a:txBody>
                  <a:tcPr marL="68580" marR="68580" marT="34290" marB="34290">
                    <a:noFill/>
                  </a:tcPr>
                </a:tc>
                <a:tc>
                  <a:txBody>
                    <a:bodyPr/>
                    <a:lstStyle/>
                    <a:p>
                      <a:r>
                        <a:rPr lang="en-IE" sz="1400" dirty="0"/>
                        <a:t>Focus on the views of the people involved in the research and their perceptions, meaning and interpretations</a:t>
                      </a:r>
                      <a:r>
                        <a:rPr lang="en-IE" sz="1400" baseline="0" dirty="0"/>
                        <a:t> </a:t>
                      </a:r>
                      <a:endParaRPr lang="en-IE" sz="1400" dirty="0"/>
                    </a:p>
                  </a:txBody>
                  <a:tcPr marL="68580" marR="68580" marT="34290" marB="34290">
                    <a:noFill/>
                  </a:tcPr>
                </a:tc>
                <a:extLst>
                  <a:ext uri="{0D108BD9-81ED-4DB2-BD59-A6C34878D82A}">
                    <a16:rowId xmlns:a16="http://schemas.microsoft.com/office/drawing/2014/main" val="10004"/>
                  </a:ext>
                </a:extLst>
              </a:tr>
              <a:tr h="480060">
                <a:tc>
                  <a:txBody>
                    <a:bodyPr/>
                    <a:lstStyle/>
                    <a:p>
                      <a:r>
                        <a:rPr lang="en-IE" sz="1400" dirty="0"/>
                        <a:t>Thick description</a:t>
                      </a:r>
                    </a:p>
                  </a:txBody>
                  <a:tcPr marL="68580" marR="68580" marT="34290" marB="34290">
                    <a:noFill/>
                  </a:tcPr>
                </a:tc>
                <a:tc>
                  <a:txBody>
                    <a:bodyPr/>
                    <a:lstStyle/>
                    <a:p>
                      <a:r>
                        <a:rPr lang="en-IE" sz="1400" dirty="0"/>
                        <a:t>Describing</a:t>
                      </a:r>
                      <a:r>
                        <a:rPr lang="en-IE" sz="1400" baseline="0" dirty="0"/>
                        <a:t> the location, people within it, visual picture of the setting, events, verbatim, etc</a:t>
                      </a:r>
                      <a:endParaRPr lang="en-IE" sz="1400" dirty="0"/>
                    </a:p>
                  </a:txBody>
                  <a:tcPr marL="68580" marR="68580" marT="34290" marB="34290">
                    <a:noFill/>
                  </a:tcPr>
                </a:tc>
                <a:extLst>
                  <a:ext uri="{0D108BD9-81ED-4DB2-BD59-A6C34878D82A}">
                    <a16:rowId xmlns:a16="http://schemas.microsoft.com/office/drawing/2014/main" val="10005"/>
                  </a:ext>
                </a:extLst>
              </a:tr>
              <a:tr h="278130">
                <a:tc>
                  <a:txBody>
                    <a:bodyPr/>
                    <a:lstStyle/>
                    <a:p>
                      <a:r>
                        <a:rPr lang="en-IE" sz="1400" dirty="0"/>
                        <a:t>The research relationship</a:t>
                      </a:r>
                    </a:p>
                  </a:txBody>
                  <a:tcPr marL="68580" marR="68580" marT="34290" marB="34290">
                    <a:noFill/>
                  </a:tcPr>
                </a:tc>
                <a:tc>
                  <a:txBody>
                    <a:bodyPr/>
                    <a:lstStyle/>
                    <a:p>
                      <a:r>
                        <a:rPr lang="en-IE" sz="1400" dirty="0"/>
                        <a:t>Based on the position of equality</a:t>
                      </a:r>
                    </a:p>
                  </a:txBody>
                  <a:tcPr marL="68580" marR="68580" marT="34290" marB="34290">
                    <a:noFill/>
                  </a:tcPr>
                </a:tc>
                <a:extLst>
                  <a:ext uri="{0D108BD9-81ED-4DB2-BD59-A6C34878D82A}">
                    <a16:rowId xmlns:a16="http://schemas.microsoft.com/office/drawing/2014/main" val="10006"/>
                  </a:ext>
                </a:extLst>
              </a:tr>
              <a:tr h="278130">
                <a:tc>
                  <a:txBody>
                    <a:bodyPr/>
                    <a:lstStyle/>
                    <a:p>
                      <a:r>
                        <a:rPr lang="en-IE" sz="1400" dirty="0"/>
                        <a:t>Triangulation</a:t>
                      </a:r>
                    </a:p>
                  </a:txBody>
                  <a:tcPr marL="68580" marR="68580" marT="34290" marB="34290">
                    <a:noFill/>
                  </a:tcPr>
                </a:tc>
                <a:tc>
                  <a:txBody>
                    <a:bodyPr/>
                    <a:lstStyle/>
                    <a:p>
                      <a:r>
                        <a:rPr lang="en-IE" sz="1400" dirty="0"/>
                        <a:t>Several methods, data</a:t>
                      </a:r>
                      <a:r>
                        <a:rPr lang="en-IE" sz="1400" baseline="0" dirty="0"/>
                        <a:t> collections, investigators</a:t>
                      </a:r>
                      <a:endParaRPr lang="en-IE" sz="1400" dirty="0"/>
                    </a:p>
                  </a:txBody>
                  <a:tcPr marL="68580" marR="68580" marT="34290" marB="34290">
                    <a:noFill/>
                  </a:tcPr>
                </a:tc>
                <a:extLst>
                  <a:ext uri="{0D108BD9-81ED-4DB2-BD59-A6C34878D82A}">
                    <a16:rowId xmlns:a16="http://schemas.microsoft.com/office/drawing/2014/main" val="10007"/>
                  </a:ext>
                </a:extLst>
              </a:tr>
            </a:tbl>
          </a:graphicData>
        </a:graphic>
      </p:graphicFrame>
      <p:sp>
        <p:nvSpPr>
          <p:cNvPr id="3" name="TextBox 2">
            <a:extLst>
              <a:ext uri="{FF2B5EF4-FFF2-40B4-BE49-F238E27FC236}">
                <a16:creationId xmlns:a16="http://schemas.microsoft.com/office/drawing/2014/main" id="{A1A2D7EB-3635-1A48-AF97-31553DF78161}"/>
              </a:ext>
            </a:extLst>
          </p:cNvPr>
          <p:cNvSpPr txBox="1"/>
          <p:nvPr/>
        </p:nvSpPr>
        <p:spPr>
          <a:xfrm>
            <a:off x="265016" y="5085184"/>
            <a:ext cx="8987504" cy="646331"/>
          </a:xfrm>
          <a:prstGeom prst="rect">
            <a:avLst/>
          </a:prstGeom>
          <a:noFill/>
        </p:spPr>
        <p:txBody>
          <a:bodyPr wrap="square" rtlCol="0">
            <a:spAutoFit/>
          </a:bodyPr>
          <a:lstStyle/>
          <a:p>
            <a:r>
              <a:rPr lang="en-GB" b="1" dirty="0">
                <a:solidFill>
                  <a:schemeClr val="tx2"/>
                </a:solidFill>
              </a:rPr>
              <a:t>Question: discus with the person next to you which ones of the characteristics will be easy or difficult for you to apply?    7min</a:t>
            </a:r>
          </a:p>
        </p:txBody>
      </p:sp>
    </p:spTree>
    <p:extLst>
      <p:ext uri="{BB962C8B-B14F-4D97-AF65-F5344CB8AC3E}">
        <p14:creationId xmlns:p14="http://schemas.microsoft.com/office/powerpoint/2010/main" val="9348697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6EB95466-FD37-9AE9-C7FC-EFBBBDD1943A}"/>
              </a:ext>
            </a:extLst>
          </p:cNvPr>
          <p:cNvSpPr>
            <a:spLocks noGrp="1"/>
          </p:cNvSpPr>
          <p:nvPr>
            <p:ph type="title"/>
          </p:nvPr>
        </p:nvSpPr>
        <p:spPr/>
        <p:txBody>
          <a:bodyPr/>
          <a:lstStyle/>
          <a:p>
            <a:r>
              <a:rPr lang="en-GB" altLang="en-US" dirty="0"/>
              <a:t>Qualitative research design (identify)</a:t>
            </a:r>
          </a:p>
        </p:txBody>
      </p:sp>
      <p:pic>
        <p:nvPicPr>
          <p:cNvPr id="1026" name="Picture 2" descr="6 Types of Qualitative Research Methods - A Complete Guide">
            <a:extLst>
              <a:ext uri="{FF2B5EF4-FFF2-40B4-BE49-F238E27FC236}">
                <a16:creationId xmlns:a16="http://schemas.microsoft.com/office/drawing/2014/main" id="{ED1FE10C-27F1-0CDD-110B-2AE6DE6BD74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4701"/>
          <a:stretch/>
        </p:blipFill>
        <p:spPr bwMode="auto">
          <a:xfrm>
            <a:off x="1524000" y="1844824"/>
            <a:ext cx="6096000" cy="367240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CB743-3093-7ACD-CD92-6384CA2398A8}"/>
              </a:ext>
            </a:extLst>
          </p:cNvPr>
          <p:cNvSpPr>
            <a:spLocks noGrp="1"/>
          </p:cNvSpPr>
          <p:nvPr>
            <p:ph type="title"/>
          </p:nvPr>
        </p:nvSpPr>
        <p:spPr>
          <a:xfrm>
            <a:off x="477838" y="404813"/>
            <a:ext cx="8181975" cy="936625"/>
          </a:xfrm>
        </p:spPr>
        <p:txBody>
          <a:bodyPr lIns="68580" tIns="34290" rIns="68580" bIns="34290" rtlCol="0">
            <a:normAutofit fontScale="90000"/>
          </a:bodyPr>
          <a:lstStyle/>
          <a:p>
            <a:pPr>
              <a:defRPr/>
            </a:pPr>
            <a:r>
              <a:rPr lang="en-US" dirty="0"/>
              <a:t>Qualitative Research methods (collecting data)</a:t>
            </a:r>
          </a:p>
        </p:txBody>
      </p:sp>
      <p:graphicFrame>
        <p:nvGraphicFramePr>
          <p:cNvPr id="6" name="Table 5">
            <a:extLst>
              <a:ext uri="{FF2B5EF4-FFF2-40B4-BE49-F238E27FC236}">
                <a16:creationId xmlns:a16="http://schemas.microsoft.com/office/drawing/2014/main" id="{A8EAE89F-0B57-07D7-CAA8-00AE67C2C917}"/>
              </a:ext>
            </a:extLst>
          </p:cNvPr>
          <p:cNvGraphicFramePr>
            <a:graphicFrameLocks noGrp="1"/>
          </p:cNvGraphicFramePr>
          <p:nvPr/>
        </p:nvGraphicFramePr>
        <p:xfrm>
          <a:off x="496888" y="1916113"/>
          <a:ext cx="8185150" cy="3536950"/>
        </p:xfrm>
        <a:graphic>
          <a:graphicData uri="http://schemas.openxmlformats.org/drawingml/2006/table">
            <a:tbl>
              <a:tblPr firstRow="1" firstCol="1" bandRow="1"/>
              <a:tblGrid>
                <a:gridCol w="4172242">
                  <a:extLst>
                    <a:ext uri="{9D8B030D-6E8A-4147-A177-3AD203B41FA5}">
                      <a16:colId xmlns:a16="http://schemas.microsoft.com/office/drawing/2014/main" val="20000"/>
                    </a:ext>
                  </a:extLst>
                </a:gridCol>
                <a:gridCol w="4012908">
                  <a:extLst>
                    <a:ext uri="{9D8B030D-6E8A-4147-A177-3AD203B41FA5}">
                      <a16:colId xmlns:a16="http://schemas.microsoft.com/office/drawing/2014/main" val="20001"/>
                    </a:ext>
                  </a:extLst>
                </a:gridCol>
              </a:tblGrid>
              <a:tr h="734730">
                <a:tc>
                  <a:txBody>
                    <a:bodyPr/>
                    <a:lstStyle/>
                    <a:p>
                      <a:pPr algn="l" fontAlgn="t">
                        <a:lnSpc>
                          <a:spcPct val="107000"/>
                        </a:lnSpc>
                        <a:spcBef>
                          <a:spcPts val="0"/>
                        </a:spcBef>
                        <a:spcAft>
                          <a:spcPts val="800"/>
                        </a:spcAft>
                      </a:pPr>
                      <a:r>
                        <a:rPr lang="en-GB" sz="1900" b="1" i="0" u="none" strike="noStrike" kern="100" dirty="0">
                          <a:effectLst/>
                          <a:latin typeface="Calibri" panose="020F0502020204030204" pitchFamily="34" charset="0"/>
                          <a:ea typeface="DengXian" panose="02010600030101010101" pitchFamily="2" charset="-122"/>
                          <a:cs typeface="Arial" panose="020B0604020202020204" pitchFamily="34" charset="0"/>
                        </a:rPr>
                        <a:t>Quantitative</a:t>
                      </a:r>
                      <a:endParaRPr lang="en-GB" sz="1900" b="1" i="0" u="none" strike="noStrike" dirty="0">
                        <a:effectLst/>
                        <a:latin typeface="Arial" panose="020B0604020202020204" pitchFamily="34" charset="0"/>
                      </a:endParaRPr>
                    </a:p>
                  </a:txBody>
                  <a:tcPr marL="96207" marR="96207" marT="1336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1900" b="1" i="0" u="none" strike="noStrike" kern="100">
                          <a:effectLst/>
                          <a:latin typeface="Calibri" panose="020F0502020204030204" pitchFamily="34" charset="0"/>
                          <a:ea typeface="DengXian" panose="02010600030101010101" pitchFamily="2" charset="-122"/>
                          <a:cs typeface="Arial" panose="020B0604020202020204" pitchFamily="34" charset="0"/>
                        </a:rPr>
                        <a:t>Qualitative</a:t>
                      </a:r>
                      <a:endParaRPr lang="en-GB" sz="1900" b="1" i="0" u="none" strike="noStrike">
                        <a:effectLst/>
                        <a:latin typeface="Arial" panose="020B0604020202020204" pitchFamily="34" charset="0"/>
                      </a:endParaRPr>
                    </a:p>
                    <a:p>
                      <a:pPr algn="l" fontAlgn="t">
                        <a:lnSpc>
                          <a:spcPct val="107000"/>
                        </a:lnSpc>
                        <a:spcBef>
                          <a:spcPts val="0"/>
                        </a:spcBef>
                        <a:spcAft>
                          <a:spcPts val="800"/>
                        </a:spcAft>
                      </a:pPr>
                      <a:r>
                        <a:rPr lang="en-GB" sz="1900" b="1" i="0" u="none" strike="noStrike" kern="100">
                          <a:effectLst/>
                          <a:latin typeface="Calibri" panose="020F0502020204030204" pitchFamily="34" charset="0"/>
                          <a:ea typeface="DengXian" panose="02010600030101010101" pitchFamily="2" charset="-122"/>
                          <a:cs typeface="Arial" panose="020B0604020202020204" pitchFamily="34" charset="0"/>
                        </a:rPr>
                        <a:t> </a:t>
                      </a:r>
                      <a:endParaRPr lang="en-GB" sz="1900" b="1" i="0" u="none" strike="noStrike">
                        <a:effectLst/>
                        <a:latin typeface="Arial" panose="020B0604020202020204" pitchFamily="34" charset="0"/>
                      </a:endParaRPr>
                    </a:p>
                  </a:txBody>
                  <a:tcPr marL="96207" marR="96207" marT="1336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2802220">
                <a:tc>
                  <a:txBody>
                    <a:bodyPr/>
                    <a:lstStyle/>
                    <a:p>
                      <a:pPr marL="347472" indent="-347472" algn="l" fontAlgn="t">
                        <a:lnSpc>
                          <a:spcPct val="107000"/>
                        </a:lnSpc>
                        <a:spcBef>
                          <a:spcPts val="0"/>
                        </a:spcBef>
                        <a:spcAft>
                          <a:spcPts val="0"/>
                        </a:spcAft>
                        <a:buFont typeface="Arial" panose="020B0604020202020204" pitchFamily="34" charset="0"/>
                        <a:buChar char="•"/>
                      </a:pPr>
                      <a:r>
                        <a:rPr lang="en-GB" sz="1900" b="0" i="0" u="none" strike="noStrike" kern="100" dirty="0">
                          <a:effectLst/>
                          <a:latin typeface="Calibri" panose="020F0502020204030204" pitchFamily="34" charset="0"/>
                          <a:ea typeface="DengXian" panose="02010600030101010101" pitchFamily="2" charset="-122"/>
                          <a:cs typeface="Arial" panose="020B0604020202020204" pitchFamily="34" charset="0"/>
                        </a:rPr>
                        <a:t>Questionnaire/ survey </a:t>
                      </a:r>
                    </a:p>
                    <a:p>
                      <a:pPr marL="347472" indent="-347472" algn="l" fontAlgn="t">
                        <a:lnSpc>
                          <a:spcPct val="107000"/>
                        </a:lnSpc>
                        <a:spcBef>
                          <a:spcPts val="0"/>
                        </a:spcBef>
                        <a:spcAft>
                          <a:spcPts val="0"/>
                        </a:spcAft>
                        <a:buFont typeface="Arial" panose="020B0604020202020204" pitchFamily="34" charset="0"/>
                        <a:buChar char="•"/>
                      </a:pPr>
                      <a:r>
                        <a:rPr lang="en-GB" sz="1900" b="0" i="0" u="none" strike="noStrike" kern="100" dirty="0">
                          <a:effectLst/>
                          <a:latin typeface="Calibri" panose="020F0502020204030204" pitchFamily="34" charset="0"/>
                          <a:ea typeface="DengXian" panose="02010600030101010101" pitchFamily="2" charset="-122"/>
                          <a:cs typeface="Arial" panose="020B0604020202020204" pitchFamily="34" charset="0"/>
                        </a:rPr>
                        <a:t>Structured interview</a:t>
                      </a:r>
                      <a:endParaRPr lang="en-GB" sz="1900" b="0" i="0" u="none" strike="noStrike" dirty="0">
                        <a:effectLst/>
                        <a:latin typeface="Arial" panose="020B0604020202020204" pitchFamily="34" charset="0"/>
                      </a:endParaRPr>
                    </a:p>
                    <a:p>
                      <a:pPr marL="347472" indent="-347472" algn="l" fontAlgn="t">
                        <a:lnSpc>
                          <a:spcPct val="107000"/>
                        </a:lnSpc>
                        <a:spcBef>
                          <a:spcPts val="0"/>
                        </a:spcBef>
                        <a:spcAft>
                          <a:spcPts val="0"/>
                        </a:spcAft>
                        <a:buFont typeface="Arial" panose="020B0604020202020204" pitchFamily="34" charset="0"/>
                        <a:buChar char="•"/>
                      </a:pPr>
                      <a:r>
                        <a:rPr lang="en-GB" sz="1900" b="0" i="0" u="none" strike="noStrike" kern="100" dirty="0">
                          <a:effectLst/>
                          <a:latin typeface="Calibri" panose="020F0502020204030204" pitchFamily="34" charset="0"/>
                          <a:ea typeface="DengXian" panose="02010600030101010101" pitchFamily="2" charset="-122"/>
                          <a:cs typeface="Arial" panose="020B0604020202020204" pitchFamily="34" charset="0"/>
                        </a:rPr>
                        <a:t>Experiment</a:t>
                      </a:r>
                      <a:endParaRPr lang="en-GB" sz="1900" b="0" i="0" u="none" strike="noStrike" dirty="0">
                        <a:effectLst/>
                        <a:latin typeface="Arial" panose="020B0604020202020204" pitchFamily="34" charset="0"/>
                      </a:endParaRPr>
                    </a:p>
                    <a:p>
                      <a:pPr marL="347472" indent="-347472" algn="l" fontAlgn="t">
                        <a:lnSpc>
                          <a:spcPct val="107000"/>
                        </a:lnSpc>
                        <a:spcBef>
                          <a:spcPts val="0"/>
                        </a:spcBef>
                        <a:spcAft>
                          <a:spcPts val="0"/>
                        </a:spcAft>
                        <a:buFont typeface="Arial" panose="020B0604020202020204" pitchFamily="34" charset="0"/>
                        <a:buChar char="•"/>
                      </a:pPr>
                      <a:r>
                        <a:rPr lang="en-GB" sz="1900" b="0" i="0" u="none" strike="noStrike" kern="100" dirty="0">
                          <a:effectLst/>
                          <a:latin typeface="Calibri" panose="020F0502020204030204" pitchFamily="34" charset="0"/>
                          <a:ea typeface="DengXian" panose="02010600030101010101" pitchFamily="2" charset="-122"/>
                          <a:cs typeface="Arial" panose="020B0604020202020204" pitchFamily="34" charset="0"/>
                        </a:rPr>
                        <a:t>Content analysis</a:t>
                      </a:r>
                    </a:p>
                    <a:p>
                      <a:pPr marL="347472" indent="-347472" algn="l" fontAlgn="t">
                        <a:lnSpc>
                          <a:spcPct val="107000"/>
                        </a:lnSpc>
                        <a:spcBef>
                          <a:spcPts val="0"/>
                        </a:spcBef>
                        <a:spcAft>
                          <a:spcPts val="0"/>
                        </a:spcAft>
                        <a:buFont typeface="Arial" panose="020B0604020202020204" pitchFamily="34" charset="0"/>
                        <a:buChar char="•"/>
                      </a:pPr>
                      <a:endParaRPr lang="en-GB" sz="1900" b="0" i="0" u="none" strike="noStrike" dirty="0">
                        <a:effectLst/>
                        <a:latin typeface="Arial" panose="020B0604020202020204" pitchFamily="34" charset="0"/>
                      </a:endParaRPr>
                    </a:p>
                  </a:txBody>
                  <a:tcPr marL="96207" marR="96207" marT="1336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7472" indent="-347472" algn="l" fontAlgn="t">
                        <a:lnSpc>
                          <a:spcPct val="107000"/>
                        </a:lnSpc>
                        <a:spcBef>
                          <a:spcPts val="0"/>
                        </a:spcBef>
                        <a:spcAft>
                          <a:spcPts val="0"/>
                        </a:spcAft>
                        <a:buFont typeface="Arial" panose="020B0604020202020204" pitchFamily="34" charset="0"/>
                        <a:buChar char="•"/>
                      </a:pPr>
                      <a:r>
                        <a:rPr lang="en-GB" sz="1900" b="0" i="0" u="none" strike="noStrike" kern="100" dirty="0">
                          <a:effectLst/>
                          <a:latin typeface="Calibri" panose="020F0502020204030204" pitchFamily="34" charset="0"/>
                          <a:ea typeface="DengXian" panose="02010600030101010101" pitchFamily="2" charset="-122"/>
                          <a:cs typeface="Arial" panose="020B0604020202020204" pitchFamily="34" charset="0"/>
                        </a:rPr>
                        <a:t>Interview</a:t>
                      </a:r>
                    </a:p>
                    <a:p>
                      <a:pPr marL="347472" indent="-347472" algn="l" fontAlgn="t">
                        <a:lnSpc>
                          <a:spcPct val="107000"/>
                        </a:lnSpc>
                        <a:spcBef>
                          <a:spcPts val="0"/>
                        </a:spcBef>
                        <a:spcAft>
                          <a:spcPts val="0"/>
                        </a:spcAft>
                        <a:buFont typeface="Arial" panose="020B0604020202020204" pitchFamily="34" charset="0"/>
                        <a:buChar char="•"/>
                      </a:pPr>
                      <a:r>
                        <a:rPr lang="en-GB" sz="1900" b="0" i="0" u="none" strike="noStrike" kern="100" dirty="0">
                          <a:effectLst/>
                          <a:latin typeface="Calibri" panose="020F0502020204030204" pitchFamily="34" charset="0"/>
                          <a:ea typeface="DengXian" panose="02010600030101010101" pitchFamily="2" charset="-122"/>
                          <a:cs typeface="Arial" panose="020B0604020202020204" pitchFamily="34" charset="0"/>
                        </a:rPr>
                        <a:t>Dialogue / Narrative</a:t>
                      </a:r>
                      <a:endParaRPr lang="en-GB" sz="1900" b="0" i="0" u="none" strike="noStrike" dirty="0">
                        <a:effectLst/>
                        <a:latin typeface="Arial" panose="020B0604020202020204" pitchFamily="34" charset="0"/>
                      </a:endParaRPr>
                    </a:p>
                    <a:p>
                      <a:pPr marL="347472" indent="-347472" algn="l" fontAlgn="t">
                        <a:lnSpc>
                          <a:spcPct val="107000"/>
                        </a:lnSpc>
                        <a:spcBef>
                          <a:spcPts val="0"/>
                        </a:spcBef>
                        <a:spcAft>
                          <a:spcPts val="0"/>
                        </a:spcAft>
                        <a:buFont typeface="Arial" panose="020B0604020202020204" pitchFamily="34" charset="0"/>
                        <a:buChar char="•"/>
                      </a:pPr>
                      <a:r>
                        <a:rPr lang="en-GB" sz="1900" b="0" i="0" u="none" strike="noStrike" kern="100" dirty="0">
                          <a:effectLst/>
                          <a:latin typeface="Calibri" panose="020F0502020204030204" pitchFamily="34" charset="0"/>
                          <a:ea typeface="DengXian" panose="02010600030101010101" pitchFamily="2" charset="-122"/>
                          <a:cs typeface="Arial" panose="020B0604020202020204" pitchFamily="34" charset="0"/>
                        </a:rPr>
                        <a:t>Focus group</a:t>
                      </a:r>
                      <a:endParaRPr lang="en-GB" sz="1900" b="0" i="0" u="none" strike="noStrike" dirty="0">
                        <a:effectLst/>
                        <a:latin typeface="Arial" panose="020B0604020202020204" pitchFamily="34" charset="0"/>
                      </a:endParaRPr>
                    </a:p>
                    <a:p>
                      <a:pPr marL="347472" indent="-347472" algn="l" fontAlgn="t">
                        <a:lnSpc>
                          <a:spcPct val="107000"/>
                        </a:lnSpc>
                        <a:spcBef>
                          <a:spcPts val="0"/>
                        </a:spcBef>
                        <a:spcAft>
                          <a:spcPts val="0"/>
                        </a:spcAft>
                        <a:buFont typeface="Arial" panose="020B0604020202020204" pitchFamily="34" charset="0"/>
                        <a:buChar char="•"/>
                      </a:pPr>
                      <a:r>
                        <a:rPr lang="en-GB" sz="1900" b="0" i="0" u="none" strike="noStrike" kern="100" dirty="0">
                          <a:effectLst/>
                          <a:latin typeface="Calibri" panose="020F0502020204030204" pitchFamily="34" charset="0"/>
                          <a:ea typeface="DengXian" panose="02010600030101010101" pitchFamily="2" charset="-122"/>
                          <a:cs typeface="Arial" panose="020B0604020202020204" pitchFamily="34" charset="0"/>
                        </a:rPr>
                        <a:t>Observation</a:t>
                      </a:r>
                      <a:endParaRPr lang="en-GB" sz="1900" b="0" i="0" u="none" strike="noStrike" dirty="0">
                        <a:effectLst/>
                        <a:latin typeface="Arial" panose="020B0604020202020204" pitchFamily="34" charset="0"/>
                      </a:endParaRPr>
                    </a:p>
                    <a:p>
                      <a:pPr marL="347472" indent="-347472" algn="l" fontAlgn="t">
                        <a:lnSpc>
                          <a:spcPct val="107000"/>
                        </a:lnSpc>
                        <a:spcBef>
                          <a:spcPts val="0"/>
                        </a:spcBef>
                        <a:spcAft>
                          <a:spcPts val="0"/>
                        </a:spcAft>
                        <a:buFont typeface="Arial" panose="020B0604020202020204" pitchFamily="34" charset="0"/>
                        <a:buChar char="•"/>
                      </a:pPr>
                      <a:r>
                        <a:rPr lang="en-GB" sz="1900" b="0" i="0" u="none" strike="noStrike" kern="100" dirty="0">
                          <a:effectLst/>
                          <a:latin typeface="Calibri" panose="020F0502020204030204" pitchFamily="34" charset="0"/>
                          <a:ea typeface="DengXian" panose="02010600030101010101" pitchFamily="2" charset="-122"/>
                          <a:cs typeface="Arial" panose="020B0604020202020204" pitchFamily="34" charset="0"/>
                        </a:rPr>
                        <a:t>Video, audio recording</a:t>
                      </a:r>
                      <a:endParaRPr lang="en-GB" sz="1900" b="0" i="0" u="none" strike="noStrike" dirty="0">
                        <a:effectLst/>
                        <a:latin typeface="Arial" panose="020B0604020202020204" pitchFamily="34" charset="0"/>
                      </a:endParaRPr>
                    </a:p>
                    <a:p>
                      <a:pPr marL="347472" indent="-347472" algn="l" fontAlgn="t">
                        <a:lnSpc>
                          <a:spcPct val="107000"/>
                        </a:lnSpc>
                        <a:spcBef>
                          <a:spcPts val="0"/>
                        </a:spcBef>
                        <a:spcAft>
                          <a:spcPts val="0"/>
                        </a:spcAft>
                        <a:buFont typeface="Arial" panose="020B0604020202020204" pitchFamily="34" charset="0"/>
                        <a:buChar char="•"/>
                      </a:pPr>
                      <a:r>
                        <a:rPr lang="en-GB" sz="1900" b="0" i="0" u="none" strike="noStrike" kern="100" dirty="0">
                          <a:effectLst/>
                          <a:latin typeface="Calibri" panose="020F0502020204030204" pitchFamily="34" charset="0"/>
                          <a:ea typeface="DengXian" panose="02010600030101010101" pitchFamily="2" charset="-122"/>
                          <a:cs typeface="Arial" panose="020B0604020202020204" pitchFamily="34" charset="0"/>
                        </a:rPr>
                        <a:t>Case study</a:t>
                      </a:r>
                      <a:endParaRPr lang="en-GB" sz="1900" b="0" i="0" u="none" strike="noStrike" dirty="0">
                        <a:effectLst/>
                        <a:latin typeface="Arial" panose="020B0604020202020204" pitchFamily="34" charset="0"/>
                      </a:endParaRPr>
                    </a:p>
                    <a:p>
                      <a:pPr marL="347472" indent="-347472" algn="l" fontAlgn="t">
                        <a:lnSpc>
                          <a:spcPct val="107000"/>
                        </a:lnSpc>
                        <a:spcBef>
                          <a:spcPts val="0"/>
                        </a:spcBef>
                        <a:spcAft>
                          <a:spcPts val="0"/>
                        </a:spcAft>
                        <a:buFont typeface="Arial" panose="020B0604020202020204" pitchFamily="34" charset="0"/>
                        <a:buChar char="•"/>
                      </a:pPr>
                      <a:r>
                        <a:rPr lang="en-GB" sz="1900" b="0" i="0" u="none" strike="noStrike" kern="100" dirty="0">
                          <a:effectLst/>
                          <a:latin typeface="Calibri" panose="020F0502020204030204" pitchFamily="34" charset="0"/>
                          <a:ea typeface="DengXian" panose="02010600030101010101" pitchFamily="2" charset="-122"/>
                          <a:cs typeface="Arial" panose="020B0604020202020204" pitchFamily="34" charset="0"/>
                        </a:rPr>
                        <a:t>Action research</a:t>
                      </a:r>
                      <a:endParaRPr lang="en-GB" sz="1900" b="0" i="0" u="none" strike="noStrike" dirty="0">
                        <a:effectLst/>
                        <a:latin typeface="Arial" panose="020B0604020202020204" pitchFamily="34" charset="0"/>
                      </a:endParaRPr>
                    </a:p>
                    <a:p>
                      <a:pPr marL="347472" indent="-347472" algn="l" fontAlgn="t">
                        <a:lnSpc>
                          <a:spcPct val="107000"/>
                        </a:lnSpc>
                        <a:spcBef>
                          <a:spcPts val="0"/>
                        </a:spcBef>
                        <a:spcAft>
                          <a:spcPts val="0"/>
                        </a:spcAft>
                        <a:buFont typeface="Arial" panose="020B0604020202020204" pitchFamily="34" charset="0"/>
                        <a:buChar char="•"/>
                      </a:pPr>
                      <a:r>
                        <a:rPr lang="en-GB" sz="1900" b="0" i="0" u="none" strike="noStrike" kern="100" dirty="0">
                          <a:effectLst/>
                          <a:latin typeface="Calibri" panose="020F0502020204030204" pitchFamily="34" charset="0"/>
                          <a:ea typeface="DengXian" panose="02010600030101010101" pitchFamily="2" charset="-122"/>
                          <a:cs typeface="Arial" panose="020B0604020202020204" pitchFamily="34" charset="0"/>
                        </a:rPr>
                        <a:t>Diary/ log</a:t>
                      </a:r>
                      <a:endParaRPr lang="en-GB" sz="1900" b="0" i="0" u="none" strike="noStrike" dirty="0">
                        <a:effectLst/>
                        <a:latin typeface="Arial" panose="020B0604020202020204" pitchFamily="34" charset="0"/>
                      </a:endParaRPr>
                    </a:p>
                    <a:p>
                      <a:pPr marL="347472" indent="-347472" algn="l" fontAlgn="t">
                        <a:lnSpc>
                          <a:spcPct val="107000"/>
                        </a:lnSpc>
                        <a:spcBef>
                          <a:spcPts val="0"/>
                        </a:spcBef>
                        <a:spcAft>
                          <a:spcPts val="800"/>
                        </a:spcAft>
                        <a:buFont typeface="Arial" panose="020B0604020202020204" pitchFamily="34" charset="0"/>
                        <a:buChar char="•"/>
                      </a:pPr>
                      <a:endParaRPr lang="en-GB" sz="1900" b="0" i="0" u="none" strike="noStrike" dirty="0">
                        <a:effectLst/>
                        <a:latin typeface="Arial" panose="020B0604020202020204" pitchFamily="34" charset="0"/>
                      </a:endParaRPr>
                    </a:p>
                  </a:txBody>
                  <a:tcPr marL="96207" marR="96207" marT="1336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105133D2-FEAD-CAE7-64AD-562480D40AFE}"/>
              </a:ext>
            </a:extLst>
          </p:cNvPr>
          <p:cNvSpPr>
            <a:spLocks noGrp="1"/>
          </p:cNvSpPr>
          <p:nvPr>
            <p:ph type="title"/>
          </p:nvPr>
        </p:nvSpPr>
        <p:spPr/>
        <p:txBody>
          <a:bodyPr/>
          <a:lstStyle/>
          <a:p>
            <a:r>
              <a:rPr lang="en-GB" altLang="en-US" dirty="0"/>
              <a:t>Activity	</a:t>
            </a:r>
          </a:p>
        </p:txBody>
      </p:sp>
      <p:sp>
        <p:nvSpPr>
          <p:cNvPr id="3" name="Content Placeholder 2">
            <a:extLst>
              <a:ext uri="{FF2B5EF4-FFF2-40B4-BE49-F238E27FC236}">
                <a16:creationId xmlns:a16="http://schemas.microsoft.com/office/drawing/2014/main" id="{09C7697E-70E1-9C9C-2062-17EB31AB108F}"/>
              </a:ext>
            </a:extLst>
          </p:cNvPr>
          <p:cNvSpPr>
            <a:spLocks noGrp="1"/>
          </p:cNvSpPr>
          <p:nvPr>
            <p:ph idx="1"/>
          </p:nvPr>
        </p:nvSpPr>
        <p:spPr>
          <a:xfrm>
            <a:off x="457200" y="1600200"/>
            <a:ext cx="8229600" cy="3916363"/>
          </a:xfrm>
        </p:spPr>
        <p:txBody>
          <a:bodyPr/>
          <a:lstStyle/>
          <a:p>
            <a:pPr>
              <a:defRPr/>
            </a:pPr>
            <a:r>
              <a:rPr lang="en-GB" dirty="0"/>
              <a:t>Discuss with the person next to you:</a:t>
            </a:r>
          </a:p>
          <a:p>
            <a:pPr>
              <a:defRPr/>
            </a:pPr>
            <a:endParaRPr lang="en-GB" dirty="0"/>
          </a:p>
          <a:p>
            <a:pPr marL="0" indent="0">
              <a:buFont typeface="Arial" panose="020B0604020202020204" pitchFamily="34" charset="0"/>
              <a:buNone/>
              <a:defRPr/>
            </a:pPr>
            <a:r>
              <a:rPr lang="en-GB" dirty="0"/>
              <a:t>What is the difference between the qualitative research </a:t>
            </a:r>
            <a:r>
              <a:rPr lang="en-GB" i="1" dirty="0"/>
              <a:t>design</a:t>
            </a:r>
            <a:r>
              <a:rPr lang="en-GB" dirty="0"/>
              <a:t> and qualitative research </a:t>
            </a:r>
            <a:r>
              <a:rPr lang="en-GB" i="1" dirty="0"/>
              <a:t>methods</a:t>
            </a:r>
            <a:r>
              <a:rPr lang="en-GB" dirty="0"/>
              <a:t>?</a:t>
            </a:r>
          </a:p>
        </p:txBody>
      </p:sp>
      <p:sp>
        <p:nvSpPr>
          <p:cNvPr id="4" name="Date Placeholder 3">
            <a:extLst>
              <a:ext uri="{FF2B5EF4-FFF2-40B4-BE49-F238E27FC236}">
                <a16:creationId xmlns:a16="http://schemas.microsoft.com/office/drawing/2014/main" id="{FBC71D82-97C2-4E4D-8D6F-AB83BC8A6CAD}"/>
              </a:ext>
            </a:extLst>
          </p:cNvPr>
          <p:cNvSpPr>
            <a:spLocks noGrp="1"/>
          </p:cNvSpPr>
          <p:nvPr>
            <p:ph type="dt" sz="quarter" idx="10"/>
          </p:nvPr>
        </p:nvSpPr>
        <p:spPr/>
        <p:txBody>
          <a:bodyPr/>
          <a:lstStyle/>
          <a:p>
            <a:pPr>
              <a:defRPr/>
            </a:pPr>
            <a:fld id="{0C671916-2663-435D-B885-56C193308889}" type="datetime1">
              <a:rPr lang="en-GB" altLang="en-US" smtClean="0"/>
              <a:pPr>
                <a:defRPr/>
              </a:pPr>
              <a:t>25/02/2024</a:t>
            </a:fld>
            <a:endParaRPr lang="en-GB" altLang="en-US" dirty="0"/>
          </a:p>
        </p:txBody>
      </p:sp>
      <p:sp>
        <p:nvSpPr>
          <p:cNvPr id="30725" name="Slide Number Placeholder 4">
            <a:extLst>
              <a:ext uri="{FF2B5EF4-FFF2-40B4-BE49-F238E27FC236}">
                <a16:creationId xmlns:a16="http://schemas.microsoft.com/office/drawing/2014/main" id="{3F25CD7A-2BE0-8D76-5A46-27D2FFA8887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64E8BAC-2FA1-4599-B663-41F1E539FDE8}" type="slidenum">
              <a:rPr lang="en-GB" altLang="en-US" smtClean="0">
                <a:solidFill>
                  <a:srgbClr val="898989"/>
                </a:solidFill>
                <a:latin typeface="Myriad Pro"/>
              </a:rPr>
              <a:pPr/>
              <a:t>15</a:t>
            </a:fld>
            <a:endParaRPr lang="en-GB" altLang="en-US">
              <a:solidFill>
                <a:srgbClr val="898989"/>
              </a:solidFill>
              <a:latin typeface="Myriad Pro"/>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IE" sz="3500" dirty="0"/>
              <a:t>Differences qualitative &amp; quantitative research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191787049"/>
              </p:ext>
            </p:extLst>
          </p:nvPr>
        </p:nvGraphicFramePr>
        <p:xfrm>
          <a:off x="1115616" y="1417638"/>
          <a:ext cx="6522431" cy="4248472"/>
        </p:xfrm>
        <a:graphic>
          <a:graphicData uri="http://schemas.openxmlformats.org/drawingml/2006/table">
            <a:tbl>
              <a:tblPr firstRow="1" bandRow="1">
                <a:tableStyleId>{5C22544A-7EE6-4342-B048-85BDC9FD1C3A}</a:tableStyleId>
              </a:tblPr>
              <a:tblGrid>
                <a:gridCol w="1328643">
                  <a:extLst>
                    <a:ext uri="{9D8B030D-6E8A-4147-A177-3AD203B41FA5}">
                      <a16:colId xmlns:a16="http://schemas.microsoft.com/office/drawing/2014/main" val="20000"/>
                    </a:ext>
                  </a:extLst>
                </a:gridCol>
                <a:gridCol w="3019644">
                  <a:extLst>
                    <a:ext uri="{9D8B030D-6E8A-4147-A177-3AD203B41FA5}">
                      <a16:colId xmlns:a16="http://schemas.microsoft.com/office/drawing/2014/main" val="20001"/>
                    </a:ext>
                  </a:extLst>
                </a:gridCol>
                <a:gridCol w="2174144">
                  <a:extLst>
                    <a:ext uri="{9D8B030D-6E8A-4147-A177-3AD203B41FA5}">
                      <a16:colId xmlns:a16="http://schemas.microsoft.com/office/drawing/2014/main" val="20002"/>
                    </a:ext>
                  </a:extLst>
                </a:gridCol>
              </a:tblGrid>
              <a:tr h="296033">
                <a:tc>
                  <a:txBody>
                    <a:bodyPr/>
                    <a:lstStyle/>
                    <a:p>
                      <a:endParaRPr lang="en-IE" sz="1400" dirty="0">
                        <a:solidFill>
                          <a:schemeClr val="tx1"/>
                        </a:solidFill>
                      </a:endParaRPr>
                    </a:p>
                  </a:txBody>
                  <a:tcPr marL="68580" marR="68580" marT="34290" marB="34290"/>
                </a:tc>
                <a:tc>
                  <a:txBody>
                    <a:bodyPr/>
                    <a:lstStyle/>
                    <a:p>
                      <a:r>
                        <a:rPr lang="en-IE" sz="1400" dirty="0">
                          <a:solidFill>
                            <a:schemeClr val="tx1"/>
                          </a:solidFill>
                        </a:rPr>
                        <a:t>Qualitative</a:t>
                      </a:r>
                    </a:p>
                  </a:txBody>
                  <a:tcPr marL="68580" marR="68580" marT="34290" marB="34290"/>
                </a:tc>
                <a:tc>
                  <a:txBody>
                    <a:bodyPr/>
                    <a:lstStyle/>
                    <a:p>
                      <a:r>
                        <a:rPr lang="en-IE" sz="1400" dirty="0">
                          <a:solidFill>
                            <a:schemeClr val="tx1"/>
                          </a:solidFill>
                        </a:rPr>
                        <a:t>Quantitative</a:t>
                      </a:r>
                    </a:p>
                  </a:txBody>
                  <a:tcPr marL="68580" marR="68580" marT="34290" marB="34290"/>
                </a:tc>
                <a:extLst>
                  <a:ext uri="{0D108BD9-81ED-4DB2-BD59-A6C34878D82A}">
                    <a16:rowId xmlns:a16="http://schemas.microsoft.com/office/drawing/2014/main" val="10000"/>
                  </a:ext>
                </a:extLst>
              </a:tr>
              <a:tr h="2088232">
                <a:tc>
                  <a:txBody>
                    <a:bodyPr/>
                    <a:lstStyle/>
                    <a:p>
                      <a:r>
                        <a:rPr lang="en-IE" sz="1400" dirty="0"/>
                        <a:t>1.</a:t>
                      </a:r>
                      <a:r>
                        <a:rPr lang="en-IE" sz="1400" baseline="0" dirty="0"/>
                        <a:t> </a:t>
                      </a:r>
                      <a:r>
                        <a:rPr lang="en-IE" sz="1400" dirty="0"/>
                        <a:t>Aim</a:t>
                      </a:r>
                    </a:p>
                  </a:txBody>
                  <a:tcPr marL="68580" marR="68580" marT="34290" marB="34290">
                    <a:solidFill>
                      <a:schemeClr val="accent2">
                        <a:lumMod val="20000"/>
                        <a:lumOff val="80000"/>
                      </a:schemeClr>
                    </a:solidFill>
                  </a:tcPr>
                </a:tc>
                <a:tc>
                  <a:txBody>
                    <a:bodyPr/>
                    <a:lstStyle/>
                    <a:p>
                      <a:pPr marL="342900" indent="-342900">
                        <a:buFont typeface="+mj-lt"/>
                        <a:buAutoNum type="arabicPeriod"/>
                      </a:pPr>
                      <a:r>
                        <a:rPr lang="en-IE" sz="1400" dirty="0"/>
                        <a:t>Exploration of participants’ experiences and life world</a:t>
                      </a:r>
                    </a:p>
                    <a:p>
                      <a:pPr marL="342900" indent="-342900">
                        <a:buFont typeface="+mj-lt"/>
                        <a:buAutoNum type="arabicPeriod"/>
                      </a:pPr>
                      <a:endParaRPr lang="en-IE" sz="1400" dirty="0"/>
                    </a:p>
                    <a:p>
                      <a:pPr marL="342900" indent="-342900">
                        <a:buFont typeface="+mj-lt"/>
                        <a:buAutoNum type="arabicPeriod"/>
                      </a:pPr>
                      <a:r>
                        <a:rPr lang="en-IE" sz="1400" dirty="0"/>
                        <a:t>Understanding</a:t>
                      </a:r>
                      <a:r>
                        <a:rPr lang="en-IE" sz="1400" baseline="0" dirty="0"/>
                        <a:t>, generating theory from data</a:t>
                      </a:r>
                    </a:p>
                    <a:p>
                      <a:pPr marL="342900" indent="-342900">
                        <a:buFont typeface="+mj-lt"/>
                        <a:buAutoNum type="arabicPeriod"/>
                      </a:pPr>
                      <a:endParaRPr lang="en-IE" sz="1400" baseline="0" dirty="0"/>
                    </a:p>
                    <a:p>
                      <a:pPr marL="342900" marR="0"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IE" sz="1400" kern="1200" baseline="0" dirty="0">
                          <a:solidFill>
                            <a:schemeClr val="dk1"/>
                          </a:solidFill>
                          <a:latin typeface="+mn-lt"/>
                          <a:ea typeface="+mn-ea"/>
                          <a:cs typeface="+mn-cs"/>
                        </a:rPr>
                        <a:t>Exploratory</a:t>
                      </a:r>
                      <a:endParaRPr lang="en-IE" sz="1400" dirty="0"/>
                    </a:p>
                    <a:p>
                      <a:pPr marL="342900" indent="-342900">
                        <a:buFont typeface="+mj-lt"/>
                        <a:buNone/>
                      </a:pPr>
                      <a:endParaRPr lang="en-IE" sz="1400" dirty="0"/>
                    </a:p>
                  </a:txBody>
                  <a:tcPr marL="68580" marR="68580" marT="34290" marB="34290">
                    <a:solidFill>
                      <a:schemeClr val="accent2">
                        <a:lumMod val="20000"/>
                        <a:lumOff val="80000"/>
                      </a:schemeClr>
                    </a:solidFill>
                  </a:tcPr>
                </a:tc>
                <a:tc>
                  <a:txBody>
                    <a:bodyPr/>
                    <a:lstStyle/>
                    <a:p>
                      <a:pPr marL="342900" indent="-342900">
                        <a:buFont typeface="+mj-lt"/>
                        <a:buAutoNum type="arabicPeriod"/>
                      </a:pPr>
                      <a:r>
                        <a:rPr lang="en-IE" sz="1400" dirty="0"/>
                        <a:t>Search for causal explanations</a:t>
                      </a:r>
                    </a:p>
                    <a:p>
                      <a:pPr marL="342900" indent="-342900">
                        <a:buFont typeface="+mj-lt"/>
                        <a:buAutoNum type="arabicPeriod"/>
                      </a:pPr>
                      <a:endParaRPr lang="en-IE" sz="1400" dirty="0"/>
                    </a:p>
                    <a:p>
                      <a:pPr marL="342900" indent="-342900">
                        <a:buFont typeface="+mj-lt"/>
                        <a:buAutoNum type="arabicPeriod"/>
                      </a:pPr>
                      <a:r>
                        <a:rPr lang="en-IE" sz="1400" dirty="0"/>
                        <a:t>Testing</a:t>
                      </a:r>
                      <a:r>
                        <a:rPr lang="en-IE" sz="1400" baseline="0" dirty="0"/>
                        <a:t> hypothesis, prediction</a:t>
                      </a:r>
                    </a:p>
                    <a:p>
                      <a:pPr marL="342900" indent="-342900">
                        <a:buFont typeface="+mj-lt"/>
                        <a:buAutoNum type="arabicPeriod"/>
                      </a:pPr>
                      <a:endParaRPr lang="en-IE" sz="1400" baseline="0" dirty="0"/>
                    </a:p>
                    <a:p>
                      <a:pPr marL="342900" marR="0"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IE" sz="1400" kern="1200" baseline="0" dirty="0">
                          <a:solidFill>
                            <a:schemeClr val="dk1"/>
                          </a:solidFill>
                          <a:latin typeface="+mn-lt"/>
                          <a:ea typeface="+mn-ea"/>
                          <a:cs typeface="+mn-cs"/>
                        </a:rPr>
                        <a:t>Confirmatory</a:t>
                      </a:r>
                      <a:endParaRPr lang="en-IE" sz="1400" dirty="0"/>
                    </a:p>
                    <a:p>
                      <a:pPr marL="342900" indent="-342900">
                        <a:buFont typeface="+mj-lt"/>
                        <a:buAutoNum type="arabicPeriod"/>
                      </a:pPr>
                      <a:endParaRPr lang="en-IE" sz="1400" dirty="0"/>
                    </a:p>
                  </a:txBody>
                  <a:tcPr marL="68580" marR="68580" marT="34290" marB="34290">
                    <a:solidFill>
                      <a:schemeClr val="accent2">
                        <a:lumMod val="20000"/>
                        <a:lumOff val="80000"/>
                      </a:schemeClr>
                    </a:solidFill>
                  </a:tcPr>
                </a:tc>
                <a:extLst>
                  <a:ext uri="{0D108BD9-81ED-4DB2-BD59-A6C34878D82A}">
                    <a16:rowId xmlns:a16="http://schemas.microsoft.com/office/drawing/2014/main" val="10001"/>
                  </a:ext>
                </a:extLst>
              </a:tr>
              <a:tr h="1864207">
                <a:tc>
                  <a:txBody>
                    <a:bodyPr/>
                    <a:lstStyle/>
                    <a:p>
                      <a:r>
                        <a:rPr lang="en-IE" sz="1400" dirty="0"/>
                        <a:t>2. Approach</a:t>
                      </a:r>
                    </a:p>
                  </a:txBody>
                  <a:tcPr marL="68580" marR="68580" marT="34290" marB="34290"/>
                </a:tc>
                <a:tc>
                  <a:txBody>
                    <a:bodyPr/>
                    <a:lstStyle/>
                    <a:p>
                      <a:pPr marL="342900" indent="-342900">
                        <a:buFont typeface="+mj-lt"/>
                        <a:buAutoNum type="arabicPeriod"/>
                      </a:pPr>
                      <a:r>
                        <a:rPr lang="en-IE" sz="1400" dirty="0"/>
                        <a:t>Broad focus</a:t>
                      </a:r>
                    </a:p>
                    <a:p>
                      <a:pPr marL="342900" indent="-342900">
                        <a:buFont typeface="+mj-lt"/>
                        <a:buAutoNum type="arabicPeriod"/>
                      </a:pPr>
                      <a:endParaRPr lang="en-IE" sz="1400" dirty="0"/>
                    </a:p>
                    <a:p>
                      <a:pPr marL="342900" indent="-342900">
                        <a:buFont typeface="+mj-lt"/>
                        <a:buAutoNum type="arabicPeriod"/>
                      </a:pPr>
                      <a:r>
                        <a:rPr lang="en-IE" sz="1400" dirty="0"/>
                        <a:t>Process oriented</a:t>
                      </a:r>
                    </a:p>
                    <a:p>
                      <a:pPr marL="342900" indent="-342900">
                        <a:buFont typeface="+mj-lt"/>
                        <a:buAutoNum type="arabicPeriod"/>
                      </a:pPr>
                      <a:endParaRPr lang="en-IE" sz="1400" dirty="0"/>
                    </a:p>
                    <a:p>
                      <a:pPr marL="342900" indent="-342900">
                        <a:buFont typeface="+mj-lt"/>
                        <a:buAutoNum type="arabicPeriod"/>
                      </a:pPr>
                      <a:r>
                        <a:rPr lang="en-IE" sz="1400" dirty="0"/>
                        <a:t>Context – bound</a:t>
                      </a:r>
                    </a:p>
                    <a:p>
                      <a:pPr marL="342900" indent="-342900">
                        <a:buFont typeface="+mj-lt"/>
                        <a:buAutoNum type="arabicPeriod"/>
                      </a:pPr>
                      <a:endParaRPr lang="en-IE" sz="1400" dirty="0"/>
                    </a:p>
                    <a:p>
                      <a:pPr marL="342900" indent="-342900">
                        <a:buFont typeface="+mj-lt"/>
                        <a:buAutoNum type="arabicPeriod"/>
                      </a:pPr>
                      <a:r>
                        <a:rPr lang="en-IE" sz="1400" dirty="0"/>
                        <a:t>Getting close to data</a:t>
                      </a:r>
                    </a:p>
                  </a:txBody>
                  <a:tcPr marL="68580" marR="68580" marT="34290" marB="34290"/>
                </a:tc>
                <a:tc>
                  <a:txBody>
                    <a:bodyPr/>
                    <a:lstStyle/>
                    <a:p>
                      <a:pPr marL="342900" indent="-342900">
                        <a:buFont typeface="+mj-lt"/>
                        <a:buAutoNum type="arabicPeriod"/>
                      </a:pPr>
                      <a:r>
                        <a:rPr lang="en-IE" sz="1400" dirty="0"/>
                        <a:t>Narrow focus</a:t>
                      </a:r>
                    </a:p>
                    <a:p>
                      <a:pPr marL="342900" indent="-342900">
                        <a:buFont typeface="+mj-lt"/>
                        <a:buAutoNum type="arabicPeriod"/>
                      </a:pPr>
                      <a:endParaRPr lang="en-IE" sz="1400" dirty="0"/>
                    </a:p>
                    <a:p>
                      <a:pPr marL="342900" indent="-342900">
                        <a:buFont typeface="+mj-lt"/>
                        <a:buAutoNum type="arabicPeriod"/>
                      </a:pPr>
                      <a:r>
                        <a:rPr lang="en-IE" sz="1400" dirty="0"/>
                        <a:t>Product oriented</a:t>
                      </a:r>
                    </a:p>
                    <a:p>
                      <a:pPr marL="342900" indent="-342900">
                        <a:buFont typeface="+mj-lt"/>
                        <a:buAutoNum type="arabicPeriod"/>
                      </a:pPr>
                      <a:endParaRPr lang="en-IE" sz="1400" dirty="0"/>
                    </a:p>
                    <a:p>
                      <a:pPr marL="342900" indent="-342900">
                        <a:buFont typeface="+mj-lt"/>
                        <a:buAutoNum type="arabicPeriod"/>
                      </a:pPr>
                      <a:r>
                        <a:rPr lang="en-IE" sz="1400" dirty="0"/>
                        <a:t>Context free </a:t>
                      </a:r>
                    </a:p>
                    <a:p>
                      <a:pPr marL="342900" indent="-342900">
                        <a:buFont typeface="+mj-lt"/>
                        <a:buAutoNum type="arabicPeriod"/>
                      </a:pPr>
                      <a:endParaRPr lang="en-IE" sz="1400" dirty="0"/>
                    </a:p>
                    <a:p>
                      <a:pPr marL="342900" indent="-342900">
                        <a:buFont typeface="+mj-lt"/>
                        <a:buAutoNum type="arabicPeriod"/>
                      </a:pPr>
                      <a:r>
                        <a:rPr lang="en-IE" sz="1400" dirty="0"/>
                        <a:t>In artificial or laboratory setting</a:t>
                      </a:r>
                    </a:p>
                  </a:txBody>
                  <a:tcPr marL="68580" marR="68580" marT="34290" marB="34290"/>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41495364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IE" sz="3500" dirty="0"/>
              <a:t>Differences qualitative &amp; quantitative research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835501912"/>
              </p:ext>
            </p:extLst>
          </p:nvPr>
        </p:nvGraphicFramePr>
        <p:xfrm>
          <a:off x="1187624" y="1402313"/>
          <a:ext cx="6587836" cy="3619500"/>
        </p:xfrm>
        <a:graphic>
          <a:graphicData uri="http://schemas.openxmlformats.org/drawingml/2006/table">
            <a:tbl>
              <a:tblPr firstRow="1" bandRow="1">
                <a:tableStyleId>{5C22544A-7EE6-4342-B048-85BDC9FD1C3A}</a:tableStyleId>
              </a:tblPr>
              <a:tblGrid>
                <a:gridCol w="1219970">
                  <a:extLst>
                    <a:ext uri="{9D8B030D-6E8A-4147-A177-3AD203B41FA5}">
                      <a16:colId xmlns:a16="http://schemas.microsoft.com/office/drawing/2014/main" val="20000"/>
                    </a:ext>
                  </a:extLst>
                </a:gridCol>
                <a:gridCol w="3171921">
                  <a:extLst>
                    <a:ext uri="{9D8B030D-6E8A-4147-A177-3AD203B41FA5}">
                      <a16:colId xmlns:a16="http://schemas.microsoft.com/office/drawing/2014/main" val="20001"/>
                    </a:ext>
                  </a:extLst>
                </a:gridCol>
                <a:gridCol w="2195945">
                  <a:extLst>
                    <a:ext uri="{9D8B030D-6E8A-4147-A177-3AD203B41FA5}">
                      <a16:colId xmlns:a16="http://schemas.microsoft.com/office/drawing/2014/main" val="20002"/>
                    </a:ext>
                  </a:extLst>
                </a:gridCol>
              </a:tblGrid>
              <a:tr h="278130">
                <a:tc>
                  <a:txBody>
                    <a:bodyPr/>
                    <a:lstStyle/>
                    <a:p>
                      <a:endParaRPr lang="en-IE" sz="1400" dirty="0"/>
                    </a:p>
                  </a:txBody>
                  <a:tcPr marL="68580" marR="68580" marT="34290" marB="34290"/>
                </a:tc>
                <a:tc>
                  <a:txBody>
                    <a:bodyPr/>
                    <a:lstStyle/>
                    <a:p>
                      <a:r>
                        <a:rPr lang="en-IE" sz="1400" dirty="0"/>
                        <a:t>Qualitative</a:t>
                      </a:r>
                    </a:p>
                  </a:txBody>
                  <a:tcPr marL="68580" marR="68580" marT="34290" marB="34290"/>
                </a:tc>
                <a:tc>
                  <a:txBody>
                    <a:bodyPr/>
                    <a:lstStyle/>
                    <a:p>
                      <a:r>
                        <a:rPr lang="en-IE" sz="1400" dirty="0"/>
                        <a:t>Quantitative</a:t>
                      </a:r>
                    </a:p>
                  </a:txBody>
                  <a:tcPr marL="68580" marR="68580" marT="34290" marB="34290"/>
                </a:tc>
                <a:extLst>
                  <a:ext uri="{0D108BD9-81ED-4DB2-BD59-A6C34878D82A}">
                    <a16:rowId xmlns:a16="http://schemas.microsoft.com/office/drawing/2014/main" val="10000"/>
                  </a:ext>
                </a:extLst>
              </a:tr>
              <a:tr h="1508760">
                <a:tc>
                  <a:txBody>
                    <a:bodyPr/>
                    <a:lstStyle/>
                    <a:p>
                      <a:r>
                        <a:rPr lang="en-IE" sz="1400" dirty="0"/>
                        <a:t>3. Sample</a:t>
                      </a:r>
                    </a:p>
                  </a:txBody>
                  <a:tcPr marL="68580" marR="68580" marT="34290" marB="34290"/>
                </a:tc>
                <a:tc>
                  <a:txBody>
                    <a:bodyPr/>
                    <a:lstStyle/>
                    <a:p>
                      <a:pPr marL="342900" indent="-342900">
                        <a:buFont typeface="+mj-lt"/>
                        <a:buAutoNum type="arabicPeriod"/>
                      </a:pPr>
                      <a:r>
                        <a:rPr lang="en-IE" sz="1400" dirty="0"/>
                        <a:t>Participants</a:t>
                      </a:r>
                      <a:r>
                        <a:rPr lang="en-IE" sz="1400" baseline="0" dirty="0"/>
                        <a:t> &amp; </a:t>
                      </a:r>
                      <a:r>
                        <a:rPr lang="en-IE" sz="1400" dirty="0"/>
                        <a:t>Informants</a:t>
                      </a:r>
                    </a:p>
                    <a:p>
                      <a:pPr marL="342900" indent="-342900">
                        <a:buFont typeface="+mj-lt"/>
                        <a:buAutoNum type="arabicPeriod"/>
                      </a:pPr>
                      <a:endParaRPr lang="en-IE" sz="1400" dirty="0"/>
                    </a:p>
                    <a:p>
                      <a:pPr marL="342900" indent="-342900">
                        <a:buFont typeface="+mj-lt"/>
                        <a:buAutoNum type="arabicPeriod"/>
                      </a:pPr>
                      <a:r>
                        <a:rPr lang="en-IE" sz="1400" dirty="0"/>
                        <a:t>Purposive and theoretical sampling</a:t>
                      </a:r>
                    </a:p>
                    <a:p>
                      <a:pPr marL="342900" indent="-342900">
                        <a:buFont typeface="+mj-lt"/>
                        <a:buAutoNum type="arabicPeriod"/>
                      </a:pPr>
                      <a:endParaRPr lang="en-IE" sz="1400" dirty="0"/>
                    </a:p>
                    <a:p>
                      <a:pPr marL="342900" indent="-342900">
                        <a:buFont typeface="+mj-lt"/>
                        <a:buAutoNum type="arabicPeriod"/>
                      </a:pPr>
                      <a:r>
                        <a:rPr lang="en-IE" sz="1400" dirty="0"/>
                        <a:t>Flexible sampling that develops during research</a:t>
                      </a:r>
                    </a:p>
                    <a:p>
                      <a:endParaRPr lang="en-IE" sz="1400" dirty="0"/>
                    </a:p>
                  </a:txBody>
                  <a:tcPr marL="68580" marR="68580" marT="34290" marB="34290"/>
                </a:tc>
                <a:tc>
                  <a:txBody>
                    <a:bodyPr/>
                    <a:lstStyle/>
                    <a:p>
                      <a:pPr marL="342900" indent="-342900">
                        <a:buFont typeface="+mj-lt"/>
                        <a:buAutoNum type="arabicPeriod"/>
                      </a:pPr>
                      <a:r>
                        <a:rPr lang="en-IE" sz="1400" dirty="0"/>
                        <a:t>Respondents </a:t>
                      </a:r>
                    </a:p>
                    <a:p>
                      <a:pPr marL="342900" indent="-342900">
                        <a:buFont typeface="+mj-lt"/>
                        <a:buAutoNum type="arabicPeriod"/>
                      </a:pPr>
                      <a:endParaRPr lang="en-IE" sz="1400" dirty="0"/>
                    </a:p>
                    <a:p>
                      <a:pPr marL="342900" indent="-342900">
                        <a:buFont typeface="+mj-lt"/>
                        <a:buAutoNum type="arabicPeriod"/>
                      </a:pPr>
                      <a:r>
                        <a:rPr lang="en-IE" sz="1400" dirty="0"/>
                        <a:t>Randomised sampling</a:t>
                      </a:r>
                    </a:p>
                    <a:p>
                      <a:pPr marL="342900" indent="-342900">
                        <a:buFont typeface="+mj-lt"/>
                        <a:buAutoNum type="arabicPeriod"/>
                      </a:pPr>
                      <a:endParaRPr lang="en-IE" sz="1400" dirty="0"/>
                    </a:p>
                    <a:p>
                      <a:pPr marL="342900" indent="-342900">
                        <a:buFont typeface="+mj-lt"/>
                        <a:buAutoNum type="arabicPeriod"/>
                      </a:pPr>
                      <a:r>
                        <a:rPr lang="en-IE" sz="1400" dirty="0"/>
                        <a:t>Sample frame fixed before research starts</a:t>
                      </a:r>
                    </a:p>
                  </a:txBody>
                  <a:tcPr marL="68580" marR="68580" marT="34290" marB="34290"/>
                </a:tc>
                <a:extLst>
                  <a:ext uri="{0D108BD9-81ED-4DB2-BD59-A6C34878D82A}">
                    <a16:rowId xmlns:a16="http://schemas.microsoft.com/office/drawing/2014/main" val="10001"/>
                  </a:ext>
                </a:extLst>
              </a:tr>
              <a:tr h="1303020">
                <a:tc>
                  <a:txBody>
                    <a:bodyPr/>
                    <a:lstStyle/>
                    <a:p>
                      <a:r>
                        <a:rPr lang="en-IE" sz="1400" dirty="0"/>
                        <a:t>4. Data collection</a:t>
                      </a:r>
                    </a:p>
                  </a:txBody>
                  <a:tcPr marL="68580" marR="68580" marT="34290" marB="34290">
                    <a:solidFill>
                      <a:schemeClr val="accent3">
                        <a:lumMod val="20000"/>
                        <a:lumOff val="80000"/>
                      </a:schemeClr>
                    </a:solidFill>
                  </a:tcPr>
                </a:tc>
                <a:tc>
                  <a:txBody>
                    <a:bodyPr/>
                    <a:lstStyle/>
                    <a:p>
                      <a:pPr marL="342900" indent="-342900">
                        <a:buFont typeface="+mj-lt"/>
                        <a:buAutoNum type="arabicPeriod"/>
                      </a:pPr>
                      <a:r>
                        <a:rPr lang="en-IE" sz="1400" dirty="0"/>
                        <a:t>In-depth non-standardised interviews</a:t>
                      </a:r>
                    </a:p>
                    <a:p>
                      <a:pPr marL="342900" indent="-342900">
                        <a:buFont typeface="+mj-lt"/>
                        <a:buAutoNum type="arabicPeriod"/>
                      </a:pPr>
                      <a:endParaRPr lang="en-IE" sz="1400" dirty="0"/>
                    </a:p>
                    <a:p>
                      <a:pPr marL="342900" indent="-342900">
                        <a:buFont typeface="+mj-lt"/>
                        <a:buAutoNum type="arabicPeriod"/>
                      </a:pPr>
                      <a:r>
                        <a:rPr lang="en-IE" sz="1400" dirty="0"/>
                        <a:t>Participant observation / fieldwork</a:t>
                      </a:r>
                    </a:p>
                    <a:p>
                      <a:pPr marL="342900" indent="-342900">
                        <a:buFont typeface="+mj-lt"/>
                        <a:buAutoNum type="arabicPeriod"/>
                      </a:pPr>
                      <a:endParaRPr lang="en-IE" sz="1400" dirty="0"/>
                    </a:p>
                    <a:p>
                      <a:pPr marL="342900" indent="-342900">
                        <a:buFont typeface="+mj-lt"/>
                        <a:buAutoNum type="arabicPeriod"/>
                      </a:pPr>
                      <a:r>
                        <a:rPr lang="en-IE" sz="1400" dirty="0"/>
                        <a:t>Documents, photographs, videos</a:t>
                      </a:r>
                    </a:p>
                  </a:txBody>
                  <a:tcPr marL="68580" marR="68580" marT="34290" marB="34290">
                    <a:solidFill>
                      <a:schemeClr val="accent3">
                        <a:lumMod val="20000"/>
                        <a:lumOff val="80000"/>
                      </a:schemeClr>
                    </a:solidFill>
                  </a:tcPr>
                </a:tc>
                <a:tc>
                  <a:txBody>
                    <a:bodyPr/>
                    <a:lstStyle/>
                    <a:p>
                      <a:pPr marL="342900" indent="-342900">
                        <a:buFont typeface="+mj-lt"/>
                        <a:buAutoNum type="arabicPeriod"/>
                      </a:pPr>
                      <a:r>
                        <a:rPr lang="en-IE" sz="1400" dirty="0"/>
                        <a:t>Questionnaire,  Standardised interviews</a:t>
                      </a:r>
                    </a:p>
                    <a:p>
                      <a:pPr marL="342900" indent="-342900">
                        <a:buFont typeface="+mj-lt"/>
                        <a:buAutoNum type="arabicPeriod"/>
                      </a:pPr>
                      <a:endParaRPr lang="en-IE" sz="1400" dirty="0"/>
                    </a:p>
                    <a:p>
                      <a:pPr marL="342900" indent="-342900">
                        <a:buFont typeface="+mj-lt"/>
                        <a:buAutoNum type="arabicPeriod"/>
                      </a:pPr>
                      <a:r>
                        <a:rPr lang="en-IE" sz="1400" dirty="0"/>
                        <a:t>Tightly structured observation</a:t>
                      </a:r>
                    </a:p>
                  </a:txBody>
                  <a:tcPr marL="68580" marR="68580" marT="34290" marB="34290">
                    <a:solidFill>
                      <a:schemeClr val="accent3">
                        <a:lumMod val="20000"/>
                        <a:lumOff val="80000"/>
                      </a:schemeClr>
                    </a:solid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2029804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IE" sz="3500" dirty="0"/>
              <a:t>Differences qualitative &amp; quantitative research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706708593"/>
              </p:ext>
            </p:extLst>
          </p:nvPr>
        </p:nvGraphicFramePr>
        <p:xfrm>
          <a:off x="1115616" y="1725930"/>
          <a:ext cx="6546273" cy="3406140"/>
        </p:xfrm>
        <a:graphic>
          <a:graphicData uri="http://schemas.openxmlformats.org/drawingml/2006/table">
            <a:tbl>
              <a:tblPr firstRow="1" bandRow="1">
                <a:tableStyleId>{5C22544A-7EE6-4342-B048-85BDC9FD1C3A}</a:tableStyleId>
              </a:tblPr>
              <a:tblGrid>
                <a:gridCol w="2182091">
                  <a:extLst>
                    <a:ext uri="{9D8B030D-6E8A-4147-A177-3AD203B41FA5}">
                      <a16:colId xmlns:a16="http://schemas.microsoft.com/office/drawing/2014/main" val="20000"/>
                    </a:ext>
                  </a:extLst>
                </a:gridCol>
                <a:gridCol w="2182091">
                  <a:extLst>
                    <a:ext uri="{9D8B030D-6E8A-4147-A177-3AD203B41FA5}">
                      <a16:colId xmlns:a16="http://schemas.microsoft.com/office/drawing/2014/main" val="20001"/>
                    </a:ext>
                  </a:extLst>
                </a:gridCol>
                <a:gridCol w="2182091">
                  <a:extLst>
                    <a:ext uri="{9D8B030D-6E8A-4147-A177-3AD203B41FA5}">
                      <a16:colId xmlns:a16="http://schemas.microsoft.com/office/drawing/2014/main" val="20002"/>
                    </a:ext>
                  </a:extLst>
                </a:gridCol>
              </a:tblGrid>
              <a:tr h="278130">
                <a:tc>
                  <a:txBody>
                    <a:bodyPr/>
                    <a:lstStyle/>
                    <a:p>
                      <a:endParaRPr lang="en-IE" sz="1400" dirty="0"/>
                    </a:p>
                  </a:txBody>
                  <a:tcPr marL="68580" marR="68580" marT="34290" marB="34290"/>
                </a:tc>
                <a:tc>
                  <a:txBody>
                    <a:bodyPr/>
                    <a:lstStyle/>
                    <a:p>
                      <a:r>
                        <a:rPr lang="en-IE" sz="1400" dirty="0"/>
                        <a:t>Qualitative</a:t>
                      </a:r>
                    </a:p>
                  </a:txBody>
                  <a:tcPr marL="68580" marR="68580" marT="34290" marB="34290"/>
                </a:tc>
                <a:tc>
                  <a:txBody>
                    <a:bodyPr/>
                    <a:lstStyle/>
                    <a:p>
                      <a:r>
                        <a:rPr lang="en-IE" sz="1400" dirty="0"/>
                        <a:t>Quantitative</a:t>
                      </a:r>
                    </a:p>
                  </a:txBody>
                  <a:tcPr marL="68580" marR="68580" marT="34290" marB="34290"/>
                </a:tc>
                <a:extLst>
                  <a:ext uri="{0D108BD9-81ED-4DB2-BD59-A6C34878D82A}">
                    <a16:rowId xmlns:a16="http://schemas.microsoft.com/office/drawing/2014/main" val="10000"/>
                  </a:ext>
                </a:extLst>
              </a:tr>
              <a:tr h="1920240">
                <a:tc>
                  <a:txBody>
                    <a:bodyPr/>
                    <a:lstStyle/>
                    <a:p>
                      <a:r>
                        <a:rPr lang="en-IE" sz="1400" dirty="0"/>
                        <a:t>5. Analysis</a:t>
                      </a:r>
                    </a:p>
                  </a:txBody>
                  <a:tcPr marL="68580" marR="68580" marT="34290" marB="34290">
                    <a:solidFill>
                      <a:schemeClr val="accent6">
                        <a:lumMod val="20000"/>
                        <a:lumOff val="80000"/>
                      </a:schemeClr>
                    </a:solidFill>
                  </a:tcPr>
                </a:tc>
                <a:tc>
                  <a:txBody>
                    <a:bodyPr/>
                    <a:lstStyle/>
                    <a:p>
                      <a:pPr marL="342900" indent="-342900">
                        <a:buFont typeface="+mj-lt"/>
                        <a:buAutoNum type="arabicPeriod"/>
                      </a:pPr>
                      <a:r>
                        <a:rPr lang="en-IE" sz="1400" dirty="0"/>
                        <a:t>Thematic, constant comparative analysis</a:t>
                      </a:r>
                    </a:p>
                    <a:p>
                      <a:pPr marL="342900" indent="-342900">
                        <a:buFont typeface="+mj-lt"/>
                        <a:buAutoNum type="arabicPeriod"/>
                      </a:pPr>
                      <a:endParaRPr lang="en-IE" sz="1400" dirty="0"/>
                    </a:p>
                    <a:p>
                      <a:pPr marL="342900" indent="-342900">
                        <a:buFont typeface="+mj-lt"/>
                        <a:buAutoNum type="arabicPeriod"/>
                      </a:pPr>
                      <a:r>
                        <a:rPr lang="en-IE" sz="1400" dirty="0"/>
                        <a:t>Content analysis</a:t>
                      </a:r>
                    </a:p>
                    <a:p>
                      <a:pPr marL="342900" indent="-342900">
                        <a:buFont typeface="+mj-lt"/>
                        <a:buAutoNum type="arabicPeriod"/>
                      </a:pPr>
                      <a:endParaRPr lang="en-IE" sz="1400" dirty="0"/>
                    </a:p>
                    <a:p>
                      <a:pPr marL="342900" indent="-342900">
                        <a:buFont typeface="+mj-lt"/>
                        <a:buAutoNum type="arabicPeriod"/>
                      </a:pPr>
                      <a:r>
                        <a:rPr lang="en-IE" sz="1400" dirty="0"/>
                        <a:t>Grounded theory</a:t>
                      </a:r>
                    </a:p>
                    <a:p>
                      <a:pPr marL="342900" indent="-342900">
                        <a:buFont typeface="+mj-lt"/>
                        <a:buAutoNum type="arabicPeriod"/>
                      </a:pPr>
                      <a:endParaRPr lang="en-IE" sz="1400" dirty="0"/>
                    </a:p>
                    <a:p>
                      <a:pPr marL="342900" indent="-342900">
                        <a:buFont typeface="+mj-lt"/>
                        <a:buAutoNum type="arabicPeriod"/>
                      </a:pPr>
                      <a:r>
                        <a:rPr lang="en-IE" sz="1400" dirty="0"/>
                        <a:t>Ethnographic analysis</a:t>
                      </a:r>
                    </a:p>
                    <a:p>
                      <a:pPr marL="342900" indent="-342900">
                        <a:buFont typeface="+mj-lt"/>
                        <a:buAutoNum type="arabicPeriod"/>
                      </a:pPr>
                      <a:endParaRPr lang="en-IE" sz="1400" dirty="0"/>
                    </a:p>
                  </a:txBody>
                  <a:tcPr marL="68580" marR="68580" marT="34290" marB="34290">
                    <a:solidFill>
                      <a:schemeClr val="accent6">
                        <a:lumMod val="20000"/>
                        <a:lumOff val="80000"/>
                      </a:schemeClr>
                    </a:solidFill>
                  </a:tcPr>
                </a:tc>
                <a:tc>
                  <a:txBody>
                    <a:bodyPr/>
                    <a:lstStyle/>
                    <a:p>
                      <a:pPr marL="342900" indent="-342900">
                        <a:buFont typeface="+mj-lt"/>
                        <a:buAutoNum type="arabicPeriod"/>
                      </a:pPr>
                      <a:r>
                        <a:rPr lang="en-IE" sz="1400" dirty="0"/>
                        <a:t>Statistical analysis</a:t>
                      </a:r>
                    </a:p>
                  </a:txBody>
                  <a:tcPr marL="68580" marR="68580" marT="34290" marB="34290">
                    <a:solidFill>
                      <a:schemeClr val="accent6">
                        <a:lumMod val="20000"/>
                        <a:lumOff val="80000"/>
                      </a:schemeClr>
                    </a:solidFill>
                  </a:tcPr>
                </a:tc>
                <a:extLst>
                  <a:ext uri="{0D108BD9-81ED-4DB2-BD59-A6C34878D82A}">
                    <a16:rowId xmlns:a16="http://schemas.microsoft.com/office/drawing/2014/main" val="10001"/>
                  </a:ext>
                </a:extLst>
              </a:tr>
              <a:tr h="1097280">
                <a:tc>
                  <a:txBody>
                    <a:bodyPr/>
                    <a:lstStyle/>
                    <a:p>
                      <a:r>
                        <a:rPr lang="en-IE" sz="1400" dirty="0"/>
                        <a:t>6. Outcome</a:t>
                      </a:r>
                    </a:p>
                  </a:txBody>
                  <a:tcPr marL="68580" marR="68580" marT="34290" marB="34290"/>
                </a:tc>
                <a:tc>
                  <a:txBody>
                    <a:bodyPr/>
                    <a:lstStyle/>
                    <a:p>
                      <a:pPr marL="342900" indent="-342900">
                        <a:buFont typeface="+mj-lt"/>
                        <a:buAutoNum type="arabicPeriod"/>
                      </a:pPr>
                      <a:r>
                        <a:rPr lang="en-IE" sz="1400" dirty="0"/>
                        <a:t>Story</a:t>
                      </a:r>
                    </a:p>
                    <a:p>
                      <a:pPr marL="342900" indent="-342900">
                        <a:buFont typeface="+mj-lt"/>
                        <a:buAutoNum type="arabicPeriod"/>
                      </a:pPr>
                      <a:endParaRPr lang="en-IE" sz="1400" dirty="0"/>
                    </a:p>
                    <a:p>
                      <a:pPr marL="342900" indent="-342900">
                        <a:buFont typeface="+mj-lt"/>
                        <a:buAutoNum type="arabicPeriod"/>
                      </a:pPr>
                      <a:r>
                        <a:rPr lang="en-IE" sz="1400" dirty="0"/>
                        <a:t>Ethnography</a:t>
                      </a:r>
                    </a:p>
                    <a:p>
                      <a:pPr marL="342900" indent="-342900">
                        <a:buFont typeface="+mj-lt"/>
                        <a:buAutoNum type="arabicPeriod"/>
                      </a:pPr>
                      <a:endParaRPr lang="en-IE" sz="1400" dirty="0"/>
                    </a:p>
                    <a:p>
                      <a:pPr marL="342900" indent="-342900">
                        <a:buFont typeface="+mj-lt"/>
                        <a:buAutoNum type="arabicPeriod"/>
                      </a:pPr>
                      <a:r>
                        <a:rPr lang="en-IE" sz="1400" dirty="0"/>
                        <a:t>Theory</a:t>
                      </a:r>
                    </a:p>
                  </a:txBody>
                  <a:tcPr marL="68580" marR="68580" marT="34290" marB="34290"/>
                </a:tc>
                <a:tc>
                  <a:txBody>
                    <a:bodyPr/>
                    <a:lstStyle/>
                    <a:p>
                      <a:pPr marL="342900" indent="-342900">
                        <a:buFont typeface="+mj-lt"/>
                        <a:buAutoNum type="arabicPeriod"/>
                      </a:pPr>
                      <a:r>
                        <a:rPr lang="en-IE" sz="1400" dirty="0"/>
                        <a:t>Measurable results</a:t>
                      </a:r>
                    </a:p>
                  </a:txBody>
                  <a:tcPr marL="68580" marR="68580" marT="34290" marB="34290"/>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047318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E" sz="3200" dirty="0"/>
              <a:t>Differences between qualitative &amp; quantitative research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567276809"/>
              </p:ext>
            </p:extLst>
          </p:nvPr>
        </p:nvGraphicFramePr>
        <p:xfrm>
          <a:off x="1115616" y="1725930"/>
          <a:ext cx="6577446" cy="3406140"/>
        </p:xfrm>
        <a:graphic>
          <a:graphicData uri="http://schemas.openxmlformats.org/drawingml/2006/table">
            <a:tbl>
              <a:tblPr firstRow="1" bandRow="1">
                <a:tableStyleId>{5C22544A-7EE6-4342-B048-85BDC9FD1C3A}</a:tableStyleId>
              </a:tblPr>
              <a:tblGrid>
                <a:gridCol w="2192482">
                  <a:extLst>
                    <a:ext uri="{9D8B030D-6E8A-4147-A177-3AD203B41FA5}">
                      <a16:colId xmlns:a16="http://schemas.microsoft.com/office/drawing/2014/main" val="20000"/>
                    </a:ext>
                  </a:extLst>
                </a:gridCol>
                <a:gridCol w="2192482">
                  <a:extLst>
                    <a:ext uri="{9D8B030D-6E8A-4147-A177-3AD203B41FA5}">
                      <a16:colId xmlns:a16="http://schemas.microsoft.com/office/drawing/2014/main" val="20001"/>
                    </a:ext>
                  </a:extLst>
                </a:gridCol>
                <a:gridCol w="2192482">
                  <a:extLst>
                    <a:ext uri="{9D8B030D-6E8A-4147-A177-3AD203B41FA5}">
                      <a16:colId xmlns:a16="http://schemas.microsoft.com/office/drawing/2014/main" val="20002"/>
                    </a:ext>
                  </a:extLst>
                </a:gridCol>
              </a:tblGrid>
              <a:tr h="278130">
                <a:tc>
                  <a:txBody>
                    <a:bodyPr/>
                    <a:lstStyle/>
                    <a:p>
                      <a:endParaRPr lang="en-IE" sz="1400" dirty="0"/>
                    </a:p>
                  </a:txBody>
                  <a:tcPr marL="68580" marR="68580" marT="34290" marB="34290"/>
                </a:tc>
                <a:tc>
                  <a:txBody>
                    <a:bodyPr/>
                    <a:lstStyle/>
                    <a:p>
                      <a:r>
                        <a:rPr lang="en-IE" sz="1400" dirty="0"/>
                        <a:t>Qualitative</a:t>
                      </a:r>
                    </a:p>
                  </a:txBody>
                  <a:tcPr marL="68580" marR="68580" marT="34290" marB="34290"/>
                </a:tc>
                <a:tc>
                  <a:txBody>
                    <a:bodyPr/>
                    <a:lstStyle/>
                    <a:p>
                      <a:r>
                        <a:rPr lang="en-IE" sz="1400" dirty="0"/>
                        <a:t>Quantitative</a:t>
                      </a:r>
                    </a:p>
                  </a:txBody>
                  <a:tcPr marL="68580" marR="68580" marT="34290" marB="34290"/>
                </a:tc>
                <a:extLst>
                  <a:ext uri="{0D108BD9-81ED-4DB2-BD59-A6C34878D82A}">
                    <a16:rowId xmlns:a16="http://schemas.microsoft.com/office/drawing/2014/main" val="10000"/>
                  </a:ext>
                </a:extLst>
              </a:tr>
              <a:tr h="1303020">
                <a:tc>
                  <a:txBody>
                    <a:bodyPr/>
                    <a:lstStyle/>
                    <a:p>
                      <a:r>
                        <a:rPr lang="en-IE" sz="1400" dirty="0"/>
                        <a:t>7. Relationship</a:t>
                      </a:r>
                    </a:p>
                  </a:txBody>
                  <a:tcPr marL="68580" marR="68580" marT="34290" marB="34290"/>
                </a:tc>
                <a:tc>
                  <a:txBody>
                    <a:bodyPr/>
                    <a:lstStyle/>
                    <a:p>
                      <a:pPr marL="342900" indent="-342900">
                        <a:buFont typeface="+mj-lt"/>
                        <a:buAutoNum type="arabicPeriod"/>
                      </a:pPr>
                      <a:r>
                        <a:rPr lang="en-IE" sz="1400" dirty="0"/>
                        <a:t>Direct involvement of researcher</a:t>
                      </a:r>
                    </a:p>
                    <a:p>
                      <a:pPr marL="342900" indent="-342900">
                        <a:buFont typeface="+mj-lt"/>
                        <a:buAutoNum type="arabicPeriod"/>
                      </a:pPr>
                      <a:endParaRPr lang="en-IE" sz="1400" dirty="0"/>
                    </a:p>
                    <a:p>
                      <a:pPr marL="342900" indent="-342900">
                        <a:buFont typeface="+mj-lt"/>
                        <a:buAutoNum type="arabicPeriod"/>
                      </a:pPr>
                      <a:r>
                        <a:rPr lang="en-IE" sz="1400" dirty="0"/>
                        <a:t>Research relationship close </a:t>
                      </a:r>
                    </a:p>
                    <a:p>
                      <a:pPr marL="342900" indent="-342900">
                        <a:buFont typeface="+mj-lt"/>
                        <a:buAutoNum type="arabicPeriod"/>
                      </a:pPr>
                      <a:endParaRPr lang="en-IE" sz="1400" dirty="0"/>
                    </a:p>
                  </a:txBody>
                  <a:tcPr marL="68580" marR="68580" marT="34290" marB="34290"/>
                </a:tc>
                <a:tc>
                  <a:txBody>
                    <a:bodyPr/>
                    <a:lstStyle/>
                    <a:p>
                      <a:pPr marL="342900" indent="-342900">
                        <a:buFont typeface="+mj-lt"/>
                        <a:buAutoNum type="arabicPeriod"/>
                      </a:pPr>
                      <a:r>
                        <a:rPr lang="en-IE" sz="1400" dirty="0"/>
                        <a:t>Limit involvement of researcher</a:t>
                      </a:r>
                    </a:p>
                    <a:p>
                      <a:pPr marL="342900" indent="-342900">
                        <a:buFont typeface="+mj-lt"/>
                        <a:buAutoNum type="arabicPeriod"/>
                      </a:pPr>
                      <a:endParaRPr lang="en-IE" sz="1400" dirty="0"/>
                    </a:p>
                    <a:p>
                      <a:pPr marL="342900" indent="-342900">
                        <a:buFont typeface="+mj-lt"/>
                        <a:buAutoNum type="arabicPeriod"/>
                      </a:pPr>
                      <a:r>
                        <a:rPr lang="en-IE" sz="1400" dirty="0"/>
                        <a:t>Research relation distant</a:t>
                      </a:r>
                    </a:p>
                  </a:txBody>
                  <a:tcPr marL="68580" marR="68580" marT="34290" marB="34290"/>
                </a:tc>
                <a:extLst>
                  <a:ext uri="{0D108BD9-81ED-4DB2-BD59-A6C34878D82A}">
                    <a16:rowId xmlns:a16="http://schemas.microsoft.com/office/drawing/2014/main" val="10001"/>
                  </a:ext>
                </a:extLst>
              </a:tr>
              <a:tr h="1714500">
                <a:tc>
                  <a:txBody>
                    <a:bodyPr/>
                    <a:lstStyle/>
                    <a:p>
                      <a:r>
                        <a:rPr lang="en-IE" sz="1400" dirty="0"/>
                        <a:t>8. Rigour</a:t>
                      </a:r>
                    </a:p>
                  </a:txBody>
                  <a:tcPr marL="68580" marR="68580" marT="34290" marB="34290">
                    <a:solidFill>
                      <a:schemeClr val="bg1">
                        <a:lumMod val="95000"/>
                      </a:schemeClr>
                    </a:solidFill>
                  </a:tcPr>
                </a:tc>
                <a:tc>
                  <a:txBody>
                    <a:bodyPr/>
                    <a:lstStyle/>
                    <a:p>
                      <a:pPr marL="342900" indent="-342900">
                        <a:buFont typeface="+mj-lt"/>
                        <a:buAutoNum type="arabicPeriod"/>
                      </a:pPr>
                      <a:r>
                        <a:rPr lang="en-IE" sz="1400" dirty="0"/>
                        <a:t>Trustworthiness</a:t>
                      </a:r>
                    </a:p>
                    <a:p>
                      <a:pPr marL="342900" indent="-342900">
                        <a:buFont typeface="+mj-lt"/>
                        <a:buAutoNum type="arabicPeriod"/>
                      </a:pPr>
                      <a:endParaRPr lang="en-IE" sz="1400" dirty="0"/>
                    </a:p>
                    <a:p>
                      <a:pPr marL="342900" indent="-342900">
                        <a:buFont typeface="+mj-lt"/>
                        <a:buAutoNum type="arabicPeriod"/>
                      </a:pPr>
                      <a:r>
                        <a:rPr lang="en-IE" sz="1400" dirty="0"/>
                        <a:t>Authenticity</a:t>
                      </a:r>
                    </a:p>
                    <a:p>
                      <a:pPr marL="342900" indent="-342900">
                        <a:buFont typeface="+mj-lt"/>
                        <a:buAutoNum type="arabicPeriod"/>
                      </a:pPr>
                      <a:endParaRPr lang="en-IE" sz="1400" dirty="0"/>
                    </a:p>
                    <a:p>
                      <a:pPr marL="342900" indent="-342900">
                        <a:buFont typeface="+mj-lt"/>
                        <a:buAutoNum type="arabicPeriod"/>
                      </a:pPr>
                      <a:r>
                        <a:rPr lang="en-IE" sz="1400" dirty="0"/>
                        <a:t>Typicality</a:t>
                      </a:r>
                    </a:p>
                    <a:p>
                      <a:pPr marL="342900" indent="-342900">
                        <a:buFont typeface="+mj-lt"/>
                        <a:buAutoNum type="arabicPeriod"/>
                      </a:pPr>
                      <a:endParaRPr lang="en-IE" sz="1400" dirty="0"/>
                    </a:p>
                    <a:p>
                      <a:pPr marL="342900" indent="-342900">
                        <a:buFont typeface="+mj-lt"/>
                        <a:buAutoNum type="arabicPeriod"/>
                      </a:pPr>
                      <a:r>
                        <a:rPr lang="en-IE" sz="1400" dirty="0"/>
                        <a:t>Transferability</a:t>
                      </a:r>
                    </a:p>
                  </a:txBody>
                  <a:tcPr marL="68580" marR="68580" marT="34290" marB="34290">
                    <a:solidFill>
                      <a:schemeClr val="bg1">
                        <a:lumMod val="95000"/>
                      </a:schemeClr>
                    </a:solidFill>
                  </a:tcPr>
                </a:tc>
                <a:tc>
                  <a:txBody>
                    <a:bodyPr/>
                    <a:lstStyle/>
                    <a:p>
                      <a:pPr marL="342900" indent="-342900">
                        <a:buFont typeface="+mj-lt"/>
                        <a:buAutoNum type="arabicPeriod"/>
                      </a:pPr>
                      <a:r>
                        <a:rPr lang="en-IE" sz="1400" dirty="0"/>
                        <a:t>Internal</a:t>
                      </a:r>
                      <a:r>
                        <a:rPr lang="en-IE" sz="1400" baseline="0" dirty="0"/>
                        <a:t> validity</a:t>
                      </a:r>
                    </a:p>
                    <a:p>
                      <a:pPr marL="342900" indent="-342900">
                        <a:buFont typeface="+mj-lt"/>
                        <a:buAutoNum type="arabicPeriod"/>
                      </a:pPr>
                      <a:endParaRPr lang="en-IE" sz="1400" baseline="0" dirty="0"/>
                    </a:p>
                    <a:p>
                      <a:pPr marL="342900" indent="-342900">
                        <a:buFont typeface="+mj-lt"/>
                        <a:buAutoNum type="arabicPeriod"/>
                      </a:pPr>
                      <a:r>
                        <a:rPr lang="en-IE" sz="1400" baseline="0" dirty="0"/>
                        <a:t>External validity</a:t>
                      </a:r>
                    </a:p>
                    <a:p>
                      <a:pPr marL="342900" indent="-342900">
                        <a:buFont typeface="+mj-lt"/>
                        <a:buAutoNum type="arabicPeriod"/>
                      </a:pPr>
                      <a:endParaRPr lang="en-IE" sz="1400" baseline="0" dirty="0"/>
                    </a:p>
                    <a:p>
                      <a:pPr marL="342900" indent="-342900">
                        <a:buFont typeface="+mj-lt"/>
                        <a:buAutoNum type="arabicPeriod"/>
                      </a:pPr>
                      <a:r>
                        <a:rPr lang="en-IE" sz="1400" baseline="0" dirty="0"/>
                        <a:t>Reliability</a:t>
                      </a:r>
                    </a:p>
                    <a:p>
                      <a:pPr marL="342900" indent="-342900">
                        <a:buFont typeface="+mj-lt"/>
                        <a:buAutoNum type="arabicPeriod"/>
                      </a:pPr>
                      <a:endParaRPr lang="en-IE" sz="1400" baseline="0" dirty="0"/>
                    </a:p>
                    <a:p>
                      <a:pPr marL="342900" indent="-342900">
                        <a:buFont typeface="+mj-lt"/>
                        <a:buAutoNum type="arabicPeriod"/>
                      </a:pPr>
                      <a:r>
                        <a:rPr lang="en-IE" sz="1400" baseline="0" dirty="0"/>
                        <a:t>Generalisability</a:t>
                      </a:r>
                    </a:p>
                    <a:p>
                      <a:endParaRPr lang="en-IE" sz="1400" dirty="0"/>
                    </a:p>
                  </a:txBody>
                  <a:tcPr marL="68580" marR="68580" marT="34290" marB="34290">
                    <a:solidFill>
                      <a:schemeClr val="bg1">
                        <a:lumMod val="95000"/>
                      </a:schemeClr>
                    </a:solid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5668734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74C6B7B8-7582-75C6-37FF-BC5CF6CCCDFD}"/>
              </a:ext>
            </a:extLst>
          </p:cNvPr>
          <p:cNvSpPr>
            <a:spLocks noGrp="1"/>
          </p:cNvSpPr>
          <p:nvPr>
            <p:ph type="title"/>
          </p:nvPr>
        </p:nvSpPr>
        <p:spPr>
          <a:xfrm>
            <a:off x="496888" y="522288"/>
            <a:ext cx="8410575" cy="638175"/>
          </a:xfrm>
        </p:spPr>
        <p:txBody>
          <a:bodyPr>
            <a:normAutofit fontScale="90000"/>
          </a:bodyPr>
          <a:lstStyle/>
          <a:p>
            <a:pPr>
              <a:defRPr/>
            </a:pPr>
            <a:r>
              <a:rPr lang="en-GB" altLang="en-US" dirty="0"/>
              <a:t>Relevance of public health and social care research</a:t>
            </a:r>
          </a:p>
        </p:txBody>
      </p:sp>
      <p:sp>
        <p:nvSpPr>
          <p:cNvPr id="3" name="Content Placeholder 2">
            <a:extLst>
              <a:ext uri="{FF2B5EF4-FFF2-40B4-BE49-F238E27FC236}">
                <a16:creationId xmlns:a16="http://schemas.microsoft.com/office/drawing/2014/main" id="{F4255F0F-96B2-2579-FE0E-C39C8463310F}"/>
              </a:ext>
            </a:extLst>
          </p:cNvPr>
          <p:cNvSpPr>
            <a:spLocks noGrp="1"/>
          </p:cNvSpPr>
          <p:nvPr>
            <p:ph idx="1"/>
          </p:nvPr>
        </p:nvSpPr>
        <p:spPr>
          <a:xfrm>
            <a:off x="683568" y="1862137"/>
            <a:ext cx="7415212" cy="3133725"/>
          </a:xfrm>
        </p:spPr>
        <p:txBody>
          <a:bodyPr>
            <a:normAutofit lnSpcReduction="10000"/>
          </a:bodyPr>
          <a:lstStyle/>
          <a:p>
            <a:pPr algn="just">
              <a:spcBef>
                <a:spcPct val="0"/>
              </a:spcBef>
              <a:buFont typeface="Wingdings" panose="05000000000000000000" pitchFamily="2" charset="2"/>
              <a:buChar char="§"/>
              <a:defRPr/>
            </a:pPr>
            <a:r>
              <a:rPr lang="en-GB" sz="2000" dirty="0"/>
              <a:t>To find out new knowledge that could lead to changes to the provision and access to e.g., health care services, treatments, programs, care but also policies. </a:t>
            </a:r>
          </a:p>
          <a:p>
            <a:pPr marL="0" indent="0" algn="just">
              <a:spcBef>
                <a:spcPct val="0"/>
              </a:spcBef>
              <a:buFont typeface="Arial" panose="020B0604020202020204" pitchFamily="34" charset="0"/>
              <a:buNone/>
              <a:defRPr/>
            </a:pPr>
            <a:endParaRPr lang="en-GB" sz="2000" dirty="0"/>
          </a:p>
          <a:p>
            <a:pPr algn="just">
              <a:spcBef>
                <a:spcPct val="0"/>
              </a:spcBef>
              <a:buFont typeface="Wingdings" panose="05000000000000000000" pitchFamily="2" charset="2"/>
              <a:buChar char="§"/>
              <a:defRPr/>
            </a:pPr>
            <a:r>
              <a:rPr lang="en-GB" sz="2000" dirty="0"/>
              <a:t>Without public health and social care research, health and social care professionals (incl. clinicians, doctors, nurses, dentists, social workers, and other health professionals) would continue with their practice the same way without knowing if public health initiatives, programs, policies, care services and support would be more effective for populations and the persons they are supporting or treating.</a:t>
            </a:r>
          </a:p>
        </p:txBody>
      </p:sp>
      <p:sp>
        <p:nvSpPr>
          <p:cNvPr id="2" name="TextBox 1">
            <a:extLst>
              <a:ext uri="{FF2B5EF4-FFF2-40B4-BE49-F238E27FC236}">
                <a16:creationId xmlns:a16="http://schemas.microsoft.com/office/drawing/2014/main" id="{6A9ABB4F-47A7-0629-1CF8-C8CE9F6BB0E5}"/>
              </a:ext>
            </a:extLst>
          </p:cNvPr>
          <p:cNvSpPr txBox="1"/>
          <p:nvPr/>
        </p:nvSpPr>
        <p:spPr>
          <a:xfrm>
            <a:off x="1433512" y="5085184"/>
            <a:ext cx="6537325" cy="400050"/>
          </a:xfrm>
          <a:prstGeom prst="rect">
            <a:avLst/>
          </a:prstGeom>
          <a:noFill/>
        </p:spPr>
        <p:txBody>
          <a:bodyPr wrap="none">
            <a:spAutoFit/>
          </a:bodyPr>
          <a:lstStyle/>
          <a:p>
            <a:pPr>
              <a:defRPr/>
            </a:pPr>
            <a:r>
              <a:rPr lang="en-GB" sz="2000" b="1" i="1" dirty="0">
                <a:solidFill>
                  <a:schemeClr val="accent1">
                    <a:lumMod val="50000"/>
                  </a:schemeClr>
                </a:solidFill>
                <a:latin typeface="+mn-lt"/>
                <a:cs typeface="+mn-cs"/>
              </a:rPr>
              <a:t>How can qualitative research assist with the above</a:t>
            </a:r>
            <a:r>
              <a:rPr lang="en-GB" sz="2000" b="1" dirty="0">
                <a:solidFill>
                  <a:schemeClr val="accent1">
                    <a:lumMod val="50000"/>
                  </a:schemeClr>
                </a:solidFill>
                <a:latin typeface="+mn-lt"/>
                <a:cs typeface="+mn-cs"/>
              </a:rPr>
              <a:t>?</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2E40B-9D44-301F-A06C-481C2115BAF6}"/>
              </a:ext>
            </a:extLst>
          </p:cNvPr>
          <p:cNvSpPr>
            <a:spLocks noGrp="1"/>
          </p:cNvSpPr>
          <p:nvPr>
            <p:ph type="title"/>
          </p:nvPr>
        </p:nvSpPr>
        <p:spPr>
          <a:xfrm>
            <a:off x="-396552" y="222523"/>
            <a:ext cx="8229600" cy="1143000"/>
          </a:xfrm>
        </p:spPr>
        <p:txBody>
          <a:bodyPr/>
          <a:lstStyle/>
          <a:p>
            <a:r>
              <a:rPr lang="en-GB" sz="4000" dirty="0"/>
              <a:t>Interviewing</a:t>
            </a:r>
            <a:br>
              <a:rPr lang="en-GB" sz="4000" dirty="0"/>
            </a:br>
            <a:r>
              <a:rPr lang="en-GB" sz="4000" dirty="0"/>
              <a:t>Example HPV vaccines</a:t>
            </a:r>
          </a:p>
        </p:txBody>
      </p:sp>
      <p:sp>
        <p:nvSpPr>
          <p:cNvPr id="3" name="Content Placeholder 2">
            <a:extLst>
              <a:ext uri="{FF2B5EF4-FFF2-40B4-BE49-F238E27FC236}">
                <a16:creationId xmlns:a16="http://schemas.microsoft.com/office/drawing/2014/main" id="{C7E4FC49-8E70-AFC4-AD33-6CC8824544C3}"/>
              </a:ext>
            </a:extLst>
          </p:cNvPr>
          <p:cNvSpPr>
            <a:spLocks noGrp="1"/>
          </p:cNvSpPr>
          <p:nvPr>
            <p:ph idx="1"/>
          </p:nvPr>
        </p:nvSpPr>
        <p:spPr>
          <a:xfrm>
            <a:off x="486241" y="1700808"/>
            <a:ext cx="8229600" cy="3917032"/>
          </a:xfrm>
        </p:spPr>
        <p:txBody>
          <a:bodyPr/>
          <a:lstStyle/>
          <a:p>
            <a:pPr algn="just"/>
            <a:r>
              <a:rPr lang="en-GB" sz="1700" b="0" i="0" dirty="0">
                <a:effectLst/>
                <a:latin typeface="Roboto" panose="02000000000000000000" pitchFamily="2" charset="0"/>
              </a:rPr>
              <a:t>Lucy Barratt had her first cervical screening last year and having the HPV vaccine at school and urges other young women to do the same.</a:t>
            </a:r>
          </a:p>
          <a:p>
            <a:pPr algn="just"/>
            <a:endParaRPr lang="en-GB" sz="1700" b="0" i="0" dirty="0">
              <a:effectLst/>
              <a:latin typeface="Roboto" panose="02000000000000000000" pitchFamily="2" charset="0"/>
            </a:endParaRPr>
          </a:p>
          <a:p>
            <a:pPr algn="just"/>
            <a:r>
              <a:rPr lang="en-GB" sz="1700" b="0" i="0" dirty="0">
                <a:effectLst/>
                <a:latin typeface="Roboto" panose="02000000000000000000" pitchFamily="2" charset="0"/>
              </a:rPr>
              <a:t>The HPV vaccine is now routinely offered in the UK free to girls and boys at secondary school, greatly reducing the risk of getting the various cancers associated with HPV. </a:t>
            </a:r>
          </a:p>
          <a:p>
            <a:pPr algn="just"/>
            <a:r>
              <a:rPr lang="en-GB" sz="1700" b="0" i="0" dirty="0">
                <a:effectLst/>
                <a:latin typeface="Roboto" panose="02000000000000000000" pitchFamily="2" charset="0"/>
              </a:rPr>
              <a:t>It has been offered to girls since September 2008, which means Lucy was among the first cohort to receive the vaccine at school. She started having her vaccines in 2009 when she was in Year 8. Now 26, she had her first cervical screening appointment in June 2021, four months before her 25</a:t>
            </a:r>
            <a:r>
              <a:rPr lang="en-GB" sz="1700" b="0" i="0" baseline="30000" dirty="0">
                <a:effectLst/>
                <a:latin typeface="Roboto" panose="02000000000000000000" pitchFamily="2" charset="0"/>
              </a:rPr>
              <a:t>th</a:t>
            </a:r>
            <a:endParaRPr lang="en-GB" sz="1700" b="0" i="0" dirty="0">
              <a:effectLst/>
              <a:latin typeface="Roboto" panose="02000000000000000000" pitchFamily="2" charset="0"/>
            </a:endParaRPr>
          </a:p>
          <a:p>
            <a:pPr marL="0" indent="0" algn="just">
              <a:buNone/>
            </a:pPr>
            <a:r>
              <a:rPr lang="en-GB" sz="1700" b="1" dirty="0">
                <a:solidFill>
                  <a:schemeClr val="tx2"/>
                </a:solidFill>
                <a:latin typeface="Roboto" panose="02000000000000000000" pitchFamily="2" charset="0"/>
              </a:rPr>
              <a:t>Role-play</a:t>
            </a:r>
          </a:p>
          <a:p>
            <a:pPr marL="0" indent="0" algn="just">
              <a:buNone/>
            </a:pPr>
            <a:r>
              <a:rPr lang="en-GB" sz="1700" b="1" dirty="0">
                <a:solidFill>
                  <a:schemeClr val="tx2"/>
                </a:solidFill>
                <a:latin typeface="Roboto" panose="02000000000000000000" pitchFamily="2" charset="0"/>
              </a:rPr>
              <a:t>You have recruited Lucy/Barry for an in-depth face-to-face structured interview to better understand what motivates young people to take up the vaccine but also which factors prevent them. </a:t>
            </a:r>
            <a:endParaRPr lang="en-GB" sz="1700" b="1" i="0" dirty="0">
              <a:solidFill>
                <a:schemeClr val="tx2"/>
              </a:solidFill>
              <a:effectLst/>
              <a:latin typeface="Roboto" panose="02000000000000000000" pitchFamily="2" charset="0"/>
            </a:endParaRPr>
          </a:p>
          <a:p>
            <a:endParaRPr lang="en-GB" sz="1700" dirty="0"/>
          </a:p>
        </p:txBody>
      </p:sp>
      <p:sp>
        <p:nvSpPr>
          <p:cNvPr id="4" name="Date Placeholder 3">
            <a:extLst>
              <a:ext uri="{FF2B5EF4-FFF2-40B4-BE49-F238E27FC236}">
                <a16:creationId xmlns:a16="http://schemas.microsoft.com/office/drawing/2014/main" id="{B49E1C6D-3823-4965-961E-752659C35470}"/>
              </a:ext>
            </a:extLst>
          </p:cNvPr>
          <p:cNvSpPr>
            <a:spLocks noGrp="1"/>
          </p:cNvSpPr>
          <p:nvPr>
            <p:ph type="dt" sz="half" idx="10"/>
          </p:nvPr>
        </p:nvSpPr>
        <p:spPr/>
        <p:txBody>
          <a:bodyPr/>
          <a:lstStyle/>
          <a:p>
            <a:pPr>
              <a:defRPr/>
            </a:pPr>
            <a:fld id="{E15B5B85-E6E5-4632-875C-0E6A3000B39E}" type="datetime1">
              <a:rPr lang="en-GB" altLang="en-US" smtClean="0"/>
              <a:pPr>
                <a:defRPr/>
              </a:pPr>
              <a:t>25/02/2024</a:t>
            </a:fld>
            <a:endParaRPr lang="en-GB" altLang="en-US" dirty="0"/>
          </a:p>
        </p:txBody>
      </p:sp>
      <p:sp>
        <p:nvSpPr>
          <p:cNvPr id="5" name="Slide Number Placeholder 4">
            <a:extLst>
              <a:ext uri="{FF2B5EF4-FFF2-40B4-BE49-F238E27FC236}">
                <a16:creationId xmlns:a16="http://schemas.microsoft.com/office/drawing/2014/main" id="{9A50780A-ADAA-3CDB-3C0D-30A320272A8A}"/>
              </a:ext>
            </a:extLst>
          </p:cNvPr>
          <p:cNvSpPr>
            <a:spLocks noGrp="1"/>
          </p:cNvSpPr>
          <p:nvPr>
            <p:ph type="sldNum" sz="quarter" idx="12"/>
          </p:nvPr>
        </p:nvSpPr>
        <p:spPr/>
        <p:txBody>
          <a:bodyPr/>
          <a:lstStyle/>
          <a:p>
            <a:pPr>
              <a:defRPr/>
            </a:pPr>
            <a:fld id="{6DDAD8D9-6827-4A0C-BF28-A51E33BD92A1}" type="slidenum">
              <a:rPr lang="en-GB" altLang="en-US" smtClean="0"/>
              <a:pPr>
                <a:defRPr/>
              </a:pPr>
              <a:t>21</a:t>
            </a:fld>
            <a:endParaRPr lang="en-GB" altLang="en-US"/>
          </a:p>
        </p:txBody>
      </p:sp>
      <p:pic>
        <p:nvPicPr>
          <p:cNvPr id="13314" name="Picture 2">
            <a:extLst>
              <a:ext uri="{FF2B5EF4-FFF2-40B4-BE49-F238E27FC236}">
                <a16:creationId xmlns:a16="http://schemas.microsoft.com/office/drawing/2014/main" id="{C7B54D63-9C58-5FA7-A280-BD45463FE5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49819" y="222523"/>
            <a:ext cx="1137142" cy="14782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50102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FA535-58E5-2449-5BA6-6B1F13DD1B82}"/>
              </a:ext>
            </a:extLst>
          </p:cNvPr>
          <p:cNvSpPr>
            <a:spLocks noGrp="1"/>
          </p:cNvSpPr>
          <p:nvPr>
            <p:ph type="title"/>
          </p:nvPr>
        </p:nvSpPr>
        <p:spPr/>
        <p:txBody>
          <a:bodyPr/>
          <a:lstStyle/>
          <a:p>
            <a:r>
              <a:rPr lang="en-GB" sz="4000" dirty="0"/>
              <a:t>Interviewing skills practical exercise</a:t>
            </a:r>
          </a:p>
        </p:txBody>
      </p:sp>
      <p:sp>
        <p:nvSpPr>
          <p:cNvPr id="3" name="Content Placeholder 2">
            <a:extLst>
              <a:ext uri="{FF2B5EF4-FFF2-40B4-BE49-F238E27FC236}">
                <a16:creationId xmlns:a16="http://schemas.microsoft.com/office/drawing/2014/main" id="{16021E89-32F3-2433-2E85-0274712BF22D}"/>
              </a:ext>
            </a:extLst>
          </p:cNvPr>
          <p:cNvSpPr>
            <a:spLocks noGrp="1"/>
          </p:cNvSpPr>
          <p:nvPr>
            <p:ph idx="1"/>
          </p:nvPr>
        </p:nvSpPr>
        <p:spPr>
          <a:xfrm>
            <a:off x="395536" y="2041215"/>
            <a:ext cx="8579296" cy="3917032"/>
          </a:xfrm>
        </p:spPr>
        <p:txBody>
          <a:bodyPr/>
          <a:lstStyle/>
          <a:p>
            <a:pPr marL="0" indent="0">
              <a:buNone/>
            </a:pPr>
            <a:r>
              <a:rPr lang="en-GB" dirty="0"/>
              <a:t>Aim: To practice these skills using an interview topic guide</a:t>
            </a:r>
          </a:p>
          <a:p>
            <a:pPr marL="0" indent="0">
              <a:buNone/>
            </a:pPr>
            <a:r>
              <a:rPr lang="en-GB" dirty="0"/>
              <a:t>In groups of 3: </a:t>
            </a:r>
          </a:p>
          <a:p>
            <a:pPr lvl="1">
              <a:buFont typeface="Wingdings" panose="05000000000000000000" pitchFamily="2" charset="2"/>
              <a:buChar char="§"/>
            </a:pPr>
            <a:r>
              <a:rPr lang="en-GB" sz="2200" dirty="0"/>
              <a:t>Interviewer 1 asks 3 questions to adolescent </a:t>
            </a:r>
          </a:p>
          <a:p>
            <a:pPr lvl="1">
              <a:buFont typeface="Wingdings" panose="05000000000000000000" pitchFamily="2" charset="2"/>
              <a:buChar char="§"/>
            </a:pPr>
            <a:r>
              <a:rPr lang="en-GB" sz="2200" dirty="0"/>
              <a:t>Swap roles after 10 mins</a:t>
            </a:r>
          </a:p>
          <a:p>
            <a:pPr lvl="1">
              <a:buFont typeface="Wingdings" panose="05000000000000000000" pitchFamily="2" charset="2"/>
              <a:buChar char="§"/>
            </a:pPr>
            <a:r>
              <a:rPr lang="en-GB" sz="2200" dirty="0"/>
              <a:t>Interviewer 2 asks 3 other questions to adolescent </a:t>
            </a:r>
          </a:p>
          <a:p>
            <a:pPr lvl="1">
              <a:buFont typeface="Wingdings" panose="05000000000000000000" pitchFamily="2" charset="2"/>
              <a:buChar char="§"/>
            </a:pPr>
            <a:r>
              <a:rPr lang="en-GB" sz="2200" dirty="0"/>
              <a:t>Observer keeps time and feeds back after each round</a:t>
            </a:r>
          </a:p>
        </p:txBody>
      </p:sp>
      <p:sp>
        <p:nvSpPr>
          <p:cNvPr id="4" name="Date Placeholder 3">
            <a:extLst>
              <a:ext uri="{FF2B5EF4-FFF2-40B4-BE49-F238E27FC236}">
                <a16:creationId xmlns:a16="http://schemas.microsoft.com/office/drawing/2014/main" id="{E8E34404-0D2F-097C-441C-2EA2ABBB9C9D}"/>
              </a:ext>
            </a:extLst>
          </p:cNvPr>
          <p:cNvSpPr>
            <a:spLocks noGrp="1"/>
          </p:cNvSpPr>
          <p:nvPr>
            <p:ph type="dt" sz="half" idx="10"/>
          </p:nvPr>
        </p:nvSpPr>
        <p:spPr/>
        <p:txBody>
          <a:bodyPr/>
          <a:lstStyle/>
          <a:p>
            <a:pPr>
              <a:defRPr/>
            </a:pPr>
            <a:fld id="{E15B5B85-E6E5-4632-875C-0E6A3000B39E}" type="datetime1">
              <a:rPr lang="en-GB" altLang="en-US" smtClean="0"/>
              <a:pPr>
                <a:defRPr/>
              </a:pPr>
              <a:t>25/02/2024</a:t>
            </a:fld>
            <a:endParaRPr lang="en-GB" altLang="en-US" dirty="0"/>
          </a:p>
        </p:txBody>
      </p:sp>
      <p:sp>
        <p:nvSpPr>
          <p:cNvPr id="5" name="Slide Number Placeholder 4">
            <a:extLst>
              <a:ext uri="{FF2B5EF4-FFF2-40B4-BE49-F238E27FC236}">
                <a16:creationId xmlns:a16="http://schemas.microsoft.com/office/drawing/2014/main" id="{C519A970-4F33-22C7-DA5A-69D2E7FCE7B0}"/>
              </a:ext>
            </a:extLst>
          </p:cNvPr>
          <p:cNvSpPr>
            <a:spLocks noGrp="1"/>
          </p:cNvSpPr>
          <p:nvPr>
            <p:ph type="sldNum" sz="quarter" idx="12"/>
          </p:nvPr>
        </p:nvSpPr>
        <p:spPr/>
        <p:txBody>
          <a:bodyPr/>
          <a:lstStyle/>
          <a:p>
            <a:pPr>
              <a:defRPr/>
            </a:pPr>
            <a:fld id="{6DDAD8D9-6827-4A0C-BF28-A51E33BD92A1}" type="slidenum">
              <a:rPr lang="en-GB" altLang="en-US" smtClean="0"/>
              <a:pPr>
                <a:defRPr/>
              </a:pPr>
              <a:t>22</a:t>
            </a:fld>
            <a:endParaRPr lang="en-GB" altLang="en-US"/>
          </a:p>
        </p:txBody>
      </p:sp>
    </p:spTree>
    <p:extLst>
      <p:ext uri="{BB962C8B-B14F-4D97-AF65-F5344CB8AC3E}">
        <p14:creationId xmlns:p14="http://schemas.microsoft.com/office/powerpoint/2010/main" val="8262790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4BC96-753A-777C-2481-4CD33AE601AA}"/>
              </a:ext>
            </a:extLst>
          </p:cNvPr>
          <p:cNvSpPr>
            <a:spLocks noGrp="1"/>
          </p:cNvSpPr>
          <p:nvPr>
            <p:ph type="title"/>
          </p:nvPr>
        </p:nvSpPr>
        <p:spPr/>
        <p:txBody>
          <a:bodyPr/>
          <a:lstStyle/>
          <a:p>
            <a:r>
              <a:rPr lang="en-GB" dirty="0"/>
              <a:t>Types</a:t>
            </a:r>
            <a:r>
              <a:rPr lang="en-GB" spc="-120" dirty="0"/>
              <a:t> </a:t>
            </a:r>
            <a:r>
              <a:rPr lang="en-GB" dirty="0"/>
              <a:t>of</a:t>
            </a:r>
            <a:r>
              <a:rPr lang="en-GB" spc="-90" dirty="0"/>
              <a:t> </a:t>
            </a:r>
            <a:r>
              <a:rPr lang="en-GB" dirty="0"/>
              <a:t>research</a:t>
            </a:r>
            <a:r>
              <a:rPr lang="en-GB" spc="-120" dirty="0"/>
              <a:t> </a:t>
            </a:r>
            <a:r>
              <a:rPr lang="en-GB" spc="-10" dirty="0"/>
              <a:t>interview</a:t>
            </a:r>
            <a:endParaRPr lang="en-GB" dirty="0"/>
          </a:p>
        </p:txBody>
      </p:sp>
      <p:sp>
        <p:nvSpPr>
          <p:cNvPr id="3" name="Content Placeholder 2">
            <a:extLst>
              <a:ext uri="{FF2B5EF4-FFF2-40B4-BE49-F238E27FC236}">
                <a16:creationId xmlns:a16="http://schemas.microsoft.com/office/drawing/2014/main" id="{C5AA76A0-EED9-51DB-169A-814784A46EF6}"/>
              </a:ext>
            </a:extLst>
          </p:cNvPr>
          <p:cNvSpPr>
            <a:spLocks noGrp="1"/>
          </p:cNvSpPr>
          <p:nvPr>
            <p:ph idx="1"/>
          </p:nvPr>
        </p:nvSpPr>
        <p:spPr/>
        <p:txBody>
          <a:bodyPr/>
          <a:lstStyle/>
          <a:p>
            <a:pPr marL="584200" indent="-571500">
              <a:lnSpc>
                <a:spcPct val="100000"/>
              </a:lnSpc>
              <a:spcBef>
                <a:spcPts val="800"/>
              </a:spcBef>
              <a:buFont typeface="Arial"/>
              <a:buChar char="•"/>
              <a:tabLst>
                <a:tab pos="584200" algn="l"/>
              </a:tabLst>
            </a:pPr>
            <a:r>
              <a:rPr lang="en-GB" sz="2800" dirty="0">
                <a:latin typeface="Calibri"/>
                <a:cs typeface="Calibri"/>
              </a:rPr>
              <a:t>Structured</a:t>
            </a:r>
            <a:r>
              <a:rPr lang="en-GB" sz="2800" spc="-150" dirty="0">
                <a:latin typeface="Calibri"/>
                <a:cs typeface="Calibri"/>
              </a:rPr>
              <a:t> </a:t>
            </a:r>
            <a:r>
              <a:rPr lang="en-GB" sz="2800" spc="-10" dirty="0">
                <a:latin typeface="Calibri"/>
                <a:cs typeface="Calibri"/>
              </a:rPr>
              <a:t>(survey)</a:t>
            </a:r>
            <a:endParaRPr lang="en-GB" sz="2800" dirty="0">
              <a:latin typeface="Calibri"/>
              <a:cs typeface="Calibri"/>
            </a:endParaRPr>
          </a:p>
          <a:p>
            <a:pPr marL="1346200" lvl="1" indent="-571500">
              <a:lnSpc>
                <a:spcPct val="100000"/>
              </a:lnSpc>
              <a:spcBef>
                <a:spcPts val="605"/>
              </a:spcBef>
              <a:buFont typeface="Arial"/>
              <a:buChar char="•"/>
              <a:tabLst>
                <a:tab pos="1346200" algn="l"/>
              </a:tabLst>
            </a:pPr>
            <a:r>
              <a:rPr lang="en-GB" sz="2400" dirty="0">
                <a:latin typeface="Calibri"/>
                <a:cs typeface="Calibri"/>
              </a:rPr>
              <a:t>Precise</a:t>
            </a:r>
            <a:r>
              <a:rPr lang="en-GB" sz="2400" spc="-75" dirty="0">
                <a:latin typeface="Calibri"/>
                <a:cs typeface="Calibri"/>
              </a:rPr>
              <a:t> </a:t>
            </a:r>
            <a:r>
              <a:rPr lang="en-GB" sz="2400" dirty="0">
                <a:latin typeface="Calibri"/>
                <a:cs typeface="Calibri"/>
              </a:rPr>
              <a:t>format</a:t>
            </a:r>
            <a:r>
              <a:rPr lang="en-GB" sz="2400" spc="-70" dirty="0">
                <a:latin typeface="Calibri"/>
                <a:cs typeface="Calibri"/>
              </a:rPr>
              <a:t> </a:t>
            </a:r>
            <a:r>
              <a:rPr lang="en-GB" sz="2400" dirty="0">
                <a:latin typeface="Calibri"/>
                <a:cs typeface="Calibri"/>
              </a:rPr>
              <a:t>(e.g.</a:t>
            </a:r>
            <a:r>
              <a:rPr lang="en-GB" sz="2400" spc="-75" dirty="0">
                <a:latin typeface="Calibri"/>
                <a:cs typeface="Calibri"/>
              </a:rPr>
              <a:t> </a:t>
            </a:r>
            <a:r>
              <a:rPr lang="en-GB" sz="2400" spc="-10" dirty="0">
                <a:latin typeface="Calibri"/>
                <a:cs typeface="Calibri"/>
              </a:rPr>
              <a:t>questionnaire)</a:t>
            </a:r>
            <a:endParaRPr lang="en-GB" sz="2400" dirty="0">
              <a:latin typeface="Calibri"/>
              <a:cs typeface="Calibri"/>
            </a:endParaRPr>
          </a:p>
          <a:p>
            <a:pPr marL="584200" indent="-571500">
              <a:lnSpc>
                <a:spcPct val="100000"/>
              </a:lnSpc>
              <a:spcBef>
                <a:spcPts val="640"/>
              </a:spcBef>
              <a:buFont typeface="Arial"/>
              <a:buChar char="•"/>
              <a:tabLst>
                <a:tab pos="584200" algn="l"/>
              </a:tabLst>
            </a:pPr>
            <a:r>
              <a:rPr lang="en-GB" sz="2800" spc="-10" dirty="0">
                <a:latin typeface="Calibri"/>
                <a:cs typeface="Calibri"/>
              </a:rPr>
              <a:t>Semi-structured</a:t>
            </a:r>
            <a:endParaRPr lang="en-GB" sz="2800" dirty="0">
              <a:latin typeface="Calibri"/>
              <a:cs typeface="Calibri"/>
            </a:endParaRPr>
          </a:p>
          <a:p>
            <a:pPr marL="1346200" lvl="1" indent="-571500">
              <a:spcBef>
                <a:spcPts val="605"/>
              </a:spcBef>
              <a:buFont typeface="Arial"/>
              <a:buChar char="•"/>
              <a:tabLst>
                <a:tab pos="1346200" algn="l"/>
              </a:tabLst>
            </a:pPr>
            <a:r>
              <a:rPr lang="en-GB" sz="2400" dirty="0">
                <a:latin typeface="Calibri"/>
                <a:cs typeface="Calibri"/>
              </a:rPr>
              <a:t>Loose structure via topic guide</a:t>
            </a:r>
          </a:p>
          <a:p>
            <a:pPr marL="1346200" lvl="1" indent="-571500">
              <a:spcBef>
                <a:spcPts val="605"/>
              </a:spcBef>
              <a:buFont typeface="Arial"/>
              <a:buChar char="•"/>
              <a:tabLst>
                <a:tab pos="1346200" algn="l"/>
              </a:tabLst>
            </a:pPr>
            <a:r>
              <a:rPr lang="en-GB" sz="2400" dirty="0">
                <a:latin typeface="Calibri"/>
                <a:cs typeface="Calibri"/>
              </a:rPr>
              <a:t>Open-ended questions</a:t>
            </a:r>
          </a:p>
          <a:p>
            <a:pPr marL="584200" indent="-571500">
              <a:lnSpc>
                <a:spcPct val="100000"/>
              </a:lnSpc>
              <a:spcBef>
                <a:spcPts val="645"/>
              </a:spcBef>
              <a:buFont typeface="Arial"/>
              <a:buChar char="•"/>
              <a:tabLst>
                <a:tab pos="584200" algn="l"/>
              </a:tabLst>
            </a:pPr>
            <a:r>
              <a:rPr lang="en-GB" sz="2800" spc="-10" dirty="0">
                <a:latin typeface="Calibri"/>
                <a:cs typeface="Calibri"/>
              </a:rPr>
              <a:t>Depth</a:t>
            </a:r>
            <a:endParaRPr lang="en-GB" sz="2800" dirty="0">
              <a:latin typeface="Calibri"/>
              <a:cs typeface="Calibri"/>
            </a:endParaRPr>
          </a:p>
          <a:p>
            <a:pPr marL="1346200" lvl="1" indent="-571500">
              <a:lnSpc>
                <a:spcPct val="100000"/>
              </a:lnSpc>
              <a:spcBef>
                <a:spcPts val="605"/>
              </a:spcBef>
              <a:buFont typeface="Arial"/>
              <a:buChar char="•"/>
              <a:tabLst>
                <a:tab pos="1346200" algn="l"/>
              </a:tabLst>
            </a:pPr>
            <a:r>
              <a:rPr lang="en-GB" sz="2400" dirty="0">
                <a:latin typeface="Calibri"/>
                <a:cs typeface="Calibri"/>
              </a:rPr>
              <a:t>1 – 2 issues covered in great detail</a:t>
            </a:r>
          </a:p>
          <a:p>
            <a:endParaRPr lang="en-GB" dirty="0"/>
          </a:p>
        </p:txBody>
      </p:sp>
      <p:sp>
        <p:nvSpPr>
          <p:cNvPr id="4" name="Date Placeholder 3">
            <a:extLst>
              <a:ext uri="{FF2B5EF4-FFF2-40B4-BE49-F238E27FC236}">
                <a16:creationId xmlns:a16="http://schemas.microsoft.com/office/drawing/2014/main" id="{43080CA8-42C3-38AB-96EA-09132BD58670}"/>
              </a:ext>
            </a:extLst>
          </p:cNvPr>
          <p:cNvSpPr>
            <a:spLocks noGrp="1"/>
          </p:cNvSpPr>
          <p:nvPr>
            <p:ph type="dt" sz="half" idx="10"/>
          </p:nvPr>
        </p:nvSpPr>
        <p:spPr/>
        <p:txBody>
          <a:bodyPr/>
          <a:lstStyle/>
          <a:p>
            <a:pPr>
              <a:defRPr/>
            </a:pPr>
            <a:fld id="{E15B5B85-E6E5-4632-875C-0E6A3000B39E}" type="datetime1">
              <a:rPr lang="en-GB" altLang="en-US" smtClean="0"/>
              <a:pPr>
                <a:defRPr/>
              </a:pPr>
              <a:t>25/02/2024</a:t>
            </a:fld>
            <a:endParaRPr lang="en-GB" altLang="en-US" dirty="0"/>
          </a:p>
        </p:txBody>
      </p:sp>
      <p:sp>
        <p:nvSpPr>
          <p:cNvPr id="5" name="Slide Number Placeholder 4">
            <a:extLst>
              <a:ext uri="{FF2B5EF4-FFF2-40B4-BE49-F238E27FC236}">
                <a16:creationId xmlns:a16="http://schemas.microsoft.com/office/drawing/2014/main" id="{6B65A2C7-A18E-3CC9-929E-92702C9724FB}"/>
              </a:ext>
            </a:extLst>
          </p:cNvPr>
          <p:cNvSpPr>
            <a:spLocks noGrp="1"/>
          </p:cNvSpPr>
          <p:nvPr>
            <p:ph type="sldNum" sz="quarter" idx="12"/>
          </p:nvPr>
        </p:nvSpPr>
        <p:spPr/>
        <p:txBody>
          <a:bodyPr/>
          <a:lstStyle/>
          <a:p>
            <a:pPr>
              <a:defRPr/>
            </a:pPr>
            <a:fld id="{6DDAD8D9-6827-4A0C-BF28-A51E33BD92A1}" type="slidenum">
              <a:rPr lang="en-GB" altLang="en-US" smtClean="0"/>
              <a:pPr>
                <a:defRPr/>
              </a:pPr>
              <a:t>23</a:t>
            </a:fld>
            <a:endParaRPr lang="en-GB" altLang="en-US"/>
          </a:p>
        </p:txBody>
      </p:sp>
    </p:spTree>
    <p:extLst>
      <p:ext uri="{BB962C8B-B14F-4D97-AF65-F5344CB8AC3E}">
        <p14:creationId xmlns:p14="http://schemas.microsoft.com/office/powerpoint/2010/main" val="41221762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979D4-A3FA-66FC-A8D0-57B09DAA9C0E}"/>
              </a:ext>
            </a:extLst>
          </p:cNvPr>
          <p:cNvSpPr>
            <a:spLocks noGrp="1"/>
          </p:cNvSpPr>
          <p:nvPr>
            <p:ph type="title"/>
          </p:nvPr>
        </p:nvSpPr>
        <p:spPr/>
        <p:txBody>
          <a:bodyPr/>
          <a:lstStyle/>
          <a:p>
            <a:br>
              <a:rPr lang="en-GB" dirty="0">
                <a:solidFill>
                  <a:srgbClr val="9A1D2B"/>
                </a:solidFill>
                <a:latin typeface="Arial"/>
                <a:cs typeface="Arial"/>
              </a:rPr>
            </a:br>
            <a:r>
              <a:rPr lang="en-GB" dirty="0">
                <a:latin typeface="Arial"/>
                <a:cs typeface="Arial"/>
              </a:rPr>
              <a:t>Aims of</a:t>
            </a:r>
            <a:r>
              <a:rPr lang="en-GB" spc="-25" dirty="0">
                <a:latin typeface="Arial"/>
                <a:cs typeface="Arial"/>
              </a:rPr>
              <a:t> </a:t>
            </a:r>
            <a:r>
              <a:rPr lang="en-GB" spc="-10" dirty="0">
                <a:latin typeface="Arial"/>
                <a:cs typeface="Arial"/>
              </a:rPr>
              <a:t>interviewing</a:t>
            </a:r>
            <a:br>
              <a:rPr lang="en-GB" dirty="0">
                <a:latin typeface="Arial"/>
                <a:cs typeface="Arial"/>
              </a:rPr>
            </a:br>
            <a:endParaRPr lang="en-GB" dirty="0"/>
          </a:p>
        </p:txBody>
      </p:sp>
      <p:sp>
        <p:nvSpPr>
          <p:cNvPr id="3" name="Content Placeholder 2">
            <a:extLst>
              <a:ext uri="{FF2B5EF4-FFF2-40B4-BE49-F238E27FC236}">
                <a16:creationId xmlns:a16="http://schemas.microsoft.com/office/drawing/2014/main" id="{CE2DAD8D-46F9-54B8-474B-3F54BD81A941}"/>
              </a:ext>
            </a:extLst>
          </p:cNvPr>
          <p:cNvSpPr>
            <a:spLocks noGrp="1"/>
          </p:cNvSpPr>
          <p:nvPr>
            <p:ph idx="1"/>
          </p:nvPr>
        </p:nvSpPr>
        <p:spPr/>
        <p:txBody>
          <a:bodyPr/>
          <a:lstStyle/>
          <a:p>
            <a:pPr marL="835660" indent="-571500">
              <a:lnSpc>
                <a:spcPct val="100000"/>
              </a:lnSpc>
              <a:spcBef>
                <a:spcPts val="765"/>
              </a:spcBef>
              <a:buFont typeface="Arial"/>
              <a:buChar char="•"/>
              <a:tabLst>
                <a:tab pos="835660" algn="l"/>
              </a:tabLst>
            </a:pPr>
            <a:r>
              <a:rPr lang="en-GB" sz="3200" dirty="0">
                <a:latin typeface="Calibri"/>
                <a:cs typeface="Calibri"/>
              </a:rPr>
              <a:t>Experiences</a:t>
            </a:r>
            <a:r>
              <a:rPr lang="en-GB" sz="3200" spc="-85" dirty="0">
                <a:latin typeface="Calibri"/>
                <a:cs typeface="Calibri"/>
              </a:rPr>
              <a:t> </a:t>
            </a:r>
            <a:r>
              <a:rPr lang="en-GB" sz="3200" dirty="0">
                <a:latin typeface="Calibri"/>
                <a:cs typeface="Calibri"/>
              </a:rPr>
              <a:t>and</a:t>
            </a:r>
            <a:r>
              <a:rPr lang="en-GB" sz="3200" spc="-45" dirty="0">
                <a:latin typeface="Calibri"/>
                <a:cs typeface="Calibri"/>
              </a:rPr>
              <a:t> </a:t>
            </a:r>
            <a:r>
              <a:rPr lang="en-GB" sz="3200" spc="-10" dirty="0">
                <a:latin typeface="Calibri"/>
                <a:cs typeface="Calibri"/>
              </a:rPr>
              <a:t>narratives</a:t>
            </a:r>
            <a:endParaRPr lang="en-GB" sz="3200" dirty="0">
              <a:latin typeface="Calibri"/>
              <a:cs typeface="Calibri"/>
            </a:endParaRPr>
          </a:p>
          <a:p>
            <a:pPr marL="835660" indent="-571500">
              <a:spcBef>
                <a:spcPts val="770"/>
              </a:spcBef>
              <a:buFont typeface="Arial"/>
              <a:buChar char="•"/>
              <a:tabLst>
                <a:tab pos="835660" algn="l"/>
              </a:tabLst>
            </a:pPr>
            <a:r>
              <a:rPr lang="en-GB" dirty="0">
                <a:latin typeface="Calibri"/>
                <a:cs typeface="Calibri"/>
              </a:rPr>
              <a:t>Vivid</a:t>
            </a:r>
            <a:r>
              <a:rPr lang="en-GB" spc="-60" dirty="0">
                <a:latin typeface="Calibri"/>
                <a:cs typeface="Calibri"/>
              </a:rPr>
              <a:t> </a:t>
            </a:r>
            <a:r>
              <a:rPr lang="en-GB" spc="-10" dirty="0">
                <a:latin typeface="Calibri"/>
                <a:cs typeface="Calibri"/>
              </a:rPr>
              <a:t>accounts</a:t>
            </a:r>
            <a:endParaRPr lang="en-GB" dirty="0">
              <a:latin typeface="Calibri"/>
              <a:cs typeface="Calibri"/>
            </a:endParaRPr>
          </a:p>
          <a:p>
            <a:pPr marL="835660" indent="-571500">
              <a:lnSpc>
                <a:spcPct val="100000"/>
              </a:lnSpc>
              <a:spcBef>
                <a:spcPts val="770"/>
              </a:spcBef>
              <a:buFont typeface="Arial"/>
              <a:buChar char="•"/>
              <a:tabLst>
                <a:tab pos="835660" algn="l"/>
              </a:tabLst>
            </a:pPr>
            <a:r>
              <a:rPr lang="en-GB" sz="3200" dirty="0">
                <a:latin typeface="Calibri"/>
                <a:cs typeface="Calibri"/>
              </a:rPr>
              <a:t>Insider</a:t>
            </a:r>
            <a:r>
              <a:rPr lang="en-GB" sz="3200" spc="-55" dirty="0">
                <a:latin typeface="Calibri"/>
                <a:cs typeface="Calibri"/>
              </a:rPr>
              <a:t> </a:t>
            </a:r>
            <a:r>
              <a:rPr lang="en-GB" sz="3200" spc="-10" dirty="0">
                <a:latin typeface="Calibri"/>
                <a:cs typeface="Calibri"/>
              </a:rPr>
              <a:t>perspective</a:t>
            </a:r>
            <a:endParaRPr lang="en-GB" sz="3200" dirty="0">
              <a:latin typeface="Calibri"/>
              <a:cs typeface="Calibri"/>
            </a:endParaRPr>
          </a:p>
          <a:p>
            <a:pPr marL="835660" indent="-571500">
              <a:spcBef>
                <a:spcPts val="770"/>
              </a:spcBef>
              <a:buFont typeface="Arial"/>
              <a:buChar char="•"/>
              <a:tabLst>
                <a:tab pos="835660" algn="l"/>
              </a:tabLst>
            </a:pPr>
            <a:r>
              <a:rPr lang="en-GB" spc="-10" dirty="0">
                <a:latin typeface="Calibri"/>
                <a:cs typeface="Calibri"/>
              </a:rPr>
              <a:t>Interpretation/</a:t>
            </a:r>
            <a:r>
              <a:rPr lang="en-GB" spc="-180" dirty="0">
                <a:latin typeface="Calibri"/>
                <a:cs typeface="Calibri"/>
              </a:rPr>
              <a:t> </a:t>
            </a:r>
            <a:r>
              <a:rPr lang="en-GB" spc="-10" dirty="0">
                <a:latin typeface="Calibri"/>
                <a:cs typeface="Calibri"/>
              </a:rPr>
              <a:t>explanation</a:t>
            </a:r>
            <a:endParaRPr lang="en-GB" dirty="0">
              <a:latin typeface="Calibri"/>
              <a:cs typeface="Calibri"/>
            </a:endParaRPr>
          </a:p>
          <a:p>
            <a:pPr marL="835660" indent="-571500">
              <a:lnSpc>
                <a:spcPct val="100000"/>
              </a:lnSpc>
              <a:spcBef>
                <a:spcPts val="770"/>
              </a:spcBef>
              <a:buFont typeface="Arial"/>
              <a:buChar char="•"/>
              <a:tabLst>
                <a:tab pos="835660" algn="l"/>
              </a:tabLst>
            </a:pPr>
            <a:r>
              <a:rPr lang="en-GB" sz="3200" dirty="0">
                <a:latin typeface="Calibri"/>
                <a:cs typeface="Calibri"/>
              </a:rPr>
              <a:t>New</a:t>
            </a:r>
            <a:r>
              <a:rPr lang="en-GB" sz="3200" spc="-30" dirty="0">
                <a:latin typeface="Calibri"/>
                <a:cs typeface="Calibri"/>
              </a:rPr>
              <a:t> </a:t>
            </a:r>
            <a:r>
              <a:rPr lang="en-GB" sz="3200" spc="-10" dirty="0">
                <a:latin typeface="Calibri"/>
                <a:cs typeface="Calibri"/>
              </a:rPr>
              <a:t>dimensions</a:t>
            </a:r>
            <a:endParaRPr lang="en-GB" sz="3200" dirty="0">
              <a:latin typeface="Calibri"/>
              <a:cs typeface="Calibri"/>
            </a:endParaRPr>
          </a:p>
          <a:p>
            <a:endParaRPr lang="en-GB" dirty="0"/>
          </a:p>
        </p:txBody>
      </p:sp>
      <p:sp>
        <p:nvSpPr>
          <p:cNvPr id="4" name="Date Placeholder 3">
            <a:extLst>
              <a:ext uri="{FF2B5EF4-FFF2-40B4-BE49-F238E27FC236}">
                <a16:creationId xmlns:a16="http://schemas.microsoft.com/office/drawing/2014/main" id="{CC666974-987E-2F95-65A9-B18DEBFFD643}"/>
              </a:ext>
            </a:extLst>
          </p:cNvPr>
          <p:cNvSpPr>
            <a:spLocks noGrp="1"/>
          </p:cNvSpPr>
          <p:nvPr>
            <p:ph type="dt" sz="half" idx="10"/>
          </p:nvPr>
        </p:nvSpPr>
        <p:spPr/>
        <p:txBody>
          <a:bodyPr/>
          <a:lstStyle/>
          <a:p>
            <a:pPr>
              <a:defRPr/>
            </a:pPr>
            <a:fld id="{E15B5B85-E6E5-4632-875C-0E6A3000B39E}" type="datetime1">
              <a:rPr lang="en-GB" altLang="en-US" smtClean="0"/>
              <a:pPr>
                <a:defRPr/>
              </a:pPr>
              <a:t>25/02/2024</a:t>
            </a:fld>
            <a:endParaRPr lang="en-GB" altLang="en-US" dirty="0"/>
          </a:p>
        </p:txBody>
      </p:sp>
      <p:sp>
        <p:nvSpPr>
          <p:cNvPr id="5" name="Slide Number Placeholder 4">
            <a:extLst>
              <a:ext uri="{FF2B5EF4-FFF2-40B4-BE49-F238E27FC236}">
                <a16:creationId xmlns:a16="http://schemas.microsoft.com/office/drawing/2014/main" id="{F072ECC7-92FB-7714-3F66-91409DC0C96A}"/>
              </a:ext>
            </a:extLst>
          </p:cNvPr>
          <p:cNvSpPr>
            <a:spLocks noGrp="1"/>
          </p:cNvSpPr>
          <p:nvPr>
            <p:ph type="sldNum" sz="quarter" idx="12"/>
          </p:nvPr>
        </p:nvSpPr>
        <p:spPr/>
        <p:txBody>
          <a:bodyPr/>
          <a:lstStyle/>
          <a:p>
            <a:pPr>
              <a:defRPr/>
            </a:pPr>
            <a:fld id="{6DDAD8D9-6827-4A0C-BF28-A51E33BD92A1}" type="slidenum">
              <a:rPr lang="en-GB" altLang="en-US" smtClean="0"/>
              <a:pPr>
                <a:defRPr/>
              </a:pPr>
              <a:t>24</a:t>
            </a:fld>
            <a:endParaRPr lang="en-GB" altLang="en-US"/>
          </a:p>
        </p:txBody>
      </p:sp>
    </p:spTree>
    <p:extLst>
      <p:ext uri="{BB962C8B-B14F-4D97-AF65-F5344CB8AC3E}">
        <p14:creationId xmlns:p14="http://schemas.microsoft.com/office/powerpoint/2010/main" val="33328665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45F85-88E9-9D58-4291-9E5CD1170BDB}"/>
              </a:ext>
            </a:extLst>
          </p:cNvPr>
          <p:cNvSpPr>
            <a:spLocks noGrp="1"/>
          </p:cNvSpPr>
          <p:nvPr>
            <p:ph type="title"/>
          </p:nvPr>
        </p:nvSpPr>
        <p:spPr>
          <a:xfrm>
            <a:off x="457200" y="0"/>
            <a:ext cx="8229600" cy="1143000"/>
          </a:xfrm>
        </p:spPr>
        <p:txBody>
          <a:bodyPr/>
          <a:lstStyle/>
          <a:p>
            <a:r>
              <a:rPr lang="en-GB" dirty="0"/>
              <a:t>Interview vs Focus group</a:t>
            </a:r>
          </a:p>
        </p:txBody>
      </p:sp>
      <p:sp>
        <p:nvSpPr>
          <p:cNvPr id="3" name="Content Placeholder 2">
            <a:extLst>
              <a:ext uri="{FF2B5EF4-FFF2-40B4-BE49-F238E27FC236}">
                <a16:creationId xmlns:a16="http://schemas.microsoft.com/office/drawing/2014/main" id="{A9337C53-4E20-B658-F10F-F5BE571B8ED3}"/>
              </a:ext>
            </a:extLst>
          </p:cNvPr>
          <p:cNvSpPr>
            <a:spLocks noGrp="1"/>
          </p:cNvSpPr>
          <p:nvPr>
            <p:ph idx="1"/>
          </p:nvPr>
        </p:nvSpPr>
        <p:spPr>
          <a:xfrm>
            <a:off x="250825" y="1123240"/>
            <a:ext cx="3754760" cy="3917032"/>
          </a:xfrm>
        </p:spPr>
        <p:txBody>
          <a:bodyPr/>
          <a:lstStyle/>
          <a:p>
            <a:pPr marL="33655" indent="0">
              <a:lnSpc>
                <a:spcPct val="100000"/>
              </a:lnSpc>
              <a:spcBef>
                <a:spcPts val="105"/>
              </a:spcBef>
              <a:buNone/>
            </a:pPr>
            <a:r>
              <a:rPr lang="en-GB" sz="2400" b="1" spc="-10" dirty="0"/>
              <a:t>Interviews</a:t>
            </a:r>
          </a:p>
          <a:p>
            <a:pPr marL="355600" marR="5080" indent="-343535">
              <a:lnSpc>
                <a:spcPct val="100000"/>
              </a:lnSpc>
              <a:spcBef>
                <a:spcPts val="2280"/>
              </a:spcBef>
              <a:buFont typeface="Arial"/>
              <a:buChar char="•"/>
              <a:tabLst>
                <a:tab pos="355600" algn="l"/>
              </a:tabLst>
            </a:pPr>
            <a:r>
              <a:rPr lang="en-GB" sz="2200" dirty="0"/>
              <a:t>Complex</a:t>
            </a:r>
            <a:r>
              <a:rPr lang="en-GB" sz="2200" spc="-60" dirty="0"/>
              <a:t> </a:t>
            </a:r>
            <a:r>
              <a:rPr lang="en-GB" sz="2200" dirty="0"/>
              <a:t>subject</a:t>
            </a:r>
            <a:r>
              <a:rPr lang="en-GB" sz="2200" spc="-50" dirty="0"/>
              <a:t> </a:t>
            </a:r>
            <a:r>
              <a:rPr lang="en-GB" sz="2200" dirty="0"/>
              <a:t>with</a:t>
            </a:r>
            <a:r>
              <a:rPr lang="en-GB" sz="2200" spc="-40" dirty="0"/>
              <a:t> </a:t>
            </a:r>
            <a:r>
              <a:rPr lang="en-GB" sz="2200" spc="-20" dirty="0"/>
              <a:t>high </a:t>
            </a:r>
            <a:r>
              <a:rPr lang="en-GB" sz="2200" dirty="0"/>
              <a:t>volume</a:t>
            </a:r>
            <a:r>
              <a:rPr lang="en-GB" sz="2200" spc="-55" dirty="0"/>
              <a:t> </a:t>
            </a:r>
            <a:r>
              <a:rPr lang="en-GB" sz="2200" dirty="0"/>
              <a:t>of</a:t>
            </a:r>
            <a:r>
              <a:rPr lang="en-GB" sz="2200" spc="-60" dirty="0"/>
              <a:t> </a:t>
            </a:r>
            <a:r>
              <a:rPr lang="en-GB" sz="2200" dirty="0"/>
              <a:t>issues/</a:t>
            </a:r>
            <a:r>
              <a:rPr lang="en-GB" sz="2200" spc="-60" dirty="0"/>
              <a:t> </a:t>
            </a:r>
            <a:r>
              <a:rPr lang="en-GB" sz="2200" spc="-10" dirty="0"/>
              <a:t>dimensions</a:t>
            </a:r>
            <a:endParaRPr lang="en-GB" sz="2200" dirty="0"/>
          </a:p>
          <a:p>
            <a:pPr marL="355600" marR="37465" indent="-343535">
              <a:lnSpc>
                <a:spcPct val="100000"/>
              </a:lnSpc>
              <a:spcBef>
                <a:spcPts val="575"/>
              </a:spcBef>
              <a:buFont typeface="Arial"/>
              <a:buChar char="•"/>
              <a:tabLst>
                <a:tab pos="355600" algn="l"/>
              </a:tabLst>
            </a:pPr>
            <a:r>
              <a:rPr lang="en-GB" sz="2200" dirty="0"/>
              <a:t>Seeking</a:t>
            </a:r>
            <a:r>
              <a:rPr lang="en-GB" sz="2200" spc="-10" dirty="0"/>
              <a:t> </a:t>
            </a:r>
            <a:r>
              <a:rPr lang="en-GB" sz="2200" spc="-20" dirty="0"/>
              <a:t>in-</a:t>
            </a:r>
            <a:r>
              <a:rPr lang="en-GB" sz="2200" spc="-10" dirty="0"/>
              <a:t>depth understanding</a:t>
            </a:r>
            <a:r>
              <a:rPr lang="en-GB" sz="2200" spc="-35" dirty="0"/>
              <a:t> </a:t>
            </a:r>
            <a:r>
              <a:rPr lang="en-GB" sz="2200" dirty="0"/>
              <a:t>of</a:t>
            </a:r>
            <a:r>
              <a:rPr lang="en-GB" sz="2200" spc="-30" dirty="0"/>
              <a:t> </a:t>
            </a:r>
            <a:r>
              <a:rPr lang="en-GB" sz="2200" spc="-10" dirty="0"/>
              <a:t>individuals/ </a:t>
            </a:r>
            <a:r>
              <a:rPr lang="en-GB" sz="2200" dirty="0"/>
              <a:t>personal</a:t>
            </a:r>
            <a:r>
              <a:rPr lang="en-GB" sz="2200" spc="-90" dirty="0"/>
              <a:t> </a:t>
            </a:r>
            <a:r>
              <a:rPr lang="en-GB" sz="2200" spc="-10" dirty="0"/>
              <a:t>experience</a:t>
            </a:r>
            <a:endParaRPr lang="en-GB" sz="2200" dirty="0"/>
          </a:p>
          <a:p>
            <a:pPr marL="355600" indent="-342900">
              <a:lnSpc>
                <a:spcPct val="100000"/>
              </a:lnSpc>
              <a:spcBef>
                <a:spcPts val="580"/>
              </a:spcBef>
              <a:buFont typeface="Arial"/>
              <a:buChar char="•"/>
              <a:tabLst>
                <a:tab pos="355600" algn="l"/>
              </a:tabLst>
            </a:pPr>
            <a:r>
              <a:rPr lang="en-GB" sz="2200" dirty="0"/>
              <a:t>Sensitive,</a:t>
            </a:r>
            <a:r>
              <a:rPr lang="en-GB" sz="2200" spc="-95" dirty="0"/>
              <a:t> </a:t>
            </a:r>
            <a:r>
              <a:rPr lang="en-GB" sz="2200" dirty="0"/>
              <a:t>personal</a:t>
            </a:r>
            <a:r>
              <a:rPr lang="en-GB" sz="2200" spc="-100" dirty="0"/>
              <a:t> </a:t>
            </a:r>
            <a:r>
              <a:rPr lang="en-GB" sz="2200" spc="-10" dirty="0"/>
              <a:t>topic</a:t>
            </a:r>
            <a:endParaRPr lang="en-GB" sz="2200" dirty="0"/>
          </a:p>
          <a:p>
            <a:pPr marL="355600">
              <a:lnSpc>
                <a:spcPct val="100000"/>
              </a:lnSpc>
            </a:pPr>
            <a:r>
              <a:rPr lang="en-GB" sz="2200" dirty="0"/>
              <a:t>matter/</a:t>
            </a:r>
            <a:r>
              <a:rPr lang="en-GB" sz="2200" spc="-100" dirty="0"/>
              <a:t> </a:t>
            </a:r>
            <a:r>
              <a:rPr lang="en-GB" sz="2200" spc="-10" dirty="0"/>
              <a:t>‘vulnerable’</a:t>
            </a:r>
            <a:r>
              <a:rPr lang="en-GB" sz="2200" spc="-65" dirty="0"/>
              <a:t> </a:t>
            </a:r>
            <a:r>
              <a:rPr lang="en-GB" sz="2200" spc="-10" dirty="0"/>
              <a:t>groups</a:t>
            </a:r>
            <a:endParaRPr lang="en-GB" sz="2200" dirty="0"/>
          </a:p>
          <a:p>
            <a:endParaRPr lang="en-GB" sz="2400" dirty="0"/>
          </a:p>
        </p:txBody>
      </p:sp>
      <p:sp>
        <p:nvSpPr>
          <p:cNvPr id="4" name="Date Placeholder 3">
            <a:extLst>
              <a:ext uri="{FF2B5EF4-FFF2-40B4-BE49-F238E27FC236}">
                <a16:creationId xmlns:a16="http://schemas.microsoft.com/office/drawing/2014/main" id="{E90BE92F-9FEA-C860-CA4D-EE131248DAA5}"/>
              </a:ext>
            </a:extLst>
          </p:cNvPr>
          <p:cNvSpPr>
            <a:spLocks noGrp="1"/>
          </p:cNvSpPr>
          <p:nvPr>
            <p:ph type="dt" sz="half" idx="10"/>
          </p:nvPr>
        </p:nvSpPr>
        <p:spPr/>
        <p:txBody>
          <a:bodyPr/>
          <a:lstStyle/>
          <a:p>
            <a:pPr>
              <a:defRPr/>
            </a:pPr>
            <a:fld id="{E15B5B85-E6E5-4632-875C-0E6A3000B39E}" type="datetime1">
              <a:rPr lang="en-GB" altLang="en-US" smtClean="0"/>
              <a:pPr>
                <a:defRPr/>
              </a:pPr>
              <a:t>25/02/2024</a:t>
            </a:fld>
            <a:endParaRPr lang="en-GB" altLang="en-US" dirty="0"/>
          </a:p>
        </p:txBody>
      </p:sp>
      <p:sp>
        <p:nvSpPr>
          <p:cNvPr id="5" name="Slide Number Placeholder 4">
            <a:extLst>
              <a:ext uri="{FF2B5EF4-FFF2-40B4-BE49-F238E27FC236}">
                <a16:creationId xmlns:a16="http://schemas.microsoft.com/office/drawing/2014/main" id="{88CA1CCC-8239-9364-00B0-49AF71BCEF4F}"/>
              </a:ext>
            </a:extLst>
          </p:cNvPr>
          <p:cNvSpPr>
            <a:spLocks noGrp="1"/>
          </p:cNvSpPr>
          <p:nvPr>
            <p:ph type="sldNum" sz="quarter" idx="12"/>
          </p:nvPr>
        </p:nvSpPr>
        <p:spPr/>
        <p:txBody>
          <a:bodyPr/>
          <a:lstStyle/>
          <a:p>
            <a:pPr>
              <a:defRPr/>
            </a:pPr>
            <a:fld id="{6DDAD8D9-6827-4A0C-BF28-A51E33BD92A1}" type="slidenum">
              <a:rPr lang="en-GB" altLang="en-US" smtClean="0"/>
              <a:pPr>
                <a:defRPr/>
              </a:pPr>
              <a:t>25</a:t>
            </a:fld>
            <a:endParaRPr lang="en-GB" altLang="en-US"/>
          </a:p>
        </p:txBody>
      </p:sp>
      <p:sp>
        <p:nvSpPr>
          <p:cNvPr id="6" name="Content Placeholder 2">
            <a:extLst>
              <a:ext uri="{FF2B5EF4-FFF2-40B4-BE49-F238E27FC236}">
                <a16:creationId xmlns:a16="http://schemas.microsoft.com/office/drawing/2014/main" id="{A4099224-D537-C081-7025-6BF377F68EE1}"/>
              </a:ext>
            </a:extLst>
          </p:cNvPr>
          <p:cNvSpPr txBox="1">
            <a:spLocks/>
          </p:cNvSpPr>
          <p:nvPr/>
        </p:nvSpPr>
        <p:spPr bwMode="auto">
          <a:xfrm>
            <a:off x="4716016" y="1196752"/>
            <a:ext cx="3754760" cy="39170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12700" marR="576580" indent="0">
              <a:lnSpc>
                <a:spcPct val="100000"/>
              </a:lnSpc>
              <a:spcBef>
                <a:spcPts val="2615"/>
              </a:spcBef>
              <a:buNone/>
              <a:tabLst>
                <a:tab pos="355600" algn="l"/>
              </a:tabLst>
            </a:pPr>
            <a:r>
              <a:rPr lang="en-GB" sz="2400" b="1" dirty="0"/>
              <a:t>Focus group</a:t>
            </a:r>
          </a:p>
          <a:p>
            <a:pPr marL="355600" marR="576580" indent="-342900">
              <a:lnSpc>
                <a:spcPct val="100000"/>
              </a:lnSpc>
              <a:spcBef>
                <a:spcPts val="2615"/>
              </a:spcBef>
              <a:buFont typeface="Arial"/>
              <a:buChar char="•"/>
              <a:tabLst>
                <a:tab pos="355600" algn="l"/>
              </a:tabLst>
            </a:pPr>
            <a:r>
              <a:rPr lang="en-GB" sz="2200" dirty="0"/>
              <a:t>Focused</a:t>
            </a:r>
            <a:r>
              <a:rPr lang="en-GB" sz="2200" spc="-55" dirty="0"/>
              <a:t> </a:t>
            </a:r>
            <a:r>
              <a:rPr lang="en-GB" sz="2200" dirty="0"/>
              <a:t>on</a:t>
            </a:r>
            <a:r>
              <a:rPr lang="en-GB" sz="2200" spc="-55" dirty="0"/>
              <a:t> </a:t>
            </a:r>
            <a:r>
              <a:rPr lang="en-GB" sz="2200" dirty="0"/>
              <a:t>a</a:t>
            </a:r>
            <a:r>
              <a:rPr lang="en-GB" sz="2200" spc="-55" dirty="0"/>
              <a:t> </a:t>
            </a:r>
            <a:r>
              <a:rPr lang="en-GB" sz="2200" spc="-10" dirty="0"/>
              <a:t>particular, contained</a:t>
            </a:r>
            <a:r>
              <a:rPr lang="en-GB" sz="2200" spc="-75" dirty="0"/>
              <a:t> </a:t>
            </a:r>
            <a:r>
              <a:rPr lang="en-GB" sz="2200" spc="-10" dirty="0"/>
              <a:t>issue</a:t>
            </a:r>
            <a:endParaRPr lang="en-GB" sz="2200" dirty="0"/>
          </a:p>
          <a:p>
            <a:pPr marL="355600" marR="378460" indent="-342900">
              <a:lnSpc>
                <a:spcPct val="100000"/>
              </a:lnSpc>
              <a:spcBef>
                <a:spcPts val="575"/>
              </a:spcBef>
              <a:buFont typeface="Arial"/>
              <a:buChar char="•"/>
              <a:tabLst>
                <a:tab pos="355600" algn="l"/>
              </a:tabLst>
            </a:pPr>
            <a:r>
              <a:rPr lang="en-GB" sz="2200" dirty="0"/>
              <a:t>Seeking</a:t>
            </a:r>
            <a:r>
              <a:rPr lang="en-GB" sz="2200" spc="-35" dirty="0"/>
              <a:t> </a:t>
            </a:r>
            <a:r>
              <a:rPr lang="en-GB" sz="2200" spc="-10" dirty="0"/>
              <a:t>understanding</a:t>
            </a:r>
            <a:r>
              <a:rPr lang="en-GB" sz="2200" spc="-30" dirty="0"/>
              <a:t> </a:t>
            </a:r>
            <a:r>
              <a:rPr lang="en-GB" sz="2200" spc="-25" dirty="0"/>
              <a:t>of </a:t>
            </a:r>
            <a:r>
              <a:rPr lang="en-GB" sz="2200" spc="-10" dirty="0"/>
              <a:t>interaction</a:t>
            </a:r>
            <a:endParaRPr lang="en-GB" sz="2200" dirty="0"/>
          </a:p>
          <a:p>
            <a:pPr marL="355600" marR="5080" indent="-342900">
              <a:lnSpc>
                <a:spcPct val="100000"/>
              </a:lnSpc>
              <a:spcBef>
                <a:spcPts val="580"/>
              </a:spcBef>
              <a:buFont typeface="Arial"/>
              <a:buChar char="•"/>
              <a:tabLst>
                <a:tab pos="355600" algn="l"/>
              </a:tabLst>
            </a:pPr>
            <a:r>
              <a:rPr lang="en-GB" sz="2200" dirty="0"/>
              <a:t>Group</a:t>
            </a:r>
            <a:r>
              <a:rPr lang="en-GB" sz="2200" spc="-65" dirty="0"/>
              <a:t> </a:t>
            </a:r>
            <a:r>
              <a:rPr lang="en-GB" sz="2200" dirty="0"/>
              <a:t>process</a:t>
            </a:r>
            <a:r>
              <a:rPr lang="en-GB" sz="2200" spc="-80" dirty="0"/>
              <a:t> </a:t>
            </a:r>
            <a:r>
              <a:rPr lang="en-GB" sz="2200" dirty="0"/>
              <a:t>can</a:t>
            </a:r>
            <a:r>
              <a:rPr lang="en-GB" sz="2200" spc="-60" dirty="0"/>
              <a:t> </a:t>
            </a:r>
            <a:r>
              <a:rPr lang="en-GB" sz="2200" spc="-10" dirty="0"/>
              <a:t>stimulate </a:t>
            </a:r>
            <a:r>
              <a:rPr lang="en-GB" sz="2200" dirty="0"/>
              <a:t>new</a:t>
            </a:r>
            <a:r>
              <a:rPr lang="en-GB" sz="2200" spc="-40" dirty="0"/>
              <a:t> </a:t>
            </a:r>
            <a:r>
              <a:rPr lang="en-GB" sz="2200" dirty="0"/>
              <a:t>insight</a:t>
            </a:r>
            <a:r>
              <a:rPr lang="en-GB" sz="2200" spc="-55" dirty="0"/>
              <a:t> </a:t>
            </a:r>
            <a:r>
              <a:rPr lang="en-GB" sz="2200" dirty="0"/>
              <a:t>or</a:t>
            </a:r>
            <a:r>
              <a:rPr lang="en-GB" sz="2200" spc="-40" dirty="0"/>
              <a:t> </a:t>
            </a:r>
            <a:r>
              <a:rPr lang="en-GB" sz="2200" dirty="0"/>
              <a:t>product:</a:t>
            </a:r>
            <a:r>
              <a:rPr lang="en-GB" sz="2200" spc="-65" dirty="0"/>
              <a:t> </a:t>
            </a:r>
            <a:r>
              <a:rPr lang="en-GB" sz="2200" spc="-20" dirty="0"/>
              <a:t>e.g. </a:t>
            </a:r>
            <a:r>
              <a:rPr lang="en-GB" sz="2200" dirty="0"/>
              <a:t>consensual</a:t>
            </a:r>
            <a:r>
              <a:rPr lang="en-GB" sz="2200" spc="-70" dirty="0"/>
              <a:t> </a:t>
            </a:r>
            <a:r>
              <a:rPr lang="en-GB" sz="2200" dirty="0"/>
              <a:t>view;</a:t>
            </a:r>
            <a:r>
              <a:rPr lang="en-GB" sz="2200" spc="-75" dirty="0"/>
              <a:t> </a:t>
            </a:r>
            <a:r>
              <a:rPr lang="en-GB" sz="2200" dirty="0"/>
              <a:t>ranking</a:t>
            </a:r>
            <a:r>
              <a:rPr lang="en-GB" sz="2200" spc="-80" dirty="0"/>
              <a:t> </a:t>
            </a:r>
            <a:r>
              <a:rPr lang="en-GB" sz="2200" spc="-25" dirty="0"/>
              <a:t>of </a:t>
            </a:r>
            <a:r>
              <a:rPr lang="en-GB" sz="2200" dirty="0"/>
              <a:t>items;</a:t>
            </a:r>
            <a:r>
              <a:rPr lang="en-GB" sz="2200" spc="-50" dirty="0"/>
              <a:t> </a:t>
            </a:r>
            <a:r>
              <a:rPr lang="en-GB" sz="2200" dirty="0"/>
              <a:t>set</a:t>
            </a:r>
            <a:r>
              <a:rPr lang="en-GB" sz="2200" spc="-40" dirty="0"/>
              <a:t> </a:t>
            </a:r>
            <a:r>
              <a:rPr lang="en-GB" sz="2200" dirty="0"/>
              <a:t>of</a:t>
            </a:r>
            <a:r>
              <a:rPr lang="en-GB" sz="2200" spc="-35" dirty="0"/>
              <a:t> </a:t>
            </a:r>
            <a:r>
              <a:rPr lang="en-GB" sz="2200" spc="-10" dirty="0"/>
              <a:t>guidelines.</a:t>
            </a:r>
            <a:endParaRPr lang="en-GB" sz="2200" dirty="0"/>
          </a:p>
          <a:p>
            <a:pPr marL="12700" indent="0">
              <a:buNone/>
            </a:pPr>
            <a:endParaRPr lang="en-GB" sz="2400" dirty="0"/>
          </a:p>
        </p:txBody>
      </p:sp>
    </p:spTree>
    <p:extLst>
      <p:ext uri="{BB962C8B-B14F-4D97-AF65-F5344CB8AC3E}">
        <p14:creationId xmlns:p14="http://schemas.microsoft.com/office/powerpoint/2010/main" val="2733373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62106-B55C-1438-6DD3-6686F5EF1BC8}"/>
              </a:ext>
            </a:extLst>
          </p:cNvPr>
          <p:cNvSpPr>
            <a:spLocks noGrp="1"/>
          </p:cNvSpPr>
          <p:nvPr>
            <p:ph type="title"/>
          </p:nvPr>
        </p:nvSpPr>
        <p:spPr>
          <a:xfrm>
            <a:off x="539552" y="-46495"/>
            <a:ext cx="8229600" cy="1143000"/>
          </a:xfrm>
        </p:spPr>
        <p:txBody>
          <a:bodyPr/>
          <a:lstStyle/>
          <a:p>
            <a:r>
              <a:rPr lang="en-GB" dirty="0"/>
              <a:t>Important</a:t>
            </a:r>
          </a:p>
        </p:txBody>
      </p:sp>
      <p:sp>
        <p:nvSpPr>
          <p:cNvPr id="3" name="Content Placeholder 2">
            <a:extLst>
              <a:ext uri="{FF2B5EF4-FFF2-40B4-BE49-F238E27FC236}">
                <a16:creationId xmlns:a16="http://schemas.microsoft.com/office/drawing/2014/main" id="{D031178F-04B9-C89B-9A54-E4F67FACB053}"/>
              </a:ext>
            </a:extLst>
          </p:cNvPr>
          <p:cNvSpPr>
            <a:spLocks noGrp="1"/>
          </p:cNvSpPr>
          <p:nvPr>
            <p:ph idx="1"/>
          </p:nvPr>
        </p:nvSpPr>
        <p:spPr>
          <a:xfrm>
            <a:off x="395536" y="1196752"/>
            <a:ext cx="8229600" cy="3917032"/>
          </a:xfrm>
        </p:spPr>
        <p:txBody>
          <a:bodyPr/>
          <a:lstStyle/>
          <a:p>
            <a:r>
              <a:rPr lang="en-GB" dirty="0"/>
              <a:t>The requirements of an interviewer </a:t>
            </a:r>
            <a:r>
              <a:rPr lang="en-GB" sz="2500" dirty="0"/>
              <a:t>(listen, memory, humility..)</a:t>
            </a:r>
          </a:p>
          <a:p>
            <a:r>
              <a:rPr lang="en-GB" dirty="0"/>
              <a:t>Interview technique </a:t>
            </a:r>
            <a:r>
              <a:rPr lang="en-GB" sz="2500" dirty="0"/>
              <a:t>(encourage, guide, body language, verbal expression, affirm, probe, repeat, paraphrase, clarify..)</a:t>
            </a:r>
          </a:p>
          <a:p>
            <a:r>
              <a:rPr lang="en-GB" dirty="0"/>
              <a:t>Questions to avoid </a:t>
            </a:r>
            <a:r>
              <a:rPr lang="en-GB" sz="2500" dirty="0"/>
              <a:t>(close, long, unclear, double, leading, technical…)</a:t>
            </a:r>
          </a:p>
          <a:p>
            <a:r>
              <a:rPr lang="en-GB" dirty="0"/>
              <a:t>Deal with sensitive topics </a:t>
            </a:r>
            <a:r>
              <a:rPr lang="en-GB" sz="2500" dirty="0"/>
              <a:t>(manage distress)</a:t>
            </a:r>
          </a:p>
          <a:p>
            <a:r>
              <a:rPr lang="en-GB" dirty="0"/>
              <a:t>Data saturation</a:t>
            </a:r>
          </a:p>
          <a:p>
            <a:endParaRPr lang="en-GB" dirty="0"/>
          </a:p>
        </p:txBody>
      </p:sp>
      <p:sp>
        <p:nvSpPr>
          <p:cNvPr id="4" name="Date Placeholder 3">
            <a:extLst>
              <a:ext uri="{FF2B5EF4-FFF2-40B4-BE49-F238E27FC236}">
                <a16:creationId xmlns:a16="http://schemas.microsoft.com/office/drawing/2014/main" id="{86A32764-25FF-6901-FCC5-2D53EFFF8F5D}"/>
              </a:ext>
            </a:extLst>
          </p:cNvPr>
          <p:cNvSpPr>
            <a:spLocks noGrp="1"/>
          </p:cNvSpPr>
          <p:nvPr>
            <p:ph type="dt" sz="half" idx="10"/>
          </p:nvPr>
        </p:nvSpPr>
        <p:spPr/>
        <p:txBody>
          <a:bodyPr/>
          <a:lstStyle/>
          <a:p>
            <a:pPr>
              <a:defRPr/>
            </a:pPr>
            <a:fld id="{E15B5B85-E6E5-4632-875C-0E6A3000B39E}" type="datetime1">
              <a:rPr lang="en-GB" altLang="en-US" smtClean="0"/>
              <a:pPr>
                <a:defRPr/>
              </a:pPr>
              <a:t>25/02/2024</a:t>
            </a:fld>
            <a:endParaRPr lang="en-GB" altLang="en-US" dirty="0"/>
          </a:p>
        </p:txBody>
      </p:sp>
      <p:sp>
        <p:nvSpPr>
          <p:cNvPr id="5" name="Slide Number Placeholder 4">
            <a:extLst>
              <a:ext uri="{FF2B5EF4-FFF2-40B4-BE49-F238E27FC236}">
                <a16:creationId xmlns:a16="http://schemas.microsoft.com/office/drawing/2014/main" id="{C25AE8D6-97F6-92A9-5800-449A36175B49}"/>
              </a:ext>
            </a:extLst>
          </p:cNvPr>
          <p:cNvSpPr>
            <a:spLocks noGrp="1"/>
          </p:cNvSpPr>
          <p:nvPr>
            <p:ph type="sldNum" sz="quarter" idx="12"/>
          </p:nvPr>
        </p:nvSpPr>
        <p:spPr/>
        <p:txBody>
          <a:bodyPr/>
          <a:lstStyle/>
          <a:p>
            <a:pPr>
              <a:defRPr/>
            </a:pPr>
            <a:fld id="{6DDAD8D9-6827-4A0C-BF28-A51E33BD92A1}" type="slidenum">
              <a:rPr lang="en-GB" altLang="en-US" smtClean="0"/>
              <a:pPr>
                <a:defRPr/>
              </a:pPr>
              <a:t>26</a:t>
            </a:fld>
            <a:endParaRPr lang="en-GB" altLang="en-US"/>
          </a:p>
        </p:txBody>
      </p:sp>
    </p:spTree>
    <p:extLst>
      <p:ext uri="{BB962C8B-B14F-4D97-AF65-F5344CB8AC3E}">
        <p14:creationId xmlns:p14="http://schemas.microsoft.com/office/powerpoint/2010/main" val="30612999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D59AB1-AF3C-3749-50E9-45F142834968}"/>
              </a:ext>
            </a:extLst>
          </p:cNvPr>
          <p:cNvSpPr>
            <a:spLocks noGrp="1"/>
          </p:cNvSpPr>
          <p:nvPr>
            <p:ph idx="1"/>
          </p:nvPr>
        </p:nvSpPr>
        <p:spPr/>
        <p:txBody>
          <a:bodyPr/>
          <a:lstStyle/>
          <a:p>
            <a:pPr marL="0" indent="0" algn="ctr">
              <a:buNone/>
            </a:pPr>
            <a:r>
              <a:rPr lang="en-GB" sz="5000" dirty="0"/>
              <a:t>PART 2</a:t>
            </a:r>
          </a:p>
        </p:txBody>
      </p:sp>
      <p:sp>
        <p:nvSpPr>
          <p:cNvPr id="4" name="Date Placeholder 3">
            <a:extLst>
              <a:ext uri="{FF2B5EF4-FFF2-40B4-BE49-F238E27FC236}">
                <a16:creationId xmlns:a16="http://schemas.microsoft.com/office/drawing/2014/main" id="{DFBC97CD-8FC3-D2CC-E332-CD7AFFB5DC4E}"/>
              </a:ext>
            </a:extLst>
          </p:cNvPr>
          <p:cNvSpPr>
            <a:spLocks noGrp="1"/>
          </p:cNvSpPr>
          <p:nvPr>
            <p:ph type="dt" sz="half" idx="10"/>
          </p:nvPr>
        </p:nvSpPr>
        <p:spPr/>
        <p:txBody>
          <a:bodyPr/>
          <a:lstStyle/>
          <a:p>
            <a:pPr>
              <a:defRPr/>
            </a:pPr>
            <a:fld id="{E15B5B85-E6E5-4632-875C-0E6A3000B39E}" type="datetime1">
              <a:rPr lang="en-GB" altLang="en-US" smtClean="0"/>
              <a:pPr>
                <a:defRPr/>
              </a:pPr>
              <a:t>25/02/2024</a:t>
            </a:fld>
            <a:endParaRPr lang="en-GB" altLang="en-US" dirty="0"/>
          </a:p>
        </p:txBody>
      </p:sp>
      <p:sp>
        <p:nvSpPr>
          <p:cNvPr id="5" name="Slide Number Placeholder 4">
            <a:extLst>
              <a:ext uri="{FF2B5EF4-FFF2-40B4-BE49-F238E27FC236}">
                <a16:creationId xmlns:a16="http://schemas.microsoft.com/office/drawing/2014/main" id="{7B166F5E-BB50-9B37-FD38-0C3E5BE04872}"/>
              </a:ext>
            </a:extLst>
          </p:cNvPr>
          <p:cNvSpPr>
            <a:spLocks noGrp="1"/>
          </p:cNvSpPr>
          <p:nvPr>
            <p:ph type="sldNum" sz="quarter" idx="12"/>
          </p:nvPr>
        </p:nvSpPr>
        <p:spPr/>
        <p:txBody>
          <a:bodyPr/>
          <a:lstStyle/>
          <a:p>
            <a:pPr>
              <a:defRPr/>
            </a:pPr>
            <a:fld id="{6DDAD8D9-6827-4A0C-BF28-A51E33BD92A1}" type="slidenum">
              <a:rPr lang="en-GB" altLang="en-US" smtClean="0"/>
              <a:pPr>
                <a:defRPr/>
              </a:pPr>
              <a:t>27</a:t>
            </a:fld>
            <a:endParaRPr lang="en-GB" altLang="en-US"/>
          </a:p>
        </p:txBody>
      </p:sp>
    </p:spTree>
    <p:extLst>
      <p:ext uri="{BB962C8B-B14F-4D97-AF65-F5344CB8AC3E}">
        <p14:creationId xmlns:p14="http://schemas.microsoft.com/office/powerpoint/2010/main" val="20116858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16018-0044-7C4F-5C56-2D3C9D409636}"/>
              </a:ext>
            </a:extLst>
          </p:cNvPr>
          <p:cNvSpPr>
            <a:spLocks noGrp="1"/>
          </p:cNvSpPr>
          <p:nvPr>
            <p:ph type="title"/>
          </p:nvPr>
        </p:nvSpPr>
        <p:spPr>
          <a:xfrm>
            <a:off x="323528" y="114300"/>
            <a:ext cx="8229600" cy="1143000"/>
          </a:xfrm>
        </p:spPr>
        <p:txBody>
          <a:bodyPr/>
          <a:lstStyle/>
          <a:p>
            <a:r>
              <a:rPr lang="en-GB" dirty="0"/>
              <a:t>Thematic analysis</a:t>
            </a:r>
          </a:p>
        </p:txBody>
      </p:sp>
      <p:sp>
        <p:nvSpPr>
          <p:cNvPr id="3" name="Content Placeholder 2">
            <a:extLst>
              <a:ext uri="{FF2B5EF4-FFF2-40B4-BE49-F238E27FC236}">
                <a16:creationId xmlns:a16="http://schemas.microsoft.com/office/drawing/2014/main" id="{DD35F6C0-662A-9D4C-99F7-CFBF0EA02D3D}"/>
              </a:ext>
            </a:extLst>
          </p:cNvPr>
          <p:cNvSpPr>
            <a:spLocks noGrp="1"/>
          </p:cNvSpPr>
          <p:nvPr>
            <p:ph idx="1"/>
          </p:nvPr>
        </p:nvSpPr>
        <p:spPr>
          <a:xfrm>
            <a:off x="611560" y="1417638"/>
            <a:ext cx="8229600" cy="3917032"/>
          </a:xfrm>
        </p:spPr>
        <p:txBody>
          <a:bodyPr/>
          <a:lstStyle/>
          <a:p>
            <a:pPr marL="0" indent="0">
              <a:buNone/>
            </a:pPr>
            <a:r>
              <a:rPr lang="en-GB" sz="2000" dirty="0"/>
              <a:t>Thematic analysis is the process of identifying patterns or themes within qualitative data.</a:t>
            </a:r>
          </a:p>
          <a:p>
            <a:endParaRPr lang="en-GB" sz="2000" dirty="0"/>
          </a:p>
          <a:p>
            <a:r>
              <a:rPr lang="en-GB" sz="2000" dirty="0"/>
              <a:t>Creswell (2014) explains it as a systematic process for coding data in which specific statements are </a:t>
            </a:r>
            <a:r>
              <a:rPr lang="en-GB" sz="2000" dirty="0" err="1"/>
              <a:t>analyzed</a:t>
            </a:r>
            <a:r>
              <a:rPr lang="en-GB" sz="2000" dirty="0"/>
              <a:t> and categorized into themes that represent the phenomenon of interest.</a:t>
            </a:r>
          </a:p>
          <a:p>
            <a:pPr marL="0" indent="0">
              <a:buNone/>
            </a:pPr>
            <a:r>
              <a:rPr lang="en-GB" sz="2000" dirty="0"/>
              <a:t>6-Steps</a:t>
            </a:r>
          </a:p>
          <a:p>
            <a:pPr marL="0" indent="0">
              <a:buNone/>
            </a:pPr>
            <a:endParaRPr lang="en-GB" sz="2000" dirty="0"/>
          </a:p>
          <a:p>
            <a:r>
              <a:rPr lang="en-GB" sz="2000" dirty="0"/>
              <a:t>Braun &amp; Clarke (2006) state that it is the first qualitative method that should be learned as '..it provides core skills that will be useful for conducting many other kinds of analysis’. </a:t>
            </a:r>
          </a:p>
          <a:p>
            <a:pPr marL="0" indent="0">
              <a:buNone/>
            </a:pPr>
            <a:r>
              <a:rPr lang="en-GB" sz="2000" dirty="0"/>
              <a:t>6-Steps</a:t>
            </a:r>
          </a:p>
        </p:txBody>
      </p:sp>
      <p:sp>
        <p:nvSpPr>
          <p:cNvPr id="4" name="Date Placeholder 3">
            <a:extLst>
              <a:ext uri="{FF2B5EF4-FFF2-40B4-BE49-F238E27FC236}">
                <a16:creationId xmlns:a16="http://schemas.microsoft.com/office/drawing/2014/main" id="{DEF605EC-C884-5575-4B86-C0D3CE36D448}"/>
              </a:ext>
            </a:extLst>
          </p:cNvPr>
          <p:cNvSpPr>
            <a:spLocks noGrp="1"/>
          </p:cNvSpPr>
          <p:nvPr>
            <p:ph type="dt" sz="half" idx="10"/>
          </p:nvPr>
        </p:nvSpPr>
        <p:spPr/>
        <p:txBody>
          <a:bodyPr/>
          <a:lstStyle/>
          <a:p>
            <a:pPr>
              <a:defRPr/>
            </a:pPr>
            <a:fld id="{E15B5B85-E6E5-4632-875C-0E6A3000B39E}" type="datetime1">
              <a:rPr lang="en-GB" altLang="en-US" smtClean="0"/>
              <a:pPr>
                <a:defRPr/>
              </a:pPr>
              <a:t>25/02/2024</a:t>
            </a:fld>
            <a:endParaRPr lang="en-GB" altLang="en-US" dirty="0"/>
          </a:p>
        </p:txBody>
      </p:sp>
      <p:sp>
        <p:nvSpPr>
          <p:cNvPr id="5" name="Slide Number Placeholder 4">
            <a:extLst>
              <a:ext uri="{FF2B5EF4-FFF2-40B4-BE49-F238E27FC236}">
                <a16:creationId xmlns:a16="http://schemas.microsoft.com/office/drawing/2014/main" id="{7FB910F0-26FC-9134-A468-D5B38A410A81}"/>
              </a:ext>
            </a:extLst>
          </p:cNvPr>
          <p:cNvSpPr>
            <a:spLocks noGrp="1"/>
          </p:cNvSpPr>
          <p:nvPr>
            <p:ph type="sldNum" sz="quarter" idx="12"/>
          </p:nvPr>
        </p:nvSpPr>
        <p:spPr/>
        <p:txBody>
          <a:bodyPr/>
          <a:lstStyle/>
          <a:p>
            <a:pPr>
              <a:defRPr/>
            </a:pPr>
            <a:fld id="{6DDAD8D9-6827-4A0C-BF28-A51E33BD92A1}" type="slidenum">
              <a:rPr lang="en-GB" altLang="en-US" smtClean="0"/>
              <a:pPr>
                <a:defRPr/>
              </a:pPr>
              <a:t>28</a:t>
            </a:fld>
            <a:endParaRPr lang="en-GB" altLang="en-US"/>
          </a:p>
        </p:txBody>
      </p:sp>
    </p:spTree>
    <p:extLst>
      <p:ext uri="{BB962C8B-B14F-4D97-AF65-F5344CB8AC3E}">
        <p14:creationId xmlns:p14="http://schemas.microsoft.com/office/powerpoint/2010/main" val="16778966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46DEA-A751-3274-4A4D-59946BCB6CEA}"/>
              </a:ext>
            </a:extLst>
          </p:cNvPr>
          <p:cNvSpPr>
            <a:spLocks noGrp="1"/>
          </p:cNvSpPr>
          <p:nvPr>
            <p:ph type="title"/>
          </p:nvPr>
        </p:nvSpPr>
        <p:spPr/>
        <p:txBody>
          <a:bodyPr/>
          <a:lstStyle/>
          <a:p>
            <a:r>
              <a:rPr lang="en-GB" dirty="0"/>
              <a:t>Qualitative researcher</a:t>
            </a:r>
          </a:p>
        </p:txBody>
      </p:sp>
      <p:sp>
        <p:nvSpPr>
          <p:cNvPr id="3" name="Content Placeholder 2">
            <a:extLst>
              <a:ext uri="{FF2B5EF4-FFF2-40B4-BE49-F238E27FC236}">
                <a16:creationId xmlns:a16="http://schemas.microsoft.com/office/drawing/2014/main" id="{DD9963CB-E0D8-0A57-0E49-3688555FA7C5}"/>
              </a:ext>
            </a:extLst>
          </p:cNvPr>
          <p:cNvSpPr>
            <a:spLocks noGrp="1"/>
          </p:cNvSpPr>
          <p:nvPr>
            <p:ph idx="1"/>
          </p:nvPr>
        </p:nvSpPr>
        <p:spPr/>
        <p:txBody>
          <a:bodyPr/>
          <a:lstStyle/>
          <a:p>
            <a:r>
              <a:rPr lang="en-GB" dirty="0"/>
              <a:t>Be FLEXIBLE</a:t>
            </a:r>
          </a:p>
          <a:p>
            <a:r>
              <a:rPr lang="en-GB" dirty="0"/>
              <a:t>Ask different questions</a:t>
            </a:r>
          </a:p>
          <a:p>
            <a:r>
              <a:rPr lang="en-GB" dirty="0"/>
              <a:t>Be aware of biases</a:t>
            </a:r>
          </a:p>
          <a:p>
            <a:r>
              <a:rPr lang="en-GB" dirty="0"/>
              <a:t>Use triangulation</a:t>
            </a:r>
          </a:p>
          <a:p>
            <a:r>
              <a:rPr lang="en-GB" dirty="0"/>
              <a:t>Enhance trustworthiness</a:t>
            </a:r>
          </a:p>
          <a:p>
            <a:r>
              <a:rPr lang="en-GB" dirty="0"/>
              <a:t>Enhance credibility of the research</a:t>
            </a:r>
          </a:p>
          <a:p>
            <a:endParaRPr lang="en-GB" dirty="0"/>
          </a:p>
          <a:p>
            <a:endParaRPr lang="en-GB" dirty="0"/>
          </a:p>
        </p:txBody>
      </p:sp>
      <p:sp>
        <p:nvSpPr>
          <p:cNvPr id="4" name="Date Placeholder 3">
            <a:extLst>
              <a:ext uri="{FF2B5EF4-FFF2-40B4-BE49-F238E27FC236}">
                <a16:creationId xmlns:a16="http://schemas.microsoft.com/office/drawing/2014/main" id="{83BFA2E3-CF1C-86CD-1431-65E198D7AB77}"/>
              </a:ext>
            </a:extLst>
          </p:cNvPr>
          <p:cNvSpPr>
            <a:spLocks noGrp="1"/>
          </p:cNvSpPr>
          <p:nvPr>
            <p:ph type="dt" sz="half" idx="10"/>
          </p:nvPr>
        </p:nvSpPr>
        <p:spPr/>
        <p:txBody>
          <a:bodyPr/>
          <a:lstStyle/>
          <a:p>
            <a:pPr>
              <a:defRPr/>
            </a:pPr>
            <a:fld id="{E15B5B85-E6E5-4632-875C-0E6A3000B39E}" type="datetime1">
              <a:rPr lang="en-GB" altLang="en-US" smtClean="0"/>
              <a:pPr>
                <a:defRPr/>
              </a:pPr>
              <a:t>25/02/2024</a:t>
            </a:fld>
            <a:endParaRPr lang="en-GB" altLang="en-US" dirty="0"/>
          </a:p>
        </p:txBody>
      </p:sp>
      <p:sp>
        <p:nvSpPr>
          <p:cNvPr id="5" name="Slide Number Placeholder 4">
            <a:extLst>
              <a:ext uri="{FF2B5EF4-FFF2-40B4-BE49-F238E27FC236}">
                <a16:creationId xmlns:a16="http://schemas.microsoft.com/office/drawing/2014/main" id="{F0B73EDB-28B4-3DEB-7950-EF5799FFD594}"/>
              </a:ext>
            </a:extLst>
          </p:cNvPr>
          <p:cNvSpPr>
            <a:spLocks noGrp="1"/>
          </p:cNvSpPr>
          <p:nvPr>
            <p:ph type="sldNum" sz="quarter" idx="12"/>
          </p:nvPr>
        </p:nvSpPr>
        <p:spPr/>
        <p:txBody>
          <a:bodyPr/>
          <a:lstStyle/>
          <a:p>
            <a:pPr>
              <a:defRPr/>
            </a:pPr>
            <a:fld id="{6DDAD8D9-6827-4A0C-BF28-A51E33BD92A1}" type="slidenum">
              <a:rPr lang="en-GB" altLang="en-US" smtClean="0"/>
              <a:pPr>
                <a:defRPr/>
              </a:pPr>
              <a:t>29</a:t>
            </a:fld>
            <a:endParaRPr lang="en-GB" altLang="en-US"/>
          </a:p>
        </p:txBody>
      </p:sp>
    </p:spTree>
    <p:extLst>
      <p:ext uri="{BB962C8B-B14F-4D97-AF65-F5344CB8AC3E}">
        <p14:creationId xmlns:p14="http://schemas.microsoft.com/office/powerpoint/2010/main" val="36506359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A04AD-B8D4-988F-166B-6C544789C62F}"/>
              </a:ext>
            </a:extLst>
          </p:cNvPr>
          <p:cNvSpPr>
            <a:spLocks noGrp="1"/>
          </p:cNvSpPr>
          <p:nvPr>
            <p:ph type="title"/>
          </p:nvPr>
        </p:nvSpPr>
        <p:spPr/>
        <p:txBody>
          <a:bodyPr/>
          <a:lstStyle/>
          <a:p>
            <a:r>
              <a:rPr lang="en-GB" dirty="0"/>
              <a:t>Trustworthiness</a:t>
            </a:r>
          </a:p>
        </p:txBody>
      </p:sp>
      <p:sp>
        <p:nvSpPr>
          <p:cNvPr id="3" name="Content Placeholder 2">
            <a:extLst>
              <a:ext uri="{FF2B5EF4-FFF2-40B4-BE49-F238E27FC236}">
                <a16:creationId xmlns:a16="http://schemas.microsoft.com/office/drawing/2014/main" id="{11979E6D-2E37-00B4-023E-41DE033247BD}"/>
              </a:ext>
            </a:extLst>
          </p:cNvPr>
          <p:cNvSpPr>
            <a:spLocks noGrp="1"/>
          </p:cNvSpPr>
          <p:nvPr>
            <p:ph idx="1"/>
          </p:nvPr>
        </p:nvSpPr>
        <p:spPr/>
        <p:txBody>
          <a:bodyPr/>
          <a:lstStyle/>
          <a:p>
            <a:pPr marL="0" indent="0">
              <a:buNone/>
            </a:pPr>
            <a:r>
              <a:rPr lang="en-GB" sz="2800" dirty="0"/>
              <a:t>What is trustworthy research?</a:t>
            </a:r>
          </a:p>
          <a:p>
            <a:endParaRPr lang="en-GB" sz="2800" dirty="0"/>
          </a:p>
          <a:p>
            <a:r>
              <a:rPr lang="en-GB" sz="2800" dirty="0"/>
              <a:t>A trustworthy person is </a:t>
            </a:r>
            <a:r>
              <a:rPr lang="en-IE" sz="2800" dirty="0"/>
              <a:t>is someone who tells us the “truth” and does so consistently.</a:t>
            </a:r>
          </a:p>
          <a:p>
            <a:endParaRPr lang="en-IE" sz="2800" dirty="0"/>
          </a:p>
          <a:p>
            <a:r>
              <a:rPr lang="en-IE" sz="2800" dirty="0"/>
              <a:t>Several criteria have been established within both quantitative and qualitative research to judge their trustworthiness or rigor.</a:t>
            </a:r>
          </a:p>
        </p:txBody>
      </p:sp>
      <p:sp>
        <p:nvSpPr>
          <p:cNvPr id="4" name="Date Placeholder 3">
            <a:extLst>
              <a:ext uri="{FF2B5EF4-FFF2-40B4-BE49-F238E27FC236}">
                <a16:creationId xmlns:a16="http://schemas.microsoft.com/office/drawing/2014/main" id="{10FD2DA7-47A6-93A0-EC00-5E134BD28770}"/>
              </a:ext>
            </a:extLst>
          </p:cNvPr>
          <p:cNvSpPr>
            <a:spLocks noGrp="1"/>
          </p:cNvSpPr>
          <p:nvPr>
            <p:ph type="dt" sz="half" idx="10"/>
          </p:nvPr>
        </p:nvSpPr>
        <p:spPr/>
        <p:txBody>
          <a:bodyPr/>
          <a:lstStyle/>
          <a:p>
            <a:pPr>
              <a:defRPr/>
            </a:pPr>
            <a:fld id="{E15B5B85-E6E5-4632-875C-0E6A3000B39E}" type="datetime1">
              <a:rPr lang="en-GB" altLang="en-US" smtClean="0"/>
              <a:pPr>
                <a:defRPr/>
              </a:pPr>
              <a:t>25/02/2024</a:t>
            </a:fld>
            <a:endParaRPr lang="en-GB" altLang="en-US" dirty="0"/>
          </a:p>
        </p:txBody>
      </p:sp>
      <p:sp>
        <p:nvSpPr>
          <p:cNvPr id="5" name="Slide Number Placeholder 4">
            <a:extLst>
              <a:ext uri="{FF2B5EF4-FFF2-40B4-BE49-F238E27FC236}">
                <a16:creationId xmlns:a16="http://schemas.microsoft.com/office/drawing/2014/main" id="{B2627508-E03F-A068-A2B2-7347B20F6851}"/>
              </a:ext>
            </a:extLst>
          </p:cNvPr>
          <p:cNvSpPr>
            <a:spLocks noGrp="1"/>
          </p:cNvSpPr>
          <p:nvPr>
            <p:ph type="sldNum" sz="quarter" idx="12"/>
          </p:nvPr>
        </p:nvSpPr>
        <p:spPr/>
        <p:txBody>
          <a:bodyPr/>
          <a:lstStyle/>
          <a:p>
            <a:pPr>
              <a:defRPr/>
            </a:pPr>
            <a:fld id="{6DDAD8D9-6827-4A0C-BF28-A51E33BD92A1}" type="slidenum">
              <a:rPr lang="en-GB" altLang="en-US" smtClean="0"/>
              <a:pPr>
                <a:defRPr/>
              </a:pPr>
              <a:t>30</a:t>
            </a:fld>
            <a:endParaRPr lang="en-GB" altLang="en-US"/>
          </a:p>
        </p:txBody>
      </p:sp>
    </p:spTree>
    <p:extLst>
      <p:ext uri="{BB962C8B-B14F-4D97-AF65-F5344CB8AC3E}">
        <p14:creationId xmlns:p14="http://schemas.microsoft.com/office/powerpoint/2010/main" val="58641632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IE" sz="3800" dirty="0"/>
              <a:t>Four criteria for assessing trustworthiness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741079794"/>
              </p:ext>
            </p:extLst>
          </p:nvPr>
        </p:nvGraphicFramePr>
        <p:xfrm>
          <a:off x="669798" y="1556792"/>
          <a:ext cx="8078666" cy="3497580"/>
        </p:xfrm>
        <a:graphic>
          <a:graphicData uri="http://schemas.openxmlformats.org/drawingml/2006/table">
            <a:tbl>
              <a:tblPr firstRow="1" bandRow="1">
                <a:tableStyleId>{5C22544A-7EE6-4342-B048-85BDC9FD1C3A}</a:tableStyleId>
              </a:tblPr>
              <a:tblGrid>
                <a:gridCol w="3687683">
                  <a:extLst>
                    <a:ext uri="{9D8B030D-6E8A-4147-A177-3AD203B41FA5}">
                      <a16:colId xmlns:a16="http://schemas.microsoft.com/office/drawing/2014/main" val="20000"/>
                    </a:ext>
                  </a:extLst>
                </a:gridCol>
                <a:gridCol w="1222631">
                  <a:extLst>
                    <a:ext uri="{9D8B030D-6E8A-4147-A177-3AD203B41FA5}">
                      <a16:colId xmlns:a16="http://schemas.microsoft.com/office/drawing/2014/main" val="20001"/>
                    </a:ext>
                  </a:extLst>
                </a:gridCol>
                <a:gridCol w="1440160">
                  <a:extLst>
                    <a:ext uri="{9D8B030D-6E8A-4147-A177-3AD203B41FA5}">
                      <a16:colId xmlns:a16="http://schemas.microsoft.com/office/drawing/2014/main" val="20002"/>
                    </a:ext>
                  </a:extLst>
                </a:gridCol>
                <a:gridCol w="1728192">
                  <a:extLst>
                    <a:ext uri="{9D8B030D-6E8A-4147-A177-3AD203B41FA5}">
                      <a16:colId xmlns:a16="http://schemas.microsoft.com/office/drawing/2014/main" val="20003"/>
                    </a:ext>
                  </a:extLst>
                </a:gridCol>
              </a:tblGrid>
              <a:tr h="278130">
                <a:tc>
                  <a:txBody>
                    <a:bodyPr/>
                    <a:lstStyle/>
                    <a:p>
                      <a:r>
                        <a:rPr lang="en-IE" sz="1400" dirty="0"/>
                        <a:t>Question asked</a:t>
                      </a:r>
                    </a:p>
                  </a:txBody>
                  <a:tcPr marL="68580" marR="68580" marT="34290" marB="34290"/>
                </a:tc>
                <a:tc>
                  <a:txBody>
                    <a:bodyPr/>
                    <a:lstStyle/>
                    <a:p>
                      <a:r>
                        <a:rPr lang="en-IE" sz="1400" dirty="0"/>
                        <a:t>Issue</a:t>
                      </a:r>
                    </a:p>
                  </a:txBody>
                  <a:tcPr marL="68580" marR="68580" marT="34290" marB="34290"/>
                </a:tc>
                <a:tc>
                  <a:txBody>
                    <a:bodyPr/>
                    <a:lstStyle/>
                    <a:p>
                      <a:r>
                        <a:rPr lang="en-IE" sz="1400" dirty="0">
                          <a:solidFill>
                            <a:schemeClr val="tx1"/>
                          </a:solidFill>
                        </a:rPr>
                        <a:t>Qualitative</a:t>
                      </a:r>
                    </a:p>
                  </a:txBody>
                  <a:tcPr marL="68580" marR="68580" marT="34290" marB="34290">
                    <a:solidFill>
                      <a:schemeClr val="accent2">
                        <a:lumMod val="20000"/>
                        <a:lumOff val="80000"/>
                      </a:schemeClr>
                    </a:solidFill>
                  </a:tcPr>
                </a:tc>
                <a:tc>
                  <a:txBody>
                    <a:bodyPr/>
                    <a:lstStyle/>
                    <a:p>
                      <a:r>
                        <a:rPr lang="en-IE" sz="1400" dirty="0"/>
                        <a:t>Quantitative</a:t>
                      </a:r>
                    </a:p>
                  </a:txBody>
                  <a:tcPr marL="68580" marR="68580" marT="34290" marB="34290"/>
                </a:tc>
                <a:extLst>
                  <a:ext uri="{0D108BD9-81ED-4DB2-BD59-A6C34878D82A}">
                    <a16:rowId xmlns:a16="http://schemas.microsoft.com/office/drawing/2014/main" val="10000"/>
                  </a:ext>
                </a:extLst>
              </a:tr>
              <a:tr h="731520">
                <a:tc>
                  <a:txBody>
                    <a:bodyPr/>
                    <a:lstStyle/>
                    <a:p>
                      <a:r>
                        <a:rPr lang="en-IE" sz="1500" dirty="0"/>
                        <a:t>1. Have we really measured what we</a:t>
                      </a:r>
                      <a:r>
                        <a:rPr lang="en-IE" sz="1500" baseline="0" dirty="0"/>
                        <a:t> set out to measure</a:t>
                      </a:r>
                    </a:p>
                    <a:p>
                      <a:endParaRPr lang="en-IE" sz="1400" baseline="0" dirty="0"/>
                    </a:p>
                  </a:txBody>
                  <a:tcPr marL="68580" marR="68580" marT="34290" marB="34290"/>
                </a:tc>
                <a:tc>
                  <a:txBody>
                    <a:bodyPr/>
                    <a:lstStyle/>
                    <a:p>
                      <a:r>
                        <a:rPr lang="en-IE" sz="1400" dirty="0"/>
                        <a:t>Truth value</a:t>
                      </a:r>
                    </a:p>
                  </a:txBody>
                  <a:tcPr marL="68580" marR="68580" marT="34290" marB="34290"/>
                </a:tc>
                <a:tc>
                  <a:txBody>
                    <a:bodyPr/>
                    <a:lstStyle/>
                    <a:p>
                      <a:r>
                        <a:rPr lang="en-IE" sz="1400" dirty="0"/>
                        <a:t>Credibility</a:t>
                      </a:r>
                    </a:p>
                  </a:txBody>
                  <a:tcPr marL="68580" marR="68580" marT="34290" marB="34290">
                    <a:solidFill>
                      <a:schemeClr val="accent2">
                        <a:lumMod val="20000"/>
                        <a:lumOff val="80000"/>
                      </a:schemeClr>
                    </a:solidFill>
                  </a:tcPr>
                </a:tc>
                <a:tc>
                  <a:txBody>
                    <a:bodyPr/>
                    <a:lstStyle/>
                    <a:p>
                      <a:r>
                        <a:rPr lang="en-IE" sz="1400" dirty="0"/>
                        <a:t>Internal validity</a:t>
                      </a:r>
                    </a:p>
                  </a:txBody>
                  <a:tcPr marL="68580" marR="68580" marT="34290" marB="34290"/>
                </a:tc>
                <a:extLst>
                  <a:ext uri="{0D108BD9-81ED-4DB2-BD59-A6C34878D82A}">
                    <a16:rowId xmlns:a16="http://schemas.microsoft.com/office/drawing/2014/main" val="10001"/>
                  </a:ext>
                </a:extLst>
              </a:tr>
              <a:tr h="731520">
                <a:tc>
                  <a:txBody>
                    <a:bodyPr/>
                    <a:lstStyle/>
                    <a:p>
                      <a:r>
                        <a:rPr lang="en-IE" sz="1500" dirty="0"/>
                        <a:t>2. How applicable are our result to other subjects and other context</a:t>
                      </a:r>
                    </a:p>
                    <a:p>
                      <a:endParaRPr lang="en-IE" sz="1400" dirty="0"/>
                    </a:p>
                  </a:txBody>
                  <a:tcPr marL="68580" marR="68580" marT="34290" marB="34290"/>
                </a:tc>
                <a:tc>
                  <a:txBody>
                    <a:bodyPr/>
                    <a:lstStyle/>
                    <a:p>
                      <a:r>
                        <a:rPr lang="en-IE" sz="1400" dirty="0"/>
                        <a:t>Applicability</a:t>
                      </a:r>
                    </a:p>
                  </a:txBody>
                  <a:tcPr marL="68580" marR="68580" marT="34290" marB="34290"/>
                </a:tc>
                <a:tc>
                  <a:txBody>
                    <a:bodyPr/>
                    <a:lstStyle/>
                    <a:p>
                      <a:r>
                        <a:rPr lang="en-IE" sz="1400" dirty="0"/>
                        <a:t>Transferability</a:t>
                      </a:r>
                    </a:p>
                  </a:txBody>
                  <a:tcPr marL="68580" marR="68580" marT="34290" marB="34290">
                    <a:solidFill>
                      <a:schemeClr val="accent2">
                        <a:lumMod val="20000"/>
                        <a:lumOff val="80000"/>
                      </a:schemeClr>
                    </a:solidFill>
                  </a:tcPr>
                </a:tc>
                <a:tc>
                  <a:txBody>
                    <a:bodyPr/>
                    <a:lstStyle/>
                    <a:p>
                      <a:r>
                        <a:rPr lang="en-IE" sz="1400" dirty="0"/>
                        <a:t>External validity</a:t>
                      </a:r>
                    </a:p>
                  </a:txBody>
                  <a:tcPr marL="68580" marR="68580" marT="34290" marB="34290"/>
                </a:tc>
                <a:extLst>
                  <a:ext uri="{0D108BD9-81ED-4DB2-BD59-A6C34878D82A}">
                    <a16:rowId xmlns:a16="http://schemas.microsoft.com/office/drawing/2014/main" val="10002"/>
                  </a:ext>
                </a:extLst>
              </a:tr>
              <a:tr h="982980">
                <a:tc>
                  <a:txBody>
                    <a:bodyPr/>
                    <a:lstStyle/>
                    <a:p>
                      <a:r>
                        <a:rPr lang="en-IE" sz="1500" dirty="0"/>
                        <a:t>3. Would</a:t>
                      </a:r>
                      <a:r>
                        <a:rPr lang="en-IE" sz="1500" baseline="0" dirty="0"/>
                        <a:t> our findings be repeated if our research were replicated in the same context with the same subject</a:t>
                      </a:r>
                    </a:p>
                    <a:p>
                      <a:endParaRPr lang="en-IE" sz="1500" baseline="0" dirty="0"/>
                    </a:p>
                  </a:txBody>
                  <a:tcPr marL="68580" marR="68580" marT="34290" marB="34290"/>
                </a:tc>
                <a:tc>
                  <a:txBody>
                    <a:bodyPr/>
                    <a:lstStyle/>
                    <a:p>
                      <a:r>
                        <a:rPr lang="en-IE" sz="1400" dirty="0"/>
                        <a:t>Consistency</a:t>
                      </a:r>
                    </a:p>
                  </a:txBody>
                  <a:tcPr marL="68580" marR="68580" marT="34290" marB="34290"/>
                </a:tc>
                <a:tc>
                  <a:txBody>
                    <a:bodyPr/>
                    <a:lstStyle/>
                    <a:p>
                      <a:r>
                        <a:rPr lang="en-IE" sz="1400" dirty="0"/>
                        <a:t>Dependability</a:t>
                      </a:r>
                    </a:p>
                  </a:txBody>
                  <a:tcPr marL="68580" marR="68580" marT="34290" marB="34290">
                    <a:solidFill>
                      <a:schemeClr val="accent2">
                        <a:lumMod val="20000"/>
                        <a:lumOff val="80000"/>
                      </a:schemeClr>
                    </a:solidFill>
                  </a:tcPr>
                </a:tc>
                <a:tc>
                  <a:txBody>
                    <a:bodyPr/>
                    <a:lstStyle/>
                    <a:p>
                      <a:r>
                        <a:rPr lang="en-IE" sz="1400" dirty="0"/>
                        <a:t>Reliability</a:t>
                      </a:r>
                    </a:p>
                  </a:txBody>
                  <a:tcPr marL="68580" marR="68580" marT="34290" marB="34290"/>
                </a:tc>
                <a:extLst>
                  <a:ext uri="{0D108BD9-81ED-4DB2-BD59-A6C34878D82A}">
                    <a16:rowId xmlns:a16="http://schemas.microsoft.com/office/drawing/2014/main" val="10003"/>
                  </a:ext>
                </a:extLst>
              </a:tr>
              <a:tr h="754380">
                <a:tc>
                  <a:txBody>
                    <a:bodyPr/>
                    <a:lstStyle/>
                    <a:p>
                      <a:r>
                        <a:rPr lang="en-IE" sz="1500" dirty="0"/>
                        <a:t>4. To what extend</a:t>
                      </a:r>
                      <a:r>
                        <a:rPr lang="en-IE" sz="1500" baseline="0" dirty="0"/>
                        <a:t> are our findings affected by personal interest and biases</a:t>
                      </a:r>
                    </a:p>
                    <a:p>
                      <a:endParaRPr lang="en-IE" sz="1500" baseline="0" dirty="0"/>
                    </a:p>
                  </a:txBody>
                  <a:tcPr marL="68580" marR="68580" marT="34290" marB="34290"/>
                </a:tc>
                <a:tc>
                  <a:txBody>
                    <a:bodyPr/>
                    <a:lstStyle/>
                    <a:p>
                      <a:r>
                        <a:rPr lang="en-IE" sz="1400" dirty="0"/>
                        <a:t>Neutrality</a:t>
                      </a:r>
                    </a:p>
                  </a:txBody>
                  <a:tcPr marL="68580" marR="68580" marT="34290" marB="34290"/>
                </a:tc>
                <a:tc>
                  <a:txBody>
                    <a:bodyPr/>
                    <a:lstStyle/>
                    <a:p>
                      <a:r>
                        <a:rPr lang="en-IE" sz="1400" dirty="0"/>
                        <a:t>Conformability</a:t>
                      </a:r>
                    </a:p>
                  </a:txBody>
                  <a:tcPr marL="68580" marR="68580" marT="34290" marB="34290">
                    <a:solidFill>
                      <a:schemeClr val="accent2">
                        <a:lumMod val="20000"/>
                        <a:lumOff val="80000"/>
                      </a:schemeClr>
                    </a:solidFill>
                  </a:tcPr>
                </a:tc>
                <a:tc>
                  <a:txBody>
                    <a:bodyPr/>
                    <a:lstStyle/>
                    <a:p>
                      <a:r>
                        <a:rPr lang="en-IE" sz="1400" dirty="0"/>
                        <a:t>Objectivity</a:t>
                      </a:r>
                    </a:p>
                  </a:txBody>
                  <a:tcPr marL="68580" marR="68580" marT="34290" marB="34290"/>
                </a:tc>
                <a:extLst>
                  <a:ext uri="{0D108BD9-81ED-4DB2-BD59-A6C34878D82A}">
                    <a16:rowId xmlns:a16="http://schemas.microsoft.com/office/drawing/2014/main" val="10004"/>
                  </a:ext>
                </a:extLst>
              </a:tr>
            </a:tbl>
          </a:graphicData>
        </a:graphic>
      </p:graphicFrame>
      <p:sp>
        <p:nvSpPr>
          <p:cNvPr id="5" name="TextBox 4">
            <a:extLst>
              <a:ext uri="{FF2B5EF4-FFF2-40B4-BE49-F238E27FC236}">
                <a16:creationId xmlns:a16="http://schemas.microsoft.com/office/drawing/2014/main" id="{F1327D9C-59CB-460B-6875-412E1EE09C5D}"/>
              </a:ext>
            </a:extLst>
          </p:cNvPr>
          <p:cNvSpPr txBox="1"/>
          <p:nvPr/>
        </p:nvSpPr>
        <p:spPr>
          <a:xfrm>
            <a:off x="5580112" y="5193526"/>
            <a:ext cx="4572000" cy="369332"/>
          </a:xfrm>
          <a:prstGeom prst="rect">
            <a:avLst/>
          </a:prstGeom>
          <a:noFill/>
        </p:spPr>
        <p:txBody>
          <a:bodyPr wrap="square">
            <a:spAutoFit/>
          </a:bodyPr>
          <a:lstStyle/>
          <a:p>
            <a:pPr algn="ctr"/>
            <a:r>
              <a:rPr lang="en-IE" sz="1800" dirty="0"/>
              <a:t>(</a:t>
            </a:r>
            <a:r>
              <a:rPr lang="en-IE" sz="1800" dirty="0" err="1"/>
              <a:t>Elmusharaf</a:t>
            </a:r>
            <a:r>
              <a:rPr lang="en-IE" sz="1800" dirty="0"/>
              <a:t>, 2021) </a:t>
            </a:r>
            <a:endParaRPr lang="en-GB" dirty="0"/>
          </a:p>
        </p:txBody>
      </p:sp>
    </p:spTree>
    <p:extLst>
      <p:ext uri="{BB962C8B-B14F-4D97-AF65-F5344CB8AC3E}">
        <p14:creationId xmlns:p14="http://schemas.microsoft.com/office/powerpoint/2010/main" val="1015931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a:extLst>
              <a:ext uri="{FF2B5EF4-FFF2-40B4-BE49-F238E27FC236}">
                <a16:creationId xmlns:a16="http://schemas.microsoft.com/office/drawing/2014/main" id="{5A2C313F-9C0E-F2A8-EBB6-55E02DA3AA36}"/>
              </a:ext>
            </a:extLst>
          </p:cNvPr>
          <p:cNvSpPr>
            <a:spLocks noGrp="1"/>
          </p:cNvSpPr>
          <p:nvPr>
            <p:ph type="title"/>
          </p:nvPr>
        </p:nvSpPr>
        <p:spPr>
          <a:xfrm>
            <a:off x="538229" y="0"/>
            <a:ext cx="8229600" cy="1143000"/>
          </a:xfrm>
        </p:spPr>
        <p:txBody>
          <a:bodyPr/>
          <a:lstStyle/>
          <a:p>
            <a:r>
              <a:rPr lang="en-GB" altLang="en-US" dirty="0"/>
              <a:t>Seminar session</a:t>
            </a:r>
          </a:p>
        </p:txBody>
      </p:sp>
      <p:pic>
        <p:nvPicPr>
          <p:cNvPr id="60421" name="Picture 5" descr="How you'll study as a computer science undergraduate">
            <a:extLst>
              <a:ext uri="{FF2B5EF4-FFF2-40B4-BE49-F238E27FC236}">
                <a16:creationId xmlns:a16="http://schemas.microsoft.com/office/drawing/2014/main" id="{DCE61E8F-DDD6-425D-854E-BF698C1D6D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584" y="1282261"/>
            <a:ext cx="7632848" cy="429347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DF4EA-E5A1-AC9E-D591-3F9B97E0BD6A}"/>
              </a:ext>
            </a:extLst>
          </p:cNvPr>
          <p:cNvSpPr>
            <a:spLocks noGrp="1"/>
          </p:cNvSpPr>
          <p:nvPr>
            <p:ph type="title"/>
          </p:nvPr>
        </p:nvSpPr>
        <p:spPr/>
        <p:txBody>
          <a:bodyPr/>
          <a:lstStyle/>
          <a:p>
            <a:r>
              <a:rPr lang="en-GB" dirty="0"/>
              <a:t>Key term</a:t>
            </a:r>
          </a:p>
        </p:txBody>
      </p:sp>
      <p:sp>
        <p:nvSpPr>
          <p:cNvPr id="3" name="Content Placeholder 2">
            <a:extLst>
              <a:ext uri="{FF2B5EF4-FFF2-40B4-BE49-F238E27FC236}">
                <a16:creationId xmlns:a16="http://schemas.microsoft.com/office/drawing/2014/main" id="{DF9A1193-3DD0-DEEB-A86D-57AFFF79059F}"/>
              </a:ext>
            </a:extLst>
          </p:cNvPr>
          <p:cNvSpPr>
            <a:spLocks noGrp="1"/>
          </p:cNvSpPr>
          <p:nvPr>
            <p:ph idx="1"/>
          </p:nvPr>
        </p:nvSpPr>
        <p:spPr/>
        <p:txBody>
          <a:bodyPr/>
          <a:lstStyle/>
          <a:p>
            <a:r>
              <a:rPr lang="en-GB" dirty="0"/>
              <a:t>Small samples</a:t>
            </a:r>
          </a:p>
          <a:p>
            <a:r>
              <a:rPr lang="en-GB" dirty="0"/>
              <a:t>In-depth questioning</a:t>
            </a:r>
          </a:p>
          <a:p>
            <a:r>
              <a:rPr lang="en-GB" dirty="0"/>
              <a:t>Triangulation</a:t>
            </a:r>
          </a:p>
          <a:p>
            <a:r>
              <a:rPr lang="en-GB" dirty="0"/>
              <a:t>Detailed analysis (time consuming)</a:t>
            </a:r>
          </a:p>
          <a:p>
            <a:r>
              <a:rPr lang="en-GB" dirty="0"/>
              <a:t>Data interpretation</a:t>
            </a:r>
          </a:p>
          <a:p>
            <a:r>
              <a:rPr lang="en-GB" dirty="0"/>
              <a:t>Themes</a:t>
            </a:r>
          </a:p>
          <a:p>
            <a:endParaRPr lang="en-GB" dirty="0"/>
          </a:p>
        </p:txBody>
      </p:sp>
      <p:sp>
        <p:nvSpPr>
          <p:cNvPr id="4" name="Date Placeholder 3">
            <a:extLst>
              <a:ext uri="{FF2B5EF4-FFF2-40B4-BE49-F238E27FC236}">
                <a16:creationId xmlns:a16="http://schemas.microsoft.com/office/drawing/2014/main" id="{10EFD72B-5D16-C2DF-5D04-E1152F34F977}"/>
              </a:ext>
            </a:extLst>
          </p:cNvPr>
          <p:cNvSpPr>
            <a:spLocks noGrp="1"/>
          </p:cNvSpPr>
          <p:nvPr>
            <p:ph type="dt" sz="half" idx="10"/>
          </p:nvPr>
        </p:nvSpPr>
        <p:spPr/>
        <p:txBody>
          <a:bodyPr/>
          <a:lstStyle/>
          <a:p>
            <a:pPr>
              <a:defRPr/>
            </a:pPr>
            <a:fld id="{E15B5B85-E6E5-4632-875C-0E6A3000B39E}" type="datetime1">
              <a:rPr lang="en-GB" altLang="en-US" smtClean="0"/>
              <a:pPr>
                <a:defRPr/>
              </a:pPr>
              <a:t>25/02/2024</a:t>
            </a:fld>
            <a:endParaRPr lang="en-GB" altLang="en-US" dirty="0"/>
          </a:p>
        </p:txBody>
      </p:sp>
      <p:sp>
        <p:nvSpPr>
          <p:cNvPr id="5" name="Slide Number Placeholder 4">
            <a:extLst>
              <a:ext uri="{FF2B5EF4-FFF2-40B4-BE49-F238E27FC236}">
                <a16:creationId xmlns:a16="http://schemas.microsoft.com/office/drawing/2014/main" id="{CD07C2ED-9018-B0D4-59BF-60E98D026FAF}"/>
              </a:ext>
            </a:extLst>
          </p:cNvPr>
          <p:cNvSpPr>
            <a:spLocks noGrp="1"/>
          </p:cNvSpPr>
          <p:nvPr>
            <p:ph type="sldNum" sz="quarter" idx="12"/>
          </p:nvPr>
        </p:nvSpPr>
        <p:spPr/>
        <p:txBody>
          <a:bodyPr/>
          <a:lstStyle/>
          <a:p>
            <a:pPr>
              <a:defRPr/>
            </a:pPr>
            <a:fld id="{6DDAD8D9-6827-4A0C-BF28-A51E33BD92A1}" type="slidenum">
              <a:rPr lang="en-GB" altLang="en-US" smtClean="0"/>
              <a:pPr>
                <a:defRPr/>
              </a:pPr>
              <a:t>33</a:t>
            </a:fld>
            <a:endParaRPr lang="en-GB" altLang="en-US"/>
          </a:p>
        </p:txBody>
      </p:sp>
    </p:spTree>
    <p:extLst>
      <p:ext uri="{BB962C8B-B14F-4D97-AF65-F5344CB8AC3E}">
        <p14:creationId xmlns:p14="http://schemas.microsoft.com/office/powerpoint/2010/main" val="99514885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
            <a:extLst>
              <a:ext uri="{FF2B5EF4-FFF2-40B4-BE49-F238E27FC236}">
                <a16:creationId xmlns:a16="http://schemas.microsoft.com/office/drawing/2014/main" id="{20437B26-8BEB-9DFC-94DC-295E8F278C8A}"/>
              </a:ext>
            </a:extLst>
          </p:cNvPr>
          <p:cNvSpPr>
            <a:spLocks noGrp="1"/>
          </p:cNvSpPr>
          <p:nvPr>
            <p:ph type="title"/>
          </p:nvPr>
        </p:nvSpPr>
        <p:spPr>
          <a:xfrm>
            <a:off x="512762" y="8400"/>
            <a:ext cx="8229600" cy="1143000"/>
          </a:xfrm>
        </p:spPr>
        <p:txBody>
          <a:bodyPr/>
          <a:lstStyle/>
          <a:p>
            <a:r>
              <a:rPr lang="en-GB" altLang="en-US" dirty="0"/>
              <a:t>Practicing NVivo</a:t>
            </a:r>
          </a:p>
        </p:txBody>
      </p:sp>
      <p:sp>
        <p:nvSpPr>
          <p:cNvPr id="71684" name="TextBox 1">
            <a:extLst>
              <a:ext uri="{FF2B5EF4-FFF2-40B4-BE49-F238E27FC236}">
                <a16:creationId xmlns:a16="http://schemas.microsoft.com/office/drawing/2014/main" id="{905D8B66-673B-CD19-C133-83927B802D76}"/>
              </a:ext>
            </a:extLst>
          </p:cNvPr>
          <p:cNvSpPr txBox="1">
            <a:spLocks noChangeArrowheads="1"/>
          </p:cNvSpPr>
          <p:nvPr/>
        </p:nvSpPr>
        <p:spPr bwMode="auto">
          <a:xfrm>
            <a:off x="768940" y="1071271"/>
            <a:ext cx="79470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dirty="0"/>
              <a:t>You will be provided with a dataset on Moodle, download it to your computer</a:t>
            </a:r>
          </a:p>
        </p:txBody>
      </p:sp>
      <p:pic>
        <p:nvPicPr>
          <p:cNvPr id="14338" name="Picture 2" descr="Introduction to Text Analysis with NVivo 11 for Windows - YouTube">
            <a:extLst>
              <a:ext uri="{FF2B5EF4-FFF2-40B4-BE49-F238E27FC236}">
                <a16:creationId xmlns:a16="http://schemas.microsoft.com/office/drawing/2014/main" id="{9093D004-9D37-6038-CC3E-1BFDB116470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4213" y="1449405"/>
            <a:ext cx="8128000" cy="45720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55F1C-8A61-1145-9C52-07A7AF1E1DF7}"/>
              </a:ext>
            </a:extLst>
          </p:cNvPr>
          <p:cNvSpPr>
            <a:spLocks noGrp="1"/>
          </p:cNvSpPr>
          <p:nvPr>
            <p:ph type="title"/>
          </p:nvPr>
        </p:nvSpPr>
        <p:spPr/>
        <p:txBody>
          <a:bodyPr/>
          <a:lstStyle/>
          <a:p>
            <a:r>
              <a:rPr lang="en-GB" dirty="0"/>
              <a:t>What did you learn today?</a:t>
            </a:r>
          </a:p>
        </p:txBody>
      </p:sp>
      <p:sp>
        <p:nvSpPr>
          <p:cNvPr id="4" name="Date Placeholder 3">
            <a:extLst>
              <a:ext uri="{FF2B5EF4-FFF2-40B4-BE49-F238E27FC236}">
                <a16:creationId xmlns:a16="http://schemas.microsoft.com/office/drawing/2014/main" id="{8D5C54A1-6FE5-A596-E102-F413FAE591D6}"/>
              </a:ext>
            </a:extLst>
          </p:cNvPr>
          <p:cNvSpPr>
            <a:spLocks noGrp="1"/>
          </p:cNvSpPr>
          <p:nvPr>
            <p:ph type="dt" sz="half" idx="10"/>
          </p:nvPr>
        </p:nvSpPr>
        <p:spPr/>
        <p:txBody>
          <a:bodyPr/>
          <a:lstStyle/>
          <a:p>
            <a:pPr>
              <a:defRPr/>
            </a:pPr>
            <a:fld id="{5F6C42B4-4545-4B0B-8922-C1BEB82246AC}" type="datetime1">
              <a:rPr lang="en-GB" altLang="en-US" smtClean="0"/>
              <a:pPr>
                <a:defRPr/>
              </a:pPr>
              <a:t>25/02/2024</a:t>
            </a:fld>
            <a:endParaRPr lang="en-GB" altLang="en-US" dirty="0"/>
          </a:p>
        </p:txBody>
      </p:sp>
      <p:sp>
        <p:nvSpPr>
          <p:cNvPr id="5" name="Slide Number Placeholder 4">
            <a:extLst>
              <a:ext uri="{FF2B5EF4-FFF2-40B4-BE49-F238E27FC236}">
                <a16:creationId xmlns:a16="http://schemas.microsoft.com/office/drawing/2014/main" id="{740E1B98-105B-658D-1B97-3CDBFE6CB5E9}"/>
              </a:ext>
            </a:extLst>
          </p:cNvPr>
          <p:cNvSpPr>
            <a:spLocks noGrp="1"/>
          </p:cNvSpPr>
          <p:nvPr>
            <p:ph type="sldNum" sz="quarter" idx="12"/>
          </p:nvPr>
        </p:nvSpPr>
        <p:spPr/>
        <p:txBody>
          <a:bodyPr/>
          <a:lstStyle/>
          <a:p>
            <a:pPr>
              <a:defRPr/>
            </a:pPr>
            <a:fld id="{CD2646EA-3FBA-4312-AF5F-311BA8B2DFAE}" type="slidenum">
              <a:rPr lang="en-GB" altLang="en-US" smtClean="0"/>
              <a:pPr>
                <a:defRPr/>
              </a:pPr>
              <a:t>35</a:t>
            </a:fld>
            <a:endParaRPr lang="en-GB" altLang="en-US"/>
          </a:p>
        </p:txBody>
      </p:sp>
      <p:pic>
        <p:nvPicPr>
          <p:cNvPr id="1028" name="Picture 4" descr="What Should I Learn Today? - Quiz - Quizony.com">
            <a:extLst>
              <a:ext uri="{FF2B5EF4-FFF2-40B4-BE49-F238E27FC236}">
                <a16:creationId xmlns:a16="http://schemas.microsoft.com/office/drawing/2014/main" id="{695FA968-4081-6577-03E1-11969FF8006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3068960"/>
            <a:ext cx="5097781" cy="266400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Three mindset things wot I learnt this week…">
            <a:extLst>
              <a:ext uri="{FF2B5EF4-FFF2-40B4-BE49-F238E27FC236}">
                <a16:creationId xmlns:a16="http://schemas.microsoft.com/office/drawing/2014/main" id="{C2600229-D74F-1A65-9775-403D692594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4128" y="1468760"/>
            <a:ext cx="2857500"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277635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Title 1">
            <a:extLst>
              <a:ext uri="{FF2B5EF4-FFF2-40B4-BE49-F238E27FC236}">
                <a16:creationId xmlns:a16="http://schemas.microsoft.com/office/drawing/2014/main" id="{75854BAD-8D52-B9BF-F864-FF26B53D517E}"/>
              </a:ext>
            </a:extLst>
          </p:cNvPr>
          <p:cNvSpPr>
            <a:spLocks noGrp="1"/>
          </p:cNvSpPr>
          <p:nvPr>
            <p:ph type="title"/>
          </p:nvPr>
        </p:nvSpPr>
        <p:spPr>
          <a:solidFill>
            <a:srgbClr val="8FAADC"/>
          </a:solidFill>
        </p:spPr>
        <p:txBody>
          <a:bodyPr anchorCtr="1"/>
          <a:lstStyle/>
          <a:p>
            <a:r>
              <a:rPr lang="en-GB" altLang="en-US" b="1">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030DF7DD-3FCE-4E5F-B33E-4B3CEFBC49F6}"/>
              </a:ext>
            </a:extLst>
          </p:cNvPr>
          <p:cNvSpPr txBox="1">
            <a:spLocks noGrp="1"/>
          </p:cNvSpPr>
          <p:nvPr>
            <p:ph idx="1"/>
          </p:nvPr>
        </p:nvSpPr>
        <p:spPr>
          <a:xfrm>
            <a:off x="457200" y="1600200"/>
            <a:ext cx="8229600" cy="3916363"/>
          </a:xfrm>
        </p:spPr>
        <p:txBody>
          <a:bodyPr>
            <a:normAutofit fontScale="92500" lnSpcReduction="20000"/>
          </a:bodyPr>
          <a:lstStyle/>
          <a:p>
            <a:pPr>
              <a:defRPr/>
            </a:pPr>
            <a:r>
              <a:rPr lang="en-GB" sz="2000" dirty="0">
                <a:solidFill>
                  <a:srgbClr val="333333"/>
                </a:solidFill>
                <a:latin typeface="Arial" panose="020B0604020202020204" pitchFamily="34" charset="0"/>
              </a:rPr>
              <a:t>Braun, V. and Clarke, V. (2013) Successful Qualitative Research: A Practical Guide for Beginners. SAGE Publication, London.</a:t>
            </a:r>
          </a:p>
          <a:p>
            <a:pPr>
              <a:defRPr/>
            </a:pPr>
            <a:r>
              <a:rPr lang="en-GB" sz="2000" dirty="0">
                <a:solidFill>
                  <a:srgbClr val="333333"/>
                </a:solidFill>
                <a:latin typeface="Arial" panose="020B0604020202020204" pitchFamily="34" charset="0"/>
              </a:rPr>
              <a:t>Introduction to Qualitative Research, Blackwell Publishing</a:t>
            </a:r>
            <a:r>
              <a:rPr lang="en-GB" sz="1700" dirty="0">
                <a:solidFill>
                  <a:srgbClr val="333333"/>
                </a:solidFill>
                <a:latin typeface="Arial" panose="020B0604020202020204" pitchFamily="34" charset="0"/>
              </a:rPr>
              <a:t>.</a:t>
            </a:r>
            <a:r>
              <a:rPr lang="en-GB" sz="2000" dirty="0">
                <a:solidFill>
                  <a:srgbClr val="333333"/>
                </a:solidFill>
                <a:latin typeface="Arial" panose="020B0604020202020204" pitchFamily="34" charset="0"/>
              </a:rPr>
              <a:t> </a:t>
            </a:r>
            <a:r>
              <a:rPr lang="en-GB" sz="2000" dirty="0">
                <a:hlinkClick r:id="rId2"/>
              </a:rPr>
              <a:t>chap-01 1..25 (blackwellpublishing.com)</a:t>
            </a:r>
            <a:endParaRPr lang="en-GB" sz="2000" dirty="0"/>
          </a:p>
          <a:p>
            <a:pPr>
              <a:defRPr/>
            </a:pPr>
            <a:r>
              <a:rPr lang="en-GB" sz="2000" dirty="0">
                <a:solidFill>
                  <a:srgbClr val="333333"/>
                </a:solidFill>
                <a:latin typeface="Arial" panose="020B0604020202020204" pitchFamily="34" charset="0"/>
              </a:rPr>
              <a:t>Creswell, J. W. (2014). Research Design: Qualitative, Quantitative and Mixed Methods Approaches (4th ed.). Thousand Oaks, CA: Sage.</a:t>
            </a:r>
          </a:p>
          <a:p>
            <a:pPr>
              <a:defRPr/>
            </a:pPr>
            <a:r>
              <a:rPr lang="en-GB" sz="2000" dirty="0">
                <a:solidFill>
                  <a:srgbClr val="333333"/>
                </a:solidFill>
                <a:latin typeface="Arial" panose="020B0604020202020204" pitchFamily="34" charset="0"/>
                <a:cs typeface="Arial" panose="020B0604020202020204" pitchFamily="34" charset="0"/>
              </a:rPr>
              <a:t>Mason, J. (2017). Qualitative Researching. 3</a:t>
            </a:r>
            <a:r>
              <a:rPr lang="en-GB" sz="2000" baseline="30000" dirty="0">
                <a:solidFill>
                  <a:srgbClr val="333333"/>
                </a:solidFill>
                <a:latin typeface="Arial" panose="020B0604020202020204" pitchFamily="34" charset="0"/>
                <a:cs typeface="Arial" panose="020B0604020202020204" pitchFamily="34" charset="0"/>
              </a:rPr>
              <a:t>rd</a:t>
            </a:r>
            <a:r>
              <a:rPr lang="en-GB" sz="2000" dirty="0">
                <a:solidFill>
                  <a:srgbClr val="333333"/>
                </a:solidFill>
                <a:latin typeface="Arial" panose="020B0604020202020204" pitchFamily="34" charset="0"/>
                <a:cs typeface="Arial" panose="020B0604020202020204" pitchFamily="34" charset="0"/>
              </a:rPr>
              <a:t> edition. University of Manchester. UK. </a:t>
            </a:r>
          </a:p>
          <a:p>
            <a:pPr>
              <a:defRPr/>
            </a:pPr>
            <a:r>
              <a:rPr lang="en-GB" sz="2000" dirty="0">
                <a:solidFill>
                  <a:srgbClr val="0F1111"/>
                </a:solidFill>
                <a:latin typeface="Arial" panose="020B0604020202020204" pitchFamily="34" charset="0"/>
                <a:cs typeface="Arial" panose="020B0604020202020204" pitchFamily="34" charset="0"/>
              </a:rPr>
              <a:t>Mason, J. (2006). Mixing methods in a qualitatively driven way. Qualitative Research, 6(1), 9–25. </a:t>
            </a:r>
            <a:r>
              <a:rPr lang="en-GB" sz="2000" dirty="0">
                <a:solidFill>
                  <a:srgbClr val="0F1111"/>
                </a:solidFill>
                <a:latin typeface="Arial" panose="020B0604020202020204" pitchFamily="34" charset="0"/>
                <a:cs typeface="Arial" panose="020B0604020202020204" pitchFamily="34" charset="0"/>
                <a:hlinkClick r:id="rId3"/>
              </a:rPr>
              <a:t>https://doi.org/10.1177/1468794106058866</a:t>
            </a:r>
            <a:endParaRPr lang="en-GB" sz="2000" dirty="0">
              <a:solidFill>
                <a:srgbClr val="0F1111"/>
              </a:solidFill>
              <a:latin typeface="Arial" panose="020B0604020202020204" pitchFamily="34" charset="0"/>
              <a:cs typeface="Arial" panose="020B0604020202020204" pitchFamily="34" charset="0"/>
            </a:endParaRPr>
          </a:p>
          <a:p>
            <a:pPr>
              <a:defRPr/>
            </a:pPr>
            <a:r>
              <a:rPr lang="en-GB" sz="2000" dirty="0">
                <a:solidFill>
                  <a:srgbClr val="0F1111"/>
                </a:solidFill>
                <a:latin typeface="Arial" panose="020B0604020202020204" pitchFamily="34" charset="0"/>
                <a:cs typeface="Arial" panose="020B0604020202020204" pitchFamily="34" charset="0"/>
              </a:rPr>
              <a:t>Bent </a:t>
            </a:r>
            <a:r>
              <a:rPr lang="en-GB" sz="2000" dirty="0" err="1">
                <a:solidFill>
                  <a:srgbClr val="0F1111"/>
                </a:solidFill>
                <a:latin typeface="Arial" panose="020B0604020202020204" pitchFamily="34" charset="0"/>
                <a:cs typeface="Arial" panose="020B0604020202020204" pitchFamily="34" charset="0"/>
              </a:rPr>
              <a:t>Flyvbjerg</a:t>
            </a:r>
            <a:r>
              <a:rPr lang="en-GB" sz="2000" dirty="0">
                <a:solidFill>
                  <a:srgbClr val="0F1111"/>
                </a:solidFill>
                <a:latin typeface="Arial" panose="020B0604020202020204" pitchFamily="34" charset="0"/>
                <a:cs typeface="Arial" panose="020B0604020202020204" pitchFamily="34" charset="0"/>
              </a:rPr>
              <a:t>, 2011, "Case Study," in Norman K. Denzin and </a:t>
            </a:r>
            <a:r>
              <a:rPr lang="en-GB" sz="2000" dirty="0" err="1">
                <a:solidFill>
                  <a:srgbClr val="0F1111"/>
                </a:solidFill>
                <a:latin typeface="Arial" panose="020B0604020202020204" pitchFamily="34" charset="0"/>
                <a:cs typeface="Arial" panose="020B0604020202020204" pitchFamily="34" charset="0"/>
              </a:rPr>
              <a:t>Yvonna</a:t>
            </a:r>
            <a:r>
              <a:rPr lang="en-GB" sz="2000" dirty="0">
                <a:solidFill>
                  <a:srgbClr val="0F1111"/>
                </a:solidFill>
                <a:latin typeface="Arial" panose="020B0604020202020204" pitchFamily="34" charset="0"/>
                <a:cs typeface="Arial" panose="020B0604020202020204" pitchFamily="34" charset="0"/>
              </a:rPr>
              <a:t> S. Lincoln, eds., The Sage Handbook of Qualitative Research, 4th Edition (Thousand Oaks, CA: Sage, 2011), Chapter 17, pp. 301-316.</a:t>
            </a:r>
          </a:p>
          <a:p>
            <a:pPr marL="0" indent="0">
              <a:buFont typeface="Arial" panose="020B0604020202020204" pitchFamily="34" charset="0"/>
              <a:buNone/>
              <a:defRPr/>
            </a:pPr>
            <a:endParaRPr lang="en-GB" dirty="0">
              <a:latin typeface="Arial" panose="020B0604020202020204" pitchFamily="34" charset="0"/>
              <a:cs typeface="Arial" panose="020B0604020202020204" pitchFamily="34" charset="0"/>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TotalTime>
  <Words>2530</Words>
  <Application>Microsoft Office PowerPoint</Application>
  <PresentationFormat>On-screen Show (4:3)</PresentationFormat>
  <Paragraphs>377</Paragraphs>
  <Slides>36</Slides>
  <Notes>14</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36</vt:i4>
      </vt:variant>
    </vt:vector>
  </HeadingPairs>
  <TitlesOfParts>
    <vt:vector size="46" baseType="lpstr">
      <vt:lpstr>Arial</vt:lpstr>
      <vt:lpstr>Calibri</vt:lpstr>
      <vt:lpstr>Calibri (body)</vt:lpstr>
      <vt:lpstr>Lato</vt:lpstr>
      <vt:lpstr>Myriad Pro</vt:lpstr>
      <vt:lpstr>Roboto</vt:lpstr>
      <vt:lpstr>Verdana</vt:lpstr>
      <vt:lpstr>Wingdings</vt:lpstr>
      <vt:lpstr>20140311PresentationUWTSDTemplate</vt:lpstr>
      <vt:lpstr>1_20140311PresentationUWTSDTemplate</vt:lpstr>
      <vt:lpstr> Public Health and Social Care in Practice Dissertation Module   </vt:lpstr>
      <vt:lpstr>The way that class attendance is recorded has changed significantly! </vt:lpstr>
      <vt:lpstr>Academic Integrity ORIGINALITY OF WORK!</vt:lpstr>
      <vt:lpstr>Learning outcomes</vt:lpstr>
      <vt:lpstr>Module aims</vt:lpstr>
      <vt:lpstr>Session objectives</vt:lpstr>
      <vt:lpstr>Case study 1 Malaria</vt:lpstr>
      <vt:lpstr>Case study 1 Malaria (2)</vt:lpstr>
      <vt:lpstr>Case study 1 Malaria (3)</vt:lpstr>
      <vt:lpstr>A definition of qualitative research</vt:lpstr>
      <vt:lpstr>Purpose of qualitative research</vt:lpstr>
      <vt:lpstr>Characteristics of qualitative research</vt:lpstr>
      <vt:lpstr>Qualitative research design (identify)</vt:lpstr>
      <vt:lpstr>Qualitative Research methods (collecting data)</vt:lpstr>
      <vt:lpstr>Activity </vt:lpstr>
      <vt:lpstr>Differences qualitative &amp; quantitative research </vt:lpstr>
      <vt:lpstr>Differences qualitative &amp; quantitative research </vt:lpstr>
      <vt:lpstr>Differences qualitative &amp; quantitative research </vt:lpstr>
      <vt:lpstr>Differences between qualitative &amp; quantitative research </vt:lpstr>
      <vt:lpstr>Relevance of public health and social care research</vt:lpstr>
      <vt:lpstr>Interviewing Example HPV vaccines</vt:lpstr>
      <vt:lpstr>Interviewing skills practical exercise</vt:lpstr>
      <vt:lpstr>Types of research interview</vt:lpstr>
      <vt:lpstr> Aims of interviewing </vt:lpstr>
      <vt:lpstr>Interview vs Focus group</vt:lpstr>
      <vt:lpstr>Important</vt:lpstr>
      <vt:lpstr>PowerPoint Presentation</vt:lpstr>
      <vt:lpstr>Thematic analysis</vt:lpstr>
      <vt:lpstr>Qualitative researcher</vt:lpstr>
      <vt:lpstr>Trustworthiness</vt:lpstr>
      <vt:lpstr>Four criteria for assessing trustworthiness</vt:lpstr>
      <vt:lpstr>Seminar session</vt:lpstr>
      <vt:lpstr>Key term</vt:lpstr>
      <vt:lpstr>Practicing NVivo</vt:lpstr>
      <vt:lpstr>What did you learn today?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user</cp:lastModifiedBy>
  <cp:revision>426</cp:revision>
  <cp:lastPrinted>1601-01-01T00:00:00Z</cp:lastPrinted>
  <dcterms:created xsi:type="dcterms:W3CDTF">2002-10-07T19:43:58Z</dcterms:created>
  <dcterms:modified xsi:type="dcterms:W3CDTF">2024-02-25T21:48:25Z</dcterms:modified>
</cp:coreProperties>
</file>