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1" r:id="rId6"/>
    <p:sldId id="263" r:id="rId7"/>
    <p:sldId id="265" r:id="rId8"/>
    <p:sldId id="266" r:id="rId9"/>
    <p:sldId id="267" r:id="rId10"/>
    <p:sldId id="269" r:id="rId11"/>
    <p:sldId id="270" r:id="rId12"/>
  </p:sldIdLst>
  <p:sldSz cx="18288000" cy="10287000"/>
  <p:notesSz cx="9144000" cy="6858000"/>
  <p:embeddedFontLst>
    <p:embeddedFont>
      <p:font typeface="Calibri" panose="020F0502020204030204" pitchFamily="34" charset="0"/>
      <p:regular r:id="rId14"/>
      <p:bold r:id="rId15"/>
      <p:italic r:id="rId16"/>
      <p:boldItalic r:id="rId17"/>
    </p:embeddedFont>
    <p:embeddedFont>
      <p:font typeface="Canva Sans 1 Bold" panose="020B0604020202020204" charset="0"/>
      <p:regular r:id="rId18"/>
    </p:embeddedFont>
    <p:embeddedFont>
      <p:font typeface="Canva Sans 2 Bold" panose="020B0604020202020204" charset="0"/>
      <p:regular r:id="rId19"/>
    </p:embeddedFont>
    <p:embeddedFont>
      <p:font typeface="DM Sans" panose="020B0604020202020204" charset="0"/>
      <p:regular r:id="rId20"/>
    </p:embeddedFont>
    <p:embeddedFont>
      <p:font typeface="DM Sans Bold" panose="020B0604020202020204" charset="0"/>
      <p:regular r:id="rId21"/>
    </p:embeddedFont>
    <p:embeddedFont>
      <p:font typeface="League Spartan" panose="020B0604020202020204" charset="0"/>
      <p:regular r:id="rId22"/>
    </p:embeddedFont>
    <p:embeddedFont>
      <p:font typeface="Poppins" panose="00000500000000000000" pitchFamily="2" charset="0"/>
      <p:regular r:id="rId23"/>
      <p:bold r:id="rId24"/>
      <p:italic r:id="rId25"/>
      <p:boldItalic r:id="rId26"/>
    </p:embeddedFont>
    <p:embeddedFont>
      <p:font typeface="Poppins Bold" panose="00000800000000000000" charset="0"/>
      <p:regular r:id="rId27"/>
    </p:embeddedFont>
    <p:embeddedFont>
      <p:font typeface="Poppins Medium" panose="00000600000000000000" pitchFamily="2" charset="0"/>
      <p:regular r:id="rId28"/>
      <p:italic r:id="rId29"/>
    </p:embeddedFont>
    <p:embeddedFont>
      <p:font typeface="Poppins Ultra-Bold" panose="020B0604020202020204" charset="0"/>
      <p:regular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8133" autoAdjust="0"/>
  </p:normalViewPr>
  <p:slideViewPr>
    <p:cSldViewPr>
      <p:cViewPr varScale="1">
        <p:scale>
          <a:sx n="35" d="100"/>
          <a:sy n="35" d="100"/>
        </p:scale>
        <p:origin x="67" y="3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font" Target="fonts/font13.fntdata"/><Relationship Id="rId3" Type="http://schemas.openxmlformats.org/officeDocument/2006/relationships/slide" Target="slides/slide2.xml"/><Relationship Id="rId21" Type="http://schemas.openxmlformats.org/officeDocument/2006/relationships/font" Target="fonts/font8.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font" Target="fonts/font1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font" Target="fonts/font15.fntdata"/><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0" Type="http://schemas.openxmlformats.org/officeDocument/2006/relationships/font" Target="fonts/font17.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5283200" cy="257175"/>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6906684" y="1"/>
            <a:ext cx="5283200" cy="257175"/>
          </a:xfrm>
          <a:prstGeom prst="rect">
            <a:avLst/>
          </a:prstGeom>
        </p:spPr>
        <p:txBody>
          <a:bodyPr vert="horz" lIns="91440" tIns="45720" rIns="91440" bIns="45720" rtlCol="0"/>
          <a:lstStyle>
            <a:lvl1pPr algn="r">
              <a:defRPr sz="1200"/>
            </a:lvl1pPr>
          </a:lstStyle>
          <a:p>
            <a:fld id="{B7268E1E-0E44-426D-905E-8AD9B19D2182}" type="datetimeFigureOut">
              <a:rPr lang="cs-CZ" smtClean="0"/>
              <a:t>22.02.2024</a:t>
            </a:fld>
            <a:endParaRPr lang="cs-CZ"/>
          </a:p>
        </p:txBody>
      </p:sp>
      <p:sp>
        <p:nvSpPr>
          <p:cNvPr id="4" name="Slide Image Placeholder 3"/>
          <p:cNvSpPr>
            <a:spLocks noGrp="1" noRot="1" noChangeAspect="1"/>
          </p:cNvSpPr>
          <p:nvPr>
            <p:ph type="sldImg" idx="2"/>
          </p:nvPr>
        </p:nvSpPr>
        <p:spPr>
          <a:xfrm>
            <a:off x="4384675" y="384175"/>
            <a:ext cx="3422650" cy="1925638"/>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1219200" y="2438400"/>
            <a:ext cx="9753600" cy="231100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4876801"/>
            <a:ext cx="5283200" cy="255985"/>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6906684" y="4876801"/>
            <a:ext cx="5283200" cy="255985"/>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84675" y="384175"/>
            <a:ext cx="3422650" cy="192563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71B2431-D351-4C6E-A3CF-9DFAC0E3E050}" type="slidenum">
              <a:rPr lang="cs-CZ" smtClean="0"/>
              <a:t>1</a:t>
            </a:fld>
            <a:endParaRPr lang="cs-CZ"/>
          </a:p>
        </p:txBody>
      </p:sp>
    </p:spTree>
    <p:extLst>
      <p:ext uri="{BB962C8B-B14F-4D97-AF65-F5344CB8AC3E}">
        <p14:creationId xmlns:p14="http://schemas.microsoft.com/office/powerpoint/2010/main" val="1838050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84675" y="384175"/>
            <a:ext cx="3422650" cy="1925638"/>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strong hotel health and safety policy is important in today's fast-paced hospitality industry. As a receptionist at the </a:t>
            </a:r>
            <a:r>
              <a:rPr lang="en-GB" sz="1200" kern="1200" dirty="0" err="1">
                <a:solidFill>
                  <a:schemeClr val="tx1"/>
                </a:solidFill>
                <a:effectLst/>
                <a:latin typeface="+mn-lt"/>
                <a:ea typeface="+mn-ea"/>
                <a:cs typeface="+mn-cs"/>
              </a:rPr>
              <a:t>Marcure</a:t>
            </a:r>
            <a:r>
              <a:rPr lang="en-GB" sz="1200" kern="1200" dirty="0">
                <a:solidFill>
                  <a:schemeClr val="tx1"/>
                </a:solidFill>
                <a:effectLst/>
                <a:latin typeface="+mn-lt"/>
                <a:ea typeface="+mn-ea"/>
                <a:cs typeface="+mn-cs"/>
              </a:rPr>
              <a:t> Hotel in Newport, one has to learn how to teach and inform the housekeeping staff about important health and safety rules.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71B2431-D351-4C6E-A3CF-9DFAC0E3E050}" type="slidenum">
              <a:rPr lang="cs-CZ" smtClean="0"/>
              <a:t>2</a:t>
            </a:fld>
            <a:endParaRPr lang="cs-CZ"/>
          </a:p>
        </p:txBody>
      </p:sp>
    </p:spTree>
    <p:extLst>
      <p:ext uri="{BB962C8B-B14F-4D97-AF65-F5344CB8AC3E}">
        <p14:creationId xmlns:p14="http://schemas.microsoft.com/office/powerpoint/2010/main" val="1492394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5283200" cy="257175"/>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6906684" y="1"/>
            <a:ext cx="5283200" cy="257175"/>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4384675" y="384175"/>
            <a:ext cx="3422650" cy="192563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1219200" y="2438400"/>
            <a:ext cx="9753600" cy="2311004"/>
          </a:xfrm>
          <a:prstGeom prst="rect">
            <a:avLst/>
          </a:prstGeom>
        </p:spPr>
        <p:txBody>
          <a:bodyPr vert="horz" lIns="91440" tIns="45720" rIns="91440" bIns="45720" rtlCol="0"/>
          <a:lstStyle/>
          <a:p>
            <a:r>
              <a:rPr lang="en-GB" sz="1200" kern="1200" dirty="0">
                <a:solidFill>
                  <a:schemeClr val="tx1"/>
                </a:solidFill>
                <a:effectLst/>
                <a:latin typeface="+mn-lt"/>
                <a:ea typeface="+mn-ea"/>
                <a:cs typeface="+mn-cs"/>
              </a:rPr>
              <a:t>•People slip and fall on surfaces that are wet or cluttered.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•Cleaning products expose people to chemicals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•Lifting heavy things can hurt the back and muscles.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•Violence or harassment at work.</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•Lodge and hotel fires.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•Insufficient attention to the customers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•Insufficient employee management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•Inadequate training for employees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•Lack of equipment supply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•Lack of communication </a:t>
            </a:r>
            <a:endParaRPr lang="en-US"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4876801"/>
            <a:ext cx="5283200" cy="255985"/>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6906684" y="4876801"/>
            <a:ext cx="5283200" cy="255985"/>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5283200" cy="257175"/>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6906684" y="1"/>
            <a:ext cx="5283200" cy="257175"/>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4384675" y="384175"/>
            <a:ext cx="3422650" cy="192563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1219200" y="2438400"/>
            <a:ext cx="9753600" cy="2311004"/>
          </a:xfrm>
          <a:prstGeom prst="rect">
            <a:avLst/>
          </a:prstGeom>
        </p:spPr>
        <p:txBody>
          <a:bodyPr vert="horz" lIns="91440" tIns="45720" rIns="91440" bIns="45720" rtlCol="0"/>
          <a:lstStyle/>
          <a:p>
            <a:pPr lvl="0" fontAlgn="base"/>
            <a:r>
              <a:rPr lang="en-GB" sz="1200" kern="1200" dirty="0">
                <a:solidFill>
                  <a:schemeClr val="tx1"/>
                </a:solidFill>
                <a:effectLst/>
                <a:latin typeface="+mn-lt"/>
                <a:ea typeface="+mn-ea"/>
                <a:cs typeface="+mn-cs"/>
              </a:rPr>
              <a:t>After hearing the customer's problem, it's important to stress how important it is for team members to communicate clearly and briefly (Ivanov et al., 2020). This includes telling people how to clean, how to stay safe, and about changes to the way things are done.</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If someone tells you that a surface is wet or cluttered, act quickly because it could cause someone to slip and fall. Set up regular checks and clean up spills and cluttered areas right away.</a:t>
            </a:r>
          </a:p>
          <a:p>
            <a:pPr lvl="0" fontAlgn="base"/>
            <a:r>
              <a:rPr lang="en-GB" sz="1200" kern="1200" dirty="0">
                <a:solidFill>
                  <a:schemeClr val="tx1"/>
                </a:solidFill>
                <a:effectLst/>
                <a:latin typeface="+mn-lt"/>
                <a:ea typeface="+mn-ea"/>
                <a:cs typeface="+mn-cs"/>
              </a:rPr>
              <a:t>Concerns about cleaning product exposure should be looked into and dealt with quickly. To lower health risks, it is recommended that environmentally friendly products be used.</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Training programmes should stress how important it is to clean thoroughly and carefully to meet customer expectations and how happy customers can affect the hotel's reputation and bottom line.</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Always keep alert and keep fixed staff trained in cases of sudden fire accidents. </a:t>
            </a:r>
            <a:endParaRPr lang="en-US" sz="1200" kern="1200" dirty="0">
              <a:solidFill>
                <a:schemeClr val="tx1"/>
              </a:solidFill>
              <a:effectLst/>
              <a:latin typeface="+mn-lt"/>
              <a:ea typeface="+mn-ea"/>
              <a:cs typeface="+mn-cs"/>
            </a:endParaRPr>
          </a:p>
          <a:p>
            <a:pPr lvl="0" fontAlgn="base"/>
            <a:endParaRPr lang="en-US"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4876801"/>
            <a:ext cx="5283200" cy="255985"/>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6906684" y="4876801"/>
            <a:ext cx="5283200" cy="255985"/>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5283200" cy="257175"/>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6906684" y="1"/>
            <a:ext cx="5283200" cy="257175"/>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4384675" y="384175"/>
            <a:ext cx="3422650" cy="192563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1219200" y="2438400"/>
            <a:ext cx="9753600" cy="2311004"/>
          </a:xfrm>
          <a:prstGeom prst="rect">
            <a:avLst/>
          </a:prstGeom>
        </p:spPr>
        <p:txBody>
          <a:bodyPr vert="horz" lIns="91440" tIns="45720" rIns="91440" bIns="45720" rtlCol="0"/>
          <a:lstStyle/>
          <a:p>
            <a:r>
              <a:rPr lang="en-GB" sz="1200" b="1" kern="1200" dirty="0">
                <a:solidFill>
                  <a:schemeClr val="tx1"/>
                </a:solidFill>
                <a:effectLst/>
                <a:latin typeface="+mn-lt"/>
                <a:ea typeface="+mn-ea"/>
                <a:cs typeface="+mn-cs"/>
              </a:rPr>
              <a:t>Precautionary training </a:t>
            </a:r>
            <a:endParaRPr lang="en-US" sz="1200" kern="1200" dirty="0">
              <a:solidFill>
                <a:schemeClr val="tx1"/>
              </a:solidFill>
              <a:effectLst/>
              <a:latin typeface="+mn-lt"/>
              <a:ea typeface="+mn-ea"/>
              <a:cs typeface="+mn-cs"/>
            </a:endParaRPr>
          </a:p>
          <a:p>
            <a:pPr lvl="0" fontAlgn="base"/>
            <a:r>
              <a:rPr lang="en-GB" sz="1200" b="1" kern="1200" dirty="0">
                <a:solidFill>
                  <a:schemeClr val="tx1"/>
                </a:solidFill>
                <a:effectLst/>
                <a:latin typeface="+mn-lt"/>
                <a:ea typeface="+mn-ea"/>
                <a:cs typeface="+mn-cs"/>
              </a:rPr>
              <a:t>Importance of Attention to Detail</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Front desk workers have to pay close attention to every detail when they clean rooms.</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Oversight can happen when people don't talk to each other or follow the rules.</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Use real-life examples and consequences to show what it means.</a:t>
            </a:r>
            <a:endParaRPr lang="en-US" sz="1200" kern="1200" dirty="0">
              <a:solidFill>
                <a:schemeClr val="tx1"/>
              </a:solidFill>
              <a:effectLst/>
              <a:latin typeface="+mn-lt"/>
              <a:ea typeface="+mn-ea"/>
              <a:cs typeface="+mn-cs"/>
            </a:endParaRPr>
          </a:p>
          <a:p>
            <a:pPr lvl="0" fontAlgn="base"/>
            <a:r>
              <a:rPr lang="en-GB" sz="1200" b="1" kern="1200" dirty="0">
                <a:solidFill>
                  <a:schemeClr val="tx1"/>
                </a:solidFill>
                <a:effectLst/>
                <a:latin typeface="+mn-lt"/>
                <a:ea typeface="+mn-ea"/>
                <a:cs typeface="+mn-cs"/>
              </a:rPr>
              <a:t>Customer Complaints and Adequate Staffing</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Customer complaints may happen when there aren't enough employees. So always keep staffs in every floor </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Cleaning tasks that are done too quickly can make guests unhappy. So take time and give precise attention.</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Bring attention to the link between staffing, quality, and complaints from guests.</a:t>
            </a:r>
          </a:p>
          <a:p>
            <a:r>
              <a:rPr lang="en-GB" sz="1200" b="1" kern="1200" dirty="0">
                <a:solidFill>
                  <a:schemeClr val="tx1"/>
                </a:solidFill>
                <a:effectLst/>
                <a:latin typeface="+mn-lt"/>
                <a:ea typeface="+mn-ea"/>
                <a:cs typeface="+mn-cs"/>
              </a:rPr>
              <a:t>Equipment and Supplies Availability</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Improper cleaning equipment makes cleaning less effective. Always report the inventory. </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Stress how important it is for housekeeping teams to have the right tools. Report to the head. </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Show how not having the right tools can cause tasks to be left unfinished. Hence all the staff needed to be taught the use of devices. </a:t>
            </a:r>
            <a:endParaRPr lang="en-US" sz="1200" kern="1200" dirty="0">
              <a:solidFill>
                <a:schemeClr val="tx1"/>
              </a:solidFill>
              <a:effectLst/>
              <a:latin typeface="+mn-lt"/>
              <a:ea typeface="+mn-ea"/>
              <a:cs typeface="+mn-cs"/>
            </a:endParaRPr>
          </a:p>
          <a:p>
            <a:pPr lvl="0" fontAlgn="base"/>
            <a:r>
              <a:rPr lang="en-GB" sz="1200" b="1" kern="1200" dirty="0">
                <a:solidFill>
                  <a:schemeClr val="tx1"/>
                </a:solidFill>
                <a:effectLst/>
                <a:latin typeface="+mn-lt"/>
                <a:ea typeface="+mn-ea"/>
                <a:cs typeface="+mn-cs"/>
              </a:rPr>
              <a:t>Proper Chemical Handling</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Put on the right personal protective equipment (PPE), like goggles and gloves.</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Carefully read and follow the directions on the cleaning product's label.</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Emphasise how important it is to properly get rid of chemical waste.</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Show how to properly store chemicals so that they don't come into contact with things that don't go with them.</a:t>
            </a:r>
            <a:endParaRPr lang="en-US" sz="1200" kern="1200" dirty="0">
              <a:solidFill>
                <a:schemeClr val="tx1"/>
              </a:solidFill>
              <a:effectLst/>
              <a:latin typeface="+mn-lt"/>
              <a:ea typeface="+mn-ea"/>
              <a:cs typeface="+mn-cs"/>
            </a:endParaRPr>
          </a:p>
          <a:p>
            <a:pPr lvl="0" fontAlgn="base"/>
            <a:endParaRPr lang="en-US"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4876801"/>
            <a:ext cx="5283200" cy="255985"/>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6906684" y="4876801"/>
            <a:ext cx="5283200" cy="255985"/>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84675" y="384175"/>
            <a:ext cx="3422650" cy="1925638"/>
          </a:xfrm>
        </p:spPr>
      </p:sp>
      <p:sp>
        <p:nvSpPr>
          <p:cNvPr id="3" name="Notes Placeholder 2"/>
          <p:cNvSpPr>
            <a:spLocks noGrp="1"/>
          </p:cNvSpPr>
          <p:nvPr>
            <p:ph type="body" idx="1"/>
          </p:nvPr>
        </p:nvSpPr>
        <p:spPr/>
        <p:txBody>
          <a:bodyPr/>
          <a:lstStyle/>
          <a:p>
            <a:pPr lvl="0" fontAlgn="base"/>
            <a:r>
              <a:rPr lang="en-GB" sz="1200" kern="1200" dirty="0">
                <a:solidFill>
                  <a:schemeClr val="tx1"/>
                </a:solidFill>
                <a:effectLst/>
                <a:latin typeface="+mn-lt"/>
                <a:ea typeface="+mn-ea"/>
                <a:cs typeface="+mn-cs"/>
              </a:rPr>
              <a:t>In wet places, broken equipment can come to life and bring the environment to life as well. Other things like circuit breakers, fuses, and other devices must be rated correctly for the circuits they protect. Isolators and fuse box lids should stay shut and, if possible, locked.</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While using cables, plugs, sockets, and fittings are at work, they need to be long-lasting and well-protected. Employers must make sure that all machinery has an isolator or switch that is easy to reach in case of an emergency.</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Any problems with maintenance should be reported right away to the right department or the receptionist.</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Clean the room in a planned way, starting in one corner and working way around it.</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The front desk may quickly ask for cleaning the room to the guest's satisfaction by the current staffing levels and workload distribution will address their immediate concern and help identify areas that require adjustment (</a:t>
            </a:r>
            <a:r>
              <a:rPr lang="en-GB" sz="1200" kern="1200" dirty="0" err="1">
                <a:solidFill>
                  <a:schemeClr val="tx1"/>
                </a:solidFill>
                <a:effectLst/>
                <a:latin typeface="+mn-lt"/>
                <a:ea typeface="+mn-ea"/>
                <a:cs typeface="+mn-cs"/>
              </a:rPr>
              <a:t>Robina</a:t>
            </a:r>
            <a:r>
              <a:rPr lang="en-GB" sz="1200" kern="1200" dirty="0">
                <a:solidFill>
                  <a:schemeClr val="tx1"/>
                </a:solidFill>
                <a:effectLst/>
                <a:latin typeface="+mn-lt"/>
                <a:ea typeface="+mn-ea"/>
                <a:cs typeface="+mn-cs"/>
              </a:rPr>
              <a:t>-Ramirez et al., 2021).</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Assist in quickly cleaning the room to the required standards and apologise to the guest. </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Check the room for any possible dangers, like carpets that aren't attached properly, wires that are sticking out or appliances that don't work.</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71B2431-D351-4C6E-A3CF-9DFAC0E3E050}" type="slidenum">
              <a:rPr lang="cs-CZ" smtClean="0"/>
              <a:t>6</a:t>
            </a:fld>
            <a:endParaRPr lang="cs-CZ"/>
          </a:p>
        </p:txBody>
      </p:sp>
    </p:spTree>
    <p:extLst>
      <p:ext uri="{BB962C8B-B14F-4D97-AF65-F5344CB8AC3E}">
        <p14:creationId xmlns:p14="http://schemas.microsoft.com/office/powerpoint/2010/main" val="33731831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84675" y="384175"/>
            <a:ext cx="3422650" cy="1925638"/>
          </a:xfrm>
        </p:spPr>
      </p:sp>
      <p:sp>
        <p:nvSpPr>
          <p:cNvPr id="3" name="Notes Placeholder 2"/>
          <p:cNvSpPr>
            <a:spLocks noGrp="1"/>
          </p:cNvSpPr>
          <p:nvPr>
            <p:ph type="body" idx="1"/>
          </p:nvPr>
        </p:nvSpPr>
        <p:spPr/>
        <p:txBody>
          <a:bodyPr/>
          <a:lstStyle/>
          <a:p>
            <a:pPr lvl="0" fontAlgn="base"/>
            <a:r>
              <a:rPr lang="en-GB" sz="1200" kern="1200" dirty="0">
                <a:solidFill>
                  <a:schemeClr val="tx1"/>
                </a:solidFill>
                <a:effectLst/>
                <a:latin typeface="+mn-lt"/>
                <a:ea typeface="+mn-ea"/>
                <a:cs typeface="+mn-cs"/>
              </a:rPr>
              <a:t>To cut down on allergic reactions, hypoallergenic cleaning products should be used. </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Material Safety Data Sheets (MSDS) should be easy to find for all cleaning products.</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For reliable delivery of cleaning supplies on time, build strong relationships with suppliers (</a:t>
            </a:r>
            <a:r>
              <a:rPr lang="en-GB" sz="1200" kern="1200" dirty="0" err="1">
                <a:solidFill>
                  <a:schemeClr val="tx1"/>
                </a:solidFill>
                <a:effectLst/>
                <a:latin typeface="+mn-lt"/>
                <a:ea typeface="+mn-ea"/>
                <a:cs typeface="+mn-cs"/>
              </a:rPr>
              <a:t>Kainthola</a:t>
            </a:r>
            <a:r>
              <a:rPr lang="en-GB" sz="1200" kern="1200" dirty="0">
                <a:solidFill>
                  <a:schemeClr val="tx1"/>
                </a:solidFill>
                <a:effectLst/>
                <a:latin typeface="+mn-lt"/>
                <a:ea typeface="+mn-ea"/>
                <a:cs typeface="+mn-cs"/>
              </a:rPr>
              <a:t>, 2021). Talk about good terms to keep costs low and meet the needs of the team.</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Set up a mentorship scheme where more experienced team members help out new ones. This programme will help people share their skills and give them ongoing support to keep getting better.</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71B2431-D351-4C6E-A3CF-9DFAC0E3E050}" type="slidenum">
              <a:rPr lang="cs-CZ" smtClean="0"/>
              <a:t>7</a:t>
            </a:fld>
            <a:endParaRPr lang="cs-CZ"/>
          </a:p>
        </p:txBody>
      </p:sp>
    </p:spTree>
    <p:extLst>
      <p:ext uri="{BB962C8B-B14F-4D97-AF65-F5344CB8AC3E}">
        <p14:creationId xmlns:p14="http://schemas.microsoft.com/office/powerpoint/2010/main" val="4107499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5283200" cy="257175"/>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6906684" y="1"/>
            <a:ext cx="5283200" cy="257175"/>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4384675" y="384175"/>
            <a:ext cx="3422650" cy="192563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1219200" y="2438400"/>
            <a:ext cx="9753600" cy="2311004"/>
          </a:xfrm>
          <a:prstGeom prst="rect">
            <a:avLst/>
          </a:prstGeom>
        </p:spPr>
        <p:txBody>
          <a:bodyPr vert="horz" lIns="91440" tIns="45720" rIns="91440" bIns="45720" rtlCol="0"/>
          <a:lstStyle/>
          <a:p>
            <a:r>
              <a:rPr lang="en-GB" sz="1200" kern="1200" dirty="0">
                <a:solidFill>
                  <a:schemeClr val="tx1"/>
                </a:solidFill>
                <a:effectLst/>
                <a:latin typeface="+mn-lt"/>
                <a:ea typeface="+mn-ea"/>
                <a:cs typeface="+mn-cs"/>
              </a:rPr>
              <a:t>With the right planning, hotel management can make sure that guests are safe enough to have a smooth stay at the hotel. It is important to teach the workers how to take the right safety precautions (Montgomery et al., 2021). It can do departmental training in each hotel area to deal with different hazards so that people don't get hurt by spills, fires, food contamination, chemicals, and things that are left alone.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front desk may present a way to constantly update guests on potential hazards, operational changes, and emergency plan updates. They can form a safety committee to address issues with the hotel's safety protocols regularly.</a:t>
            </a:r>
            <a:endParaRPr lang="en-US"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4876801"/>
            <a:ext cx="5283200" cy="255985"/>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6906684" y="4876801"/>
            <a:ext cx="5283200" cy="255985"/>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84675" y="384175"/>
            <a:ext cx="3422650" cy="1925638"/>
          </a:xfrm>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Hotel managers</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Regularly train staff on how to avoid dangers in the hotel environment.</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Tell the staff and guests about any possible dangers in the hotel. To let guests know about possible dangers, they can put up hazard posters, signs, or labels all over the hotel (Fung et al., 2020).</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Following the rules and getting insurance. Make sure the hotel meets national standards for food safety, cleanliness, and accidents to cut down on injuries.</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Hire qualified people. Working with trained people lowers the chance of mistakes, which in turn lowers the risk of an accident.</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Employees</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The front desk may let management know about risks.</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The front of the desk must make sure that guests and </a:t>
            </a:r>
            <a:r>
              <a:rPr lang="en-GB" sz="1200" kern="1200" dirty="0" err="1">
                <a:solidFill>
                  <a:schemeClr val="tx1"/>
                </a:solidFill>
                <a:effectLst/>
                <a:latin typeface="+mn-lt"/>
                <a:ea typeface="+mn-ea"/>
                <a:cs typeface="+mn-cs"/>
              </a:rPr>
              <a:t>coworkers</a:t>
            </a:r>
            <a:r>
              <a:rPr lang="en-GB" sz="1200" kern="1200" dirty="0">
                <a:solidFill>
                  <a:schemeClr val="tx1"/>
                </a:solidFill>
                <a:effectLst/>
                <a:latin typeface="+mn-lt"/>
                <a:ea typeface="+mn-ea"/>
                <a:cs typeface="+mn-cs"/>
              </a:rPr>
              <a:t> are healthy and safe.</a:t>
            </a:r>
            <a:endParaRPr lang="en-US"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Make sure they take care of their hygiene.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Guests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Hotel guests are expected to follow health and safety rules, use equipment safely, and let staff know about any dangers. Even though the hospitality industry is very profitable, many health and safety risks can hurt a hotel's performance by making employees leave, lowering reservations, and leading to expensive lawsuits (Hayes et al., 2017). By following the right risk management procedures, hotel managers can keep their guests and employees safe by limiting their exposure to possible dangers.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71B2431-D351-4C6E-A3CF-9DFAC0E3E050}" type="slidenum">
              <a:rPr lang="cs-CZ" smtClean="0"/>
              <a:t>9</a:t>
            </a:fld>
            <a:endParaRPr lang="cs-CZ"/>
          </a:p>
        </p:txBody>
      </p:sp>
    </p:spTree>
    <p:extLst>
      <p:ext uri="{BB962C8B-B14F-4D97-AF65-F5344CB8AC3E}">
        <p14:creationId xmlns:p14="http://schemas.microsoft.com/office/powerpoint/2010/main" val="1613030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84675" y="384175"/>
            <a:ext cx="3422650" cy="1925638"/>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Improving worker health and safety is harder in the hotel industry than in other fields.  In the past ten to fifteen years, hotels have switched to fancier, heavier bedding and other features that may make it more likely for employees to get hurt.  The people who clean homes are most likely to get hurt because their work can cause strains, sprains, and tears.  In the hotel business, workers also get hurt when they slip, trip or fall.</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71B2431-D351-4C6E-A3CF-9DFAC0E3E050}" type="slidenum">
              <a:rPr lang="cs-CZ" smtClean="0"/>
              <a:t>10</a:t>
            </a:fld>
            <a:endParaRPr lang="cs-CZ"/>
          </a:p>
        </p:txBody>
      </p:sp>
    </p:spTree>
    <p:extLst>
      <p:ext uri="{BB962C8B-B14F-4D97-AF65-F5344CB8AC3E}">
        <p14:creationId xmlns:p14="http://schemas.microsoft.com/office/powerpoint/2010/main" val="18832313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84675" y="384175"/>
            <a:ext cx="3422650" cy="192563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71B2431-D351-4C6E-A3CF-9DFAC0E3E050}" type="slidenum">
              <a:rPr lang="cs-CZ" smtClean="0"/>
              <a:t>11</a:t>
            </a:fld>
            <a:endParaRPr lang="cs-CZ"/>
          </a:p>
        </p:txBody>
      </p:sp>
    </p:spTree>
    <p:extLst>
      <p:ext uri="{BB962C8B-B14F-4D97-AF65-F5344CB8AC3E}">
        <p14:creationId xmlns:p14="http://schemas.microsoft.com/office/powerpoint/2010/main" val="451773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7" Type="http://schemas.openxmlformats.org/officeDocument/2006/relationships/image" Target="../media/image25.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jpeg"/><Relationship Id="rId4" Type="http://schemas.openxmlformats.org/officeDocument/2006/relationships/image" Target="../media/image22.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AEB"/>
        </a:solidFill>
        <a:effectLst/>
      </p:bgPr>
    </p:bg>
    <p:spTree>
      <p:nvGrpSpPr>
        <p:cNvPr id="1" name=""/>
        <p:cNvGrpSpPr/>
        <p:nvPr/>
      </p:nvGrpSpPr>
      <p:grpSpPr>
        <a:xfrm>
          <a:off x="0" y="0"/>
          <a:ext cx="0" cy="0"/>
          <a:chOff x="0" y="0"/>
          <a:chExt cx="0" cy="0"/>
        </a:xfrm>
      </p:grpSpPr>
      <p:grpSp>
        <p:nvGrpSpPr>
          <p:cNvPr id="2" name="Group 2"/>
          <p:cNvGrpSpPr/>
          <p:nvPr/>
        </p:nvGrpSpPr>
        <p:grpSpPr>
          <a:xfrm rot="-1844908">
            <a:off x="12395032" y="1204893"/>
            <a:ext cx="7087456" cy="12470359"/>
            <a:chOff x="0" y="0"/>
            <a:chExt cx="660400" cy="1161972"/>
          </a:xfrm>
        </p:grpSpPr>
        <p:sp>
          <p:nvSpPr>
            <p:cNvPr id="3" name="Freeform 3"/>
            <p:cNvSpPr/>
            <p:nvPr/>
          </p:nvSpPr>
          <p:spPr>
            <a:xfrm>
              <a:off x="0" y="0"/>
              <a:ext cx="660400" cy="1161972"/>
            </a:xfrm>
            <a:custGeom>
              <a:avLst/>
              <a:gdLst/>
              <a:ahLst/>
              <a:cxnLst/>
              <a:rect l="l" t="t" r="r" b="b"/>
              <a:pathLst>
                <a:path w="660400" h="1161972">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36258"/>
                  </a:cubicBezTo>
                  <a:lnTo>
                    <a:pt x="660400" y="1161972"/>
                  </a:lnTo>
                  <a:lnTo>
                    <a:pt x="0" y="1161972"/>
                  </a:lnTo>
                  <a:lnTo>
                    <a:pt x="0" y="336871"/>
                  </a:lnTo>
                  <a:cubicBezTo>
                    <a:pt x="1782" y="185660"/>
                    <a:pt x="93019" y="64045"/>
                    <a:pt x="220252" y="19070"/>
                  </a:cubicBezTo>
                  <a:close/>
                </a:path>
              </a:pathLst>
            </a:custGeom>
            <a:solidFill>
              <a:srgbClr val="E0B15E"/>
            </a:solidFill>
          </p:spPr>
        </p:sp>
        <p:sp>
          <p:nvSpPr>
            <p:cNvPr id="4" name="TextBox 4"/>
            <p:cNvSpPr txBox="1"/>
            <p:nvPr/>
          </p:nvSpPr>
          <p:spPr>
            <a:xfrm>
              <a:off x="0" y="98425"/>
              <a:ext cx="660400" cy="1063547"/>
            </a:xfrm>
            <a:prstGeom prst="rect">
              <a:avLst/>
            </a:prstGeom>
          </p:spPr>
          <p:txBody>
            <a:bodyPr lIns="50800" tIns="50800" rIns="50800" bIns="50800" rtlCol="0" anchor="ctr"/>
            <a:lstStyle/>
            <a:p>
              <a:pPr algn="ctr">
                <a:lnSpc>
                  <a:spcPts val="2590"/>
                </a:lnSpc>
              </a:pPr>
              <a:endParaRPr/>
            </a:p>
          </p:txBody>
        </p:sp>
      </p:grpSp>
      <p:grpSp>
        <p:nvGrpSpPr>
          <p:cNvPr id="5" name="Group 5"/>
          <p:cNvGrpSpPr>
            <a:grpSpLocks noChangeAspect="1"/>
          </p:cNvGrpSpPr>
          <p:nvPr/>
        </p:nvGrpSpPr>
        <p:grpSpPr>
          <a:xfrm>
            <a:off x="11396859" y="1991036"/>
            <a:ext cx="6304927" cy="6304927"/>
            <a:chOff x="0" y="0"/>
            <a:chExt cx="6350000" cy="6350000"/>
          </a:xfrm>
        </p:grpSpPr>
        <p:sp>
          <p:nvSpPr>
            <p:cNvPr id="6" name="Freeform 6"/>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3"/>
              <a:stretch>
                <a:fillRect l="-67467" t="-32250" r="-73332" b="-28483"/>
              </a:stretch>
            </a:blipFill>
          </p:spPr>
        </p:sp>
        <p:sp>
          <p:nvSpPr>
            <p:cNvPr id="7" name="Freeform 7"/>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FFFAEB"/>
            </a:solidFill>
          </p:spPr>
        </p:sp>
      </p:grpSp>
      <p:grpSp>
        <p:nvGrpSpPr>
          <p:cNvPr id="8" name="Group 8"/>
          <p:cNvGrpSpPr/>
          <p:nvPr/>
        </p:nvGrpSpPr>
        <p:grpSpPr>
          <a:xfrm>
            <a:off x="-808019" y="8563205"/>
            <a:ext cx="3086100" cy="308610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B15E"/>
            </a:solidFill>
            <a:ln cap="sq">
              <a:noFill/>
              <a:prstDash val="solid"/>
              <a:miter/>
            </a:ln>
          </p:spPr>
        </p:sp>
        <p:sp>
          <p:nvSpPr>
            <p:cNvPr id="10" name="TextBox 10"/>
            <p:cNvSpPr txBox="1"/>
            <p:nvPr/>
          </p:nvSpPr>
          <p:spPr>
            <a:xfrm>
              <a:off x="76200" y="47625"/>
              <a:ext cx="660400" cy="688975"/>
            </a:xfrm>
            <a:prstGeom prst="rect">
              <a:avLst/>
            </a:prstGeom>
          </p:spPr>
          <p:txBody>
            <a:bodyPr lIns="50800" tIns="50800" rIns="50800" bIns="50800" rtlCol="0" anchor="ctr"/>
            <a:lstStyle/>
            <a:p>
              <a:pPr marL="0" lvl="0" indent="0" algn="ctr">
                <a:lnSpc>
                  <a:spcPts val="2590"/>
                </a:lnSpc>
                <a:spcBef>
                  <a:spcPct val="0"/>
                </a:spcBef>
              </a:pPr>
              <a:endParaRPr/>
            </a:p>
          </p:txBody>
        </p:sp>
      </p:grpSp>
      <p:sp>
        <p:nvSpPr>
          <p:cNvPr id="11" name="TextBox 11"/>
          <p:cNvSpPr txBox="1"/>
          <p:nvPr/>
        </p:nvSpPr>
        <p:spPr>
          <a:xfrm>
            <a:off x="1698040" y="1991036"/>
            <a:ext cx="9687932" cy="8118505"/>
          </a:xfrm>
          <a:prstGeom prst="rect">
            <a:avLst/>
          </a:prstGeom>
        </p:spPr>
        <p:txBody>
          <a:bodyPr lIns="0" tIns="0" rIns="0" bIns="0" rtlCol="0" anchor="t">
            <a:spAutoFit/>
          </a:bodyPr>
          <a:lstStyle/>
          <a:p>
            <a:pPr>
              <a:lnSpc>
                <a:spcPts val="8399"/>
              </a:lnSpc>
            </a:pPr>
            <a:r>
              <a:rPr lang="en-US" sz="6999" dirty="0">
                <a:solidFill>
                  <a:srgbClr val="2B1511"/>
                </a:solidFill>
                <a:latin typeface="Canva Sans 1 Bold"/>
              </a:rPr>
              <a:t>BMIH4006 OPERATING HOTEL FACILITIES</a:t>
            </a:r>
          </a:p>
          <a:p>
            <a:pPr>
              <a:lnSpc>
                <a:spcPts val="8399"/>
              </a:lnSpc>
            </a:pPr>
            <a:r>
              <a:rPr lang="en-US" sz="4800" dirty="0">
                <a:solidFill>
                  <a:srgbClr val="2B1511"/>
                </a:solidFill>
                <a:latin typeface="Canva Sans 1 Bold"/>
              </a:rPr>
              <a:t>Component 3 - Presentation </a:t>
            </a:r>
          </a:p>
          <a:p>
            <a:pPr>
              <a:lnSpc>
                <a:spcPct val="150000"/>
              </a:lnSpc>
            </a:pPr>
            <a:r>
              <a:rPr lang="en-US" sz="4000" b="1" dirty="0">
                <a:solidFill>
                  <a:srgbClr val="2B1511"/>
                </a:solidFill>
                <a:latin typeface="Canva Sans 1 Bold"/>
              </a:rPr>
              <a:t>Name - </a:t>
            </a:r>
            <a:r>
              <a:rPr lang="en-US" sz="4000" b="1" dirty="0" err="1">
                <a:solidFill>
                  <a:srgbClr val="2B1511"/>
                </a:solidFill>
                <a:latin typeface="Canva Sans 1 Bold"/>
              </a:rPr>
              <a:t>Teohar</a:t>
            </a:r>
            <a:r>
              <a:rPr lang="en-US" sz="4000" b="1" dirty="0">
                <a:solidFill>
                  <a:srgbClr val="2B1511"/>
                </a:solidFill>
                <a:latin typeface="Canva Sans 1 Bold"/>
              </a:rPr>
              <a:t> Nicoleta Valentina</a:t>
            </a:r>
          </a:p>
          <a:p>
            <a:pPr>
              <a:lnSpc>
                <a:spcPct val="150000"/>
              </a:lnSpc>
            </a:pPr>
            <a:r>
              <a:rPr lang="en-US" sz="4000" b="1" dirty="0">
                <a:solidFill>
                  <a:srgbClr val="2B1511"/>
                </a:solidFill>
                <a:latin typeface="Canva Sans 1 Bold"/>
              </a:rPr>
              <a:t>Student ID – 1918827</a:t>
            </a:r>
            <a:br>
              <a:rPr lang="en-US" sz="4000" b="1" dirty="0">
                <a:solidFill>
                  <a:srgbClr val="2B1511"/>
                </a:solidFill>
                <a:latin typeface="Canva Sans 1 Bold"/>
              </a:rPr>
            </a:br>
            <a:r>
              <a:rPr lang="en-US" sz="4000" b="1" dirty="0">
                <a:solidFill>
                  <a:srgbClr val="2B1511"/>
                </a:solidFill>
                <a:latin typeface="Canva Sans 1 Bold"/>
              </a:rPr>
              <a:t>Lecturer name - </a:t>
            </a:r>
            <a:r>
              <a:rPr lang="en-GB" sz="3600" b="1" dirty="0">
                <a:solidFill>
                  <a:srgbClr val="000000"/>
                </a:solidFill>
                <a:effectLst/>
                <a:latin typeface="Canva Sans 1 Bold" panose="020B0604020202020204" charset="0"/>
                <a:ea typeface="Calibri" panose="020F0502020204030204" pitchFamily="34" charset="0"/>
              </a:rPr>
              <a:t>Natalie Brailsford</a:t>
            </a:r>
            <a:endParaRPr lang="en-US" sz="4000" b="1" dirty="0">
              <a:solidFill>
                <a:srgbClr val="2B1511"/>
              </a:solidFill>
              <a:latin typeface="Canva Sans 1 Bold" panose="020B0604020202020204" charset="0"/>
            </a:endParaRPr>
          </a:p>
          <a:p>
            <a:pPr>
              <a:lnSpc>
                <a:spcPts val="8399"/>
              </a:lnSpc>
            </a:pPr>
            <a:endParaRPr lang="en-US" sz="6999" dirty="0">
              <a:solidFill>
                <a:srgbClr val="2B1511"/>
              </a:solidFill>
              <a:latin typeface="Canva Sans 1 Bold"/>
            </a:endParaRPr>
          </a:p>
        </p:txBody>
      </p:sp>
      <p:grpSp>
        <p:nvGrpSpPr>
          <p:cNvPr id="12" name="Group 12"/>
          <p:cNvGrpSpPr/>
          <p:nvPr/>
        </p:nvGrpSpPr>
        <p:grpSpPr>
          <a:xfrm>
            <a:off x="5146139" y="-572397"/>
            <a:ext cx="1144795" cy="1144795"/>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B15E"/>
            </a:solidFill>
            <a:ln cap="sq">
              <a:noFill/>
              <a:prstDash val="solid"/>
              <a:miter/>
            </a:ln>
          </p:spPr>
        </p:sp>
        <p:sp>
          <p:nvSpPr>
            <p:cNvPr id="14" name="TextBox 14"/>
            <p:cNvSpPr txBox="1"/>
            <p:nvPr/>
          </p:nvSpPr>
          <p:spPr>
            <a:xfrm>
              <a:off x="76200" y="47625"/>
              <a:ext cx="660400" cy="688975"/>
            </a:xfrm>
            <a:prstGeom prst="rect">
              <a:avLst/>
            </a:prstGeom>
          </p:spPr>
          <p:txBody>
            <a:bodyPr lIns="50800" tIns="50800" rIns="50800" bIns="50800" rtlCol="0" anchor="ctr"/>
            <a:lstStyle/>
            <a:p>
              <a:pPr marL="0" lvl="0" indent="0" algn="ctr">
                <a:lnSpc>
                  <a:spcPts val="2590"/>
                </a:lnSpc>
                <a:spcBef>
                  <a:spcPct val="0"/>
                </a:spcBef>
              </a:pPr>
              <a:endParaRPr/>
            </a:p>
          </p:txBody>
        </p:sp>
      </p:grpSp>
      <p:grpSp>
        <p:nvGrpSpPr>
          <p:cNvPr id="15" name="Group 15"/>
          <p:cNvGrpSpPr/>
          <p:nvPr/>
        </p:nvGrpSpPr>
        <p:grpSpPr>
          <a:xfrm>
            <a:off x="16707776" y="230133"/>
            <a:ext cx="684529" cy="684529"/>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B15E"/>
            </a:solidFill>
            <a:ln cap="sq">
              <a:noFill/>
              <a:prstDash val="solid"/>
              <a:miter/>
            </a:ln>
          </p:spPr>
        </p:sp>
        <p:sp>
          <p:nvSpPr>
            <p:cNvPr id="17" name="TextBox 17"/>
            <p:cNvSpPr txBox="1"/>
            <p:nvPr/>
          </p:nvSpPr>
          <p:spPr>
            <a:xfrm>
              <a:off x="76200" y="47625"/>
              <a:ext cx="660400" cy="688975"/>
            </a:xfrm>
            <a:prstGeom prst="rect">
              <a:avLst/>
            </a:prstGeom>
          </p:spPr>
          <p:txBody>
            <a:bodyPr lIns="50800" tIns="50800" rIns="50800" bIns="50800" rtlCol="0" anchor="ctr"/>
            <a:lstStyle/>
            <a:p>
              <a:pPr marL="0" lvl="0" indent="0" algn="ctr">
                <a:lnSpc>
                  <a:spcPts val="2590"/>
                </a:lnSpc>
                <a:spcBef>
                  <a:spcPct val="0"/>
                </a:spcBef>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AEB"/>
        </a:solidFill>
        <a:effectLst/>
      </p:bgPr>
    </p:bg>
    <p:spTree>
      <p:nvGrpSpPr>
        <p:cNvPr id="1" name=""/>
        <p:cNvGrpSpPr/>
        <p:nvPr/>
      </p:nvGrpSpPr>
      <p:grpSpPr>
        <a:xfrm>
          <a:off x="0" y="0"/>
          <a:ext cx="0" cy="0"/>
          <a:chOff x="0" y="0"/>
          <a:chExt cx="0" cy="0"/>
        </a:xfrm>
      </p:grpSpPr>
      <p:grpSp>
        <p:nvGrpSpPr>
          <p:cNvPr id="2" name="Group 2"/>
          <p:cNvGrpSpPr/>
          <p:nvPr/>
        </p:nvGrpSpPr>
        <p:grpSpPr>
          <a:xfrm>
            <a:off x="-6675429" y="-6848267"/>
            <a:ext cx="14680367" cy="14680367"/>
            <a:chOff x="0" y="0"/>
            <a:chExt cx="837653" cy="837653"/>
          </a:xfrm>
        </p:grpSpPr>
        <p:sp>
          <p:nvSpPr>
            <p:cNvPr id="3" name="Freeform 3"/>
            <p:cNvSpPr/>
            <p:nvPr/>
          </p:nvSpPr>
          <p:spPr>
            <a:xfrm>
              <a:off x="0" y="0"/>
              <a:ext cx="837653" cy="837653"/>
            </a:xfrm>
            <a:custGeom>
              <a:avLst/>
              <a:gdLst/>
              <a:ahLst/>
              <a:cxnLst/>
              <a:rect l="l" t="t" r="r" b="b"/>
              <a:pathLst>
                <a:path w="837653" h="837653">
                  <a:moveTo>
                    <a:pt x="418826" y="0"/>
                  </a:moveTo>
                  <a:cubicBezTo>
                    <a:pt x="187515" y="0"/>
                    <a:pt x="0" y="187515"/>
                    <a:pt x="0" y="418826"/>
                  </a:cubicBezTo>
                  <a:cubicBezTo>
                    <a:pt x="0" y="650138"/>
                    <a:pt x="187515" y="837653"/>
                    <a:pt x="418826" y="837653"/>
                  </a:cubicBezTo>
                  <a:cubicBezTo>
                    <a:pt x="650138" y="837653"/>
                    <a:pt x="837653" y="650138"/>
                    <a:pt x="837653" y="418826"/>
                  </a:cubicBezTo>
                  <a:cubicBezTo>
                    <a:pt x="837653" y="187515"/>
                    <a:pt x="650138" y="0"/>
                    <a:pt x="418826" y="0"/>
                  </a:cubicBezTo>
                  <a:close/>
                </a:path>
              </a:pathLst>
            </a:custGeom>
            <a:solidFill>
              <a:srgbClr val="EDA711"/>
            </a:solidFill>
          </p:spPr>
        </p:sp>
        <p:sp>
          <p:nvSpPr>
            <p:cNvPr id="4" name="TextBox 4"/>
            <p:cNvSpPr txBox="1"/>
            <p:nvPr/>
          </p:nvSpPr>
          <p:spPr>
            <a:xfrm>
              <a:off x="78530" y="21380"/>
              <a:ext cx="680593" cy="737743"/>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5586539" y="-5094126"/>
            <a:ext cx="12502588" cy="11914587"/>
            <a:chOff x="0" y="0"/>
            <a:chExt cx="852913" cy="812800"/>
          </a:xfrm>
        </p:grpSpPr>
        <p:sp>
          <p:nvSpPr>
            <p:cNvPr id="6" name="Freeform 6"/>
            <p:cNvSpPr/>
            <p:nvPr/>
          </p:nvSpPr>
          <p:spPr>
            <a:xfrm>
              <a:off x="0" y="0"/>
              <a:ext cx="852913" cy="812800"/>
            </a:xfrm>
            <a:custGeom>
              <a:avLst/>
              <a:gdLst/>
              <a:ahLst/>
              <a:cxnLst/>
              <a:rect l="l" t="t" r="r" b="b"/>
              <a:pathLst>
                <a:path w="852913" h="812800">
                  <a:moveTo>
                    <a:pt x="426456" y="0"/>
                  </a:moveTo>
                  <a:cubicBezTo>
                    <a:pt x="190931" y="0"/>
                    <a:pt x="0" y="181951"/>
                    <a:pt x="0" y="406400"/>
                  </a:cubicBezTo>
                  <a:cubicBezTo>
                    <a:pt x="0" y="630849"/>
                    <a:pt x="190931" y="812800"/>
                    <a:pt x="426456" y="812800"/>
                  </a:cubicBezTo>
                  <a:cubicBezTo>
                    <a:pt x="661982" y="812800"/>
                    <a:pt x="852913" y="630849"/>
                    <a:pt x="852913" y="406400"/>
                  </a:cubicBezTo>
                  <a:cubicBezTo>
                    <a:pt x="852913" y="181951"/>
                    <a:pt x="661982" y="0"/>
                    <a:pt x="426456" y="0"/>
                  </a:cubicBezTo>
                  <a:close/>
                </a:path>
              </a:pathLst>
            </a:custGeom>
            <a:solidFill>
              <a:srgbClr val="FFBC00"/>
            </a:solidFill>
          </p:spPr>
        </p:sp>
        <p:sp>
          <p:nvSpPr>
            <p:cNvPr id="7" name="TextBox 7"/>
            <p:cNvSpPr txBox="1"/>
            <p:nvPr/>
          </p:nvSpPr>
          <p:spPr>
            <a:xfrm>
              <a:off x="79961" y="19050"/>
              <a:ext cx="692992" cy="717550"/>
            </a:xfrm>
            <a:prstGeom prst="rect">
              <a:avLst/>
            </a:prstGeom>
          </p:spPr>
          <p:txBody>
            <a:bodyPr lIns="50800" tIns="50800" rIns="50800" bIns="50800" rtlCol="0" anchor="ctr"/>
            <a:lstStyle/>
            <a:p>
              <a:pPr algn="ctr">
                <a:lnSpc>
                  <a:spcPts val="2659"/>
                </a:lnSpc>
              </a:pPr>
              <a:endParaRPr/>
            </a:p>
          </p:txBody>
        </p:sp>
      </p:grpSp>
      <p:grpSp>
        <p:nvGrpSpPr>
          <p:cNvPr id="8" name="Group 8"/>
          <p:cNvGrpSpPr>
            <a:grpSpLocks noChangeAspect="1"/>
          </p:cNvGrpSpPr>
          <p:nvPr/>
        </p:nvGrpSpPr>
        <p:grpSpPr>
          <a:xfrm>
            <a:off x="-4878921" y="-5051737"/>
            <a:ext cx="11087352" cy="11087308"/>
            <a:chOff x="0" y="0"/>
            <a:chExt cx="6350000" cy="6349975"/>
          </a:xfrm>
        </p:grpSpPr>
        <p:sp>
          <p:nvSpPr>
            <p:cNvPr id="9" name="Freeform 9"/>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3"/>
              <a:stretch>
                <a:fillRect l="-24999" r="-24999"/>
              </a:stretch>
            </a:blipFill>
          </p:spPr>
        </p:sp>
      </p:grpSp>
      <p:sp>
        <p:nvSpPr>
          <p:cNvPr id="10" name="TextBox 10"/>
          <p:cNvSpPr txBox="1"/>
          <p:nvPr/>
        </p:nvSpPr>
        <p:spPr>
          <a:xfrm>
            <a:off x="9379274" y="1623994"/>
            <a:ext cx="8236124" cy="1200111"/>
          </a:xfrm>
          <a:prstGeom prst="rect">
            <a:avLst/>
          </a:prstGeom>
        </p:spPr>
        <p:txBody>
          <a:bodyPr lIns="0" tIns="0" rIns="0" bIns="0" rtlCol="0" anchor="t">
            <a:spAutoFit/>
          </a:bodyPr>
          <a:lstStyle/>
          <a:p>
            <a:pPr algn="r">
              <a:lnSpc>
                <a:spcPts val="8984"/>
              </a:lnSpc>
            </a:pPr>
            <a:r>
              <a:rPr lang="en-US" sz="7487">
                <a:solidFill>
                  <a:srgbClr val="D6801C"/>
                </a:solidFill>
                <a:latin typeface="Poppins Ultra-Bold"/>
              </a:rPr>
              <a:t>Introduction</a:t>
            </a:r>
          </a:p>
        </p:txBody>
      </p:sp>
      <p:sp>
        <p:nvSpPr>
          <p:cNvPr id="11" name="TextBox 11"/>
          <p:cNvSpPr txBox="1"/>
          <p:nvPr/>
        </p:nvSpPr>
        <p:spPr>
          <a:xfrm>
            <a:off x="9313798" y="3096375"/>
            <a:ext cx="8367076" cy="2101074"/>
          </a:xfrm>
          <a:prstGeom prst="rect">
            <a:avLst/>
          </a:prstGeom>
        </p:spPr>
        <p:txBody>
          <a:bodyPr lIns="0" tIns="0" rIns="0" bIns="0" rtlCol="0" anchor="t">
            <a:spAutoFit/>
          </a:bodyPr>
          <a:lstStyle/>
          <a:p>
            <a:pPr algn="just">
              <a:lnSpc>
                <a:spcPts val="3356"/>
              </a:lnSpc>
              <a:spcBef>
                <a:spcPct val="0"/>
              </a:spcBef>
            </a:pPr>
            <a:r>
              <a:rPr lang="en-US" sz="2397">
                <a:solidFill>
                  <a:srgbClr val="000000"/>
                </a:solidFill>
                <a:latin typeface="Poppins Medium"/>
              </a:rPr>
              <a:t>A strong hotel health and safety policy is important in today's fast-paced hospitality industry. As a receptionist at the Marcure Hotel in Newport, one has to learn how to teach and inform the housekeeping staff about important health and safety rules. </a:t>
            </a:r>
          </a:p>
        </p:txBody>
      </p:sp>
      <p:sp>
        <p:nvSpPr>
          <p:cNvPr id="13" name="AutoShape 4" descr="https://www.mercurenewport.co.uk/wp-content/uploads/2022/11/logo.sv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4" name="Picture 13"/>
          <p:cNvPicPr>
            <a:picLocks noChangeAspect="1"/>
          </p:cNvPicPr>
          <p:nvPr/>
        </p:nvPicPr>
        <p:blipFill>
          <a:blip r:embed="rId4"/>
          <a:stretch>
            <a:fillRect/>
          </a:stretch>
        </p:blipFill>
        <p:spPr>
          <a:xfrm>
            <a:off x="10591800" y="5485652"/>
            <a:ext cx="6137195" cy="343155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0B15E"/>
        </a:solidFill>
        <a:effectLst/>
      </p:bgPr>
    </p:bg>
    <p:spTree>
      <p:nvGrpSpPr>
        <p:cNvPr id="1" name=""/>
        <p:cNvGrpSpPr/>
        <p:nvPr/>
      </p:nvGrpSpPr>
      <p:grpSpPr>
        <a:xfrm>
          <a:off x="0" y="0"/>
          <a:ext cx="0" cy="0"/>
          <a:chOff x="0" y="0"/>
          <a:chExt cx="0" cy="0"/>
        </a:xfrm>
      </p:grpSpPr>
      <p:grpSp>
        <p:nvGrpSpPr>
          <p:cNvPr id="2" name="Group 2"/>
          <p:cNvGrpSpPr/>
          <p:nvPr/>
        </p:nvGrpSpPr>
        <p:grpSpPr>
          <a:xfrm>
            <a:off x="11643301" y="5175645"/>
            <a:ext cx="10464525" cy="10464525"/>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AEB"/>
            </a:solidFill>
            <a:ln cap="sq">
              <a:noFill/>
              <a:prstDash val="solid"/>
              <a:miter/>
            </a:ln>
          </p:spPr>
        </p:sp>
        <p:sp>
          <p:nvSpPr>
            <p:cNvPr id="4" name="TextBox 4"/>
            <p:cNvSpPr txBox="1"/>
            <p:nvPr/>
          </p:nvSpPr>
          <p:spPr>
            <a:xfrm>
              <a:off x="76200" y="47625"/>
              <a:ext cx="660400" cy="688975"/>
            </a:xfrm>
            <a:prstGeom prst="rect">
              <a:avLst/>
            </a:prstGeom>
          </p:spPr>
          <p:txBody>
            <a:bodyPr lIns="50800" tIns="50800" rIns="50800" bIns="50800" rtlCol="0" anchor="ctr"/>
            <a:lstStyle/>
            <a:p>
              <a:pPr marL="0" lvl="0" indent="0" algn="ctr">
                <a:lnSpc>
                  <a:spcPts val="2590"/>
                </a:lnSpc>
                <a:spcBef>
                  <a:spcPct val="0"/>
                </a:spcBef>
              </a:pPr>
              <a:endParaRPr/>
            </a:p>
          </p:txBody>
        </p:sp>
      </p:grpSp>
      <p:grpSp>
        <p:nvGrpSpPr>
          <p:cNvPr id="5" name="Group 5"/>
          <p:cNvGrpSpPr/>
          <p:nvPr/>
        </p:nvGrpSpPr>
        <p:grpSpPr>
          <a:xfrm>
            <a:off x="-2368812" y="-3766275"/>
            <a:ext cx="12607523" cy="12607523"/>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AEB"/>
            </a:solidFill>
            <a:ln cap="sq">
              <a:noFill/>
              <a:prstDash val="solid"/>
              <a:miter/>
            </a:ln>
          </p:spPr>
        </p:sp>
        <p:sp>
          <p:nvSpPr>
            <p:cNvPr id="7" name="TextBox 7"/>
            <p:cNvSpPr txBox="1"/>
            <p:nvPr/>
          </p:nvSpPr>
          <p:spPr>
            <a:xfrm>
              <a:off x="76200" y="47625"/>
              <a:ext cx="660400" cy="688975"/>
            </a:xfrm>
            <a:prstGeom prst="rect">
              <a:avLst/>
            </a:prstGeom>
          </p:spPr>
          <p:txBody>
            <a:bodyPr lIns="50800" tIns="50800" rIns="50800" bIns="50800" rtlCol="0" anchor="ctr"/>
            <a:lstStyle/>
            <a:p>
              <a:pPr marL="0" lvl="0" indent="0" algn="ctr">
                <a:lnSpc>
                  <a:spcPts val="2590"/>
                </a:lnSpc>
                <a:spcBef>
                  <a:spcPct val="0"/>
                </a:spcBef>
              </a:pPr>
              <a:endParaRPr/>
            </a:p>
          </p:txBody>
        </p:sp>
      </p:grpSp>
      <p:grpSp>
        <p:nvGrpSpPr>
          <p:cNvPr id="8" name="Group 8"/>
          <p:cNvGrpSpPr>
            <a:grpSpLocks noChangeAspect="1"/>
          </p:cNvGrpSpPr>
          <p:nvPr/>
        </p:nvGrpSpPr>
        <p:grpSpPr>
          <a:xfrm>
            <a:off x="10950624" y="2444439"/>
            <a:ext cx="7842561" cy="7842561"/>
            <a:chOff x="0" y="0"/>
            <a:chExt cx="6350000" cy="6350000"/>
          </a:xfrm>
        </p:grpSpPr>
        <p:sp>
          <p:nvSpPr>
            <p:cNvPr id="9" name="Freeform 9"/>
            <p:cNvSpPr/>
            <p:nvPr/>
          </p:nvSpPr>
          <p:spPr>
            <a:xfrm>
              <a:off x="-156812" y="-5088"/>
              <a:ext cx="6663624" cy="6360176"/>
            </a:xfrm>
            <a:custGeom>
              <a:avLst/>
              <a:gdLst/>
              <a:ahLst/>
              <a:cxnLst/>
              <a:rect l="l" t="t" r="r" b="b"/>
              <a:pathLst>
                <a:path w="6663624" h="6360176">
                  <a:moveTo>
                    <a:pt x="3331812" y="5088"/>
                  </a:moveTo>
                  <a:lnTo>
                    <a:pt x="3331812" y="5088"/>
                  </a:lnTo>
                  <a:cubicBezTo>
                    <a:pt x="2194111" y="0"/>
                    <a:pt x="1140649" y="604036"/>
                    <a:pt x="570324" y="1588475"/>
                  </a:cubicBezTo>
                  <a:cubicBezTo>
                    <a:pt x="0" y="2572913"/>
                    <a:pt x="0" y="3787263"/>
                    <a:pt x="570324" y="4771701"/>
                  </a:cubicBezTo>
                  <a:cubicBezTo>
                    <a:pt x="1140649" y="5756140"/>
                    <a:pt x="2194111" y="6360176"/>
                    <a:pt x="3331812" y="6355088"/>
                  </a:cubicBezTo>
                  <a:cubicBezTo>
                    <a:pt x="4469513" y="6360176"/>
                    <a:pt x="5522976" y="5756140"/>
                    <a:pt x="6093300" y="4771701"/>
                  </a:cubicBezTo>
                  <a:cubicBezTo>
                    <a:pt x="6663624" y="3787263"/>
                    <a:pt x="6663624" y="2572913"/>
                    <a:pt x="6093300" y="1588475"/>
                  </a:cubicBezTo>
                  <a:cubicBezTo>
                    <a:pt x="5522976" y="604036"/>
                    <a:pt x="4469513" y="0"/>
                    <a:pt x="3331812" y="5088"/>
                  </a:cubicBezTo>
                  <a:close/>
                </a:path>
              </a:pathLst>
            </a:custGeom>
            <a:solidFill>
              <a:srgbClr val="FFFAEB"/>
            </a:solidFill>
          </p:spPr>
        </p:sp>
        <p:sp>
          <p:nvSpPr>
            <p:cNvPr id="10" name="Freeform 10"/>
            <p:cNvSpPr/>
            <p:nvPr/>
          </p:nvSpPr>
          <p:spPr>
            <a:xfrm>
              <a:off x="400267" y="526623"/>
              <a:ext cx="5549466" cy="5296755"/>
            </a:xfrm>
            <a:custGeom>
              <a:avLst/>
              <a:gdLst/>
              <a:ahLst/>
              <a:cxnLst/>
              <a:rect l="l" t="t" r="r" b="b"/>
              <a:pathLst>
                <a:path w="5549466" h="5296755">
                  <a:moveTo>
                    <a:pt x="2774733" y="4237"/>
                  </a:moveTo>
                  <a:cubicBezTo>
                    <a:pt x="1827256" y="0"/>
                    <a:pt x="949932" y="503041"/>
                    <a:pt x="474966" y="1322882"/>
                  </a:cubicBezTo>
                  <a:cubicBezTo>
                    <a:pt x="0" y="2142722"/>
                    <a:pt x="0" y="3154032"/>
                    <a:pt x="474966" y="3973872"/>
                  </a:cubicBezTo>
                  <a:cubicBezTo>
                    <a:pt x="949932" y="4793713"/>
                    <a:pt x="1827256" y="5296754"/>
                    <a:pt x="2774733" y="5292517"/>
                  </a:cubicBezTo>
                  <a:cubicBezTo>
                    <a:pt x="3722210" y="5296754"/>
                    <a:pt x="4599534" y="4793713"/>
                    <a:pt x="5074500" y="3973872"/>
                  </a:cubicBezTo>
                  <a:cubicBezTo>
                    <a:pt x="5549466" y="3154032"/>
                    <a:pt x="5549466" y="2142722"/>
                    <a:pt x="5074500" y="1322882"/>
                  </a:cubicBezTo>
                  <a:cubicBezTo>
                    <a:pt x="4599534" y="503041"/>
                    <a:pt x="3722210" y="0"/>
                    <a:pt x="2774733" y="4237"/>
                  </a:cubicBezTo>
                  <a:close/>
                </a:path>
              </a:pathLst>
            </a:custGeom>
            <a:blipFill>
              <a:blip r:embed="rId3"/>
              <a:stretch>
                <a:fillRect l="-24572" r="-24572"/>
              </a:stretch>
            </a:blipFill>
          </p:spPr>
        </p:sp>
      </p:grpSp>
      <p:sp>
        <p:nvSpPr>
          <p:cNvPr id="11" name="Freeform 11"/>
          <p:cNvSpPr/>
          <p:nvPr/>
        </p:nvSpPr>
        <p:spPr>
          <a:xfrm>
            <a:off x="15652706" y="-1342412"/>
            <a:ext cx="4320933" cy="2371112"/>
          </a:xfrm>
          <a:custGeom>
            <a:avLst/>
            <a:gdLst/>
            <a:ahLst/>
            <a:cxnLst/>
            <a:rect l="l" t="t" r="r" b="b"/>
            <a:pathLst>
              <a:path w="4320933" h="2371112">
                <a:moveTo>
                  <a:pt x="0" y="0"/>
                </a:moveTo>
                <a:lnTo>
                  <a:pt x="4320933" y="0"/>
                </a:lnTo>
                <a:lnTo>
                  <a:pt x="4320933" y="2371112"/>
                </a:lnTo>
                <a:lnTo>
                  <a:pt x="0" y="23711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2" name="TextBox 12"/>
          <p:cNvSpPr txBox="1"/>
          <p:nvPr/>
        </p:nvSpPr>
        <p:spPr>
          <a:xfrm>
            <a:off x="1028700" y="1767309"/>
            <a:ext cx="13843205" cy="1530830"/>
          </a:xfrm>
          <a:prstGeom prst="rect">
            <a:avLst/>
          </a:prstGeom>
        </p:spPr>
        <p:txBody>
          <a:bodyPr lIns="0" tIns="0" rIns="0" bIns="0" rtlCol="0" anchor="t">
            <a:spAutoFit/>
          </a:bodyPr>
          <a:lstStyle/>
          <a:p>
            <a:pPr>
              <a:lnSpc>
                <a:spcPts val="6035"/>
              </a:lnSpc>
            </a:pPr>
            <a:r>
              <a:rPr lang="en-US" sz="5029">
                <a:solidFill>
                  <a:srgbClr val="2B1511"/>
                </a:solidFill>
                <a:latin typeface="Canva Sans 1 Bold"/>
              </a:rPr>
              <a:t>Identify potential risks</a:t>
            </a:r>
          </a:p>
          <a:p>
            <a:pPr marL="0" lvl="0" indent="0" algn="l">
              <a:lnSpc>
                <a:spcPts val="6035"/>
              </a:lnSpc>
              <a:spcBef>
                <a:spcPct val="0"/>
              </a:spcBef>
            </a:pPr>
            <a:endParaRPr lang="en-US" sz="5029">
              <a:solidFill>
                <a:srgbClr val="2B1511"/>
              </a:solidFill>
              <a:latin typeface="Canva Sans 1 Bold"/>
            </a:endParaRPr>
          </a:p>
        </p:txBody>
      </p:sp>
      <p:sp>
        <p:nvSpPr>
          <p:cNvPr id="13" name="Freeform 13"/>
          <p:cNvSpPr/>
          <p:nvPr/>
        </p:nvSpPr>
        <p:spPr>
          <a:xfrm>
            <a:off x="-1360469" y="9331122"/>
            <a:ext cx="3924501" cy="2153570"/>
          </a:xfrm>
          <a:custGeom>
            <a:avLst/>
            <a:gdLst/>
            <a:ahLst/>
            <a:cxnLst/>
            <a:rect l="l" t="t" r="r" b="b"/>
            <a:pathLst>
              <a:path w="3924501" h="2153570">
                <a:moveTo>
                  <a:pt x="0" y="0"/>
                </a:moveTo>
                <a:lnTo>
                  <a:pt x="3924501" y="0"/>
                </a:lnTo>
                <a:lnTo>
                  <a:pt x="3924501" y="2153570"/>
                </a:lnTo>
                <a:lnTo>
                  <a:pt x="0" y="215357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4" name="TextBox 14"/>
          <p:cNvSpPr txBox="1"/>
          <p:nvPr/>
        </p:nvSpPr>
        <p:spPr>
          <a:xfrm>
            <a:off x="1028700" y="3233107"/>
            <a:ext cx="9709445" cy="4907065"/>
          </a:xfrm>
          <a:prstGeom prst="rect">
            <a:avLst/>
          </a:prstGeom>
        </p:spPr>
        <p:txBody>
          <a:bodyPr lIns="0" tIns="0" rIns="0" bIns="0" rtlCol="0" anchor="t">
            <a:spAutoFit/>
          </a:bodyPr>
          <a:lstStyle/>
          <a:p>
            <a:pPr algn="just">
              <a:lnSpc>
                <a:spcPts val="3569"/>
              </a:lnSpc>
            </a:pPr>
            <a:r>
              <a:rPr lang="en-US" sz="2550">
                <a:solidFill>
                  <a:srgbClr val="2B1511"/>
                </a:solidFill>
                <a:latin typeface="Canva Sans 1 Bold"/>
              </a:rPr>
              <a:t>•People slip and fall on surfaces that are wet or cluttered.</a:t>
            </a:r>
          </a:p>
          <a:p>
            <a:pPr algn="just">
              <a:lnSpc>
                <a:spcPts val="3569"/>
              </a:lnSpc>
            </a:pPr>
            <a:r>
              <a:rPr lang="en-US" sz="2550">
                <a:solidFill>
                  <a:srgbClr val="2B1511"/>
                </a:solidFill>
                <a:latin typeface="Canva Sans 1 Bold"/>
              </a:rPr>
              <a:t>•Cleaning products expose people to chemicals</a:t>
            </a:r>
          </a:p>
          <a:p>
            <a:pPr algn="just">
              <a:lnSpc>
                <a:spcPts val="3569"/>
              </a:lnSpc>
            </a:pPr>
            <a:r>
              <a:rPr lang="en-US" sz="2550">
                <a:solidFill>
                  <a:srgbClr val="2B1511"/>
                </a:solidFill>
                <a:latin typeface="Canva Sans 1 Bold"/>
              </a:rPr>
              <a:t>•Lifting heavy things can hurt the back and muscles.</a:t>
            </a:r>
          </a:p>
          <a:p>
            <a:pPr algn="just">
              <a:lnSpc>
                <a:spcPts val="3569"/>
              </a:lnSpc>
            </a:pPr>
            <a:r>
              <a:rPr lang="en-US" sz="2550">
                <a:solidFill>
                  <a:srgbClr val="2B1511"/>
                </a:solidFill>
                <a:latin typeface="Canva Sans 1 Bold"/>
              </a:rPr>
              <a:t>•Violence or harassment at work.</a:t>
            </a:r>
          </a:p>
          <a:p>
            <a:pPr algn="just">
              <a:lnSpc>
                <a:spcPts val="3569"/>
              </a:lnSpc>
            </a:pPr>
            <a:r>
              <a:rPr lang="en-US" sz="2550">
                <a:solidFill>
                  <a:srgbClr val="2B1511"/>
                </a:solidFill>
                <a:latin typeface="Canva Sans 1 Bold"/>
              </a:rPr>
              <a:t>•Lodge and hotel fires.</a:t>
            </a:r>
          </a:p>
          <a:p>
            <a:pPr algn="just">
              <a:lnSpc>
                <a:spcPts val="3569"/>
              </a:lnSpc>
            </a:pPr>
            <a:r>
              <a:rPr lang="en-US" sz="2550">
                <a:solidFill>
                  <a:srgbClr val="2B1511"/>
                </a:solidFill>
                <a:latin typeface="Canva Sans 1 Bold"/>
              </a:rPr>
              <a:t>•Insufficient attention to the customers</a:t>
            </a:r>
          </a:p>
          <a:p>
            <a:pPr algn="just">
              <a:lnSpc>
                <a:spcPts val="3569"/>
              </a:lnSpc>
            </a:pPr>
            <a:r>
              <a:rPr lang="en-US" sz="2550">
                <a:solidFill>
                  <a:srgbClr val="2B1511"/>
                </a:solidFill>
                <a:latin typeface="Canva Sans 1 Bold"/>
              </a:rPr>
              <a:t>•Insufficient employee management </a:t>
            </a:r>
          </a:p>
          <a:p>
            <a:pPr algn="just">
              <a:lnSpc>
                <a:spcPts val="3569"/>
              </a:lnSpc>
            </a:pPr>
            <a:r>
              <a:rPr lang="en-US" sz="2550">
                <a:solidFill>
                  <a:srgbClr val="2B1511"/>
                </a:solidFill>
                <a:latin typeface="Canva Sans 1 Bold"/>
              </a:rPr>
              <a:t>•Inadequate training for employees </a:t>
            </a:r>
          </a:p>
          <a:p>
            <a:pPr algn="just">
              <a:lnSpc>
                <a:spcPts val="3569"/>
              </a:lnSpc>
            </a:pPr>
            <a:r>
              <a:rPr lang="en-US" sz="2550">
                <a:solidFill>
                  <a:srgbClr val="2B1511"/>
                </a:solidFill>
                <a:latin typeface="Canva Sans 1 Bold"/>
              </a:rPr>
              <a:t>•Lack of equipment supply </a:t>
            </a:r>
          </a:p>
          <a:p>
            <a:pPr algn="just">
              <a:lnSpc>
                <a:spcPts val="3569"/>
              </a:lnSpc>
            </a:pPr>
            <a:r>
              <a:rPr lang="en-US" sz="2550">
                <a:solidFill>
                  <a:srgbClr val="2B1511"/>
                </a:solidFill>
                <a:latin typeface="Canva Sans 1 Bold"/>
              </a:rPr>
              <a:t>•Lack of communication </a:t>
            </a:r>
          </a:p>
          <a:p>
            <a:pPr algn="just">
              <a:lnSpc>
                <a:spcPts val="3569"/>
              </a:lnSpc>
              <a:spcBef>
                <a:spcPct val="0"/>
              </a:spcBef>
            </a:pPr>
            <a:endParaRPr lang="en-US" sz="2550">
              <a:solidFill>
                <a:srgbClr val="2B1511"/>
              </a:solidFill>
              <a:latin typeface="Canva Sans 1 Bo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AEB"/>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11391949" y="259694"/>
            <a:ext cx="7087456" cy="9767612"/>
            <a:chOff x="0" y="0"/>
            <a:chExt cx="660400" cy="910133"/>
          </a:xfrm>
        </p:grpSpPr>
        <p:sp>
          <p:nvSpPr>
            <p:cNvPr id="3" name="Freeform 3"/>
            <p:cNvSpPr/>
            <p:nvPr/>
          </p:nvSpPr>
          <p:spPr>
            <a:xfrm>
              <a:off x="0" y="0"/>
              <a:ext cx="660400" cy="910133"/>
            </a:xfrm>
            <a:custGeom>
              <a:avLst/>
              <a:gdLst/>
              <a:ahLst/>
              <a:cxnLst/>
              <a:rect l="l" t="t" r="r" b="b"/>
              <a:pathLst>
                <a:path w="660400" h="910133">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30664"/>
                  </a:cubicBezTo>
                  <a:lnTo>
                    <a:pt x="660400" y="910133"/>
                  </a:lnTo>
                  <a:lnTo>
                    <a:pt x="0" y="910133"/>
                  </a:lnTo>
                  <a:lnTo>
                    <a:pt x="0" y="331094"/>
                  </a:lnTo>
                  <a:cubicBezTo>
                    <a:pt x="1782" y="185660"/>
                    <a:pt x="93019" y="64045"/>
                    <a:pt x="220252" y="19070"/>
                  </a:cubicBezTo>
                  <a:close/>
                </a:path>
              </a:pathLst>
            </a:custGeom>
            <a:solidFill>
              <a:srgbClr val="E0B15E"/>
            </a:solidFill>
          </p:spPr>
        </p:sp>
        <p:sp>
          <p:nvSpPr>
            <p:cNvPr id="4" name="TextBox 4"/>
            <p:cNvSpPr txBox="1"/>
            <p:nvPr/>
          </p:nvSpPr>
          <p:spPr>
            <a:xfrm>
              <a:off x="0" y="98425"/>
              <a:ext cx="660400" cy="811708"/>
            </a:xfrm>
            <a:prstGeom prst="rect">
              <a:avLst/>
            </a:prstGeom>
          </p:spPr>
          <p:txBody>
            <a:bodyPr lIns="50800" tIns="50800" rIns="50800" bIns="50800" rtlCol="0" anchor="ctr"/>
            <a:lstStyle/>
            <a:p>
              <a:pPr algn="ctr">
                <a:lnSpc>
                  <a:spcPts val="2590"/>
                </a:lnSpc>
              </a:pPr>
              <a:endParaRPr/>
            </a:p>
          </p:txBody>
        </p:sp>
      </p:grpSp>
      <p:grpSp>
        <p:nvGrpSpPr>
          <p:cNvPr id="5" name="Group 5"/>
          <p:cNvGrpSpPr>
            <a:grpSpLocks noChangeAspect="1"/>
          </p:cNvGrpSpPr>
          <p:nvPr/>
        </p:nvGrpSpPr>
        <p:grpSpPr>
          <a:xfrm>
            <a:off x="10425671" y="2004947"/>
            <a:ext cx="6304927" cy="6304927"/>
            <a:chOff x="0" y="0"/>
            <a:chExt cx="6350000" cy="6350000"/>
          </a:xfrm>
        </p:grpSpPr>
        <p:sp>
          <p:nvSpPr>
            <p:cNvPr id="6" name="Freeform 6"/>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3"/>
              <a:stretch>
                <a:fillRect t="-25046" b="-25046"/>
              </a:stretch>
            </a:blipFill>
          </p:spPr>
        </p:sp>
        <p:sp>
          <p:nvSpPr>
            <p:cNvPr id="7" name="Freeform 7"/>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FFFAEB"/>
            </a:solidFill>
          </p:spPr>
        </p:sp>
      </p:grpSp>
      <p:grpSp>
        <p:nvGrpSpPr>
          <p:cNvPr id="8" name="Group 8"/>
          <p:cNvGrpSpPr/>
          <p:nvPr/>
        </p:nvGrpSpPr>
        <p:grpSpPr>
          <a:xfrm>
            <a:off x="-1403338" y="8549080"/>
            <a:ext cx="3475840" cy="347584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B15E"/>
            </a:solidFill>
            <a:ln cap="sq">
              <a:noFill/>
              <a:prstDash val="solid"/>
              <a:miter/>
            </a:ln>
          </p:spPr>
        </p:sp>
        <p:sp>
          <p:nvSpPr>
            <p:cNvPr id="10" name="TextBox 10"/>
            <p:cNvSpPr txBox="1"/>
            <p:nvPr/>
          </p:nvSpPr>
          <p:spPr>
            <a:xfrm>
              <a:off x="76200" y="47625"/>
              <a:ext cx="660400" cy="688975"/>
            </a:xfrm>
            <a:prstGeom prst="rect">
              <a:avLst/>
            </a:prstGeom>
          </p:spPr>
          <p:txBody>
            <a:bodyPr lIns="50800" tIns="50800" rIns="50800" bIns="50800" rtlCol="0" anchor="ctr"/>
            <a:lstStyle/>
            <a:p>
              <a:pPr marL="0" lvl="0" indent="0" algn="ctr">
                <a:lnSpc>
                  <a:spcPts val="2590"/>
                </a:lnSpc>
                <a:spcBef>
                  <a:spcPct val="0"/>
                </a:spcBef>
              </a:pPr>
              <a:endParaRPr/>
            </a:p>
          </p:txBody>
        </p:sp>
      </p:grpSp>
      <p:grpSp>
        <p:nvGrpSpPr>
          <p:cNvPr id="11" name="Group 11"/>
          <p:cNvGrpSpPr/>
          <p:nvPr/>
        </p:nvGrpSpPr>
        <p:grpSpPr>
          <a:xfrm>
            <a:off x="3101714" y="9171406"/>
            <a:ext cx="534212" cy="534212"/>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B15E"/>
            </a:solidFill>
            <a:ln cap="sq">
              <a:noFill/>
              <a:prstDash val="solid"/>
              <a:miter/>
            </a:ln>
          </p:spPr>
        </p:sp>
        <p:sp>
          <p:nvSpPr>
            <p:cNvPr id="13" name="TextBox 13"/>
            <p:cNvSpPr txBox="1"/>
            <p:nvPr/>
          </p:nvSpPr>
          <p:spPr>
            <a:xfrm>
              <a:off x="76200" y="47625"/>
              <a:ext cx="660400" cy="688975"/>
            </a:xfrm>
            <a:prstGeom prst="rect">
              <a:avLst/>
            </a:prstGeom>
          </p:spPr>
          <p:txBody>
            <a:bodyPr lIns="50800" tIns="50800" rIns="50800" bIns="50800" rtlCol="0" anchor="ctr"/>
            <a:lstStyle/>
            <a:p>
              <a:pPr marL="0" lvl="0" indent="0" algn="ctr">
                <a:lnSpc>
                  <a:spcPts val="2590"/>
                </a:lnSpc>
                <a:spcBef>
                  <a:spcPct val="0"/>
                </a:spcBef>
              </a:pPr>
              <a:endParaRPr/>
            </a:p>
          </p:txBody>
        </p:sp>
      </p:grpSp>
      <p:grpSp>
        <p:nvGrpSpPr>
          <p:cNvPr id="14" name="Group 14"/>
          <p:cNvGrpSpPr/>
          <p:nvPr/>
        </p:nvGrpSpPr>
        <p:grpSpPr>
          <a:xfrm>
            <a:off x="1303886" y="-594687"/>
            <a:ext cx="1537234" cy="1537234"/>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B15E"/>
            </a:solidFill>
            <a:ln cap="sq">
              <a:noFill/>
              <a:prstDash val="solid"/>
              <a:miter/>
            </a:ln>
          </p:spPr>
        </p:sp>
        <p:sp>
          <p:nvSpPr>
            <p:cNvPr id="16" name="TextBox 16"/>
            <p:cNvSpPr txBox="1"/>
            <p:nvPr/>
          </p:nvSpPr>
          <p:spPr>
            <a:xfrm>
              <a:off x="76200" y="47625"/>
              <a:ext cx="660400" cy="688975"/>
            </a:xfrm>
            <a:prstGeom prst="rect">
              <a:avLst/>
            </a:prstGeom>
          </p:spPr>
          <p:txBody>
            <a:bodyPr lIns="50800" tIns="50800" rIns="50800" bIns="50800" rtlCol="0" anchor="ctr"/>
            <a:lstStyle/>
            <a:p>
              <a:pPr marL="0" lvl="0" indent="0" algn="ctr">
                <a:lnSpc>
                  <a:spcPts val="2590"/>
                </a:lnSpc>
                <a:spcBef>
                  <a:spcPct val="0"/>
                </a:spcBef>
              </a:pPr>
              <a:endParaRPr/>
            </a:p>
          </p:txBody>
        </p:sp>
      </p:grpSp>
      <p:grpSp>
        <p:nvGrpSpPr>
          <p:cNvPr id="17" name="Group 17"/>
          <p:cNvGrpSpPr/>
          <p:nvPr/>
        </p:nvGrpSpPr>
        <p:grpSpPr>
          <a:xfrm>
            <a:off x="10425671" y="458568"/>
            <a:ext cx="483979" cy="483979"/>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B15E"/>
            </a:solidFill>
            <a:ln cap="sq">
              <a:noFill/>
              <a:prstDash val="solid"/>
              <a:miter/>
            </a:ln>
          </p:spPr>
        </p:sp>
        <p:sp>
          <p:nvSpPr>
            <p:cNvPr id="19" name="TextBox 19"/>
            <p:cNvSpPr txBox="1"/>
            <p:nvPr/>
          </p:nvSpPr>
          <p:spPr>
            <a:xfrm>
              <a:off x="76200" y="47625"/>
              <a:ext cx="660400" cy="688975"/>
            </a:xfrm>
            <a:prstGeom prst="rect">
              <a:avLst/>
            </a:prstGeom>
          </p:spPr>
          <p:txBody>
            <a:bodyPr lIns="50800" tIns="50800" rIns="50800" bIns="50800" rtlCol="0" anchor="ctr"/>
            <a:lstStyle/>
            <a:p>
              <a:pPr marL="0" lvl="0" indent="0" algn="ctr">
                <a:lnSpc>
                  <a:spcPts val="2590"/>
                </a:lnSpc>
                <a:spcBef>
                  <a:spcPct val="0"/>
                </a:spcBef>
              </a:pPr>
              <a:endParaRPr/>
            </a:p>
          </p:txBody>
        </p:sp>
      </p:grpSp>
      <p:sp>
        <p:nvSpPr>
          <p:cNvPr id="20" name="TextBox 20"/>
          <p:cNvSpPr txBox="1"/>
          <p:nvPr/>
        </p:nvSpPr>
        <p:spPr>
          <a:xfrm>
            <a:off x="586243" y="2898627"/>
            <a:ext cx="9361845" cy="6352794"/>
          </a:xfrm>
          <a:prstGeom prst="rect">
            <a:avLst/>
          </a:prstGeom>
        </p:spPr>
        <p:txBody>
          <a:bodyPr lIns="0" tIns="0" rIns="0" bIns="0" rtlCol="0" anchor="t">
            <a:spAutoFit/>
          </a:bodyPr>
          <a:lstStyle/>
          <a:p>
            <a:pPr marL="615313" lvl="1" indent="-307657" algn="just">
              <a:lnSpc>
                <a:spcPts val="3989"/>
              </a:lnSpc>
              <a:buFont typeface="Arial"/>
              <a:buChar char="•"/>
            </a:pPr>
            <a:r>
              <a:rPr lang="en-US" sz="2849">
                <a:solidFill>
                  <a:srgbClr val="000000"/>
                </a:solidFill>
                <a:latin typeface="Canva Sans 1 Bold"/>
              </a:rPr>
              <a:t>After hearing the customer's problem, it's important to stress how important it is for team members to communicate clearly and briefly (Ivanov et al., 2020). This includes telling people how to clean, how to stay safe, and about changes to the way things are done.</a:t>
            </a:r>
          </a:p>
          <a:p>
            <a:pPr marL="615313" lvl="1" indent="-307657" algn="just">
              <a:lnSpc>
                <a:spcPts val="3989"/>
              </a:lnSpc>
              <a:buFont typeface="Arial"/>
              <a:buChar char="•"/>
            </a:pPr>
            <a:r>
              <a:rPr lang="en-US" sz="2849">
                <a:solidFill>
                  <a:srgbClr val="000000"/>
                </a:solidFill>
                <a:latin typeface="Canva Sans 1 Bold"/>
              </a:rPr>
              <a:t>If someone tells you that a surface is wet or cluttered, act quickly because it could cause someone to slip and fall. Set up regular checks and clean up spills and cluttered areas right away.</a:t>
            </a:r>
          </a:p>
          <a:p>
            <a:pPr algn="just">
              <a:lnSpc>
                <a:spcPts val="3290"/>
              </a:lnSpc>
            </a:pPr>
            <a:endParaRPr lang="en-US" sz="2849">
              <a:solidFill>
                <a:srgbClr val="000000"/>
              </a:solidFill>
              <a:latin typeface="Canva Sans 1 Bold"/>
            </a:endParaRPr>
          </a:p>
          <a:p>
            <a:pPr algn="just">
              <a:lnSpc>
                <a:spcPts val="3290"/>
              </a:lnSpc>
              <a:spcBef>
                <a:spcPct val="0"/>
              </a:spcBef>
            </a:pPr>
            <a:endParaRPr lang="en-US" sz="2849">
              <a:solidFill>
                <a:srgbClr val="000000"/>
              </a:solidFill>
              <a:latin typeface="Canva Sans 1 Bold"/>
            </a:endParaRPr>
          </a:p>
        </p:txBody>
      </p:sp>
      <p:sp>
        <p:nvSpPr>
          <p:cNvPr id="21" name="TextBox 21"/>
          <p:cNvSpPr txBox="1"/>
          <p:nvPr/>
        </p:nvSpPr>
        <p:spPr>
          <a:xfrm>
            <a:off x="1303886" y="942547"/>
            <a:ext cx="16673057" cy="791874"/>
          </a:xfrm>
          <a:prstGeom prst="rect">
            <a:avLst/>
          </a:prstGeom>
        </p:spPr>
        <p:txBody>
          <a:bodyPr lIns="0" tIns="0" rIns="0" bIns="0" rtlCol="0" anchor="t">
            <a:spAutoFit/>
          </a:bodyPr>
          <a:lstStyle/>
          <a:p>
            <a:pPr marL="0" lvl="0" indent="0" algn="l">
              <a:lnSpc>
                <a:spcPts val="6283"/>
              </a:lnSpc>
              <a:spcBef>
                <a:spcPct val="0"/>
              </a:spcBef>
            </a:pPr>
            <a:r>
              <a:rPr lang="en-US" sz="5236">
                <a:solidFill>
                  <a:srgbClr val="2B1511"/>
                </a:solidFill>
                <a:latin typeface="Canva Sans 1 Bold"/>
              </a:rPr>
              <a:t>Front desk responsibility and communication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AEB"/>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0" y="3109746"/>
            <a:ext cx="7177254" cy="7177254"/>
            <a:chOff x="0" y="0"/>
            <a:chExt cx="3282950" cy="3282950"/>
          </a:xfrm>
        </p:grpSpPr>
        <p:sp>
          <p:nvSpPr>
            <p:cNvPr id="3" name="Freeform 3"/>
            <p:cNvSpPr/>
            <p:nvPr/>
          </p:nvSpPr>
          <p:spPr>
            <a:xfrm>
              <a:off x="0" y="0"/>
              <a:ext cx="3282950" cy="3282950"/>
            </a:xfrm>
            <a:custGeom>
              <a:avLst/>
              <a:gdLst/>
              <a:ahLst/>
              <a:cxnLst/>
              <a:rect l="l" t="t" r="r" b="b"/>
              <a:pathLst>
                <a:path w="3282950" h="3282950">
                  <a:moveTo>
                    <a:pt x="0" y="0"/>
                  </a:moveTo>
                  <a:lnTo>
                    <a:pt x="2532380" y="0"/>
                  </a:lnTo>
                  <a:cubicBezTo>
                    <a:pt x="2946400" y="0"/>
                    <a:pt x="3282950" y="336550"/>
                    <a:pt x="3282950" y="750570"/>
                  </a:cubicBezTo>
                  <a:lnTo>
                    <a:pt x="3282950" y="750570"/>
                  </a:lnTo>
                  <a:lnTo>
                    <a:pt x="3282950" y="3282950"/>
                  </a:lnTo>
                  <a:lnTo>
                    <a:pt x="3282950" y="3282950"/>
                  </a:lnTo>
                  <a:lnTo>
                    <a:pt x="0" y="3282950"/>
                  </a:lnTo>
                  <a:lnTo>
                    <a:pt x="0" y="3282950"/>
                  </a:lnTo>
                  <a:lnTo>
                    <a:pt x="0" y="0"/>
                  </a:lnTo>
                  <a:lnTo>
                    <a:pt x="0" y="0"/>
                  </a:lnTo>
                  <a:close/>
                </a:path>
              </a:pathLst>
            </a:custGeom>
            <a:blipFill>
              <a:blip r:embed="rId3"/>
              <a:stretch>
                <a:fillRect l="-12500" r="-12500"/>
              </a:stretch>
            </a:blipFill>
          </p:spPr>
        </p:sp>
      </p:grpSp>
      <p:sp>
        <p:nvSpPr>
          <p:cNvPr id="4" name="Freeform 4"/>
          <p:cNvSpPr/>
          <p:nvPr/>
        </p:nvSpPr>
        <p:spPr>
          <a:xfrm rot="-5400000">
            <a:off x="16399378" y="-227355"/>
            <a:ext cx="2512109" cy="2512109"/>
          </a:xfrm>
          <a:custGeom>
            <a:avLst/>
            <a:gdLst/>
            <a:ahLst/>
            <a:cxnLst/>
            <a:rect l="l" t="t" r="r" b="b"/>
            <a:pathLst>
              <a:path w="2512109" h="2512109">
                <a:moveTo>
                  <a:pt x="0" y="0"/>
                </a:moveTo>
                <a:lnTo>
                  <a:pt x="2512110" y="0"/>
                </a:lnTo>
                <a:lnTo>
                  <a:pt x="2512110" y="2512110"/>
                </a:lnTo>
                <a:lnTo>
                  <a:pt x="0" y="251211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TextBox 5"/>
          <p:cNvSpPr txBox="1"/>
          <p:nvPr/>
        </p:nvSpPr>
        <p:spPr>
          <a:xfrm>
            <a:off x="4591877" y="479643"/>
            <a:ext cx="10850199" cy="1094826"/>
          </a:xfrm>
          <a:prstGeom prst="rect">
            <a:avLst/>
          </a:prstGeom>
        </p:spPr>
        <p:txBody>
          <a:bodyPr lIns="0" tIns="0" rIns="0" bIns="0" rtlCol="0" anchor="t">
            <a:spAutoFit/>
          </a:bodyPr>
          <a:lstStyle/>
          <a:p>
            <a:pPr algn="ctr">
              <a:lnSpc>
                <a:spcPts val="8658"/>
              </a:lnSpc>
              <a:spcBef>
                <a:spcPct val="0"/>
              </a:spcBef>
            </a:pPr>
            <a:r>
              <a:rPr lang="en-US" sz="6274" spc="313">
                <a:solidFill>
                  <a:srgbClr val="F35000"/>
                </a:solidFill>
                <a:latin typeface="Canva Sans 2 Bold"/>
              </a:rPr>
              <a:t>Precautionary training </a:t>
            </a:r>
          </a:p>
        </p:txBody>
      </p:sp>
      <p:sp>
        <p:nvSpPr>
          <p:cNvPr id="6" name="TextBox 6"/>
          <p:cNvSpPr txBox="1"/>
          <p:nvPr/>
        </p:nvSpPr>
        <p:spPr>
          <a:xfrm>
            <a:off x="8045971" y="2744382"/>
            <a:ext cx="9213329" cy="6980604"/>
          </a:xfrm>
          <a:prstGeom prst="rect">
            <a:avLst/>
          </a:prstGeom>
        </p:spPr>
        <p:txBody>
          <a:bodyPr lIns="0" tIns="0" rIns="0" bIns="0" rtlCol="0" anchor="t">
            <a:spAutoFit/>
          </a:bodyPr>
          <a:lstStyle/>
          <a:p>
            <a:pPr algn="just">
              <a:lnSpc>
                <a:spcPts val="3709"/>
              </a:lnSpc>
              <a:spcBef>
                <a:spcPct val="0"/>
              </a:spcBef>
            </a:pPr>
            <a:r>
              <a:rPr lang="en-US" sz="2649">
                <a:solidFill>
                  <a:srgbClr val="000000"/>
                </a:solidFill>
                <a:latin typeface="DM Sans Bold"/>
              </a:rPr>
              <a:t>Importance of Attention to Detail</a:t>
            </a:r>
          </a:p>
          <a:p>
            <a:pPr marL="572134" lvl="1" indent="-286067" algn="just">
              <a:lnSpc>
                <a:spcPts val="3709"/>
              </a:lnSpc>
              <a:buFont typeface="Arial"/>
              <a:buChar char="•"/>
            </a:pPr>
            <a:r>
              <a:rPr lang="en-US" sz="2649">
                <a:solidFill>
                  <a:srgbClr val="000000"/>
                </a:solidFill>
                <a:latin typeface="DM Sans"/>
              </a:rPr>
              <a:t>Front desk workers have to pay close attention to every detail when they clean rooms.</a:t>
            </a:r>
          </a:p>
          <a:p>
            <a:pPr marL="572134" lvl="1" indent="-286067" algn="just">
              <a:lnSpc>
                <a:spcPts val="3709"/>
              </a:lnSpc>
              <a:buFont typeface="Arial"/>
              <a:buChar char="•"/>
            </a:pPr>
            <a:r>
              <a:rPr lang="en-US" sz="2649">
                <a:solidFill>
                  <a:srgbClr val="000000"/>
                </a:solidFill>
                <a:latin typeface="DM Sans"/>
              </a:rPr>
              <a:t>Oversight can happen when people don't talk to each other or follow the rules.</a:t>
            </a:r>
          </a:p>
          <a:p>
            <a:pPr marL="572134" lvl="1" indent="-286067" algn="just">
              <a:lnSpc>
                <a:spcPts val="3709"/>
              </a:lnSpc>
              <a:buFont typeface="Arial"/>
              <a:buChar char="•"/>
            </a:pPr>
            <a:r>
              <a:rPr lang="en-US" sz="2649">
                <a:solidFill>
                  <a:srgbClr val="000000"/>
                </a:solidFill>
                <a:latin typeface="DM Sans"/>
              </a:rPr>
              <a:t>Use real-life examples and consequences to show what it means.</a:t>
            </a:r>
          </a:p>
          <a:p>
            <a:pPr algn="just">
              <a:lnSpc>
                <a:spcPts val="3709"/>
              </a:lnSpc>
              <a:spcBef>
                <a:spcPct val="0"/>
              </a:spcBef>
            </a:pPr>
            <a:r>
              <a:rPr lang="en-US" sz="2649">
                <a:solidFill>
                  <a:srgbClr val="000000"/>
                </a:solidFill>
                <a:latin typeface="DM Sans Bold"/>
              </a:rPr>
              <a:t>Customer Complaints and Adequate Staffing</a:t>
            </a:r>
          </a:p>
          <a:p>
            <a:pPr marL="572134" lvl="1" indent="-286067" algn="just">
              <a:lnSpc>
                <a:spcPts val="3709"/>
              </a:lnSpc>
              <a:buFont typeface="Arial"/>
              <a:buChar char="•"/>
            </a:pPr>
            <a:r>
              <a:rPr lang="en-US" sz="2649">
                <a:solidFill>
                  <a:srgbClr val="000000"/>
                </a:solidFill>
                <a:latin typeface="DM Sans"/>
              </a:rPr>
              <a:t>Customer complaints may happen when there aren't enough employees. So always keep staffs in every floor </a:t>
            </a:r>
          </a:p>
          <a:p>
            <a:pPr marL="572134" lvl="1" indent="-286067" algn="just">
              <a:lnSpc>
                <a:spcPts val="3709"/>
              </a:lnSpc>
              <a:buFont typeface="Arial"/>
              <a:buChar char="•"/>
            </a:pPr>
            <a:r>
              <a:rPr lang="en-US" sz="2649">
                <a:solidFill>
                  <a:srgbClr val="000000"/>
                </a:solidFill>
                <a:latin typeface="DM Sans"/>
              </a:rPr>
              <a:t>Cleaning tasks that are done too quickly can make guests unhappy. So take time and give precise attention.</a:t>
            </a:r>
          </a:p>
          <a:p>
            <a:pPr marL="572134" lvl="1" indent="-286067" algn="just">
              <a:lnSpc>
                <a:spcPts val="3709"/>
              </a:lnSpc>
              <a:buFont typeface="Arial"/>
              <a:buChar char="•"/>
            </a:pPr>
            <a:r>
              <a:rPr lang="en-US" sz="2649">
                <a:solidFill>
                  <a:srgbClr val="000000"/>
                </a:solidFill>
                <a:latin typeface="DM Sans"/>
              </a:rPr>
              <a:t>Bring attention to the link between staffing, quality, and complaints from guests.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AEB"/>
        </a:solidFill>
        <a:effectLst/>
      </p:bgPr>
    </p:bg>
    <p:spTree>
      <p:nvGrpSpPr>
        <p:cNvPr id="1" name=""/>
        <p:cNvGrpSpPr/>
        <p:nvPr/>
      </p:nvGrpSpPr>
      <p:grpSpPr>
        <a:xfrm>
          <a:off x="0" y="0"/>
          <a:ext cx="0" cy="0"/>
          <a:chOff x="0" y="0"/>
          <a:chExt cx="0" cy="0"/>
        </a:xfrm>
      </p:grpSpPr>
      <p:grpSp>
        <p:nvGrpSpPr>
          <p:cNvPr id="2" name="Group 2"/>
          <p:cNvGrpSpPr/>
          <p:nvPr/>
        </p:nvGrpSpPr>
        <p:grpSpPr>
          <a:xfrm>
            <a:off x="13255272" y="-896443"/>
            <a:ext cx="1378419" cy="12079887"/>
            <a:chOff x="0" y="0"/>
            <a:chExt cx="363040" cy="3181534"/>
          </a:xfrm>
        </p:grpSpPr>
        <p:sp>
          <p:nvSpPr>
            <p:cNvPr id="3" name="Freeform 3"/>
            <p:cNvSpPr/>
            <p:nvPr/>
          </p:nvSpPr>
          <p:spPr>
            <a:xfrm>
              <a:off x="0" y="0"/>
              <a:ext cx="363040" cy="3181534"/>
            </a:xfrm>
            <a:custGeom>
              <a:avLst/>
              <a:gdLst/>
              <a:ahLst/>
              <a:cxnLst/>
              <a:rect l="l" t="t" r="r" b="b"/>
              <a:pathLst>
                <a:path w="363040" h="3181534">
                  <a:moveTo>
                    <a:pt x="181520" y="0"/>
                  </a:moveTo>
                  <a:lnTo>
                    <a:pt x="181520" y="0"/>
                  </a:lnTo>
                  <a:cubicBezTo>
                    <a:pt x="281771" y="0"/>
                    <a:pt x="363040" y="81269"/>
                    <a:pt x="363040" y="181520"/>
                  </a:cubicBezTo>
                  <a:lnTo>
                    <a:pt x="363040" y="3000014"/>
                  </a:lnTo>
                  <a:cubicBezTo>
                    <a:pt x="363040" y="3100265"/>
                    <a:pt x="281771" y="3181534"/>
                    <a:pt x="181520" y="3181534"/>
                  </a:cubicBezTo>
                  <a:lnTo>
                    <a:pt x="181520" y="3181534"/>
                  </a:lnTo>
                  <a:cubicBezTo>
                    <a:pt x="81269" y="3181534"/>
                    <a:pt x="0" y="3100265"/>
                    <a:pt x="0" y="3000014"/>
                  </a:cubicBezTo>
                  <a:lnTo>
                    <a:pt x="0" y="181520"/>
                  </a:lnTo>
                  <a:cubicBezTo>
                    <a:pt x="0" y="81269"/>
                    <a:pt x="81269" y="0"/>
                    <a:pt x="181520" y="0"/>
                  </a:cubicBezTo>
                  <a:close/>
                </a:path>
              </a:pathLst>
            </a:custGeom>
            <a:solidFill>
              <a:srgbClr val="EDA711"/>
            </a:solidFill>
          </p:spPr>
        </p:sp>
        <p:sp>
          <p:nvSpPr>
            <p:cNvPr id="4" name="TextBox 4"/>
            <p:cNvSpPr txBox="1"/>
            <p:nvPr/>
          </p:nvSpPr>
          <p:spPr>
            <a:xfrm>
              <a:off x="0" y="-47625"/>
              <a:ext cx="363040" cy="3229159"/>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6505147" y="9258300"/>
            <a:ext cx="3086100" cy="3086100"/>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B15E"/>
            </a:solidFill>
          </p:spPr>
        </p:sp>
        <p:sp>
          <p:nvSpPr>
            <p:cNvPr id="7" name="TextBox 7"/>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10518891" y="926023"/>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9" name="Freeform 9"/>
          <p:cNvSpPr/>
          <p:nvPr/>
        </p:nvSpPr>
        <p:spPr>
          <a:xfrm>
            <a:off x="12576291" y="5710464"/>
            <a:ext cx="4323703" cy="2810407"/>
          </a:xfrm>
          <a:custGeom>
            <a:avLst/>
            <a:gdLst/>
            <a:ahLst/>
            <a:cxnLst/>
            <a:rect l="l" t="t" r="r" b="b"/>
            <a:pathLst>
              <a:path w="4323703" h="2810407">
                <a:moveTo>
                  <a:pt x="0" y="0"/>
                </a:moveTo>
                <a:lnTo>
                  <a:pt x="4323703" y="0"/>
                </a:lnTo>
                <a:lnTo>
                  <a:pt x="4323703" y="2810407"/>
                </a:lnTo>
                <a:lnTo>
                  <a:pt x="0" y="2810407"/>
                </a:lnTo>
                <a:lnTo>
                  <a:pt x="0" y="0"/>
                </a:lnTo>
                <a:close/>
              </a:path>
            </a:pathLst>
          </a:custGeom>
          <a:blipFill>
            <a:blip r:embed="rId5"/>
            <a:stretch>
              <a:fillRect/>
            </a:stretch>
          </a:blipFill>
        </p:spPr>
      </p:sp>
      <p:sp>
        <p:nvSpPr>
          <p:cNvPr id="10" name="TextBox 10"/>
          <p:cNvSpPr txBox="1"/>
          <p:nvPr/>
        </p:nvSpPr>
        <p:spPr>
          <a:xfrm>
            <a:off x="1028700" y="571500"/>
            <a:ext cx="8808725" cy="1562735"/>
          </a:xfrm>
          <a:prstGeom prst="rect">
            <a:avLst/>
          </a:prstGeom>
        </p:spPr>
        <p:txBody>
          <a:bodyPr lIns="0" tIns="0" rIns="0" bIns="0" rtlCol="0" anchor="t">
            <a:spAutoFit/>
          </a:bodyPr>
          <a:lstStyle/>
          <a:p>
            <a:pPr>
              <a:lnSpc>
                <a:spcPts val="6235"/>
              </a:lnSpc>
            </a:pPr>
            <a:r>
              <a:rPr lang="en-US" sz="2000" dirty="0">
                <a:solidFill>
                  <a:srgbClr val="004AAD"/>
                </a:solidFill>
                <a:latin typeface="League Spartan"/>
              </a:rPr>
              <a:t>INSPECTION AND REPLACEMENT OF DAMAGED CORDS</a:t>
            </a:r>
          </a:p>
          <a:p>
            <a:pPr>
              <a:lnSpc>
                <a:spcPts val="6235"/>
              </a:lnSpc>
              <a:spcBef>
                <a:spcPct val="0"/>
              </a:spcBef>
            </a:pPr>
            <a:endParaRPr lang="en-US" sz="4453" dirty="0">
              <a:solidFill>
                <a:srgbClr val="004AAD"/>
              </a:solidFill>
              <a:latin typeface="League Spartan"/>
            </a:endParaRPr>
          </a:p>
        </p:txBody>
      </p:sp>
      <p:sp>
        <p:nvSpPr>
          <p:cNvPr id="11" name="TextBox 11"/>
          <p:cNvSpPr txBox="1"/>
          <p:nvPr/>
        </p:nvSpPr>
        <p:spPr>
          <a:xfrm>
            <a:off x="503763" y="1352867"/>
            <a:ext cx="9858597" cy="3538276"/>
          </a:xfrm>
          <a:prstGeom prst="rect">
            <a:avLst/>
          </a:prstGeom>
        </p:spPr>
        <p:txBody>
          <a:bodyPr lIns="0" tIns="0" rIns="0" bIns="0" rtlCol="0" anchor="t">
            <a:spAutoFit/>
          </a:bodyPr>
          <a:lstStyle/>
          <a:p>
            <a:pPr marL="533078" lvl="1" indent="-266539" algn="just">
              <a:lnSpc>
                <a:spcPts val="3456"/>
              </a:lnSpc>
              <a:buFont typeface="Arial"/>
              <a:buChar char="•"/>
            </a:pPr>
            <a:r>
              <a:rPr lang="en-US" dirty="0">
                <a:solidFill>
                  <a:srgbClr val="000000"/>
                </a:solidFill>
                <a:latin typeface="Poppins"/>
              </a:rPr>
              <a:t>In wet places, broken equipment can come to life and bring the environment to life as well. Other things like circuit breakers, fuses, and other devices must be rated correctly for the circuits they protect. Isolators and fuse box lids should stay shut and, if possible, locked.</a:t>
            </a:r>
          </a:p>
          <a:p>
            <a:pPr marL="533078" lvl="1" indent="-266539" algn="just">
              <a:lnSpc>
                <a:spcPts val="3456"/>
              </a:lnSpc>
              <a:buFont typeface="Arial"/>
              <a:buChar char="•"/>
            </a:pPr>
            <a:r>
              <a:rPr lang="en-US" dirty="0">
                <a:solidFill>
                  <a:srgbClr val="000000"/>
                </a:solidFill>
                <a:latin typeface="Poppins"/>
              </a:rPr>
              <a:t>While using cables, plugs, sockets, and fittings are at work, they need to be long-lasting and well-protected. Employers must make sure that all machinery has an isolator or switch that is easy to reach in case of an emergency.</a:t>
            </a:r>
          </a:p>
          <a:p>
            <a:pPr>
              <a:lnSpc>
                <a:spcPts val="3176"/>
              </a:lnSpc>
              <a:spcBef>
                <a:spcPct val="0"/>
              </a:spcBef>
            </a:pPr>
            <a:endParaRPr lang="en-US" sz="2469" dirty="0">
              <a:solidFill>
                <a:srgbClr val="000000"/>
              </a:solidFill>
              <a:latin typeface="Poppins"/>
            </a:endParaRPr>
          </a:p>
        </p:txBody>
      </p:sp>
      <p:sp>
        <p:nvSpPr>
          <p:cNvPr id="12" name="Rectangle 11"/>
          <p:cNvSpPr/>
          <p:nvPr/>
        </p:nvSpPr>
        <p:spPr>
          <a:xfrm>
            <a:off x="914400" y="4479492"/>
            <a:ext cx="4738798" cy="823302"/>
          </a:xfrm>
          <a:prstGeom prst="rect">
            <a:avLst/>
          </a:prstGeom>
        </p:spPr>
        <p:txBody>
          <a:bodyPr wrap="none">
            <a:spAutoFit/>
          </a:bodyPr>
          <a:lstStyle/>
          <a:p>
            <a:pPr>
              <a:lnSpc>
                <a:spcPts val="5721"/>
              </a:lnSpc>
            </a:pPr>
            <a:r>
              <a:rPr lang="en-US" dirty="0">
                <a:solidFill>
                  <a:srgbClr val="004AAD"/>
                </a:solidFill>
                <a:latin typeface="League Spartan"/>
              </a:rPr>
              <a:t>PROCEDURES NEED TO BE FOLLOWED </a:t>
            </a:r>
          </a:p>
        </p:txBody>
      </p:sp>
      <p:sp>
        <p:nvSpPr>
          <p:cNvPr id="13" name="Rectangle 12"/>
          <p:cNvSpPr/>
          <p:nvPr/>
        </p:nvSpPr>
        <p:spPr>
          <a:xfrm>
            <a:off x="447246" y="5080687"/>
            <a:ext cx="11287553" cy="4131900"/>
          </a:xfrm>
          <a:prstGeom prst="rect">
            <a:avLst/>
          </a:prstGeom>
        </p:spPr>
        <p:txBody>
          <a:bodyPr wrap="square">
            <a:spAutoFit/>
          </a:bodyPr>
          <a:lstStyle/>
          <a:p>
            <a:pPr marL="533078" lvl="1" indent="-266539" algn="just">
              <a:lnSpc>
                <a:spcPts val="3456"/>
              </a:lnSpc>
              <a:buFont typeface="Arial"/>
              <a:buChar char="•"/>
            </a:pPr>
            <a:r>
              <a:rPr lang="en-US" sz="1600" dirty="0">
                <a:solidFill>
                  <a:srgbClr val="000000"/>
                </a:solidFill>
                <a:latin typeface="Poppins"/>
              </a:rPr>
              <a:t>Any problems with maintenance should be reported right away to the right department or the receptionist.</a:t>
            </a:r>
          </a:p>
          <a:p>
            <a:pPr marL="533078" lvl="1" indent="-266539" algn="just">
              <a:lnSpc>
                <a:spcPts val="3456"/>
              </a:lnSpc>
              <a:buFont typeface="Arial"/>
              <a:buChar char="•"/>
            </a:pPr>
            <a:r>
              <a:rPr lang="en-US" sz="1600" dirty="0">
                <a:solidFill>
                  <a:srgbClr val="000000"/>
                </a:solidFill>
                <a:latin typeface="Poppins"/>
              </a:rPr>
              <a:t>Clean the room in a planned way, starting in one corner and working way around it.</a:t>
            </a:r>
          </a:p>
          <a:p>
            <a:pPr marL="533078" lvl="1" indent="-266539" algn="just">
              <a:lnSpc>
                <a:spcPts val="3456"/>
              </a:lnSpc>
              <a:buFont typeface="Arial"/>
              <a:buChar char="•"/>
            </a:pPr>
            <a:r>
              <a:rPr lang="en-US" sz="1600" dirty="0">
                <a:solidFill>
                  <a:srgbClr val="000000"/>
                </a:solidFill>
                <a:latin typeface="Poppins"/>
              </a:rPr>
              <a:t>The front desk may quickly ask for cleaning the room to the guest's satisfaction by the current staffing levels and workload distribution will address their immediate concern and help identify areas that require adjustment (</a:t>
            </a:r>
            <a:r>
              <a:rPr lang="en-US" sz="1600" dirty="0" err="1">
                <a:solidFill>
                  <a:srgbClr val="000000"/>
                </a:solidFill>
                <a:latin typeface="Poppins"/>
              </a:rPr>
              <a:t>Robina</a:t>
            </a:r>
            <a:r>
              <a:rPr lang="en-US" sz="1600" dirty="0">
                <a:solidFill>
                  <a:srgbClr val="000000"/>
                </a:solidFill>
                <a:latin typeface="Poppins"/>
              </a:rPr>
              <a:t>-Ramirez et al., 2021).</a:t>
            </a:r>
          </a:p>
          <a:p>
            <a:pPr marL="533078" lvl="1" indent="-266539" algn="just">
              <a:lnSpc>
                <a:spcPts val="3456"/>
              </a:lnSpc>
              <a:buFont typeface="Arial"/>
              <a:buChar char="•"/>
            </a:pPr>
            <a:r>
              <a:rPr lang="en-US" sz="1600" dirty="0">
                <a:solidFill>
                  <a:srgbClr val="000000"/>
                </a:solidFill>
                <a:latin typeface="Poppins"/>
              </a:rPr>
              <a:t>Assist in quickly cleaning the room to the required standards and </a:t>
            </a:r>
            <a:r>
              <a:rPr lang="en-US" sz="1600" dirty="0" err="1">
                <a:solidFill>
                  <a:srgbClr val="000000"/>
                </a:solidFill>
                <a:latin typeface="Poppins"/>
              </a:rPr>
              <a:t>apologise</a:t>
            </a:r>
            <a:r>
              <a:rPr lang="en-US" sz="1600" dirty="0">
                <a:solidFill>
                  <a:srgbClr val="000000"/>
                </a:solidFill>
                <a:latin typeface="Poppins"/>
              </a:rPr>
              <a:t> to the guest. </a:t>
            </a:r>
          </a:p>
          <a:p>
            <a:pPr marL="533078" lvl="1" indent="-266539" algn="just">
              <a:lnSpc>
                <a:spcPts val="3456"/>
              </a:lnSpc>
              <a:buFont typeface="Arial"/>
              <a:buChar char="•"/>
            </a:pPr>
            <a:r>
              <a:rPr lang="en-US" sz="1600" dirty="0">
                <a:solidFill>
                  <a:srgbClr val="000000"/>
                </a:solidFill>
                <a:latin typeface="Poppins"/>
              </a:rPr>
              <a:t>Check the room for any possible dangers, like carpets that aren't attached properly, wires that are sticking out or appliances that don't work.</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0312" r="-20312"/>
            </a:stretch>
          </a:blipFill>
        </p:spPr>
      </p:sp>
      <p:sp>
        <p:nvSpPr>
          <p:cNvPr id="3" name="TextBox 3"/>
          <p:cNvSpPr txBox="1"/>
          <p:nvPr/>
        </p:nvSpPr>
        <p:spPr>
          <a:xfrm>
            <a:off x="5595997" y="616748"/>
            <a:ext cx="7096005" cy="738180"/>
          </a:xfrm>
          <a:prstGeom prst="rect">
            <a:avLst/>
          </a:prstGeom>
        </p:spPr>
        <p:txBody>
          <a:bodyPr lIns="0" tIns="0" rIns="0" bIns="0" rtlCol="0" anchor="t">
            <a:spAutoFit/>
          </a:bodyPr>
          <a:lstStyle/>
          <a:p>
            <a:pPr>
              <a:lnSpc>
                <a:spcPts val="6018"/>
              </a:lnSpc>
              <a:spcBef>
                <a:spcPct val="0"/>
              </a:spcBef>
            </a:pPr>
            <a:r>
              <a:rPr lang="en-US" sz="4298">
                <a:solidFill>
                  <a:srgbClr val="593C8F"/>
                </a:solidFill>
                <a:latin typeface="League Spartan"/>
              </a:rPr>
              <a:t>EXCEPTIONAL CASES</a:t>
            </a:r>
          </a:p>
        </p:txBody>
      </p:sp>
      <p:grpSp>
        <p:nvGrpSpPr>
          <p:cNvPr id="4" name="Group 4"/>
          <p:cNvGrpSpPr/>
          <p:nvPr/>
        </p:nvGrpSpPr>
        <p:grpSpPr>
          <a:xfrm>
            <a:off x="15487398" y="-320361"/>
            <a:ext cx="3086100" cy="10287000"/>
            <a:chOff x="0" y="0"/>
            <a:chExt cx="812800" cy="2709333"/>
          </a:xfrm>
        </p:grpSpPr>
        <p:sp>
          <p:nvSpPr>
            <p:cNvPr id="5" name="Freeform 5"/>
            <p:cNvSpPr/>
            <p:nvPr/>
          </p:nvSpPr>
          <p:spPr>
            <a:xfrm>
              <a:off x="0" y="0"/>
              <a:ext cx="812800" cy="2709333"/>
            </a:xfrm>
            <a:custGeom>
              <a:avLst/>
              <a:gdLst/>
              <a:ahLst/>
              <a:cxnLst/>
              <a:rect l="l" t="t" r="r" b="b"/>
              <a:pathLst>
                <a:path w="812800" h="2709333">
                  <a:moveTo>
                    <a:pt x="0" y="0"/>
                  </a:moveTo>
                  <a:lnTo>
                    <a:pt x="812800" y="0"/>
                  </a:lnTo>
                  <a:lnTo>
                    <a:pt x="812800" y="2709333"/>
                  </a:lnTo>
                  <a:lnTo>
                    <a:pt x="0" y="2709333"/>
                  </a:lnTo>
                  <a:close/>
                </a:path>
              </a:pathLst>
            </a:custGeom>
            <a:solidFill>
              <a:srgbClr val="E0B15E"/>
            </a:solidFill>
          </p:spPr>
        </p:sp>
        <p:sp>
          <p:nvSpPr>
            <p:cNvPr id="6" name="TextBox 6"/>
            <p:cNvSpPr txBox="1"/>
            <p:nvPr/>
          </p:nvSpPr>
          <p:spPr>
            <a:xfrm>
              <a:off x="0" y="-47625"/>
              <a:ext cx="812800" cy="2756958"/>
            </a:xfrm>
            <a:prstGeom prst="rect">
              <a:avLst/>
            </a:prstGeom>
          </p:spPr>
          <p:txBody>
            <a:bodyPr lIns="50800" tIns="50800" rIns="50800" bIns="50800" rtlCol="0" anchor="ctr"/>
            <a:lstStyle/>
            <a:p>
              <a:pPr algn="ctr">
                <a:lnSpc>
                  <a:spcPts val="2659"/>
                </a:lnSpc>
              </a:pPr>
              <a:endParaRPr/>
            </a:p>
          </p:txBody>
        </p:sp>
      </p:grpSp>
      <p:grpSp>
        <p:nvGrpSpPr>
          <p:cNvPr id="7" name="Group 7"/>
          <p:cNvGrpSpPr>
            <a:grpSpLocks noChangeAspect="1"/>
          </p:cNvGrpSpPr>
          <p:nvPr/>
        </p:nvGrpSpPr>
        <p:grpSpPr>
          <a:xfrm>
            <a:off x="12482723" y="3059021"/>
            <a:ext cx="4547726" cy="6111450"/>
            <a:chOff x="0" y="0"/>
            <a:chExt cx="3663950" cy="4923790"/>
          </a:xfrm>
        </p:grpSpPr>
        <p:sp>
          <p:nvSpPr>
            <p:cNvPr id="8" name="Freeform 8"/>
            <p:cNvSpPr/>
            <p:nvPr/>
          </p:nvSpPr>
          <p:spPr>
            <a:xfrm>
              <a:off x="31750" y="31750"/>
              <a:ext cx="3600450" cy="4859020"/>
            </a:xfrm>
            <a:custGeom>
              <a:avLst/>
              <a:gdLst/>
              <a:ahLst/>
              <a:cxnLst/>
              <a:rect l="l" t="t" r="r" b="b"/>
              <a:pathLst>
                <a:path w="3600450" h="4859020">
                  <a:moveTo>
                    <a:pt x="3600450" y="4499610"/>
                  </a:moveTo>
                  <a:cubicBezTo>
                    <a:pt x="3600450" y="4699000"/>
                    <a:pt x="3439160" y="4859020"/>
                    <a:pt x="3241040" y="4859020"/>
                  </a:cubicBezTo>
                  <a:lnTo>
                    <a:pt x="359410" y="4859020"/>
                  </a:lnTo>
                  <a:cubicBezTo>
                    <a:pt x="160020" y="4859020"/>
                    <a:pt x="0" y="4697730"/>
                    <a:pt x="0" y="4499610"/>
                  </a:cubicBezTo>
                  <a:lnTo>
                    <a:pt x="0" y="359410"/>
                  </a:lnTo>
                  <a:cubicBezTo>
                    <a:pt x="0" y="160020"/>
                    <a:pt x="161290" y="0"/>
                    <a:pt x="359410" y="0"/>
                  </a:cubicBezTo>
                  <a:lnTo>
                    <a:pt x="3239770" y="0"/>
                  </a:lnTo>
                  <a:cubicBezTo>
                    <a:pt x="3439160" y="0"/>
                    <a:pt x="3599180" y="161290"/>
                    <a:pt x="3599180" y="359410"/>
                  </a:cubicBezTo>
                  <a:lnTo>
                    <a:pt x="3600450" y="4499610"/>
                  </a:lnTo>
                  <a:close/>
                </a:path>
              </a:pathLst>
            </a:custGeom>
            <a:blipFill>
              <a:blip r:embed="rId4"/>
              <a:stretch>
                <a:fillRect l="-51216" r="-51216"/>
              </a:stretch>
            </a:blipFill>
          </p:spPr>
        </p:sp>
        <p:sp>
          <p:nvSpPr>
            <p:cNvPr id="9" name="Freeform 9"/>
            <p:cNvSpPr/>
            <p:nvPr/>
          </p:nvSpPr>
          <p:spPr>
            <a:xfrm>
              <a:off x="0" y="0"/>
              <a:ext cx="3663950" cy="4923790"/>
            </a:xfrm>
            <a:custGeom>
              <a:avLst/>
              <a:gdLst/>
              <a:ahLst/>
              <a:cxnLst/>
              <a:rect l="l" t="t" r="r" b="b"/>
              <a:pathLst>
                <a:path w="3663950" h="4923790">
                  <a:moveTo>
                    <a:pt x="3271520" y="4923790"/>
                  </a:moveTo>
                  <a:lnTo>
                    <a:pt x="391160" y="4923790"/>
                  </a:lnTo>
                  <a:cubicBezTo>
                    <a:pt x="175260" y="4923790"/>
                    <a:pt x="0" y="4748530"/>
                    <a:pt x="0" y="4532630"/>
                  </a:cubicBezTo>
                  <a:lnTo>
                    <a:pt x="0" y="392430"/>
                  </a:lnTo>
                  <a:cubicBezTo>
                    <a:pt x="0" y="175260"/>
                    <a:pt x="175260" y="0"/>
                    <a:pt x="391160" y="0"/>
                  </a:cubicBezTo>
                  <a:lnTo>
                    <a:pt x="3271520" y="0"/>
                  </a:lnTo>
                  <a:cubicBezTo>
                    <a:pt x="3487420" y="0"/>
                    <a:pt x="3662680" y="175260"/>
                    <a:pt x="3662680" y="391160"/>
                  </a:cubicBezTo>
                  <a:lnTo>
                    <a:pt x="3662680" y="4531360"/>
                  </a:lnTo>
                  <a:cubicBezTo>
                    <a:pt x="3663950" y="4747260"/>
                    <a:pt x="3487420" y="4923790"/>
                    <a:pt x="3271520" y="4923790"/>
                  </a:cubicBezTo>
                  <a:close/>
                  <a:moveTo>
                    <a:pt x="391160" y="63500"/>
                  </a:moveTo>
                  <a:cubicBezTo>
                    <a:pt x="210820" y="63500"/>
                    <a:pt x="63500" y="210820"/>
                    <a:pt x="63500" y="391160"/>
                  </a:cubicBezTo>
                  <a:lnTo>
                    <a:pt x="63500" y="4531360"/>
                  </a:lnTo>
                  <a:cubicBezTo>
                    <a:pt x="63500" y="4712970"/>
                    <a:pt x="210820" y="4859020"/>
                    <a:pt x="391160" y="4859020"/>
                  </a:cubicBezTo>
                  <a:lnTo>
                    <a:pt x="3271520" y="4859020"/>
                  </a:lnTo>
                  <a:cubicBezTo>
                    <a:pt x="3453130" y="4859020"/>
                    <a:pt x="3599180" y="4711700"/>
                    <a:pt x="3599180" y="4531360"/>
                  </a:cubicBezTo>
                  <a:lnTo>
                    <a:pt x="3599180" y="391160"/>
                  </a:lnTo>
                  <a:cubicBezTo>
                    <a:pt x="3599180" y="209550"/>
                    <a:pt x="3451860" y="63500"/>
                    <a:pt x="3271520" y="63500"/>
                  </a:cubicBezTo>
                  <a:lnTo>
                    <a:pt x="391160" y="63500"/>
                  </a:lnTo>
                  <a:close/>
                </a:path>
              </a:pathLst>
            </a:custGeom>
            <a:solidFill>
              <a:srgbClr val="000000"/>
            </a:solidFill>
          </p:spPr>
        </p:sp>
      </p:grpSp>
      <p:sp>
        <p:nvSpPr>
          <p:cNvPr id="10" name="Freeform 10"/>
          <p:cNvSpPr/>
          <p:nvPr/>
        </p:nvSpPr>
        <p:spPr>
          <a:xfrm>
            <a:off x="4189304" y="8617964"/>
            <a:ext cx="2087283" cy="521821"/>
          </a:xfrm>
          <a:custGeom>
            <a:avLst/>
            <a:gdLst/>
            <a:ahLst/>
            <a:cxnLst/>
            <a:rect l="l" t="t" r="r" b="b"/>
            <a:pathLst>
              <a:path w="2087283" h="521821">
                <a:moveTo>
                  <a:pt x="0" y="0"/>
                </a:moveTo>
                <a:lnTo>
                  <a:pt x="2087283" y="0"/>
                </a:lnTo>
                <a:lnTo>
                  <a:pt x="2087283" y="521821"/>
                </a:lnTo>
                <a:lnTo>
                  <a:pt x="0" y="52182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1" name="TextBox 11"/>
          <p:cNvSpPr txBox="1"/>
          <p:nvPr/>
        </p:nvSpPr>
        <p:spPr>
          <a:xfrm>
            <a:off x="627754" y="1756777"/>
            <a:ext cx="11297667" cy="6959166"/>
          </a:xfrm>
          <a:prstGeom prst="rect">
            <a:avLst/>
          </a:prstGeom>
        </p:spPr>
        <p:txBody>
          <a:bodyPr lIns="0" tIns="0" rIns="0" bIns="0" rtlCol="0" anchor="t">
            <a:spAutoFit/>
          </a:bodyPr>
          <a:lstStyle/>
          <a:p>
            <a:pPr marL="670646" lvl="1" indent="-335323" algn="just">
              <a:lnSpc>
                <a:spcPts val="4348"/>
              </a:lnSpc>
              <a:buFont typeface="Arial"/>
              <a:buChar char="•"/>
            </a:pPr>
            <a:r>
              <a:rPr lang="en-US" sz="3106">
                <a:solidFill>
                  <a:srgbClr val="000000"/>
                </a:solidFill>
                <a:latin typeface="Poppins"/>
              </a:rPr>
              <a:t>To cut down on allergic reactions, hypoallergenic cleaning products should be used. </a:t>
            </a:r>
          </a:p>
          <a:p>
            <a:pPr marL="670646" lvl="1" indent="-335323" algn="just">
              <a:lnSpc>
                <a:spcPts val="4348"/>
              </a:lnSpc>
              <a:buFont typeface="Arial"/>
              <a:buChar char="•"/>
            </a:pPr>
            <a:r>
              <a:rPr lang="en-US" sz="3106">
                <a:solidFill>
                  <a:srgbClr val="000000"/>
                </a:solidFill>
                <a:latin typeface="Poppins"/>
              </a:rPr>
              <a:t>Material Safety Data Sheets (MSDS) should be easy to find for all cleaning products.</a:t>
            </a:r>
          </a:p>
          <a:p>
            <a:pPr marL="670646" lvl="1" indent="-335323" algn="just">
              <a:lnSpc>
                <a:spcPts val="4348"/>
              </a:lnSpc>
              <a:buFont typeface="Arial"/>
              <a:buChar char="•"/>
            </a:pPr>
            <a:r>
              <a:rPr lang="en-US" sz="3106">
                <a:solidFill>
                  <a:srgbClr val="000000"/>
                </a:solidFill>
                <a:latin typeface="Poppins"/>
              </a:rPr>
              <a:t>For reliable delivery of cleaning supplies on time, build strong relationships with suppliers (Kainthola, 2021). Talk about good terms to keep costs low and meet the needs of the team.</a:t>
            </a:r>
          </a:p>
          <a:p>
            <a:pPr marL="670646" lvl="1" indent="-335323" algn="just">
              <a:lnSpc>
                <a:spcPts val="4348"/>
              </a:lnSpc>
              <a:buFont typeface="Arial"/>
              <a:buChar char="•"/>
            </a:pPr>
            <a:r>
              <a:rPr lang="en-US" sz="3106">
                <a:solidFill>
                  <a:srgbClr val="000000"/>
                </a:solidFill>
                <a:latin typeface="Poppins"/>
              </a:rPr>
              <a:t>Set up a mentorship scheme where more experienced team members help out new ones. This programme will help people share their skills and give them ongoing support to keep getting better.</a:t>
            </a:r>
          </a:p>
          <a:p>
            <a:pPr algn="just">
              <a:lnSpc>
                <a:spcPts val="3368"/>
              </a:lnSpc>
              <a:spcBef>
                <a:spcPct val="0"/>
              </a:spcBef>
            </a:pPr>
            <a:endParaRPr lang="en-US" sz="3106">
              <a:solidFill>
                <a:srgbClr val="000000"/>
              </a:solidFill>
              <a:latin typeface="Poppin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AEB"/>
        </a:solidFill>
        <a:effectLst/>
      </p:bgPr>
    </p:bg>
    <p:spTree>
      <p:nvGrpSpPr>
        <p:cNvPr id="1" name=""/>
        <p:cNvGrpSpPr/>
        <p:nvPr/>
      </p:nvGrpSpPr>
      <p:grpSpPr>
        <a:xfrm>
          <a:off x="0" y="0"/>
          <a:ext cx="0" cy="0"/>
          <a:chOff x="0" y="0"/>
          <a:chExt cx="0" cy="0"/>
        </a:xfrm>
      </p:grpSpPr>
      <p:grpSp>
        <p:nvGrpSpPr>
          <p:cNvPr id="2" name="Group 2"/>
          <p:cNvGrpSpPr/>
          <p:nvPr/>
        </p:nvGrpSpPr>
        <p:grpSpPr>
          <a:xfrm>
            <a:off x="-3559591" y="1580478"/>
            <a:ext cx="7119183" cy="7119183"/>
            <a:chOff x="0" y="0"/>
            <a:chExt cx="812800" cy="812800"/>
          </a:xfrm>
        </p:grpSpPr>
        <p:sp>
          <p:nvSpPr>
            <p:cNvPr id="3" name="Freeform 3"/>
            <p:cNvSpPr/>
            <p:nvPr/>
          </p:nvSpPr>
          <p:spPr>
            <a:xfrm>
              <a:off x="18919" y="18919"/>
              <a:ext cx="774963" cy="774963"/>
            </a:xfrm>
            <a:custGeom>
              <a:avLst/>
              <a:gdLst/>
              <a:ahLst/>
              <a:cxnLst/>
              <a:rect l="l" t="t" r="r" b="b"/>
              <a:pathLst>
                <a:path w="774963" h="774963">
                  <a:moveTo>
                    <a:pt x="419777" y="13377"/>
                  </a:moveTo>
                  <a:lnTo>
                    <a:pt x="761585" y="355185"/>
                  </a:lnTo>
                  <a:cubicBezTo>
                    <a:pt x="770150" y="363750"/>
                    <a:pt x="774962" y="375368"/>
                    <a:pt x="774962" y="387481"/>
                  </a:cubicBezTo>
                  <a:cubicBezTo>
                    <a:pt x="774962" y="399594"/>
                    <a:pt x="770150" y="411212"/>
                    <a:pt x="761585" y="419777"/>
                  </a:cubicBezTo>
                  <a:lnTo>
                    <a:pt x="419777" y="761585"/>
                  </a:lnTo>
                  <a:cubicBezTo>
                    <a:pt x="411212" y="770150"/>
                    <a:pt x="399594" y="774962"/>
                    <a:pt x="387481" y="774962"/>
                  </a:cubicBezTo>
                  <a:cubicBezTo>
                    <a:pt x="375368" y="774962"/>
                    <a:pt x="363750" y="770150"/>
                    <a:pt x="355185" y="761585"/>
                  </a:cubicBezTo>
                  <a:lnTo>
                    <a:pt x="13377" y="419777"/>
                  </a:lnTo>
                  <a:cubicBezTo>
                    <a:pt x="4812" y="411212"/>
                    <a:pt x="0" y="399594"/>
                    <a:pt x="0" y="387481"/>
                  </a:cubicBezTo>
                  <a:cubicBezTo>
                    <a:pt x="0" y="375368"/>
                    <a:pt x="4812" y="363750"/>
                    <a:pt x="13377" y="355185"/>
                  </a:cubicBezTo>
                  <a:lnTo>
                    <a:pt x="355185" y="13377"/>
                  </a:lnTo>
                  <a:cubicBezTo>
                    <a:pt x="363750" y="4812"/>
                    <a:pt x="375368" y="0"/>
                    <a:pt x="387481" y="0"/>
                  </a:cubicBezTo>
                  <a:cubicBezTo>
                    <a:pt x="399594" y="0"/>
                    <a:pt x="411212" y="4812"/>
                    <a:pt x="419777" y="13377"/>
                  </a:cubicBezTo>
                  <a:close/>
                </a:path>
              </a:pathLst>
            </a:custGeom>
            <a:solidFill>
              <a:srgbClr val="D6801C"/>
            </a:solidFill>
          </p:spPr>
        </p:sp>
        <p:sp>
          <p:nvSpPr>
            <p:cNvPr id="4" name="TextBox 4"/>
            <p:cNvSpPr txBox="1"/>
            <p:nvPr/>
          </p:nvSpPr>
          <p:spPr>
            <a:xfrm>
              <a:off x="139700" y="82550"/>
              <a:ext cx="533400" cy="59055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342076" y="747014"/>
            <a:ext cx="2684152" cy="2684152"/>
            <a:chOff x="0" y="0"/>
            <a:chExt cx="812800" cy="812800"/>
          </a:xfrm>
        </p:grpSpPr>
        <p:sp>
          <p:nvSpPr>
            <p:cNvPr id="6" name="Freeform 6"/>
            <p:cNvSpPr/>
            <p:nvPr/>
          </p:nvSpPr>
          <p:spPr>
            <a:xfrm>
              <a:off x="15531" y="15531"/>
              <a:ext cx="781737" cy="781737"/>
            </a:xfrm>
            <a:custGeom>
              <a:avLst/>
              <a:gdLst/>
              <a:ahLst/>
              <a:cxnLst/>
              <a:rect l="l" t="t" r="r" b="b"/>
              <a:pathLst>
                <a:path w="781737" h="781737">
                  <a:moveTo>
                    <a:pt x="417383" y="10983"/>
                  </a:moveTo>
                  <a:lnTo>
                    <a:pt x="770755" y="364355"/>
                  </a:lnTo>
                  <a:cubicBezTo>
                    <a:pt x="777787" y="371387"/>
                    <a:pt x="781738" y="380924"/>
                    <a:pt x="781738" y="390869"/>
                  </a:cubicBezTo>
                  <a:cubicBezTo>
                    <a:pt x="781738" y="400814"/>
                    <a:pt x="777787" y="410351"/>
                    <a:pt x="770755" y="417383"/>
                  </a:cubicBezTo>
                  <a:lnTo>
                    <a:pt x="417383" y="770755"/>
                  </a:lnTo>
                  <a:cubicBezTo>
                    <a:pt x="410351" y="777787"/>
                    <a:pt x="400814" y="781738"/>
                    <a:pt x="390869" y="781738"/>
                  </a:cubicBezTo>
                  <a:cubicBezTo>
                    <a:pt x="380924" y="781738"/>
                    <a:pt x="371387" y="777787"/>
                    <a:pt x="364355" y="770755"/>
                  </a:cubicBezTo>
                  <a:lnTo>
                    <a:pt x="10983" y="417383"/>
                  </a:lnTo>
                  <a:cubicBezTo>
                    <a:pt x="3951" y="410351"/>
                    <a:pt x="0" y="400814"/>
                    <a:pt x="0" y="390869"/>
                  </a:cubicBezTo>
                  <a:cubicBezTo>
                    <a:pt x="0" y="380924"/>
                    <a:pt x="3951" y="371387"/>
                    <a:pt x="10983" y="364355"/>
                  </a:cubicBezTo>
                  <a:lnTo>
                    <a:pt x="364355" y="10983"/>
                  </a:lnTo>
                  <a:cubicBezTo>
                    <a:pt x="371387" y="3951"/>
                    <a:pt x="380924" y="0"/>
                    <a:pt x="390869" y="0"/>
                  </a:cubicBezTo>
                  <a:cubicBezTo>
                    <a:pt x="400814" y="0"/>
                    <a:pt x="410351" y="3951"/>
                    <a:pt x="417383" y="10983"/>
                  </a:cubicBezTo>
                  <a:close/>
                </a:path>
              </a:pathLst>
            </a:custGeom>
            <a:solidFill>
              <a:srgbClr val="F5AF19"/>
            </a:solidFill>
          </p:spPr>
        </p:sp>
        <p:sp>
          <p:nvSpPr>
            <p:cNvPr id="7" name="TextBox 7"/>
            <p:cNvSpPr txBox="1"/>
            <p:nvPr/>
          </p:nvSpPr>
          <p:spPr>
            <a:xfrm>
              <a:off x="139700" y="82550"/>
              <a:ext cx="533400" cy="59055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835684" y="6321154"/>
            <a:ext cx="1466412" cy="1466412"/>
            <a:chOff x="0" y="0"/>
            <a:chExt cx="812800" cy="812800"/>
          </a:xfrm>
        </p:grpSpPr>
        <p:sp>
          <p:nvSpPr>
            <p:cNvPr id="9" name="Freeform 9"/>
            <p:cNvSpPr/>
            <p:nvPr/>
          </p:nvSpPr>
          <p:spPr>
            <a:xfrm>
              <a:off x="21728" y="21728"/>
              <a:ext cx="769344" cy="769344"/>
            </a:xfrm>
            <a:custGeom>
              <a:avLst/>
              <a:gdLst/>
              <a:ahLst/>
              <a:cxnLst/>
              <a:rect l="l" t="t" r="r" b="b"/>
              <a:pathLst>
                <a:path w="769344" h="769344">
                  <a:moveTo>
                    <a:pt x="433203" y="26803"/>
                  </a:moveTo>
                  <a:lnTo>
                    <a:pt x="742541" y="336141"/>
                  </a:lnTo>
                  <a:cubicBezTo>
                    <a:pt x="769344" y="362944"/>
                    <a:pt x="769344" y="406400"/>
                    <a:pt x="742541" y="433203"/>
                  </a:cubicBezTo>
                  <a:lnTo>
                    <a:pt x="433203" y="742541"/>
                  </a:lnTo>
                  <a:cubicBezTo>
                    <a:pt x="406400" y="769344"/>
                    <a:pt x="362944" y="769344"/>
                    <a:pt x="336141" y="742541"/>
                  </a:cubicBezTo>
                  <a:lnTo>
                    <a:pt x="26803" y="433203"/>
                  </a:lnTo>
                  <a:cubicBezTo>
                    <a:pt x="0" y="406400"/>
                    <a:pt x="0" y="362944"/>
                    <a:pt x="26803" y="336141"/>
                  </a:cubicBezTo>
                  <a:lnTo>
                    <a:pt x="336141" y="26803"/>
                  </a:lnTo>
                  <a:cubicBezTo>
                    <a:pt x="362944" y="0"/>
                    <a:pt x="406400" y="0"/>
                    <a:pt x="433203" y="26803"/>
                  </a:cubicBezTo>
                  <a:close/>
                </a:path>
              </a:pathLst>
            </a:custGeom>
            <a:solidFill>
              <a:srgbClr val="F5AF19"/>
            </a:solidFill>
          </p:spPr>
        </p:sp>
        <p:sp>
          <p:nvSpPr>
            <p:cNvPr id="10" name="TextBox 10"/>
            <p:cNvSpPr txBox="1"/>
            <p:nvPr/>
          </p:nvSpPr>
          <p:spPr>
            <a:xfrm>
              <a:off x="139700" y="82550"/>
              <a:ext cx="533400" cy="59055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5745960" y="2594986"/>
            <a:ext cx="13583489" cy="1142614"/>
            <a:chOff x="0" y="0"/>
            <a:chExt cx="3049338" cy="256504"/>
          </a:xfrm>
        </p:grpSpPr>
        <p:sp>
          <p:nvSpPr>
            <p:cNvPr id="12" name="Freeform 12"/>
            <p:cNvSpPr/>
            <p:nvPr/>
          </p:nvSpPr>
          <p:spPr>
            <a:xfrm>
              <a:off x="0" y="0"/>
              <a:ext cx="3049338" cy="256504"/>
            </a:xfrm>
            <a:custGeom>
              <a:avLst/>
              <a:gdLst/>
              <a:ahLst/>
              <a:cxnLst/>
              <a:rect l="l" t="t" r="r" b="b"/>
              <a:pathLst>
                <a:path w="3049338" h="256504">
                  <a:moveTo>
                    <a:pt x="0" y="0"/>
                  </a:moveTo>
                  <a:lnTo>
                    <a:pt x="3049338" y="0"/>
                  </a:lnTo>
                  <a:lnTo>
                    <a:pt x="3049338" y="256504"/>
                  </a:lnTo>
                  <a:lnTo>
                    <a:pt x="0" y="256504"/>
                  </a:lnTo>
                  <a:close/>
                </a:path>
              </a:pathLst>
            </a:custGeom>
            <a:solidFill>
              <a:srgbClr val="D6801C"/>
            </a:solidFill>
          </p:spPr>
        </p:sp>
        <p:sp>
          <p:nvSpPr>
            <p:cNvPr id="13" name="TextBox 13"/>
            <p:cNvSpPr txBox="1"/>
            <p:nvPr/>
          </p:nvSpPr>
          <p:spPr>
            <a:xfrm>
              <a:off x="0" y="-57150"/>
              <a:ext cx="3049338" cy="313654"/>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5841340" y="667989"/>
            <a:ext cx="11280075" cy="1306207"/>
          </a:xfrm>
          <a:prstGeom prst="rect">
            <a:avLst/>
          </a:prstGeom>
        </p:spPr>
        <p:txBody>
          <a:bodyPr lIns="0" tIns="0" rIns="0" bIns="0" rtlCol="0" anchor="t">
            <a:spAutoFit/>
          </a:bodyPr>
          <a:lstStyle/>
          <a:p>
            <a:pPr algn="r">
              <a:lnSpc>
                <a:spcPts val="10134"/>
              </a:lnSpc>
              <a:spcBef>
                <a:spcPct val="0"/>
              </a:spcBef>
            </a:pPr>
            <a:r>
              <a:rPr lang="en-US" sz="7238">
                <a:solidFill>
                  <a:srgbClr val="D6801C"/>
                </a:solidFill>
                <a:latin typeface="Poppins Ultra-Bold"/>
              </a:rPr>
              <a:t>Implementation plan</a:t>
            </a:r>
          </a:p>
        </p:txBody>
      </p:sp>
      <p:grpSp>
        <p:nvGrpSpPr>
          <p:cNvPr id="15" name="Group 15"/>
          <p:cNvGrpSpPr/>
          <p:nvPr/>
        </p:nvGrpSpPr>
        <p:grpSpPr>
          <a:xfrm>
            <a:off x="4639207" y="2059539"/>
            <a:ext cx="2213507" cy="2213507"/>
            <a:chOff x="0" y="0"/>
            <a:chExt cx="812800" cy="812800"/>
          </a:xfrm>
        </p:grpSpPr>
        <p:sp>
          <p:nvSpPr>
            <p:cNvPr id="16" name="Freeform 16"/>
            <p:cNvSpPr/>
            <p:nvPr/>
          </p:nvSpPr>
          <p:spPr>
            <a:xfrm>
              <a:off x="14395" y="14395"/>
              <a:ext cx="784011" cy="784011"/>
            </a:xfrm>
            <a:custGeom>
              <a:avLst/>
              <a:gdLst/>
              <a:ahLst/>
              <a:cxnLst/>
              <a:rect l="l" t="t" r="r" b="b"/>
              <a:pathLst>
                <a:path w="784011" h="784011">
                  <a:moveTo>
                    <a:pt x="424156" y="17756"/>
                  </a:moveTo>
                  <a:lnTo>
                    <a:pt x="766254" y="359854"/>
                  </a:lnTo>
                  <a:cubicBezTo>
                    <a:pt x="784010" y="377610"/>
                    <a:pt x="784010" y="406400"/>
                    <a:pt x="766254" y="424156"/>
                  </a:cubicBezTo>
                  <a:lnTo>
                    <a:pt x="424156" y="766254"/>
                  </a:lnTo>
                  <a:cubicBezTo>
                    <a:pt x="406400" y="784010"/>
                    <a:pt x="377610" y="784010"/>
                    <a:pt x="359854" y="766254"/>
                  </a:cubicBezTo>
                  <a:lnTo>
                    <a:pt x="17756" y="424156"/>
                  </a:lnTo>
                  <a:cubicBezTo>
                    <a:pt x="0" y="406400"/>
                    <a:pt x="0" y="377610"/>
                    <a:pt x="17756" y="359854"/>
                  </a:cubicBezTo>
                  <a:lnTo>
                    <a:pt x="359854" y="17756"/>
                  </a:lnTo>
                  <a:cubicBezTo>
                    <a:pt x="377610" y="0"/>
                    <a:pt x="406400" y="0"/>
                    <a:pt x="424156" y="17756"/>
                  </a:cubicBezTo>
                  <a:close/>
                </a:path>
              </a:pathLst>
            </a:custGeom>
            <a:solidFill>
              <a:srgbClr val="F5AF19"/>
            </a:solidFill>
          </p:spPr>
        </p:sp>
        <p:sp>
          <p:nvSpPr>
            <p:cNvPr id="17" name="TextBox 17"/>
            <p:cNvSpPr txBox="1"/>
            <p:nvPr/>
          </p:nvSpPr>
          <p:spPr>
            <a:xfrm>
              <a:off x="139700" y="82550"/>
              <a:ext cx="533400" cy="590550"/>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5745960" y="6189110"/>
            <a:ext cx="13583489" cy="1142614"/>
            <a:chOff x="0" y="0"/>
            <a:chExt cx="3049338" cy="256504"/>
          </a:xfrm>
        </p:grpSpPr>
        <p:sp>
          <p:nvSpPr>
            <p:cNvPr id="19" name="Freeform 19"/>
            <p:cNvSpPr/>
            <p:nvPr/>
          </p:nvSpPr>
          <p:spPr>
            <a:xfrm>
              <a:off x="0" y="0"/>
              <a:ext cx="3049338" cy="256504"/>
            </a:xfrm>
            <a:custGeom>
              <a:avLst/>
              <a:gdLst/>
              <a:ahLst/>
              <a:cxnLst/>
              <a:rect l="l" t="t" r="r" b="b"/>
              <a:pathLst>
                <a:path w="3049338" h="256504">
                  <a:moveTo>
                    <a:pt x="0" y="0"/>
                  </a:moveTo>
                  <a:lnTo>
                    <a:pt x="3049338" y="0"/>
                  </a:lnTo>
                  <a:lnTo>
                    <a:pt x="3049338" y="256504"/>
                  </a:lnTo>
                  <a:lnTo>
                    <a:pt x="0" y="256504"/>
                  </a:lnTo>
                  <a:close/>
                </a:path>
              </a:pathLst>
            </a:custGeom>
            <a:solidFill>
              <a:srgbClr val="D6801C"/>
            </a:solidFill>
          </p:spPr>
        </p:sp>
        <p:sp>
          <p:nvSpPr>
            <p:cNvPr id="20" name="TextBox 20"/>
            <p:cNvSpPr txBox="1"/>
            <p:nvPr/>
          </p:nvSpPr>
          <p:spPr>
            <a:xfrm>
              <a:off x="0" y="-57150"/>
              <a:ext cx="3049338" cy="313654"/>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4639207" y="5653663"/>
            <a:ext cx="2213507" cy="2213507"/>
            <a:chOff x="0" y="0"/>
            <a:chExt cx="812800" cy="812800"/>
          </a:xfrm>
        </p:grpSpPr>
        <p:sp>
          <p:nvSpPr>
            <p:cNvPr id="22" name="Freeform 22"/>
            <p:cNvSpPr/>
            <p:nvPr/>
          </p:nvSpPr>
          <p:spPr>
            <a:xfrm>
              <a:off x="14395" y="14395"/>
              <a:ext cx="784011" cy="784011"/>
            </a:xfrm>
            <a:custGeom>
              <a:avLst/>
              <a:gdLst/>
              <a:ahLst/>
              <a:cxnLst/>
              <a:rect l="l" t="t" r="r" b="b"/>
              <a:pathLst>
                <a:path w="784011" h="784011">
                  <a:moveTo>
                    <a:pt x="424156" y="17756"/>
                  </a:moveTo>
                  <a:lnTo>
                    <a:pt x="766254" y="359854"/>
                  </a:lnTo>
                  <a:cubicBezTo>
                    <a:pt x="784010" y="377610"/>
                    <a:pt x="784010" y="406400"/>
                    <a:pt x="766254" y="424156"/>
                  </a:cubicBezTo>
                  <a:lnTo>
                    <a:pt x="424156" y="766254"/>
                  </a:lnTo>
                  <a:cubicBezTo>
                    <a:pt x="406400" y="784010"/>
                    <a:pt x="377610" y="784010"/>
                    <a:pt x="359854" y="766254"/>
                  </a:cubicBezTo>
                  <a:lnTo>
                    <a:pt x="17756" y="424156"/>
                  </a:lnTo>
                  <a:cubicBezTo>
                    <a:pt x="0" y="406400"/>
                    <a:pt x="0" y="377610"/>
                    <a:pt x="17756" y="359854"/>
                  </a:cubicBezTo>
                  <a:lnTo>
                    <a:pt x="359854" y="17756"/>
                  </a:lnTo>
                  <a:cubicBezTo>
                    <a:pt x="377610" y="0"/>
                    <a:pt x="406400" y="0"/>
                    <a:pt x="424156" y="17756"/>
                  </a:cubicBezTo>
                  <a:close/>
                </a:path>
              </a:pathLst>
            </a:custGeom>
            <a:solidFill>
              <a:srgbClr val="F5AF19"/>
            </a:solidFill>
          </p:spPr>
        </p:sp>
        <p:sp>
          <p:nvSpPr>
            <p:cNvPr id="23" name="TextBox 23"/>
            <p:cNvSpPr txBox="1"/>
            <p:nvPr/>
          </p:nvSpPr>
          <p:spPr>
            <a:xfrm>
              <a:off x="139700" y="82550"/>
              <a:ext cx="533400" cy="590550"/>
            </a:xfrm>
            <a:prstGeom prst="rect">
              <a:avLst/>
            </a:prstGeom>
          </p:spPr>
          <p:txBody>
            <a:bodyPr lIns="50800" tIns="50800" rIns="50800" bIns="50800" rtlCol="0" anchor="ctr"/>
            <a:lstStyle/>
            <a:p>
              <a:pPr algn="ctr">
                <a:lnSpc>
                  <a:spcPts val="2659"/>
                </a:lnSpc>
                <a:spcBef>
                  <a:spcPct val="0"/>
                </a:spcBef>
              </a:pPr>
              <a:endParaRPr/>
            </a:p>
          </p:txBody>
        </p:sp>
      </p:grpSp>
      <p:sp>
        <p:nvSpPr>
          <p:cNvPr id="24" name="Freeform 24"/>
          <p:cNvSpPr/>
          <p:nvPr/>
        </p:nvSpPr>
        <p:spPr>
          <a:xfrm>
            <a:off x="5238526" y="2502694"/>
            <a:ext cx="1014868" cy="1234906"/>
          </a:xfrm>
          <a:custGeom>
            <a:avLst/>
            <a:gdLst/>
            <a:ahLst/>
            <a:cxnLst/>
            <a:rect l="l" t="t" r="r" b="b"/>
            <a:pathLst>
              <a:path w="1014868" h="1234906">
                <a:moveTo>
                  <a:pt x="0" y="0"/>
                </a:moveTo>
                <a:lnTo>
                  <a:pt x="1014869" y="0"/>
                </a:lnTo>
                <a:lnTo>
                  <a:pt x="1014869" y="1234906"/>
                </a:lnTo>
                <a:lnTo>
                  <a:pt x="0" y="123490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25" name="Freeform 25"/>
          <p:cNvSpPr/>
          <p:nvPr/>
        </p:nvSpPr>
        <p:spPr>
          <a:xfrm>
            <a:off x="5352829" y="6259903"/>
            <a:ext cx="786262" cy="1001028"/>
          </a:xfrm>
          <a:custGeom>
            <a:avLst/>
            <a:gdLst/>
            <a:ahLst/>
            <a:cxnLst/>
            <a:rect l="l" t="t" r="r" b="b"/>
            <a:pathLst>
              <a:path w="786262" h="1001028">
                <a:moveTo>
                  <a:pt x="0" y="0"/>
                </a:moveTo>
                <a:lnTo>
                  <a:pt x="786262" y="0"/>
                </a:lnTo>
                <a:lnTo>
                  <a:pt x="786262" y="1001028"/>
                </a:lnTo>
                <a:lnTo>
                  <a:pt x="0" y="100102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26" name="TextBox 26"/>
          <p:cNvSpPr txBox="1"/>
          <p:nvPr/>
        </p:nvSpPr>
        <p:spPr>
          <a:xfrm>
            <a:off x="7045361" y="2622207"/>
            <a:ext cx="13406124" cy="810676"/>
          </a:xfrm>
          <a:prstGeom prst="rect">
            <a:avLst/>
          </a:prstGeom>
        </p:spPr>
        <p:txBody>
          <a:bodyPr lIns="0" tIns="0" rIns="0" bIns="0" rtlCol="0" anchor="t">
            <a:spAutoFit/>
          </a:bodyPr>
          <a:lstStyle/>
          <a:p>
            <a:pPr algn="just">
              <a:lnSpc>
                <a:spcPts val="6237"/>
              </a:lnSpc>
              <a:spcBef>
                <a:spcPct val="0"/>
              </a:spcBef>
            </a:pPr>
            <a:r>
              <a:rPr lang="en-US" sz="4455">
                <a:solidFill>
                  <a:srgbClr val="FFFFFF"/>
                </a:solidFill>
                <a:latin typeface="Poppins Medium"/>
              </a:rPr>
              <a:t>Guest safety</a:t>
            </a:r>
          </a:p>
        </p:txBody>
      </p:sp>
      <p:sp>
        <p:nvSpPr>
          <p:cNvPr id="27" name="TextBox 27"/>
          <p:cNvSpPr txBox="1"/>
          <p:nvPr/>
        </p:nvSpPr>
        <p:spPr>
          <a:xfrm>
            <a:off x="7045361" y="6254431"/>
            <a:ext cx="16823307" cy="617039"/>
          </a:xfrm>
          <a:prstGeom prst="rect">
            <a:avLst/>
          </a:prstGeom>
        </p:spPr>
        <p:txBody>
          <a:bodyPr lIns="0" tIns="0" rIns="0" bIns="0" rtlCol="0" anchor="t">
            <a:spAutoFit/>
          </a:bodyPr>
          <a:lstStyle/>
          <a:p>
            <a:pPr algn="just">
              <a:lnSpc>
                <a:spcPts val="4837"/>
              </a:lnSpc>
              <a:spcBef>
                <a:spcPct val="0"/>
              </a:spcBef>
            </a:pPr>
            <a:r>
              <a:rPr lang="en-US" sz="3455">
                <a:solidFill>
                  <a:srgbClr val="FFFFFF"/>
                </a:solidFill>
                <a:latin typeface="Poppins Medium"/>
              </a:rPr>
              <a:t>Identifying hazards</a:t>
            </a:r>
          </a:p>
        </p:txBody>
      </p:sp>
      <p:sp>
        <p:nvSpPr>
          <p:cNvPr id="28" name="TextBox 28"/>
          <p:cNvSpPr txBox="1"/>
          <p:nvPr/>
        </p:nvSpPr>
        <p:spPr>
          <a:xfrm>
            <a:off x="7045361" y="4035172"/>
            <a:ext cx="9836996" cy="1801674"/>
          </a:xfrm>
          <a:prstGeom prst="rect">
            <a:avLst/>
          </a:prstGeom>
        </p:spPr>
        <p:txBody>
          <a:bodyPr lIns="0" tIns="0" rIns="0" bIns="0" rtlCol="0" anchor="t">
            <a:spAutoFit/>
          </a:bodyPr>
          <a:lstStyle/>
          <a:p>
            <a:pPr algn="just">
              <a:lnSpc>
                <a:spcPts val="3590"/>
              </a:lnSpc>
              <a:spcBef>
                <a:spcPct val="0"/>
              </a:spcBef>
            </a:pPr>
            <a:r>
              <a:rPr lang="en-US" sz="2564">
                <a:solidFill>
                  <a:srgbClr val="000000"/>
                </a:solidFill>
                <a:latin typeface="Poppins Medium"/>
              </a:rPr>
              <a:t>With the right planning, hotel management can make sure that guests are safe enough to have a smooth stay at the hotel. It is important to teach the workers how to take the right safety precautions (Montgomery et al., 2021).</a:t>
            </a:r>
          </a:p>
        </p:txBody>
      </p:sp>
      <p:sp>
        <p:nvSpPr>
          <p:cNvPr id="29" name="TextBox 29"/>
          <p:cNvSpPr txBox="1"/>
          <p:nvPr/>
        </p:nvSpPr>
        <p:spPr>
          <a:xfrm>
            <a:off x="7045361" y="7659382"/>
            <a:ext cx="9836996" cy="1801674"/>
          </a:xfrm>
          <a:prstGeom prst="rect">
            <a:avLst/>
          </a:prstGeom>
        </p:spPr>
        <p:txBody>
          <a:bodyPr lIns="0" tIns="0" rIns="0" bIns="0" rtlCol="0" anchor="t">
            <a:spAutoFit/>
          </a:bodyPr>
          <a:lstStyle/>
          <a:p>
            <a:pPr algn="just">
              <a:lnSpc>
                <a:spcPts val="3590"/>
              </a:lnSpc>
              <a:spcBef>
                <a:spcPct val="0"/>
              </a:spcBef>
            </a:pPr>
            <a:r>
              <a:rPr lang="en-US" sz="2564">
                <a:solidFill>
                  <a:srgbClr val="000000"/>
                </a:solidFill>
                <a:latin typeface="Poppins Medium"/>
              </a:rPr>
              <a:t>Have a way to constantly update guests on potential hazards, operational changes, and emergency plan updates. They can form a safety committee to address issues with the hotel's safety protocols on a regular basis.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0312" r="-20312"/>
            </a:stretch>
          </a:blipFill>
        </p:spPr>
      </p:sp>
      <p:grpSp>
        <p:nvGrpSpPr>
          <p:cNvPr id="3" name="Group 3"/>
          <p:cNvGrpSpPr/>
          <p:nvPr/>
        </p:nvGrpSpPr>
        <p:grpSpPr>
          <a:xfrm rot="5400000">
            <a:off x="8959850" y="-4000500"/>
            <a:ext cx="368300" cy="18288000"/>
            <a:chOff x="0" y="0"/>
            <a:chExt cx="97001" cy="4816593"/>
          </a:xfrm>
        </p:grpSpPr>
        <p:sp>
          <p:nvSpPr>
            <p:cNvPr id="4" name="Freeform 4"/>
            <p:cNvSpPr/>
            <p:nvPr/>
          </p:nvSpPr>
          <p:spPr>
            <a:xfrm>
              <a:off x="0" y="0"/>
              <a:ext cx="97001" cy="4816592"/>
            </a:xfrm>
            <a:custGeom>
              <a:avLst/>
              <a:gdLst/>
              <a:ahLst/>
              <a:cxnLst/>
              <a:rect l="l" t="t" r="r" b="b"/>
              <a:pathLst>
                <a:path w="97001" h="4816592">
                  <a:moveTo>
                    <a:pt x="0" y="0"/>
                  </a:moveTo>
                  <a:lnTo>
                    <a:pt x="97001" y="0"/>
                  </a:lnTo>
                  <a:lnTo>
                    <a:pt x="97001" y="4816592"/>
                  </a:lnTo>
                  <a:lnTo>
                    <a:pt x="0" y="4816592"/>
                  </a:lnTo>
                  <a:close/>
                </a:path>
              </a:pathLst>
            </a:custGeom>
            <a:solidFill>
              <a:srgbClr val="EDA711"/>
            </a:solidFill>
          </p:spPr>
        </p:sp>
        <p:sp>
          <p:nvSpPr>
            <p:cNvPr id="5" name="TextBox 5"/>
            <p:cNvSpPr txBox="1"/>
            <p:nvPr/>
          </p:nvSpPr>
          <p:spPr>
            <a:xfrm>
              <a:off x="0" y="-47625"/>
              <a:ext cx="97001" cy="4864218"/>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1028700" y="648151"/>
            <a:ext cx="8591530" cy="3784752"/>
          </a:xfrm>
          <a:prstGeom prst="rect">
            <a:avLst/>
          </a:prstGeom>
        </p:spPr>
        <p:txBody>
          <a:bodyPr lIns="0" tIns="0" rIns="0" bIns="0" rtlCol="0" anchor="t">
            <a:spAutoFit/>
          </a:bodyPr>
          <a:lstStyle/>
          <a:p>
            <a:pPr>
              <a:lnSpc>
                <a:spcPts val="6018"/>
              </a:lnSpc>
            </a:pPr>
            <a:r>
              <a:rPr lang="en-US" sz="4298">
                <a:solidFill>
                  <a:srgbClr val="593C8F"/>
                </a:solidFill>
                <a:latin typeface="League Spartan"/>
              </a:rPr>
              <a:t>RESPONSIBILITIES OF DIFFERENT PROFESSIONALS OF THE HOTEL NTIATION STRATEGY</a:t>
            </a:r>
          </a:p>
          <a:p>
            <a:pPr>
              <a:lnSpc>
                <a:spcPts val="6018"/>
              </a:lnSpc>
              <a:spcBef>
                <a:spcPct val="0"/>
              </a:spcBef>
            </a:pPr>
            <a:endParaRPr lang="en-US" sz="4298">
              <a:solidFill>
                <a:srgbClr val="593C8F"/>
              </a:solidFill>
              <a:latin typeface="League Spartan"/>
            </a:endParaRPr>
          </a:p>
        </p:txBody>
      </p:sp>
      <p:grpSp>
        <p:nvGrpSpPr>
          <p:cNvPr id="7" name="Group 7"/>
          <p:cNvGrpSpPr>
            <a:grpSpLocks noChangeAspect="1"/>
          </p:cNvGrpSpPr>
          <p:nvPr/>
        </p:nvGrpSpPr>
        <p:grpSpPr>
          <a:xfrm>
            <a:off x="9144000" y="579720"/>
            <a:ext cx="6850188" cy="3853183"/>
            <a:chOff x="0" y="0"/>
            <a:chExt cx="11289030" cy="6350000"/>
          </a:xfrm>
        </p:grpSpPr>
        <p:sp>
          <p:nvSpPr>
            <p:cNvPr id="8" name="Freeform 8"/>
            <p:cNvSpPr/>
            <p:nvPr/>
          </p:nvSpPr>
          <p:spPr>
            <a:xfrm>
              <a:off x="0" y="0"/>
              <a:ext cx="11287761" cy="6350000"/>
            </a:xfrm>
            <a:custGeom>
              <a:avLst/>
              <a:gdLst/>
              <a:ahLst/>
              <a:cxnLst/>
              <a:rect l="l" t="t" r="r" b="b"/>
              <a:pathLst>
                <a:path w="11287761" h="6350000">
                  <a:moveTo>
                    <a:pt x="0" y="5824220"/>
                  </a:moveTo>
                  <a:lnTo>
                    <a:pt x="0" y="525780"/>
                  </a:lnTo>
                  <a:cubicBezTo>
                    <a:pt x="0" y="234950"/>
                    <a:pt x="234950" y="0"/>
                    <a:pt x="525780" y="0"/>
                  </a:cubicBezTo>
                  <a:lnTo>
                    <a:pt x="10761980" y="0"/>
                  </a:lnTo>
                  <a:cubicBezTo>
                    <a:pt x="11052811" y="0"/>
                    <a:pt x="11287761" y="234950"/>
                    <a:pt x="11287761" y="525780"/>
                  </a:cubicBezTo>
                  <a:lnTo>
                    <a:pt x="11287761" y="5822950"/>
                  </a:lnTo>
                  <a:cubicBezTo>
                    <a:pt x="11287761" y="6113780"/>
                    <a:pt x="11052811" y="6348730"/>
                    <a:pt x="10761980" y="6348730"/>
                  </a:cubicBezTo>
                  <a:lnTo>
                    <a:pt x="525780" y="6348730"/>
                  </a:lnTo>
                  <a:cubicBezTo>
                    <a:pt x="236220" y="6350000"/>
                    <a:pt x="0" y="6115050"/>
                    <a:pt x="0" y="5824220"/>
                  </a:cubicBezTo>
                  <a:cubicBezTo>
                    <a:pt x="0" y="5824220"/>
                    <a:pt x="0" y="5824220"/>
                    <a:pt x="0" y="5824220"/>
                  </a:cubicBezTo>
                  <a:close/>
                </a:path>
              </a:pathLst>
            </a:custGeom>
            <a:blipFill>
              <a:blip r:embed="rId4"/>
              <a:stretch>
                <a:fillRect t="-9339" b="-9339"/>
              </a:stretch>
            </a:blipFill>
          </p:spPr>
        </p:sp>
      </p:grpSp>
      <p:grpSp>
        <p:nvGrpSpPr>
          <p:cNvPr id="9" name="Group 9"/>
          <p:cNvGrpSpPr>
            <a:grpSpLocks noChangeAspect="1"/>
          </p:cNvGrpSpPr>
          <p:nvPr/>
        </p:nvGrpSpPr>
        <p:grpSpPr>
          <a:xfrm>
            <a:off x="1028700" y="5889625"/>
            <a:ext cx="6850188" cy="3853183"/>
            <a:chOff x="0" y="0"/>
            <a:chExt cx="11289030" cy="6350000"/>
          </a:xfrm>
        </p:grpSpPr>
        <p:sp>
          <p:nvSpPr>
            <p:cNvPr id="10" name="Freeform 10"/>
            <p:cNvSpPr/>
            <p:nvPr/>
          </p:nvSpPr>
          <p:spPr>
            <a:xfrm>
              <a:off x="0" y="0"/>
              <a:ext cx="11287761" cy="6350000"/>
            </a:xfrm>
            <a:custGeom>
              <a:avLst/>
              <a:gdLst/>
              <a:ahLst/>
              <a:cxnLst/>
              <a:rect l="l" t="t" r="r" b="b"/>
              <a:pathLst>
                <a:path w="11287761" h="6350000">
                  <a:moveTo>
                    <a:pt x="0" y="5824220"/>
                  </a:moveTo>
                  <a:lnTo>
                    <a:pt x="0" y="525780"/>
                  </a:lnTo>
                  <a:cubicBezTo>
                    <a:pt x="0" y="234950"/>
                    <a:pt x="234950" y="0"/>
                    <a:pt x="525780" y="0"/>
                  </a:cubicBezTo>
                  <a:lnTo>
                    <a:pt x="10761980" y="0"/>
                  </a:lnTo>
                  <a:cubicBezTo>
                    <a:pt x="11052811" y="0"/>
                    <a:pt x="11287761" y="234950"/>
                    <a:pt x="11287761" y="525780"/>
                  </a:cubicBezTo>
                  <a:lnTo>
                    <a:pt x="11287761" y="5822950"/>
                  </a:lnTo>
                  <a:cubicBezTo>
                    <a:pt x="11287761" y="6113780"/>
                    <a:pt x="11052811" y="6348730"/>
                    <a:pt x="10761980" y="6348730"/>
                  </a:cubicBezTo>
                  <a:lnTo>
                    <a:pt x="525780" y="6348730"/>
                  </a:lnTo>
                  <a:cubicBezTo>
                    <a:pt x="236220" y="6350000"/>
                    <a:pt x="0" y="6115050"/>
                    <a:pt x="0" y="5824220"/>
                  </a:cubicBezTo>
                  <a:cubicBezTo>
                    <a:pt x="0" y="5824220"/>
                    <a:pt x="0" y="5824220"/>
                    <a:pt x="0" y="5824220"/>
                  </a:cubicBezTo>
                  <a:close/>
                </a:path>
              </a:pathLst>
            </a:custGeom>
            <a:blipFill>
              <a:blip r:embed="rId5"/>
              <a:stretch>
                <a:fillRect t="-9265" b="-9265"/>
              </a:stretch>
            </a:blipFill>
          </p:spPr>
        </p:sp>
      </p:grpSp>
      <p:sp>
        <p:nvSpPr>
          <p:cNvPr id="11" name="Freeform 11"/>
          <p:cNvSpPr/>
          <p:nvPr/>
        </p:nvSpPr>
        <p:spPr>
          <a:xfrm>
            <a:off x="17062941" y="6901229"/>
            <a:ext cx="392717" cy="1565177"/>
          </a:xfrm>
          <a:custGeom>
            <a:avLst/>
            <a:gdLst/>
            <a:ahLst/>
            <a:cxnLst/>
            <a:rect l="l" t="t" r="r" b="b"/>
            <a:pathLst>
              <a:path w="392717" h="1565177">
                <a:moveTo>
                  <a:pt x="0" y="0"/>
                </a:moveTo>
                <a:lnTo>
                  <a:pt x="392718" y="0"/>
                </a:lnTo>
                <a:lnTo>
                  <a:pt x="392718" y="1565177"/>
                </a:lnTo>
                <a:lnTo>
                  <a:pt x="0" y="156517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2" name="TextBox 12"/>
          <p:cNvSpPr txBox="1"/>
          <p:nvPr/>
        </p:nvSpPr>
        <p:spPr>
          <a:xfrm>
            <a:off x="8645869" y="6410319"/>
            <a:ext cx="8417073" cy="4185297"/>
          </a:xfrm>
          <a:prstGeom prst="rect">
            <a:avLst/>
          </a:prstGeom>
        </p:spPr>
        <p:txBody>
          <a:bodyPr lIns="0" tIns="0" rIns="0" bIns="0" rtlCol="0" anchor="t">
            <a:spAutoFit/>
          </a:bodyPr>
          <a:lstStyle/>
          <a:p>
            <a:pPr algn="just">
              <a:lnSpc>
                <a:spcPts val="3428"/>
              </a:lnSpc>
            </a:pPr>
            <a:r>
              <a:rPr lang="en-US" sz="2448">
                <a:solidFill>
                  <a:srgbClr val="000000"/>
                </a:solidFill>
                <a:latin typeface="Poppins Bold"/>
              </a:rPr>
              <a:t>Hotel managers</a:t>
            </a:r>
          </a:p>
          <a:p>
            <a:pPr marL="528679" lvl="1" indent="-264339" algn="just">
              <a:lnSpc>
                <a:spcPts val="3428"/>
              </a:lnSpc>
              <a:buFont typeface="Arial"/>
              <a:buChar char="•"/>
            </a:pPr>
            <a:r>
              <a:rPr lang="en-US" sz="2448">
                <a:solidFill>
                  <a:srgbClr val="000000"/>
                </a:solidFill>
                <a:latin typeface="Poppins Bold"/>
              </a:rPr>
              <a:t>Regularly train staff on how to avoid dangers in the hotel environment.</a:t>
            </a:r>
          </a:p>
          <a:p>
            <a:pPr marL="528679" lvl="1" indent="-264339" algn="just">
              <a:lnSpc>
                <a:spcPts val="3428"/>
              </a:lnSpc>
              <a:buFont typeface="Arial"/>
              <a:buChar char="•"/>
            </a:pPr>
            <a:r>
              <a:rPr lang="en-US" sz="2448">
                <a:solidFill>
                  <a:srgbClr val="000000"/>
                </a:solidFill>
                <a:latin typeface="Poppins Bold"/>
              </a:rPr>
              <a:t>Tell the staff and guests about any possible dangers in the hotel. To let guests know about possible dangers, they can put up hazard posters, signs, or labels all over the hotel (Fung et al., 2020).</a:t>
            </a:r>
          </a:p>
          <a:p>
            <a:pPr algn="just">
              <a:lnSpc>
                <a:spcPts val="3428"/>
              </a:lnSpc>
            </a:pPr>
            <a:endParaRPr lang="en-US" sz="2448">
              <a:solidFill>
                <a:srgbClr val="000000"/>
              </a:solidFill>
              <a:latin typeface="Poppins Bold"/>
            </a:endParaRPr>
          </a:p>
          <a:p>
            <a:pPr>
              <a:lnSpc>
                <a:spcPts val="2448"/>
              </a:lnSpc>
              <a:spcBef>
                <a:spcPct val="0"/>
              </a:spcBef>
            </a:pPr>
            <a:endParaRPr lang="en-US" sz="2448">
              <a:solidFill>
                <a:srgbClr val="000000"/>
              </a:solidFill>
              <a:latin typeface="Poppins Bold"/>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AEB"/>
        </a:solidFill>
        <a:effectLst/>
      </p:bgPr>
    </p:bg>
    <p:spTree>
      <p:nvGrpSpPr>
        <p:cNvPr id="1" name=""/>
        <p:cNvGrpSpPr/>
        <p:nvPr/>
      </p:nvGrpSpPr>
      <p:grpSpPr>
        <a:xfrm>
          <a:off x="0" y="0"/>
          <a:ext cx="0" cy="0"/>
          <a:chOff x="0" y="0"/>
          <a:chExt cx="0" cy="0"/>
        </a:xfrm>
      </p:grpSpPr>
      <p:grpSp>
        <p:nvGrpSpPr>
          <p:cNvPr id="2" name="Group 2"/>
          <p:cNvGrpSpPr/>
          <p:nvPr/>
        </p:nvGrpSpPr>
        <p:grpSpPr>
          <a:xfrm>
            <a:off x="-2687361" y="-3210146"/>
            <a:ext cx="8477692" cy="8477692"/>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B15E"/>
            </a:solidFill>
            <a:ln cap="sq">
              <a:noFill/>
              <a:prstDash val="solid"/>
              <a:miter/>
            </a:ln>
          </p:spPr>
        </p:sp>
        <p:sp>
          <p:nvSpPr>
            <p:cNvPr id="4" name="TextBox 4"/>
            <p:cNvSpPr txBox="1"/>
            <p:nvPr/>
          </p:nvSpPr>
          <p:spPr>
            <a:xfrm>
              <a:off x="76200" y="47625"/>
              <a:ext cx="660400" cy="688975"/>
            </a:xfrm>
            <a:prstGeom prst="rect">
              <a:avLst/>
            </a:prstGeom>
          </p:spPr>
          <p:txBody>
            <a:bodyPr lIns="50800" tIns="50800" rIns="50800" bIns="50800" rtlCol="0" anchor="ctr"/>
            <a:lstStyle/>
            <a:p>
              <a:pPr marL="0" lvl="0" indent="0" algn="ctr">
                <a:lnSpc>
                  <a:spcPts val="2590"/>
                </a:lnSpc>
                <a:spcBef>
                  <a:spcPct val="0"/>
                </a:spcBef>
              </a:pPr>
              <a:endParaRPr/>
            </a:p>
          </p:txBody>
        </p:sp>
      </p:grpSp>
      <p:grpSp>
        <p:nvGrpSpPr>
          <p:cNvPr id="5" name="Group 5"/>
          <p:cNvGrpSpPr/>
          <p:nvPr/>
        </p:nvGrpSpPr>
        <p:grpSpPr>
          <a:xfrm>
            <a:off x="15848734" y="8098728"/>
            <a:ext cx="3616106" cy="3616106"/>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B15E"/>
            </a:solidFill>
            <a:ln cap="sq">
              <a:noFill/>
              <a:prstDash val="solid"/>
              <a:miter/>
            </a:ln>
          </p:spPr>
        </p:sp>
        <p:sp>
          <p:nvSpPr>
            <p:cNvPr id="7" name="TextBox 7"/>
            <p:cNvSpPr txBox="1"/>
            <p:nvPr/>
          </p:nvSpPr>
          <p:spPr>
            <a:xfrm>
              <a:off x="76200" y="47625"/>
              <a:ext cx="660400" cy="688975"/>
            </a:xfrm>
            <a:prstGeom prst="rect">
              <a:avLst/>
            </a:prstGeom>
          </p:spPr>
          <p:txBody>
            <a:bodyPr lIns="50800" tIns="50800" rIns="50800" bIns="50800" rtlCol="0" anchor="ctr"/>
            <a:lstStyle/>
            <a:p>
              <a:pPr marL="0" lvl="0" indent="0" algn="ctr">
                <a:lnSpc>
                  <a:spcPts val="2590"/>
                </a:lnSpc>
                <a:spcBef>
                  <a:spcPct val="0"/>
                </a:spcBef>
              </a:pPr>
              <a:endParaRPr/>
            </a:p>
          </p:txBody>
        </p:sp>
      </p:grpSp>
      <p:sp>
        <p:nvSpPr>
          <p:cNvPr id="8" name="TextBox 8"/>
          <p:cNvSpPr txBox="1"/>
          <p:nvPr/>
        </p:nvSpPr>
        <p:spPr>
          <a:xfrm>
            <a:off x="7208688" y="1019175"/>
            <a:ext cx="10779750" cy="2291483"/>
          </a:xfrm>
          <a:prstGeom prst="rect">
            <a:avLst/>
          </a:prstGeom>
        </p:spPr>
        <p:txBody>
          <a:bodyPr lIns="0" tIns="0" rIns="0" bIns="0" rtlCol="0" anchor="t">
            <a:spAutoFit/>
          </a:bodyPr>
          <a:lstStyle/>
          <a:p>
            <a:pPr>
              <a:lnSpc>
                <a:spcPts val="6035"/>
              </a:lnSpc>
            </a:pPr>
            <a:r>
              <a:rPr lang="en-US" sz="5029">
                <a:solidFill>
                  <a:srgbClr val="2B1511"/>
                </a:solidFill>
                <a:latin typeface="Canva Sans 1 Bold"/>
              </a:rPr>
              <a:t>Conclusion </a:t>
            </a:r>
          </a:p>
          <a:p>
            <a:pPr>
              <a:lnSpc>
                <a:spcPts val="6035"/>
              </a:lnSpc>
            </a:pPr>
            <a:endParaRPr lang="en-US" sz="5029">
              <a:solidFill>
                <a:srgbClr val="2B1511"/>
              </a:solidFill>
              <a:latin typeface="Canva Sans 1 Bold"/>
            </a:endParaRPr>
          </a:p>
          <a:p>
            <a:pPr marL="0" lvl="0" indent="0" algn="l">
              <a:lnSpc>
                <a:spcPts val="6035"/>
              </a:lnSpc>
              <a:spcBef>
                <a:spcPct val="0"/>
              </a:spcBef>
            </a:pPr>
            <a:endParaRPr lang="en-US" sz="5029">
              <a:solidFill>
                <a:srgbClr val="2B1511"/>
              </a:solidFill>
              <a:latin typeface="Canva Sans 1 Bold"/>
            </a:endParaRPr>
          </a:p>
        </p:txBody>
      </p:sp>
      <p:sp>
        <p:nvSpPr>
          <p:cNvPr id="9" name="TextBox 9"/>
          <p:cNvSpPr txBox="1"/>
          <p:nvPr/>
        </p:nvSpPr>
        <p:spPr>
          <a:xfrm>
            <a:off x="2034822" y="2903166"/>
            <a:ext cx="14835221" cy="2221132"/>
          </a:xfrm>
          <a:prstGeom prst="rect">
            <a:avLst/>
          </a:prstGeom>
        </p:spPr>
        <p:txBody>
          <a:bodyPr lIns="0" tIns="0" rIns="0" bIns="0" rtlCol="0" anchor="t">
            <a:spAutoFit/>
          </a:bodyPr>
          <a:lstStyle/>
          <a:p>
            <a:pPr algn="just">
              <a:lnSpc>
                <a:spcPts val="3569"/>
              </a:lnSpc>
              <a:spcBef>
                <a:spcPct val="0"/>
              </a:spcBef>
            </a:pPr>
            <a:r>
              <a:rPr lang="en-US" sz="2550">
                <a:solidFill>
                  <a:srgbClr val="2B1511"/>
                </a:solidFill>
                <a:latin typeface="Canva Sans 1 Bold"/>
              </a:rPr>
              <a:t>Improving worker health and safety is harder in the hotel industry than in other fields. In the past ten to fifteen years, hotels have switched to fancier, heavier bedding and other features that may make it more likely for employees to get hurt. The people who clean homes are most likely to get hurt because their work can cause strains, sprains, and tears. In the hotel business, workers also get hurt when they slip, trip or fall.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AEB"/>
        </a:solidFill>
        <a:effectLst/>
      </p:bgPr>
    </p:bg>
    <p:spTree>
      <p:nvGrpSpPr>
        <p:cNvPr id="1" name=""/>
        <p:cNvGrpSpPr/>
        <p:nvPr/>
      </p:nvGrpSpPr>
      <p:grpSpPr>
        <a:xfrm>
          <a:off x="0" y="0"/>
          <a:ext cx="0" cy="0"/>
          <a:chOff x="0" y="0"/>
          <a:chExt cx="0" cy="0"/>
        </a:xfrm>
      </p:grpSpPr>
      <p:sp>
        <p:nvSpPr>
          <p:cNvPr id="2" name="TextBox 2"/>
          <p:cNvSpPr txBox="1"/>
          <p:nvPr/>
        </p:nvSpPr>
        <p:spPr>
          <a:xfrm>
            <a:off x="391552" y="532131"/>
            <a:ext cx="17667848" cy="9151223"/>
          </a:xfrm>
          <a:prstGeom prst="rect">
            <a:avLst/>
          </a:prstGeom>
        </p:spPr>
        <p:txBody>
          <a:bodyPr wrap="square" lIns="0" tIns="0" rIns="0" bIns="0" rtlCol="0" anchor="t">
            <a:spAutoFit/>
          </a:bodyPr>
          <a:lstStyle/>
          <a:p>
            <a:pPr algn="ctr">
              <a:lnSpc>
                <a:spcPts val="4409"/>
              </a:lnSpc>
              <a:spcBef>
                <a:spcPct val="0"/>
              </a:spcBef>
            </a:pPr>
            <a:r>
              <a:rPr lang="en-US" sz="3149" dirty="0">
                <a:solidFill>
                  <a:srgbClr val="000000"/>
                </a:solidFill>
                <a:latin typeface="Canva Sans 1 Bold"/>
              </a:rPr>
              <a:t>References</a:t>
            </a:r>
          </a:p>
          <a:p>
            <a:r>
              <a:rPr lang="en-GB" dirty="0" err="1"/>
              <a:t>Abdou</a:t>
            </a:r>
            <a:r>
              <a:rPr lang="en-GB" dirty="0"/>
              <a:t>, A.H., Hassan, T.H. and El </a:t>
            </a:r>
            <a:r>
              <a:rPr lang="en-GB" dirty="0" err="1"/>
              <a:t>Dief</a:t>
            </a:r>
            <a:r>
              <a:rPr lang="en-GB" dirty="0"/>
              <a:t>, M.M., 2020. A description of green hotel practices and their role in achieving sustainable development. </a:t>
            </a:r>
            <a:r>
              <a:rPr lang="en-GB" i="1" dirty="0"/>
              <a:t>Sustainability</a:t>
            </a:r>
            <a:r>
              <a:rPr lang="en-GB" dirty="0"/>
              <a:t>, </a:t>
            </a:r>
            <a:r>
              <a:rPr lang="en-GB" i="1" dirty="0"/>
              <a:t>12</a:t>
            </a:r>
            <a:r>
              <a:rPr lang="en-GB" dirty="0"/>
              <a:t>(22), p.9624.</a:t>
            </a:r>
            <a:endParaRPr lang="en-US" dirty="0"/>
          </a:p>
          <a:p>
            <a:r>
              <a:rPr lang="en-GB" dirty="0" err="1"/>
              <a:t>Bangwal</a:t>
            </a:r>
            <a:r>
              <a:rPr lang="en-GB" dirty="0"/>
              <a:t>, D., </a:t>
            </a:r>
            <a:r>
              <a:rPr lang="en-GB" dirty="0" err="1"/>
              <a:t>Suyal</a:t>
            </a:r>
            <a:r>
              <a:rPr lang="en-GB" dirty="0"/>
              <a:t>, J. and Kumar, R., 2022. Hotel building design, occupants’ health and performance in response to COVID 19. </a:t>
            </a:r>
            <a:r>
              <a:rPr lang="en-GB" i="1" dirty="0"/>
              <a:t>International journal of hospitality management</a:t>
            </a:r>
            <a:r>
              <a:rPr lang="en-GB" dirty="0"/>
              <a:t>, </a:t>
            </a:r>
            <a:r>
              <a:rPr lang="en-GB" i="1" dirty="0"/>
              <a:t>103</a:t>
            </a:r>
            <a:r>
              <a:rPr lang="en-GB" dirty="0"/>
              <a:t>, p.103212.</a:t>
            </a:r>
            <a:endParaRPr lang="en-US" dirty="0"/>
          </a:p>
          <a:p>
            <a:r>
              <a:rPr lang="en-GB" dirty="0" err="1"/>
              <a:t>Chibili</a:t>
            </a:r>
            <a:r>
              <a:rPr lang="en-GB" dirty="0"/>
              <a:t>, M., 2017. </a:t>
            </a:r>
            <a:r>
              <a:rPr lang="en-GB" i="1" dirty="0"/>
              <a:t>Modern hotel operations management</a:t>
            </a:r>
            <a:r>
              <a:rPr lang="en-GB" dirty="0"/>
              <a:t>. Routledge.</a:t>
            </a:r>
            <a:endParaRPr lang="en-US" dirty="0"/>
          </a:p>
          <a:p>
            <a:r>
              <a:rPr lang="en-GB" dirty="0"/>
              <a:t>Choi, M. and Choi, Y., 2021. Employee perceptions of hotel CSR activities during the COVID-19 pandemic. </a:t>
            </a:r>
            <a:r>
              <a:rPr lang="en-GB" i="1" dirty="0"/>
              <a:t>International Journal of Contemporary Hospitality Management</a:t>
            </a:r>
            <a:r>
              <a:rPr lang="en-GB" dirty="0"/>
              <a:t>, </a:t>
            </a:r>
            <a:r>
              <a:rPr lang="en-GB" i="1" dirty="0"/>
              <a:t>33</a:t>
            </a:r>
            <a:r>
              <a:rPr lang="en-GB" dirty="0"/>
              <a:t>(10), pp.3355-3378.</a:t>
            </a:r>
            <a:endParaRPr lang="en-US" dirty="0"/>
          </a:p>
          <a:p>
            <a:r>
              <a:rPr lang="en-GB" dirty="0"/>
              <a:t>Espino-Rodríguez, T.F. and Gil-Padilla, A.M., 2015. The structural and infrastructural decisions of operations management in the hotel sector and their impact on organizational performance. </a:t>
            </a:r>
            <a:r>
              <a:rPr lang="en-GB" i="1" dirty="0"/>
              <a:t>Tourism and Hospitality Research</a:t>
            </a:r>
            <a:r>
              <a:rPr lang="en-GB" dirty="0"/>
              <a:t>, </a:t>
            </a:r>
            <a:r>
              <a:rPr lang="en-GB" i="1" dirty="0"/>
              <a:t>15</a:t>
            </a:r>
            <a:r>
              <a:rPr lang="en-GB" dirty="0"/>
              <a:t>(1), pp.3-18.</a:t>
            </a:r>
            <a:endParaRPr lang="en-US" dirty="0"/>
          </a:p>
          <a:p>
            <a:r>
              <a:rPr lang="en-GB" dirty="0"/>
              <a:t>Fung, C., </a:t>
            </a:r>
            <a:r>
              <a:rPr lang="en-GB" dirty="0" err="1"/>
              <a:t>Tsui</a:t>
            </a:r>
            <a:r>
              <a:rPr lang="en-GB" dirty="0"/>
              <a:t>, B. and Hon, A.H., 2020. Crisis management: a case study of disease outbreak in the </a:t>
            </a:r>
            <a:r>
              <a:rPr lang="en-GB" dirty="0" err="1"/>
              <a:t>Metropark</a:t>
            </a:r>
            <a:r>
              <a:rPr lang="en-GB" dirty="0"/>
              <a:t> Hotel group. </a:t>
            </a:r>
            <a:r>
              <a:rPr lang="en-GB" i="1" dirty="0"/>
              <a:t>Asia Pacific Journal of Tourism Research</a:t>
            </a:r>
            <a:r>
              <a:rPr lang="en-GB" dirty="0"/>
              <a:t>, </a:t>
            </a:r>
            <a:r>
              <a:rPr lang="en-GB" i="1" dirty="0"/>
              <a:t>25</a:t>
            </a:r>
            <a:r>
              <a:rPr lang="en-GB" dirty="0"/>
              <a:t>(10), pp.1062-1070.</a:t>
            </a:r>
            <a:endParaRPr lang="en-US" dirty="0"/>
          </a:p>
          <a:p>
            <a:r>
              <a:rPr lang="en-GB" dirty="0"/>
              <a:t>Han, S.H., Lee, J., </a:t>
            </a:r>
            <a:r>
              <a:rPr lang="en-GB" dirty="0" err="1"/>
              <a:t>Edvardsson</a:t>
            </a:r>
            <a:r>
              <a:rPr lang="en-GB" dirty="0"/>
              <a:t>, B. and </a:t>
            </a:r>
            <a:r>
              <a:rPr lang="en-GB" dirty="0" err="1"/>
              <a:t>Verma</a:t>
            </a:r>
            <a:r>
              <a:rPr lang="en-GB" dirty="0"/>
              <a:t>, R., 2021. Mobile technology adoption among hotels: Managerial issues and opportunities. </a:t>
            </a:r>
            <a:r>
              <a:rPr lang="en-GB" i="1" dirty="0"/>
              <a:t>Tourism Management Perspectives</a:t>
            </a:r>
            <a:r>
              <a:rPr lang="en-GB" dirty="0"/>
              <a:t>, </a:t>
            </a:r>
            <a:r>
              <a:rPr lang="en-GB" i="1" dirty="0"/>
              <a:t>38</a:t>
            </a:r>
            <a:r>
              <a:rPr lang="en-GB" dirty="0"/>
              <a:t>, p.100811.</a:t>
            </a:r>
            <a:endParaRPr lang="en-US" dirty="0"/>
          </a:p>
          <a:p>
            <a:r>
              <a:rPr lang="en-GB" dirty="0"/>
              <a:t>Hayes, D.K., </a:t>
            </a:r>
            <a:r>
              <a:rPr lang="en-GB" dirty="0" err="1"/>
              <a:t>Ninemeier</a:t>
            </a:r>
            <a:r>
              <a:rPr lang="en-GB" dirty="0"/>
              <a:t>, J.D. and Miller, A.A., 2017. </a:t>
            </a:r>
            <a:r>
              <a:rPr lang="en-GB" i="1" dirty="0"/>
              <a:t>Hotel operations management</a:t>
            </a:r>
            <a:r>
              <a:rPr lang="en-GB" dirty="0"/>
              <a:t>. Pearson.</a:t>
            </a:r>
            <a:endParaRPr lang="en-US" dirty="0"/>
          </a:p>
          <a:p>
            <a:r>
              <a:rPr lang="en-GB" dirty="0"/>
              <a:t>Ivanov, S., </a:t>
            </a:r>
            <a:r>
              <a:rPr lang="en-GB" dirty="0" err="1"/>
              <a:t>Seyitoğlu</a:t>
            </a:r>
            <a:r>
              <a:rPr lang="en-GB" dirty="0"/>
              <a:t>, F. and Markova, M., 2020. Hotel managers’ perceptions towards the use of robots: a mixed-methods approach. </a:t>
            </a:r>
            <a:r>
              <a:rPr lang="en-GB" i="1" dirty="0"/>
              <a:t>Information Technology &amp; Tourism</a:t>
            </a:r>
            <a:r>
              <a:rPr lang="en-GB" dirty="0"/>
              <a:t>, </a:t>
            </a:r>
            <a:r>
              <a:rPr lang="en-GB" i="1" dirty="0"/>
              <a:t>22</a:t>
            </a:r>
            <a:r>
              <a:rPr lang="en-GB" dirty="0"/>
              <a:t>, pp.505-535.</a:t>
            </a:r>
            <a:endParaRPr lang="en-US" dirty="0"/>
          </a:p>
          <a:p>
            <a:r>
              <a:rPr lang="en-GB" dirty="0" err="1"/>
              <a:t>Kainthola</a:t>
            </a:r>
            <a:r>
              <a:rPr lang="en-GB" dirty="0"/>
              <a:t>, V.P., 2021. Principles of hotel management.</a:t>
            </a:r>
            <a:endParaRPr lang="en-US" dirty="0"/>
          </a:p>
          <a:p>
            <a:r>
              <a:rPr lang="en-GB" dirty="0"/>
              <a:t>Khan, I., Garg, R.J. and Rahman, Z., 2015. Customer service experience in hotel operations: An empirical analysis. </a:t>
            </a:r>
            <a:r>
              <a:rPr lang="en-GB" i="1" dirty="0"/>
              <a:t>Procedia-Social and </a:t>
            </a:r>
            <a:r>
              <a:rPr lang="en-GB" i="1" dirty="0" err="1"/>
              <a:t>Behavioral</a:t>
            </a:r>
            <a:r>
              <a:rPr lang="en-GB" i="1" dirty="0"/>
              <a:t> Sciences</a:t>
            </a:r>
            <a:r>
              <a:rPr lang="en-GB" dirty="0"/>
              <a:t>, </a:t>
            </a:r>
            <a:r>
              <a:rPr lang="en-GB" i="1" dirty="0"/>
              <a:t>189</a:t>
            </a:r>
            <a:r>
              <a:rPr lang="en-GB" dirty="0"/>
              <a:t>, pp.266-274.</a:t>
            </a:r>
            <a:endParaRPr lang="en-US" dirty="0"/>
          </a:p>
          <a:p>
            <a:r>
              <a:rPr lang="en-GB" dirty="0" err="1"/>
              <a:t>Longart</a:t>
            </a:r>
            <a:r>
              <a:rPr lang="en-GB" dirty="0"/>
              <a:t>, P., 2020. Understanding hotel maintenance management. </a:t>
            </a:r>
            <a:r>
              <a:rPr lang="en-GB" i="1" dirty="0"/>
              <a:t>Journal of Quality Assurance in Hospitality &amp; Tourism</a:t>
            </a:r>
            <a:r>
              <a:rPr lang="en-GB" dirty="0"/>
              <a:t>, </a:t>
            </a:r>
            <a:r>
              <a:rPr lang="en-GB" i="1" dirty="0"/>
              <a:t>21</a:t>
            </a:r>
            <a:r>
              <a:rPr lang="en-GB" dirty="0"/>
              <a:t>(3), pp.267-296.</a:t>
            </a:r>
            <a:endParaRPr lang="en-US" dirty="0"/>
          </a:p>
          <a:p>
            <a:r>
              <a:rPr lang="en-GB" dirty="0"/>
              <a:t>Montgomery, M.P., Paulin, H.N., Morris, A., Cotton, A., Speers, A., Boyd, A.T., Buff, A.M., Mathews, D., Wells, A., </a:t>
            </a:r>
            <a:r>
              <a:rPr lang="en-GB" dirty="0" err="1"/>
              <a:t>Marchman</a:t>
            </a:r>
            <a:r>
              <a:rPr lang="en-GB" dirty="0"/>
              <a:t>, C. and </a:t>
            </a:r>
            <a:r>
              <a:rPr lang="en-GB" dirty="0" err="1"/>
              <a:t>Gaffga</a:t>
            </a:r>
            <a:r>
              <a:rPr lang="en-GB" dirty="0"/>
              <a:t>, N., 2021. Establishment of isolation and </a:t>
            </a:r>
            <a:r>
              <a:rPr lang="en-GB" dirty="0" err="1"/>
              <a:t>noncongregate</a:t>
            </a:r>
            <a:r>
              <a:rPr lang="en-GB" dirty="0"/>
              <a:t> hotels during COVID-19 and symptom evolution among people experiencing homelessness—Atlanta, Georgia, 2020. </a:t>
            </a:r>
            <a:r>
              <a:rPr lang="en-GB" i="1" dirty="0"/>
              <a:t>Journal of Public Health Management and Practice</a:t>
            </a:r>
            <a:r>
              <a:rPr lang="en-GB" dirty="0"/>
              <a:t>, </a:t>
            </a:r>
            <a:r>
              <a:rPr lang="en-GB" i="1" dirty="0"/>
              <a:t>27</a:t>
            </a:r>
            <a:r>
              <a:rPr lang="en-GB" dirty="0"/>
              <a:t>(3), pp.285-294.</a:t>
            </a:r>
            <a:endParaRPr lang="en-US" dirty="0"/>
          </a:p>
          <a:p>
            <a:r>
              <a:rPr lang="en-GB" dirty="0" err="1"/>
              <a:t>Nikolskaya</a:t>
            </a:r>
            <a:r>
              <a:rPr lang="en-GB" dirty="0"/>
              <a:t>, E.Y., </a:t>
            </a:r>
            <a:r>
              <a:rPr lang="en-GB" dirty="0" err="1"/>
              <a:t>Lepeshkin</a:t>
            </a:r>
            <a:r>
              <a:rPr lang="en-GB" dirty="0"/>
              <a:t>, V.A., </a:t>
            </a:r>
            <a:r>
              <a:rPr lang="en-GB" dirty="0" err="1"/>
              <a:t>Kulgachev</a:t>
            </a:r>
            <a:r>
              <a:rPr lang="en-GB" dirty="0"/>
              <a:t>, I.P., </a:t>
            </a:r>
            <a:r>
              <a:rPr lang="en-GB" dirty="0" err="1"/>
              <a:t>Matveev</a:t>
            </a:r>
            <a:r>
              <a:rPr lang="en-GB" dirty="0"/>
              <a:t>, A.A. and </a:t>
            </a:r>
            <a:r>
              <a:rPr lang="en-GB" dirty="0" err="1"/>
              <a:t>Lebedeva</a:t>
            </a:r>
            <a:r>
              <a:rPr lang="en-GB" dirty="0"/>
              <a:t>, O.Y., 2020. Perfection of quality management of hotel services. </a:t>
            </a:r>
            <a:r>
              <a:rPr lang="en-GB" i="1" dirty="0"/>
              <a:t>Journal of Environmental Management and Tourism</a:t>
            </a:r>
            <a:r>
              <a:rPr lang="en-GB" dirty="0"/>
              <a:t>, </a:t>
            </a:r>
            <a:r>
              <a:rPr lang="en-GB" i="1" dirty="0"/>
              <a:t>11</a:t>
            </a:r>
            <a:r>
              <a:rPr lang="en-GB" dirty="0"/>
              <a:t>(2 (42)), p.417.</a:t>
            </a:r>
            <a:endParaRPr lang="en-US" dirty="0"/>
          </a:p>
          <a:p>
            <a:r>
              <a:rPr lang="en-GB" dirty="0" err="1"/>
              <a:t>Nikolskaya</a:t>
            </a:r>
            <a:r>
              <a:rPr lang="en-GB" dirty="0"/>
              <a:t>, E.Y., </a:t>
            </a:r>
            <a:r>
              <a:rPr lang="en-GB" dirty="0" err="1"/>
              <a:t>Lepeshkin</a:t>
            </a:r>
            <a:r>
              <a:rPr lang="en-GB" dirty="0"/>
              <a:t>, V.A., </a:t>
            </a:r>
            <a:r>
              <a:rPr lang="en-GB" dirty="0" err="1"/>
              <a:t>Kulgachev</a:t>
            </a:r>
            <a:r>
              <a:rPr lang="en-GB" dirty="0"/>
              <a:t>, I.P., </a:t>
            </a:r>
            <a:r>
              <a:rPr lang="en-GB" dirty="0" err="1"/>
              <a:t>Matveev</a:t>
            </a:r>
            <a:r>
              <a:rPr lang="en-GB" dirty="0"/>
              <a:t>, A.A. and </a:t>
            </a:r>
            <a:r>
              <a:rPr lang="en-GB" dirty="0" err="1"/>
              <a:t>Lebedeva</a:t>
            </a:r>
            <a:r>
              <a:rPr lang="en-GB" dirty="0"/>
              <a:t>, O.Y., 2020. Perfection of quality management of hotel services. </a:t>
            </a:r>
            <a:r>
              <a:rPr lang="en-GB" i="1" dirty="0"/>
              <a:t>Journal of Environmental Management and Tourism</a:t>
            </a:r>
            <a:r>
              <a:rPr lang="en-GB" dirty="0"/>
              <a:t>, </a:t>
            </a:r>
            <a:r>
              <a:rPr lang="en-GB" i="1" dirty="0"/>
              <a:t>11</a:t>
            </a:r>
            <a:r>
              <a:rPr lang="en-GB" dirty="0"/>
              <a:t>(2 (42)), p.417.</a:t>
            </a:r>
            <a:endParaRPr lang="en-US" dirty="0"/>
          </a:p>
          <a:p>
            <a:r>
              <a:rPr lang="en-GB" dirty="0" err="1"/>
              <a:t>Robina</a:t>
            </a:r>
            <a:r>
              <a:rPr lang="en-GB" dirty="0"/>
              <a:t>-Ramirez, R., Medina-</a:t>
            </a:r>
            <a:r>
              <a:rPr lang="en-GB" dirty="0" err="1"/>
              <a:t>Merodio</a:t>
            </a:r>
            <a:r>
              <a:rPr lang="en-GB" dirty="0"/>
              <a:t>, J.A., Moreno-Luna, L., Jimenez-Naranjo, H.V. and Sánchez-Oro, M., 2021. Safety and health measures for COVID-19 transition period in the hotel industry in Spain. </a:t>
            </a:r>
            <a:r>
              <a:rPr lang="en-GB" i="1" dirty="0"/>
              <a:t>International Journal of Environmental Research and Public Health</a:t>
            </a:r>
            <a:r>
              <a:rPr lang="en-GB" dirty="0"/>
              <a:t>, </a:t>
            </a:r>
            <a:r>
              <a:rPr lang="en-GB" i="1" dirty="0"/>
              <a:t>18</a:t>
            </a:r>
            <a:r>
              <a:rPr lang="en-GB" dirty="0"/>
              <a:t>(2), p.718.</a:t>
            </a:r>
            <a:endParaRPr lang="en-US" dirty="0"/>
          </a:p>
          <a:p>
            <a:r>
              <a:rPr lang="en-GB" dirty="0" err="1"/>
              <a:t>Rosemberg</a:t>
            </a:r>
            <a:r>
              <a:rPr lang="en-GB" dirty="0"/>
              <a:t>, M.A.S., 2020. Health and safety considerations for hotel cleaners during Covid-19. </a:t>
            </a:r>
            <a:r>
              <a:rPr lang="en-GB" i="1" dirty="0"/>
              <a:t>Occupational Medicine</a:t>
            </a:r>
            <a:r>
              <a:rPr lang="en-GB" dirty="0"/>
              <a:t>, </a:t>
            </a:r>
            <a:r>
              <a:rPr lang="en-GB" i="1" dirty="0"/>
              <a:t>70</a:t>
            </a:r>
            <a:r>
              <a:rPr lang="en-GB" dirty="0"/>
              <a:t>(5), pp.382-383.</a:t>
            </a:r>
            <a:endParaRPr lang="en-US" dirty="0"/>
          </a:p>
          <a:p>
            <a:r>
              <a:rPr lang="en-GB" dirty="0" err="1"/>
              <a:t>Sigala</a:t>
            </a:r>
            <a:r>
              <a:rPr lang="en-GB" dirty="0"/>
              <a:t>, M., 2020. </a:t>
            </a:r>
            <a:r>
              <a:rPr lang="en-GB" i="1" dirty="0"/>
              <a:t>Assessing the impact of Information and Communication Technologies (ICT) on productivity in the hotel sector: an operations management approach</a:t>
            </a:r>
            <a:r>
              <a:rPr lang="en-GB" dirty="0"/>
              <a:t>. University of Surrey (United Kingdom).</a:t>
            </a:r>
            <a:endParaRPr lang="en-US" dirty="0"/>
          </a:p>
          <a:p>
            <a:r>
              <a:rPr lang="en-GB" dirty="0" err="1"/>
              <a:t>Tiong</a:t>
            </a:r>
            <a:r>
              <a:rPr lang="en-GB" dirty="0"/>
              <a:t>, Y.Y., </a:t>
            </a:r>
            <a:r>
              <a:rPr lang="en-GB" dirty="0" err="1"/>
              <a:t>Sondoh</a:t>
            </a:r>
            <a:r>
              <a:rPr lang="en-GB" dirty="0"/>
              <a:t> Jr, S.L., </a:t>
            </a:r>
            <a:r>
              <a:rPr lang="en-GB" dirty="0" err="1"/>
              <a:t>Tanakinjal</a:t>
            </a:r>
            <a:r>
              <a:rPr lang="en-GB" dirty="0"/>
              <a:t>, G.H. and </a:t>
            </a:r>
            <a:r>
              <a:rPr lang="en-GB" dirty="0" err="1"/>
              <a:t>Iggau</a:t>
            </a:r>
            <a:r>
              <a:rPr lang="en-GB" dirty="0"/>
              <a:t>, O.A., 2021. Cleaner operations in hotels: Recommendation for post-pandemic green recovery. </a:t>
            </a:r>
            <a:r>
              <a:rPr lang="en-GB" i="1" dirty="0"/>
              <a:t>Journal of cleaner production</a:t>
            </a:r>
            <a:r>
              <a:rPr lang="en-GB" dirty="0"/>
              <a:t>, </a:t>
            </a:r>
            <a:r>
              <a:rPr lang="en-GB" i="1" dirty="0"/>
              <a:t>283</a:t>
            </a:r>
            <a:r>
              <a:rPr lang="en-GB" dirty="0"/>
              <a:t>, p.124621.</a:t>
            </a:r>
            <a:endParaRPr lang="en-US" dirty="0"/>
          </a:p>
          <a:p>
            <a:r>
              <a:rPr lang="en-GB" dirty="0" err="1"/>
              <a:t>Yacoub</a:t>
            </a:r>
            <a:r>
              <a:rPr lang="en-GB" dirty="0"/>
              <a:t>, L. and </a:t>
            </a:r>
            <a:r>
              <a:rPr lang="en-GB" dirty="0" err="1"/>
              <a:t>ElHajjar</a:t>
            </a:r>
            <a:r>
              <a:rPr lang="en-GB" dirty="0"/>
              <a:t>, S., 2021. How do hotels in developing countries manage the impact of COVID-19? The case of Lebanese hotels. </a:t>
            </a:r>
            <a:r>
              <a:rPr lang="en-GB" i="1" dirty="0"/>
              <a:t>International Journal of Contemporary Hospitality Management</a:t>
            </a:r>
            <a:r>
              <a:rPr lang="en-GB" dirty="0"/>
              <a:t>, </a:t>
            </a:r>
            <a:r>
              <a:rPr lang="en-GB" i="1" dirty="0"/>
              <a:t>33</a:t>
            </a:r>
            <a:r>
              <a:rPr lang="en-GB" dirty="0"/>
              <a:t>(3), pp.929-948.</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406</TotalTime>
  <Words>3028</Words>
  <Application>Microsoft Office PowerPoint</Application>
  <PresentationFormat>Custom</PresentationFormat>
  <Paragraphs>145</Paragraphs>
  <Slides>11</Slides>
  <Notes>11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11</vt:i4>
      </vt:variant>
    </vt:vector>
  </HeadingPairs>
  <TitlesOfParts>
    <vt:vector size="23" baseType="lpstr">
      <vt:lpstr>Calibri</vt:lpstr>
      <vt:lpstr>Arial</vt:lpstr>
      <vt:lpstr>DM Sans Bold</vt:lpstr>
      <vt:lpstr>Canva Sans 1 Bold</vt:lpstr>
      <vt:lpstr>DM Sans</vt:lpstr>
      <vt:lpstr>League Spartan</vt:lpstr>
      <vt:lpstr>Canva Sans 2 Bold</vt:lpstr>
      <vt:lpstr>Poppins Bold</vt:lpstr>
      <vt:lpstr>Poppins Ultra-Bold</vt:lpstr>
      <vt:lpstr>Poppins Medium</vt:lpstr>
      <vt:lpstr>Poppins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Jafrin Rahman</cp:lastModifiedBy>
  <cp:revision>1</cp:revision>
  <dcterms:created xsi:type="dcterms:W3CDTF">2006-08-16T00:00:00Z</dcterms:created>
  <dcterms:modified xsi:type="dcterms:W3CDTF">2024-02-22T14:42:31Z</dcterms:modified>
  <dc:identifier>DAFzjGllVQ4</dc:identifier>
</cp:coreProperties>
</file>