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6" r:id="rId3"/>
    <p:sldId id="261" r:id="rId4"/>
    <p:sldId id="257" r:id="rId5"/>
    <p:sldId id="259" r:id="rId6"/>
    <p:sldId id="260" r:id="rId7"/>
    <p:sldId id="264" r:id="rId8"/>
    <p:sldId id="265" r:id="rId9"/>
    <p:sldId id="270" r:id="rId10"/>
    <p:sldId id="262" r:id="rId11"/>
    <p:sldId id="258" r:id="rId12"/>
    <p:sldId id="269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682" autoAdjust="0"/>
    <p:restoredTop sz="94434" autoAdjust="0"/>
  </p:normalViewPr>
  <p:slideViewPr>
    <p:cSldViewPr snapToGrid="0">
      <p:cViewPr>
        <p:scale>
          <a:sx n="50" d="100"/>
          <a:sy n="50" d="100"/>
        </p:scale>
        <p:origin x="816" y="5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C37BAC-DC8D-436B-9109-BC87AB05D9F2}" type="datetimeFigureOut">
              <a:rPr lang="en-GB" smtClean="0"/>
              <a:t>13/03/2016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FBD498-BE20-49CE-B9B8-9872BC780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525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FBD498-BE20-49CE-B9B8-9872BC780D1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77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FBD498-BE20-49CE-B9B8-9872BC780D1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51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B7DB-DD24-42E2-B980-5F22C212B5DC}" type="datetimeFigureOut">
              <a:rPr lang="en-GB" smtClean="0"/>
              <a:t>13/03/2016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4778C-8C6D-4672-933F-725D7A15F7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8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B7DB-DD24-42E2-B980-5F22C212B5DC}" type="datetimeFigureOut">
              <a:rPr lang="en-GB" smtClean="0"/>
              <a:t>13/03/2016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4778C-8C6D-4672-933F-725D7A15F7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376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B7DB-DD24-42E2-B980-5F22C212B5DC}" type="datetimeFigureOut">
              <a:rPr lang="en-GB" smtClean="0"/>
              <a:t>13/03/2016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4778C-8C6D-4672-933F-725D7A15F7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988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B7DB-DD24-42E2-B980-5F22C212B5DC}" type="datetimeFigureOut">
              <a:rPr lang="en-GB" smtClean="0"/>
              <a:t>13/03/2016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4778C-8C6D-4672-933F-725D7A15F7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863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B7DB-DD24-42E2-B980-5F22C212B5DC}" type="datetimeFigureOut">
              <a:rPr lang="en-GB" smtClean="0"/>
              <a:t>13/03/2016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4778C-8C6D-4672-933F-725D7A15F7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681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B7DB-DD24-42E2-B980-5F22C212B5DC}" type="datetimeFigureOut">
              <a:rPr lang="en-GB" smtClean="0"/>
              <a:t>13/03/2016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4778C-8C6D-4672-933F-725D7A15F7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084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B7DB-DD24-42E2-B980-5F22C212B5DC}" type="datetimeFigureOut">
              <a:rPr lang="en-GB" smtClean="0"/>
              <a:t>13/03/2016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4778C-8C6D-4672-933F-725D7A15F7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075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B7DB-DD24-42E2-B980-5F22C212B5DC}" type="datetimeFigureOut">
              <a:rPr lang="en-GB" smtClean="0"/>
              <a:t>13/03/2016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4778C-8C6D-4672-933F-725D7A15F7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8187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B7DB-DD24-42E2-B980-5F22C212B5DC}" type="datetimeFigureOut">
              <a:rPr lang="en-GB" smtClean="0"/>
              <a:t>13/03/2016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4778C-8C6D-4672-933F-725D7A15F7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13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B7DB-DD24-42E2-B980-5F22C212B5DC}" type="datetimeFigureOut">
              <a:rPr lang="en-GB" smtClean="0"/>
              <a:t>13/03/2016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4778C-8C6D-4672-933F-725D7A15F7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103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B7DB-DD24-42E2-B980-5F22C212B5DC}" type="datetimeFigureOut">
              <a:rPr lang="en-GB" smtClean="0"/>
              <a:t>13/03/2016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4778C-8C6D-4672-933F-725D7A15F7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395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AB7DB-DD24-42E2-B980-5F22C212B5DC}" type="datetimeFigureOut">
              <a:rPr lang="en-GB" smtClean="0"/>
              <a:t>13/03/2016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B4778C-8C6D-4672-933F-725D7A15F7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681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google.co.uk/url?sa=i&amp;rct=j&amp;q=&amp;esrc=s&amp;source=images&amp;cd=&amp;cad=rja&amp;uact=8&amp;ved=0ahUKEwj83PGXlq_LAhXHDxoKHQnZCpQQjRwIBw&amp;url=https://twitter.com/unfccc/status/660185365584678914&amp;bvm=bv.116274245,d.d2s&amp;psig=AFQjCNGks4I_zP-ae0CMbsdp3FRVilHwuQ&amp;ust=1457460644716515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science.howstuffworks.com/environmental/green-science/carbon-trading.htm" TargetMode="External"/><Relationship Id="rId3" Type="http://schemas.openxmlformats.org/officeDocument/2006/relationships/hyperlink" Target="http://unfccc.int/focus/indc_portal/items/8766.php" TargetMode="External"/><Relationship Id="rId7" Type="http://schemas.openxmlformats.org/officeDocument/2006/relationships/hyperlink" Target="http://www.c2es.org/international/negotiations/cop21-paris/summar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theguardian.com/environment/2015/dec/12/paris-climate-deal-key-points" TargetMode="External"/><Relationship Id="rId5" Type="http://schemas.openxmlformats.org/officeDocument/2006/relationships/hyperlink" Target="http://www.france24.com/en/20151213-cop21-key-points-paris-agreement-environment-climate-change-deal" TargetMode="External"/><Relationship Id="rId4" Type="http://schemas.openxmlformats.org/officeDocument/2006/relationships/hyperlink" Target="http://ec.europa.eu/clima/policies/international/negotiations/paris/index_en.ht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mo.int/pages/themes/climate/international_unfccc.php" TargetMode="External"/><Relationship Id="rId2" Type="http://schemas.openxmlformats.org/officeDocument/2006/relationships/hyperlink" Target="http://science.howstuffworks.com/environmental/green-science/carbon-trading.ht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un.org/sg/sg_role.shtml" TargetMode="External"/><Relationship Id="rId4" Type="http://schemas.openxmlformats.org/officeDocument/2006/relationships/hyperlink" Target="http://www.france24.com/en/20160216-laurent-fabius-resigns-cop21-UN-climate-panel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newsroom.unfccc.int/unfccc-newsroom/ban-ki-moon-closing-address-at-cop21-action-day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12389476" cy="699966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9679" y="5291565"/>
            <a:ext cx="4215685" cy="902348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Shane Thomas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03" y="458861"/>
            <a:ext cx="4552638" cy="4348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40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857" y="3547423"/>
            <a:ext cx="2344493" cy="164963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5250" y="3547423"/>
            <a:ext cx="2396008" cy="164963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4157" y="1576919"/>
            <a:ext cx="2396008" cy="197050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1450" y="5418155"/>
            <a:ext cx="48682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Ban-Ki Moon: UN Secretary General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746039" y="3547423"/>
            <a:ext cx="47115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Laurent </a:t>
            </a:r>
            <a:r>
              <a:rPr lang="en-GB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Fabius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French Foreign Minister and President of COP21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019297" y="124300"/>
            <a:ext cx="8206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Key </a:t>
            </a:r>
            <a:r>
              <a:rPr lang="en-GB" sz="3600" dirty="0"/>
              <a:t>B</a:t>
            </a:r>
            <a:r>
              <a:rPr lang="en-GB" sz="3600" dirty="0" smtClean="0"/>
              <a:t>oard Members of the United Nations Climate </a:t>
            </a:r>
            <a:r>
              <a:rPr lang="en-GB" sz="3600" dirty="0"/>
              <a:t>C</a:t>
            </a:r>
            <a:r>
              <a:rPr lang="en-GB" sz="3600" dirty="0" smtClean="0"/>
              <a:t>hange Conference</a:t>
            </a:r>
            <a:endParaRPr lang="en-GB" sz="3600" dirty="0"/>
          </a:p>
        </p:txBody>
      </p:sp>
      <p:sp>
        <p:nvSpPr>
          <p:cNvPr id="17" name="TextBox 16"/>
          <p:cNvSpPr txBox="1"/>
          <p:nvPr/>
        </p:nvSpPr>
        <p:spPr>
          <a:xfrm>
            <a:off x="8480737" y="5274288"/>
            <a:ext cx="349017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Christiana </a:t>
            </a:r>
            <a:r>
              <a:rPr lang="en-GB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Figueres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Executive Secretary of the (UNFCCC)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7895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5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-1" y="-1"/>
            <a:ext cx="12192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534991" y="794261"/>
            <a:ext cx="71220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UNFCCC  </a:t>
            </a: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1655" y="2733690"/>
            <a:ext cx="4713210" cy="3299247"/>
          </a:xfrm>
          <a:prstGeom prst="rect">
            <a:avLst/>
          </a:prstGeom>
        </p:spPr>
      </p:pic>
      <p:sp>
        <p:nvSpPr>
          <p:cNvPr id="2" name="Right Arrow 1"/>
          <p:cNvSpPr/>
          <p:nvPr/>
        </p:nvSpPr>
        <p:spPr>
          <a:xfrm>
            <a:off x="8444074" y="3145664"/>
            <a:ext cx="1202144" cy="566671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6057" y="3145664"/>
            <a:ext cx="2421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 is it ?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ight Arrow 7"/>
          <p:cNvSpPr/>
          <p:nvPr/>
        </p:nvSpPr>
        <p:spPr>
          <a:xfrm>
            <a:off x="8444074" y="5059787"/>
            <a:ext cx="1202144" cy="566671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9708466" y="4383313"/>
            <a:ext cx="242128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Why is it different to previous treaties before it ?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708466" y="2828834"/>
            <a:ext cx="260316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 is it’s ultimate  objective ?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ight Arrow 10"/>
          <p:cNvSpPr/>
          <p:nvPr/>
        </p:nvSpPr>
        <p:spPr>
          <a:xfrm rot="10800000">
            <a:off x="2550302" y="3145664"/>
            <a:ext cx="1202144" cy="566671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ight Arrow 11"/>
          <p:cNvSpPr/>
          <p:nvPr/>
        </p:nvSpPr>
        <p:spPr>
          <a:xfrm rot="10800000">
            <a:off x="2550302" y="5059786"/>
            <a:ext cx="1202144" cy="566671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60747" y="4912464"/>
            <a:ext cx="23273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When was it established ?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825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120461" y="348943"/>
            <a:ext cx="9745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and Compliance with the </a:t>
            </a: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Paris Agreement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91036" y="2300747"/>
            <a:ext cx="40697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The question of which </a:t>
            </a:r>
            <a:r>
              <a:rPr lang="en-GB" sz="2000" dirty="0" smtClean="0"/>
              <a:t>provisions to make </a:t>
            </a:r>
            <a:r>
              <a:rPr lang="en-GB" sz="2000" dirty="0" smtClean="0"/>
              <a:t>binding. </a:t>
            </a:r>
            <a:endParaRPr lang="en-GB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6128" y="1674420"/>
            <a:ext cx="5876366" cy="350915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91036" y="3010658"/>
            <a:ext cx="40697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How could this agreement be adapted so </a:t>
            </a:r>
            <a:r>
              <a:rPr lang="en-GB" sz="2000" dirty="0" smtClean="0"/>
              <a:t>as not to be a failure as in the case of COP15 in Copenhagen .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591036" y="4384040"/>
            <a:ext cx="316820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need to establish a </a:t>
            </a:r>
            <a:r>
              <a:rPr lang="en-GB" sz="2000" dirty="0" smtClean="0"/>
              <a:t>of a committee of </a:t>
            </a:r>
            <a:r>
              <a:rPr lang="en-GB" sz="2000" dirty="0" smtClean="0"/>
              <a:t>experts who function in a new and alternative way to aid countries with compliance with the agreement. </a:t>
            </a:r>
            <a:endParaRPr lang="en-GB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726264" y="995355"/>
            <a:ext cx="37992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main points on this topic </a:t>
            </a:r>
            <a:r>
              <a:rPr lang="en-GB" sz="2400" dirty="0" smtClean="0"/>
              <a:t>discussed during</a:t>
            </a:r>
            <a:r>
              <a:rPr lang="en-GB" sz="2400" dirty="0" smtClean="0"/>
              <a:t> the</a:t>
            </a:r>
            <a:r>
              <a:rPr lang="en-GB" sz="2400" dirty="0" smtClean="0"/>
              <a:t> conference: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4461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rc_mi" descr="https://pbs.twimg.com/media/CSlzFh2XIAAlILP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40158"/>
            <a:ext cx="12191999" cy="591784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0" y="0"/>
            <a:ext cx="12191999" cy="94015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Intended Nationally Determined Contributions (INDCs)</a:t>
            </a:r>
            <a:endParaRPr lang="en-GB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886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2000" cy="193899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620850" y="0"/>
            <a:ext cx="73473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Funding Support Between Developed and Developing Nations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65161"/>
            <a:ext cx="12192000" cy="5492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246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944" y="1275008"/>
            <a:ext cx="10715459" cy="490685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665927" y="206062"/>
            <a:ext cx="7199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Transparency Between Nations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4689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5525" y="2093455"/>
            <a:ext cx="6085986" cy="381916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333481" y="257577"/>
            <a:ext cx="55250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Carbon Trading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580" y="2363828"/>
            <a:ext cx="43401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 is it ?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82579" y="4264185"/>
            <a:ext cx="243410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Why do some countries  oppose it </a:t>
            </a:r>
            <a:r>
              <a:rPr lang="en-GB" sz="2800" dirty="0" smtClean="0"/>
              <a:t>?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82579" y="3147064"/>
            <a:ext cx="43401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 is beneficial about   it ?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8473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2962141" y="618186"/>
            <a:ext cx="5409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The n</a:t>
            </a:r>
            <a:r>
              <a:rPr lang="en-GB" sz="3600" dirty="0" smtClean="0"/>
              <a:t>ext major </a:t>
            </a:r>
            <a:r>
              <a:rPr lang="en-GB" sz="3600" dirty="0" smtClean="0"/>
              <a:t>Steps</a:t>
            </a:r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162" y="1990426"/>
            <a:ext cx="6377156" cy="395317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600950" y="4797556"/>
            <a:ext cx="41314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review of each individual countries INDCs in 2020 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600950" y="3571845"/>
            <a:ext cx="37719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The Next COP meeting (COP22) 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7600950" y="1949153"/>
            <a:ext cx="31432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The signature of the Paris agreement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5899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8352" y="267044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dirty="0" smtClean="0"/>
              <a:t>Any questions !!!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69884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1046677" y="117693"/>
            <a:ext cx="8165205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UNFCCC (2015) (No title)</a:t>
            </a:r>
          </a:p>
          <a:p>
            <a:r>
              <a:rPr lang="en-GB" dirty="0" smtClean="0"/>
              <a:t>Available from:</a:t>
            </a:r>
            <a:endParaRPr lang="en-GB" dirty="0"/>
          </a:p>
          <a:p>
            <a:r>
              <a:rPr lang="en-GB" dirty="0" smtClean="0">
                <a:hlinkClick r:id="rId3"/>
              </a:rPr>
              <a:t>http://unfccc.int/focus/indc_portal/items/8766.php</a:t>
            </a:r>
            <a:r>
              <a:rPr lang="en-GB" dirty="0" smtClean="0"/>
              <a:t> Accessed 07/03/16</a:t>
            </a:r>
          </a:p>
          <a:p>
            <a:endParaRPr lang="en-GB" dirty="0" smtClean="0"/>
          </a:p>
          <a:p>
            <a:r>
              <a:rPr lang="en-GB" dirty="0" smtClean="0"/>
              <a:t>Europa (2016) European Policies</a:t>
            </a:r>
            <a:endParaRPr lang="en-GB" dirty="0" smtClean="0"/>
          </a:p>
          <a:p>
            <a:r>
              <a:rPr lang="en-GB" dirty="0" smtClean="0"/>
              <a:t>Available from:</a:t>
            </a:r>
            <a:endParaRPr lang="en-GB" dirty="0"/>
          </a:p>
          <a:p>
            <a:r>
              <a:rPr lang="en-GB" dirty="0">
                <a:hlinkClick r:id="rId4"/>
              </a:rPr>
              <a:t>http://ec.europa.eu/clima/policies/international/negotiations/paris/index_en.htm</a:t>
            </a:r>
            <a:r>
              <a:rPr lang="en-GB" dirty="0"/>
              <a:t> </a:t>
            </a:r>
            <a:r>
              <a:rPr lang="en-GB" dirty="0"/>
              <a:t>Accessed 07/03/16</a:t>
            </a:r>
          </a:p>
          <a:p>
            <a:endParaRPr lang="en-GB" dirty="0" smtClean="0"/>
          </a:p>
          <a:p>
            <a:r>
              <a:rPr lang="en-GB" dirty="0" smtClean="0"/>
              <a:t>France24 (2015) Key points of the Paris  agreement</a:t>
            </a:r>
            <a:endParaRPr lang="en-GB" dirty="0"/>
          </a:p>
          <a:p>
            <a:r>
              <a:rPr lang="en-GB" dirty="0" smtClean="0"/>
              <a:t>Available from:</a:t>
            </a:r>
            <a:endParaRPr lang="en-GB" dirty="0" smtClean="0"/>
          </a:p>
          <a:p>
            <a:r>
              <a:rPr lang="en-GB" dirty="0">
                <a:hlinkClick r:id="rId5"/>
              </a:rPr>
              <a:t>http://www.france24.com/en/20151213-cop21-key-points-paris-agreement-environment-climate-change-deal</a:t>
            </a:r>
            <a:r>
              <a:rPr lang="en-GB" dirty="0"/>
              <a:t> </a:t>
            </a:r>
            <a:r>
              <a:rPr lang="en-GB" dirty="0"/>
              <a:t> </a:t>
            </a:r>
            <a:r>
              <a:rPr lang="en-GB" dirty="0" smtClean="0"/>
              <a:t>Accessed </a:t>
            </a:r>
            <a:r>
              <a:rPr lang="en-GB" dirty="0"/>
              <a:t>07/03/16</a:t>
            </a:r>
          </a:p>
          <a:p>
            <a:endParaRPr lang="en-GB" dirty="0" smtClean="0"/>
          </a:p>
          <a:p>
            <a:r>
              <a:rPr lang="en-GB" dirty="0" smtClean="0"/>
              <a:t>The Guardian (2015) Key points of the Paris  climate deal</a:t>
            </a:r>
            <a:endParaRPr lang="en-GB" dirty="0"/>
          </a:p>
          <a:p>
            <a:r>
              <a:rPr lang="en-GB" dirty="0" smtClean="0"/>
              <a:t>Available from:</a:t>
            </a:r>
            <a:endParaRPr lang="en-GB" dirty="0"/>
          </a:p>
          <a:p>
            <a:r>
              <a:rPr lang="en-GB" dirty="0" smtClean="0">
                <a:hlinkClick r:id="rId6"/>
              </a:rPr>
              <a:t>http://www.theguardian.com/environment/2015/dec/12/paris-climate-deal-key-points</a:t>
            </a:r>
            <a:r>
              <a:rPr lang="en-GB" dirty="0" smtClean="0"/>
              <a:t> </a:t>
            </a:r>
            <a:r>
              <a:rPr lang="en-GB" dirty="0"/>
              <a:t>Accessed 07/03/16</a:t>
            </a:r>
          </a:p>
          <a:p>
            <a:endParaRPr lang="en-GB" dirty="0" smtClean="0"/>
          </a:p>
          <a:p>
            <a:r>
              <a:rPr lang="en-GB" dirty="0" smtClean="0"/>
              <a:t>C2ES (2015) Outcomes  of the UN Climate Change Conference in Paris</a:t>
            </a:r>
          </a:p>
          <a:p>
            <a:r>
              <a:rPr lang="en-GB" dirty="0" smtClean="0"/>
              <a:t>Available from:</a:t>
            </a:r>
            <a:endParaRPr lang="en-GB" dirty="0" smtClean="0"/>
          </a:p>
          <a:p>
            <a:r>
              <a:rPr lang="en-GB" dirty="0" smtClean="0">
                <a:hlinkClick r:id="rId7"/>
              </a:rPr>
              <a:t>http://www.c2es.org/international/negotiations/cop21-paris/summary</a:t>
            </a:r>
            <a:r>
              <a:rPr lang="en-GB" dirty="0" smtClean="0"/>
              <a:t> </a:t>
            </a:r>
            <a:r>
              <a:rPr lang="en-GB" dirty="0"/>
              <a:t>Accessed </a:t>
            </a:r>
            <a:r>
              <a:rPr lang="en-GB" dirty="0" smtClean="0"/>
              <a:t>08/03/16</a:t>
            </a:r>
            <a:endParaRPr lang="en-GB" dirty="0"/>
          </a:p>
          <a:p>
            <a:endParaRPr lang="en-GB" dirty="0">
              <a:hlinkClick r:id="rId8"/>
            </a:endParaRPr>
          </a:p>
        </p:txBody>
      </p:sp>
    </p:spTree>
    <p:extLst>
      <p:ext uri="{BB962C8B-B14F-4D97-AF65-F5344CB8AC3E}">
        <p14:creationId xmlns:p14="http://schemas.microsoft.com/office/powerpoint/2010/main" val="250830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9050" y="0"/>
            <a:ext cx="12192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914400" y="835985"/>
            <a:ext cx="1026795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HowStuffWorks (2014) What is Carbon Trading</a:t>
            </a:r>
          </a:p>
          <a:p>
            <a:r>
              <a:rPr lang="en-GB" dirty="0" smtClean="0"/>
              <a:t>Available </a:t>
            </a:r>
            <a:r>
              <a:rPr lang="en-GB" dirty="0"/>
              <a:t>from:</a:t>
            </a:r>
          </a:p>
          <a:p>
            <a:r>
              <a:rPr lang="en-GB" dirty="0">
                <a:hlinkClick r:id="rId2"/>
              </a:rPr>
              <a:t>http://science.howstuffworks.com/environmental/green-science/carbon-trading.htm</a:t>
            </a:r>
            <a:r>
              <a:rPr lang="en-GB" dirty="0"/>
              <a:t> </a:t>
            </a:r>
          </a:p>
          <a:p>
            <a:r>
              <a:rPr lang="en-GB" dirty="0"/>
              <a:t>Accessed 09/03/16</a:t>
            </a:r>
          </a:p>
          <a:p>
            <a:endParaRPr lang="en-GB" dirty="0" smtClean="0"/>
          </a:p>
          <a:p>
            <a:r>
              <a:rPr lang="en-GB" dirty="0" smtClean="0"/>
              <a:t>World Meteorological Organization (2016) What is  the UNFCCC</a:t>
            </a:r>
          </a:p>
          <a:p>
            <a:r>
              <a:rPr lang="en-GB" dirty="0" smtClean="0"/>
              <a:t>Available </a:t>
            </a:r>
            <a:r>
              <a:rPr lang="en-GB" dirty="0"/>
              <a:t>from</a:t>
            </a:r>
            <a:r>
              <a:rPr lang="en-GB" dirty="0" smtClean="0"/>
              <a:t>:</a:t>
            </a:r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www.wmo.int/pages/themes/climate/international_unfccc.php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smtClean="0"/>
              <a:t>Accessed 09/03/16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France24 (2016) Laurent </a:t>
            </a:r>
            <a:r>
              <a:rPr lang="en-GB" dirty="0" err="1" smtClean="0"/>
              <a:t>Fabius</a:t>
            </a:r>
            <a:r>
              <a:rPr lang="en-GB" dirty="0" smtClean="0"/>
              <a:t> Resigns as  President of COP21 UN Climate Panel</a:t>
            </a:r>
            <a:endParaRPr lang="en-GB" dirty="0" smtClean="0"/>
          </a:p>
          <a:p>
            <a:r>
              <a:rPr lang="en-GB" dirty="0"/>
              <a:t>Available from</a:t>
            </a:r>
            <a:r>
              <a:rPr lang="en-GB" dirty="0" smtClean="0"/>
              <a:t>:</a:t>
            </a:r>
            <a:endParaRPr lang="en-GB" dirty="0" smtClean="0"/>
          </a:p>
          <a:p>
            <a:r>
              <a:rPr lang="en-GB" dirty="0">
                <a:hlinkClick r:id="rId4"/>
              </a:rPr>
              <a:t>http://www.france24.com/en/20160216-laurent-fabius-resigns-cop21-UN-climate-panel</a:t>
            </a:r>
            <a:r>
              <a:rPr lang="en-GB" dirty="0"/>
              <a:t> </a:t>
            </a:r>
          </a:p>
          <a:p>
            <a:r>
              <a:rPr lang="en-GB" dirty="0" smtClean="0"/>
              <a:t>Accessed 10/03/16</a:t>
            </a:r>
          </a:p>
          <a:p>
            <a:endParaRPr lang="en-GB" dirty="0" smtClean="0"/>
          </a:p>
          <a:p>
            <a:r>
              <a:rPr lang="en-GB" dirty="0" smtClean="0"/>
              <a:t>United Nations (2016) The role of UN Secretary General</a:t>
            </a:r>
          </a:p>
          <a:p>
            <a:r>
              <a:rPr lang="en-GB" dirty="0"/>
              <a:t>Available from</a:t>
            </a:r>
            <a:r>
              <a:rPr lang="en-GB" dirty="0" smtClean="0"/>
              <a:t>:</a:t>
            </a:r>
            <a:endParaRPr lang="en-GB" dirty="0"/>
          </a:p>
          <a:p>
            <a:r>
              <a:rPr lang="en-GB" dirty="0">
                <a:hlinkClick r:id="rId5"/>
              </a:rPr>
              <a:t>http://www.un.org/sg/sg_role.shtml</a:t>
            </a:r>
            <a:r>
              <a:rPr lang="en-GB" dirty="0"/>
              <a:t> </a:t>
            </a:r>
          </a:p>
          <a:p>
            <a:r>
              <a:rPr lang="en-GB" dirty="0" smtClean="0"/>
              <a:t>Accessed 10/03/16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41340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62050" y="495300"/>
            <a:ext cx="9296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UNFCCC Newsroom (2016) Ban-Ki Moon  Closing Address at COP21 Action Day</a:t>
            </a:r>
          </a:p>
          <a:p>
            <a:r>
              <a:rPr lang="en-GB" dirty="0"/>
              <a:t>Available from:</a:t>
            </a:r>
          </a:p>
          <a:p>
            <a:r>
              <a:rPr lang="en-GB" dirty="0">
                <a:hlinkClick r:id="rId2"/>
              </a:rPr>
              <a:t>http://newsroom.unfccc.int/unfccc-newsroom/ban-ki-moon-closing-address-at-cop21-action-day/</a:t>
            </a:r>
            <a:r>
              <a:rPr lang="en-GB" dirty="0"/>
              <a:t> </a:t>
            </a:r>
          </a:p>
          <a:p>
            <a:r>
              <a:rPr lang="en-GB" dirty="0"/>
              <a:t>Accessed 10/03/16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631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2899</TotalTime>
  <Words>394</Words>
  <Application>Microsoft Office PowerPoint</Application>
  <PresentationFormat>Widescreen</PresentationFormat>
  <Paragraphs>71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 Unicode MS</vt:lpstr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 !!!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thomas</dc:creator>
  <cp:lastModifiedBy>thomas</cp:lastModifiedBy>
  <cp:revision>82</cp:revision>
  <dcterms:created xsi:type="dcterms:W3CDTF">2016-03-07T15:06:57Z</dcterms:created>
  <dcterms:modified xsi:type="dcterms:W3CDTF">2016-03-14T06:52:40Z</dcterms:modified>
</cp:coreProperties>
</file>