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0" d="100"/>
          <a:sy n="80" d="100"/>
        </p:scale>
        <p:origin x="6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7919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01241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22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84265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68302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4115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12/14/2022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91316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2AC24A9-CCB6-4F8D-B8DB-C2F3692CFA5A}" type="datetimeFigureOut">
              <a:rPr lang="en-US" smtClean="0"/>
              <a:t>12/14/2022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89463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80324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38695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86144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12/14/2022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2184600"/>
      </p:ext>
    </p:extLst>
  </p:cSld>
  <p:clrMap bg1="dk1" tx1="lt1" bg2="dk2" tx2="lt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F94ED-D3DF-D66E-155B-5D5619762003}"/>
              </a:ext>
            </a:extLst>
          </p:cNvPr>
          <p:cNvSpPr>
            <a:spLocks noGrp="1"/>
          </p:cNvSpPr>
          <p:nvPr>
            <p:ph type="ctrTitle"/>
          </p:nvPr>
        </p:nvSpPr>
        <p:spPr>
          <a:xfrm>
            <a:off x="965201" y="643467"/>
            <a:ext cx="6255026" cy="5054008"/>
          </a:xfrm>
        </p:spPr>
        <p:txBody>
          <a:bodyPr anchor="ctr">
            <a:normAutofit/>
          </a:bodyPr>
          <a:lstStyle/>
          <a:p>
            <a:pPr algn="ctr"/>
            <a:r>
              <a:rPr lang="en-GB" sz="6600" u="sng" dirty="0"/>
              <a:t>Young People Diagnosed With Obsessive Compulsive Disorder </a:t>
            </a:r>
          </a:p>
        </p:txBody>
      </p:sp>
      <p:sp>
        <p:nvSpPr>
          <p:cNvPr id="3" name="Subtitle 2">
            <a:extLst>
              <a:ext uri="{FF2B5EF4-FFF2-40B4-BE49-F238E27FC236}">
                <a16:creationId xmlns:a16="http://schemas.microsoft.com/office/drawing/2014/main" id="{ABF1A12A-265C-E01D-509A-0A60FFC801A4}"/>
              </a:ext>
            </a:extLst>
          </p:cNvPr>
          <p:cNvSpPr>
            <a:spLocks noGrp="1"/>
          </p:cNvSpPr>
          <p:nvPr>
            <p:ph type="subTitle" idx="1"/>
          </p:nvPr>
        </p:nvSpPr>
        <p:spPr>
          <a:xfrm>
            <a:off x="7870995" y="643467"/>
            <a:ext cx="3341488" cy="5054008"/>
          </a:xfrm>
        </p:spPr>
        <p:txBody>
          <a:bodyPr anchor="ctr">
            <a:normAutofit/>
          </a:bodyPr>
          <a:lstStyle/>
          <a:p>
            <a:pPr algn="ctr"/>
            <a:r>
              <a:rPr lang="en-GB" sz="2000" dirty="0"/>
              <a:t>Lisa Gillespie</a:t>
            </a:r>
          </a:p>
          <a:p>
            <a:pPr algn="ctr"/>
            <a:r>
              <a:rPr lang="en-GB" sz="1600" dirty="0"/>
              <a:t>1803071</a:t>
            </a:r>
          </a:p>
          <a:p>
            <a:pPr algn="ctr"/>
            <a:r>
              <a:rPr lang="en-GB" sz="1400" dirty="0"/>
              <a:t>Psychopathology and therapeutic responses in health</a:t>
            </a:r>
          </a:p>
        </p:txBody>
      </p:sp>
      <p:cxnSp>
        <p:nvCxnSpPr>
          <p:cNvPr id="19"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Rectangle 11">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Recorded Sound">
            <a:hlinkClick r:id="" action="ppaction://media"/>
            <a:extLst>
              <a:ext uri="{FF2B5EF4-FFF2-40B4-BE49-F238E27FC236}">
                <a16:creationId xmlns:a16="http://schemas.microsoft.com/office/drawing/2014/main" id="{8BA86735-D2DA-9AFB-E65F-4D27F22AAA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38801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46F8-EF2E-1309-FFFB-4E20B9210CFD}"/>
              </a:ext>
            </a:extLst>
          </p:cNvPr>
          <p:cNvSpPr>
            <a:spLocks noGrp="1"/>
          </p:cNvSpPr>
          <p:nvPr>
            <p:ph type="title"/>
          </p:nvPr>
        </p:nvSpPr>
        <p:spPr>
          <a:xfrm>
            <a:off x="1066800" y="103723"/>
            <a:ext cx="10058400" cy="1450757"/>
          </a:xfrm>
        </p:spPr>
        <p:txBody>
          <a:bodyPr>
            <a:normAutofit/>
          </a:bodyPr>
          <a:lstStyle/>
          <a:p>
            <a:pPr algn="ctr"/>
            <a:r>
              <a:rPr lang="en-GB" dirty="0"/>
              <a:t>What is OCD?</a:t>
            </a:r>
          </a:p>
        </p:txBody>
      </p:sp>
      <p:sp>
        <p:nvSpPr>
          <p:cNvPr id="3" name="Content Placeholder 2">
            <a:extLst>
              <a:ext uri="{FF2B5EF4-FFF2-40B4-BE49-F238E27FC236}">
                <a16:creationId xmlns:a16="http://schemas.microsoft.com/office/drawing/2014/main" id="{B5D1FB54-647C-741E-70B2-14CE6536A1E0}"/>
              </a:ext>
            </a:extLst>
          </p:cNvPr>
          <p:cNvSpPr>
            <a:spLocks noGrp="1"/>
          </p:cNvSpPr>
          <p:nvPr>
            <p:ph idx="1"/>
          </p:nvPr>
        </p:nvSpPr>
        <p:spPr>
          <a:xfrm>
            <a:off x="617551" y="1820849"/>
            <a:ext cx="10956897" cy="4064148"/>
          </a:xfrm>
        </p:spPr>
        <p:txBody>
          <a:bodyPr>
            <a:normAutofit fontScale="92500" lnSpcReduction="20000"/>
          </a:bodyPr>
          <a:lstStyle/>
          <a:p>
            <a:pPr>
              <a:lnSpc>
                <a:spcPct val="150000"/>
              </a:lnSpc>
            </a:pPr>
            <a:r>
              <a:rPr lang="en-GB" sz="1800" dirty="0"/>
              <a:t>Obsessive compulsive disorder involves two leading parts:</a:t>
            </a:r>
          </a:p>
          <a:p>
            <a:pPr>
              <a:lnSpc>
                <a:spcPct val="150000"/>
              </a:lnSpc>
            </a:pPr>
            <a:r>
              <a:rPr lang="en-GB" sz="1800" b="1" dirty="0"/>
              <a:t>Obsession – </a:t>
            </a:r>
            <a:r>
              <a:rPr lang="en-GB" sz="1800" dirty="0"/>
              <a:t>intrusive thoughts, worries, doubts and urges that are persistent. As imagined, this can make a person feel extremely anxious.</a:t>
            </a:r>
          </a:p>
          <a:p>
            <a:pPr>
              <a:lnSpc>
                <a:spcPct val="150000"/>
              </a:lnSpc>
            </a:pPr>
            <a:r>
              <a:rPr lang="en-GB" sz="1800" b="1" dirty="0"/>
              <a:t>Compulsion – </a:t>
            </a:r>
            <a:r>
              <a:rPr lang="en-GB" sz="1800" dirty="0"/>
              <a:t>repetitive actions that people often do to reduce anxiety that the obsession is causing. Compulsions are often unique to each person who has </a:t>
            </a:r>
            <a:r>
              <a:rPr lang="en-GB" sz="1800" dirty="0" err="1"/>
              <a:t>ocd</a:t>
            </a:r>
            <a:r>
              <a:rPr lang="en-GB" sz="1800" dirty="0"/>
              <a:t>. </a:t>
            </a:r>
            <a:endParaRPr lang="en-GB" sz="1800" b="1" dirty="0"/>
          </a:p>
          <a:p>
            <a:pPr>
              <a:lnSpc>
                <a:spcPct val="150000"/>
              </a:lnSpc>
            </a:pPr>
            <a:r>
              <a:rPr lang="en-US" sz="1800" dirty="0"/>
              <a:t>Individuals diagnosed with OCD carry out the compulsive acts to give themselves reassurance to stop a feared event and reduce the risk of stress and anxiety</a:t>
            </a:r>
            <a:endParaRPr lang="en-GB" sz="1800" dirty="0"/>
          </a:p>
          <a:p>
            <a:pPr>
              <a:lnSpc>
                <a:spcPct val="150000"/>
              </a:lnSpc>
            </a:pPr>
            <a:endParaRPr lang="en-GB" sz="1800" dirty="0"/>
          </a:p>
          <a:p>
            <a:pPr>
              <a:lnSpc>
                <a:spcPct val="150000"/>
              </a:lnSpc>
            </a:pPr>
            <a:r>
              <a:rPr lang="en-GB" sz="1800" dirty="0"/>
              <a:t>Mind, (2019). </a:t>
            </a:r>
          </a:p>
        </p:txBody>
      </p:sp>
      <p:pic>
        <p:nvPicPr>
          <p:cNvPr id="5" name="Recorded Sound">
            <a:hlinkClick r:id="" action="ppaction://media"/>
            <a:extLst>
              <a:ext uri="{FF2B5EF4-FFF2-40B4-BE49-F238E27FC236}">
                <a16:creationId xmlns:a16="http://schemas.microsoft.com/office/drawing/2014/main" id="{6E88B1E6-119A-CCE8-6CEA-A9AC7C6166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31700" y="973003"/>
            <a:ext cx="406400" cy="406400"/>
          </a:xfrm>
          <a:prstGeom prst="rect">
            <a:avLst/>
          </a:prstGeom>
        </p:spPr>
      </p:pic>
    </p:spTree>
    <p:extLst>
      <p:ext uri="{BB962C8B-B14F-4D97-AF65-F5344CB8AC3E}">
        <p14:creationId xmlns:p14="http://schemas.microsoft.com/office/powerpoint/2010/main" val="305389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3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F6A6F-0141-1982-1C19-A70BAE94E165}"/>
              </a:ext>
            </a:extLst>
          </p:cNvPr>
          <p:cNvSpPr>
            <a:spLocks noGrp="1"/>
          </p:cNvSpPr>
          <p:nvPr>
            <p:ph type="title"/>
          </p:nvPr>
        </p:nvSpPr>
        <p:spPr/>
        <p:txBody>
          <a:bodyPr/>
          <a:lstStyle/>
          <a:p>
            <a:pPr algn="ctr"/>
            <a:r>
              <a:rPr lang="en-GB" dirty="0"/>
              <a:t>History of OCD</a:t>
            </a:r>
          </a:p>
        </p:txBody>
      </p:sp>
      <p:sp>
        <p:nvSpPr>
          <p:cNvPr id="3" name="Content Placeholder 2">
            <a:extLst>
              <a:ext uri="{FF2B5EF4-FFF2-40B4-BE49-F238E27FC236}">
                <a16:creationId xmlns:a16="http://schemas.microsoft.com/office/drawing/2014/main" id="{CF1BF32F-BABB-7D96-432D-0D27847DED4A}"/>
              </a:ext>
            </a:extLst>
          </p:cNvPr>
          <p:cNvSpPr>
            <a:spLocks noGrp="1"/>
          </p:cNvSpPr>
          <p:nvPr>
            <p:ph idx="1"/>
          </p:nvPr>
        </p:nvSpPr>
        <p:spPr/>
        <p:txBody>
          <a:bodyPr>
            <a:normAutofit lnSpcReduction="10000"/>
          </a:bodyPr>
          <a:lstStyle/>
          <a:p>
            <a:pPr>
              <a:lnSpc>
                <a:spcPct val="150000"/>
              </a:lnSpc>
            </a:pPr>
            <a:r>
              <a:rPr lang="en-GB" dirty="0"/>
              <a:t>OCD used to be considered as a form of the old belief of insanity. </a:t>
            </a:r>
          </a:p>
          <a:p>
            <a:pPr>
              <a:lnSpc>
                <a:spcPct val="150000"/>
              </a:lnSpc>
            </a:pPr>
            <a:r>
              <a:rPr lang="en-GB" dirty="0"/>
              <a:t>1860s theories </a:t>
            </a:r>
            <a:r>
              <a:rPr lang="en-US" dirty="0"/>
              <a:t>for OCD included damages to the autonomic nervous system, other theories have suggested OCD may result from intellectual or emotional impairment</a:t>
            </a:r>
            <a:r>
              <a:rPr lang="en-GB" dirty="0"/>
              <a:t>. </a:t>
            </a:r>
          </a:p>
          <a:p>
            <a:pPr>
              <a:lnSpc>
                <a:spcPct val="150000"/>
              </a:lnSpc>
            </a:pPr>
            <a:r>
              <a:rPr lang="en-GB" dirty="0"/>
              <a:t>By the late 1880s, OCD had attained a full clinical and diagnostic definition. </a:t>
            </a:r>
          </a:p>
          <a:p>
            <a:pPr>
              <a:lnSpc>
                <a:spcPct val="150000"/>
              </a:lnSpc>
            </a:pPr>
            <a:endParaRPr lang="en-GB" dirty="0"/>
          </a:p>
          <a:p>
            <a:pPr>
              <a:lnSpc>
                <a:spcPct val="150000"/>
              </a:lnSpc>
            </a:pPr>
            <a:endParaRPr lang="en-GB" dirty="0"/>
          </a:p>
          <a:p>
            <a:pPr marL="0" indent="0">
              <a:lnSpc>
                <a:spcPct val="150000"/>
              </a:lnSpc>
              <a:buNone/>
            </a:pPr>
            <a:r>
              <a:rPr lang="en-GB" sz="1800" dirty="0"/>
              <a:t>Berrios, (1989).</a:t>
            </a:r>
          </a:p>
          <a:p>
            <a:endParaRPr lang="en-GB" dirty="0"/>
          </a:p>
        </p:txBody>
      </p:sp>
      <p:pic>
        <p:nvPicPr>
          <p:cNvPr id="4" name="Recorded Sound">
            <a:hlinkClick r:id="" action="ppaction://media"/>
            <a:extLst>
              <a:ext uri="{FF2B5EF4-FFF2-40B4-BE49-F238E27FC236}">
                <a16:creationId xmlns:a16="http://schemas.microsoft.com/office/drawing/2014/main" id="{206D7793-F322-9212-1264-A109A009316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82776" y="1144178"/>
            <a:ext cx="406400" cy="406400"/>
          </a:xfrm>
          <a:prstGeom prst="rect">
            <a:avLst/>
          </a:prstGeom>
        </p:spPr>
      </p:pic>
    </p:spTree>
    <p:extLst>
      <p:ext uri="{BB962C8B-B14F-4D97-AF65-F5344CB8AC3E}">
        <p14:creationId xmlns:p14="http://schemas.microsoft.com/office/powerpoint/2010/main" val="114254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18FFC-FD67-A42F-0A05-D4394797C7CE}"/>
              </a:ext>
            </a:extLst>
          </p:cNvPr>
          <p:cNvSpPr>
            <a:spLocks noGrp="1"/>
          </p:cNvSpPr>
          <p:nvPr>
            <p:ph type="title"/>
          </p:nvPr>
        </p:nvSpPr>
        <p:spPr/>
        <p:txBody>
          <a:bodyPr/>
          <a:lstStyle/>
          <a:p>
            <a:pPr algn="ctr"/>
            <a:r>
              <a:rPr lang="en-GB" dirty="0"/>
              <a:t>Children Living with OCD</a:t>
            </a:r>
          </a:p>
        </p:txBody>
      </p:sp>
      <p:sp>
        <p:nvSpPr>
          <p:cNvPr id="3" name="Content Placeholder 2">
            <a:extLst>
              <a:ext uri="{FF2B5EF4-FFF2-40B4-BE49-F238E27FC236}">
                <a16:creationId xmlns:a16="http://schemas.microsoft.com/office/drawing/2014/main" id="{3615C616-56DE-8C4B-E4C4-4978791403A7}"/>
              </a:ext>
            </a:extLst>
          </p:cNvPr>
          <p:cNvSpPr>
            <a:spLocks noGrp="1"/>
          </p:cNvSpPr>
          <p:nvPr>
            <p:ph idx="1"/>
          </p:nvPr>
        </p:nvSpPr>
        <p:spPr>
          <a:xfrm>
            <a:off x="556591" y="1876507"/>
            <a:ext cx="10599089" cy="4373217"/>
          </a:xfrm>
        </p:spPr>
        <p:txBody>
          <a:bodyPr>
            <a:normAutofit fontScale="92500" lnSpcReduction="20000"/>
          </a:bodyPr>
          <a:lstStyle/>
          <a:p>
            <a:pPr>
              <a:lnSpc>
                <a:spcPct val="150000"/>
              </a:lnSpc>
            </a:pPr>
            <a:r>
              <a:rPr lang="en-US" dirty="0"/>
              <a:t>Living with OCD, children can encounter acute ‘role’ impairment and reduce quality of life</a:t>
            </a:r>
            <a:r>
              <a:rPr lang="en-GB" dirty="0"/>
              <a:t>.</a:t>
            </a:r>
          </a:p>
          <a:p>
            <a:pPr>
              <a:lnSpc>
                <a:spcPct val="150000"/>
              </a:lnSpc>
            </a:pPr>
            <a:r>
              <a:rPr lang="en-US" dirty="0"/>
              <a:t>OCD usually begins in adolescence or young adulthood and is seen in 1 in 200 children and adolescents. The obsessions or compulsions that the young person has can cause remarkable anxiety, distress and interfere with the child’s typical routine, social activities, academic work or relationships between family and friends. </a:t>
            </a:r>
          </a:p>
          <a:p>
            <a:pPr>
              <a:lnSpc>
                <a:spcPct val="150000"/>
              </a:lnSpc>
            </a:pPr>
            <a:r>
              <a:rPr lang="en-US" dirty="0"/>
              <a:t>research found young people diagnosed with the disorder consider their symptoms as embarrassing and often do not reveal them unless directly asked. This meaning OCD in this age range often remains unnoticed and untreated. </a:t>
            </a:r>
          </a:p>
          <a:p>
            <a:r>
              <a:rPr lang="en-US" dirty="0"/>
              <a:t>AACAP, (2018).</a:t>
            </a:r>
          </a:p>
          <a:p>
            <a:r>
              <a:rPr lang="en-US" dirty="0" err="1"/>
              <a:t>Uher</a:t>
            </a:r>
            <a:r>
              <a:rPr lang="en-US" dirty="0"/>
              <a:t>, (2007).</a:t>
            </a:r>
          </a:p>
        </p:txBody>
      </p:sp>
      <p:pic>
        <p:nvPicPr>
          <p:cNvPr id="4" name="Recorded Sound">
            <a:hlinkClick r:id="" action="ppaction://media"/>
            <a:extLst>
              <a:ext uri="{FF2B5EF4-FFF2-40B4-BE49-F238E27FC236}">
                <a16:creationId xmlns:a16="http://schemas.microsoft.com/office/drawing/2014/main" id="{0B51B905-EB2B-6192-90B4-D1C79A68AB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19813" y="1095955"/>
            <a:ext cx="406400" cy="406400"/>
          </a:xfrm>
          <a:prstGeom prst="rect">
            <a:avLst/>
          </a:prstGeom>
        </p:spPr>
      </p:pic>
    </p:spTree>
    <p:extLst>
      <p:ext uri="{BB962C8B-B14F-4D97-AF65-F5344CB8AC3E}">
        <p14:creationId xmlns:p14="http://schemas.microsoft.com/office/powerpoint/2010/main" val="387384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5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BB8A-C565-BFEE-FFBF-DC4E1596EC19}"/>
              </a:ext>
            </a:extLst>
          </p:cNvPr>
          <p:cNvSpPr>
            <a:spLocks noGrp="1"/>
          </p:cNvSpPr>
          <p:nvPr>
            <p:ph type="title"/>
          </p:nvPr>
        </p:nvSpPr>
        <p:spPr/>
        <p:txBody>
          <a:bodyPr/>
          <a:lstStyle/>
          <a:p>
            <a:pPr algn="ctr"/>
            <a:r>
              <a:rPr lang="en-GB" dirty="0"/>
              <a:t>Symptoms</a:t>
            </a:r>
          </a:p>
        </p:txBody>
      </p:sp>
      <p:sp>
        <p:nvSpPr>
          <p:cNvPr id="3" name="Content Placeholder 2">
            <a:extLst>
              <a:ext uri="{FF2B5EF4-FFF2-40B4-BE49-F238E27FC236}">
                <a16:creationId xmlns:a16="http://schemas.microsoft.com/office/drawing/2014/main" id="{CBF123F8-E298-8440-C533-A3D9200E77E0}"/>
              </a:ext>
            </a:extLst>
          </p:cNvPr>
          <p:cNvSpPr>
            <a:spLocks noGrp="1"/>
          </p:cNvSpPr>
          <p:nvPr>
            <p:ph idx="1"/>
          </p:nvPr>
        </p:nvSpPr>
        <p:spPr>
          <a:xfrm>
            <a:off x="214685" y="1963971"/>
            <a:ext cx="11370365" cy="4285753"/>
          </a:xfrm>
        </p:spPr>
        <p:txBody>
          <a:bodyPr>
            <a:normAutofit fontScale="77500" lnSpcReduction="20000"/>
          </a:bodyPr>
          <a:lstStyle/>
          <a:p>
            <a:pPr>
              <a:lnSpc>
                <a:spcPct val="150000"/>
              </a:lnSpc>
            </a:pPr>
            <a:r>
              <a:rPr lang="en-US" dirty="0"/>
              <a:t>Symptoms can very between each child, and it is very likely children have different obsessions and compulsions to adults. Symptoms can look different in various environments, for example;</a:t>
            </a:r>
          </a:p>
          <a:p>
            <a:pPr>
              <a:lnSpc>
                <a:spcPct val="150000"/>
              </a:lnSpc>
            </a:pPr>
            <a:r>
              <a:rPr lang="en-US" b="1" dirty="0"/>
              <a:t>OCD Symptoms at school – </a:t>
            </a:r>
          </a:p>
          <a:p>
            <a:pPr>
              <a:lnSpc>
                <a:spcPct val="150000"/>
              </a:lnSpc>
            </a:pPr>
            <a:r>
              <a:rPr lang="en-US" dirty="0"/>
              <a:t>•	Avoiding playground equipment and not interacting with other children</a:t>
            </a:r>
          </a:p>
          <a:p>
            <a:pPr>
              <a:lnSpc>
                <a:spcPct val="150000"/>
              </a:lnSpc>
            </a:pPr>
            <a:r>
              <a:rPr lang="en-US" dirty="0"/>
              <a:t>•	Frequently requesting to use the bathroom</a:t>
            </a:r>
          </a:p>
          <a:p>
            <a:pPr>
              <a:lnSpc>
                <a:spcPct val="150000"/>
              </a:lnSpc>
            </a:pPr>
            <a:r>
              <a:rPr lang="en-US" dirty="0"/>
              <a:t>•	Asking repetitive questions or seeking reassurance from the teacher</a:t>
            </a:r>
          </a:p>
          <a:p>
            <a:pPr>
              <a:lnSpc>
                <a:spcPct val="150000"/>
              </a:lnSpc>
            </a:pPr>
            <a:r>
              <a:rPr lang="en-US" dirty="0"/>
              <a:t>•	Worrying about writing neatly or keeping their desk organized </a:t>
            </a:r>
          </a:p>
          <a:p>
            <a:pPr>
              <a:lnSpc>
                <a:spcPct val="150000"/>
              </a:lnSpc>
            </a:pPr>
            <a:r>
              <a:rPr lang="en-US" dirty="0"/>
              <a:t>•	Unable to shift between subjects resulting in upset or anger</a:t>
            </a:r>
          </a:p>
          <a:p>
            <a:pPr>
              <a:lnSpc>
                <a:spcPct val="150000"/>
              </a:lnSpc>
            </a:pPr>
            <a:r>
              <a:rPr lang="en-US" dirty="0"/>
              <a:t>•	Retracting or counting steps</a:t>
            </a:r>
          </a:p>
          <a:p>
            <a:endParaRPr lang="en-GB" b="1" dirty="0"/>
          </a:p>
        </p:txBody>
      </p:sp>
      <p:pic>
        <p:nvPicPr>
          <p:cNvPr id="4" name="Recorded Sound">
            <a:hlinkClick r:id="" action="ppaction://media"/>
            <a:extLst>
              <a:ext uri="{FF2B5EF4-FFF2-40B4-BE49-F238E27FC236}">
                <a16:creationId xmlns:a16="http://schemas.microsoft.com/office/drawing/2014/main" id="{C2CD4A66-9DE9-BAE2-1EA7-736A9CCA88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29551" y="1118704"/>
            <a:ext cx="406400" cy="406400"/>
          </a:xfrm>
          <a:prstGeom prst="rect">
            <a:avLst/>
          </a:prstGeom>
        </p:spPr>
      </p:pic>
    </p:spTree>
    <p:extLst>
      <p:ext uri="{BB962C8B-B14F-4D97-AF65-F5344CB8AC3E}">
        <p14:creationId xmlns:p14="http://schemas.microsoft.com/office/powerpoint/2010/main" val="319491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3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AA4E-F878-5513-DEB1-9A8FC5A1AF60}"/>
              </a:ext>
            </a:extLst>
          </p:cNvPr>
          <p:cNvSpPr>
            <a:spLocks noGrp="1"/>
          </p:cNvSpPr>
          <p:nvPr>
            <p:ph type="title"/>
          </p:nvPr>
        </p:nvSpPr>
        <p:spPr>
          <a:xfrm>
            <a:off x="978011" y="663934"/>
            <a:ext cx="10058400" cy="1156915"/>
          </a:xfrm>
        </p:spPr>
        <p:txBody>
          <a:bodyPr/>
          <a:lstStyle/>
          <a:p>
            <a:pPr algn="ctr"/>
            <a:r>
              <a:rPr lang="en-GB" dirty="0"/>
              <a:t>Symptoms continued </a:t>
            </a:r>
          </a:p>
        </p:txBody>
      </p:sp>
      <p:sp>
        <p:nvSpPr>
          <p:cNvPr id="3" name="Content Placeholder 2">
            <a:extLst>
              <a:ext uri="{FF2B5EF4-FFF2-40B4-BE49-F238E27FC236}">
                <a16:creationId xmlns:a16="http://schemas.microsoft.com/office/drawing/2014/main" id="{F8F50CEE-3FAA-DFB2-ED2B-31CE2F366858}"/>
              </a:ext>
            </a:extLst>
          </p:cNvPr>
          <p:cNvSpPr>
            <a:spLocks noGrp="1"/>
          </p:cNvSpPr>
          <p:nvPr>
            <p:ph idx="1"/>
          </p:nvPr>
        </p:nvSpPr>
        <p:spPr>
          <a:xfrm>
            <a:off x="262393" y="1820849"/>
            <a:ext cx="10893287" cy="4048245"/>
          </a:xfrm>
        </p:spPr>
        <p:txBody>
          <a:bodyPr>
            <a:normAutofit fontScale="85000" lnSpcReduction="20000"/>
          </a:bodyPr>
          <a:lstStyle/>
          <a:p>
            <a:pPr>
              <a:lnSpc>
                <a:spcPct val="150000"/>
              </a:lnSpc>
            </a:pPr>
            <a:r>
              <a:rPr lang="en-GB" b="1" dirty="0"/>
              <a:t>Symptoms at home – </a:t>
            </a:r>
          </a:p>
          <a:p>
            <a:pPr>
              <a:lnSpc>
                <a:spcPct val="150000"/>
              </a:lnSpc>
            </a:pPr>
            <a:r>
              <a:rPr lang="en-US" dirty="0"/>
              <a:t>•	Collecting or hoarding objects</a:t>
            </a:r>
          </a:p>
          <a:p>
            <a:pPr>
              <a:lnSpc>
                <a:spcPct val="150000"/>
              </a:lnSpc>
            </a:pPr>
            <a:r>
              <a:rPr lang="en-US" dirty="0"/>
              <a:t>•	Anxiety about making a mistake that will cause the house to burn down, a parent to die or pain     to a beloved pet</a:t>
            </a:r>
          </a:p>
          <a:p>
            <a:pPr>
              <a:lnSpc>
                <a:spcPct val="150000"/>
              </a:lnSpc>
            </a:pPr>
            <a:r>
              <a:rPr lang="en-US" dirty="0"/>
              <a:t>•	Tapping objects in a repetitive manner and ensuring objects in the house are not out of place</a:t>
            </a:r>
          </a:p>
          <a:p>
            <a:pPr>
              <a:lnSpc>
                <a:spcPct val="150000"/>
              </a:lnSpc>
            </a:pPr>
            <a:r>
              <a:rPr lang="en-US" dirty="0"/>
              <a:t>•	Obsession with special numbers</a:t>
            </a:r>
          </a:p>
          <a:p>
            <a:pPr>
              <a:lnSpc>
                <a:spcPct val="150000"/>
              </a:lnSpc>
            </a:pPr>
            <a:r>
              <a:rPr lang="en-US" dirty="0"/>
              <a:t>•	Preoccupation with death and religious questions </a:t>
            </a:r>
          </a:p>
          <a:p>
            <a:pPr>
              <a:lnSpc>
                <a:spcPct val="150000"/>
              </a:lnSpc>
            </a:pPr>
            <a:r>
              <a:rPr lang="en-US" dirty="0"/>
              <a:t>•	No interest in playing with unfamiliar toys</a:t>
            </a:r>
          </a:p>
          <a:p>
            <a:endParaRPr lang="en-GB" dirty="0"/>
          </a:p>
        </p:txBody>
      </p:sp>
      <p:pic>
        <p:nvPicPr>
          <p:cNvPr id="4" name="Recorded Sound">
            <a:hlinkClick r:id="" action="ppaction://media"/>
            <a:extLst>
              <a:ext uri="{FF2B5EF4-FFF2-40B4-BE49-F238E27FC236}">
                <a16:creationId xmlns:a16="http://schemas.microsoft.com/office/drawing/2014/main" id="{A5E512B1-979A-0390-41EB-B8961E27EC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83708" y="1220525"/>
            <a:ext cx="406400" cy="406400"/>
          </a:xfrm>
          <a:prstGeom prst="rect">
            <a:avLst/>
          </a:prstGeom>
        </p:spPr>
      </p:pic>
    </p:spTree>
    <p:extLst>
      <p:ext uri="{BB962C8B-B14F-4D97-AF65-F5344CB8AC3E}">
        <p14:creationId xmlns:p14="http://schemas.microsoft.com/office/powerpoint/2010/main" val="2052951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4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C81A0-43B0-6FD6-E907-03CE2A69E1AF}"/>
              </a:ext>
            </a:extLst>
          </p:cNvPr>
          <p:cNvSpPr>
            <a:spLocks noGrp="1"/>
          </p:cNvSpPr>
          <p:nvPr>
            <p:ph type="title"/>
          </p:nvPr>
        </p:nvSpPr>
        <p:spPr/>
        <p:txBody>
          <a:bodyPr/>
          <a:lstStyle/>
          <a:p>
            <a:pPr algn="ctr"/>
            <a:r>
              <a:rPr lang="en-GB" dirty="0"/>
              <a:t>Treatment </a:t>
            </a:r>
          </a:p>
        </p:txBody>
      </p:sp>
      <p:sp>
        <p:nvSpPr>
          <p:cNvPr id="3" name="Content Placeholder 2">
            <a:extLst>
              <a:ext uri="{FF2B5EF4-FFF2-40B4-BE49-F238E27FC236}">
                <a16:creationId xmlns:a16="http://schemas.microsoft.com/office/drawing/2014/main" id="{4302C825-1D64-E380-5AF6-37252EC977F5}"/>
              </a:ext>
            </a:extLst>
          </p:cNvPr>
          <p:cNvSpPr>
            <a:spLocks noGrp="1"/>
          </p:cNvSpPr>
          <p:nvPr>
            <p:ph idx="1"/>
          </p:nvPr>
        </p:nvSpPr>
        <p:spPr>
          <a:xfrm>
            <a:off x="262393" y="1868556"/>
            <a:ext cx="10893287" cy="4000537"/>
          </a:xfrm>
        </p:spPr>
        <p:txBody>
          <a:bodyPr/>
          <a:lstStyle/>
          <a:p>
            <a:pPr>
              <a:lnSpc>
                <a:spcPct val="150000"/>
              </a:lnSpc>
            </a:pPr>
            <a:r>
              <a:rPr lang="en-US" dirty="0"/>
              <a:t>Stewart (2004) discovered evidence that early observation and intervention improve outcome.</a:t>
            </a:r>
          </a:p>
          <a:p>
            <a:pPr>
              <a:lnSpc>
                <a:spcPct val="150000"/>
              </a:lnSpc>
            </a:pPr>
            <a:r>
              <a:rPr lang="en-US" dirty="0"/>
              <a:t> The National Institution for Health and Care Excellence (NICE, 2005) offers a guideline which covers recognizing, assessing diagnosing and treating Obsessive Compulsive Disorder. The focus NICE have is to improve the diagnosis and treatment of OCD. </a:t>
            </a:r>
          </a:p>
          <a:p>
            <a:pPr>
              <a:lnSpc>
                <a:spcPct val="150000"/>
              </a:lnSpc>
            </a:pPr>
            <a:r>
              <a:rPr lang="en-US" dirty="0"/>
              <a:t>The guideline contains multidisciplinary reviews for certain age groups, each offering different treatments, monitoring and a course of Cognitive Behavioral Therapy. </a:t>
            </a:r>
            <a:endParaRPr lang="en-GB" dirty="0"/>
          </a:p>
        </p:txBody>
      </p:sp>
      <p:pic>
        <p:nvPicPr>
          <p:cNvPr id="5" name="Recorded Sound">
            <a:hlinkClick r:id="" action="ppaction://media"/>
            <a:extLst>
              <a:ext uri="{FF2B5EF4-FFF2-40B4-BE49-F238E27FC236}">
                <a16:creationId xmlns:a16="http://schemas.microsoft.com/office/drawing/2014/main" id="{9D437479-A0A1-DB7C-AEA6-C9DB47682A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42087" y="1163541"/>
            <a:ext cx="406400" cy="406400"/>
          </a:xfrm>
          <a:prstGeom prst="rect">
            <a:avLst/>
          </a:prstGeom>
        </p:spPr>
      </p:pic>
    </p:spTree>
    <p:extLst>
      <p:ext uri="{BB962C8B-B14F-4D97-AF65-F5344CB8AC3E}">
        <p14:creationId xmlns:p14="http://schemas.microsoft.com/office/powerpoint/2010/main" val="1561369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9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FA866-3AB6-B14F-AEFB-BFB44F8EA365}"/>
              </a:ext>
            </a:extLst>
          </p:cNvPr>
          <p:cNvSpPr>
            <a:spLocks noGrp="1"/>
          </p:cNvSpPr>
          <p:nvPr>
            <p:ph type="title"/>
          </p:nvPr>
        </p:nvSpPr>
        <p:spPr/>
        <p:txBody>
          <a:bodyPr>
            <a:normAutofit/>
          </a:bodyPr>
          <a:lstStyle/>
          <a:p>
            <a:r>
              <a:rPr lang="en-GB" sz="3600" dirty="0"/>
              <a:t>National Institution for Health and Care Excellence</a:t>
            </a:r>
          </a:p>
        </p:txBody>
      </p:sp>
      <p:sp>
        <p:nvSpPr>
          <p:cNvPr id="3" name="Content Placeholder 2">
            <a:extLst>
              <a:ext uri="{FF2B5EF4-FFF2-40B4-BE49-F238E27FC236}">
                <a16:creationId xmlns:a16="http://schemas.microsoft.com/office/drawing/2014/main" id="{5DE94F0A-4A12-4384-E6D5-EC15A214DFE4}"/>
              </a:ext>
            </a:extLst>
          </p:cNvPr>
          <p:cNvSpPr>
            <a:spLocks noGrp="1"/>
          </p:cNvSpPr>
          <p:nvPr>
            <p:ph idx="1"/>
          </p:nvPr>
        </p:nvSpPr>
        <p:spPr>
          <a:xfrm>
            <a:off x="429370" y="1737360"/>
            <a:ext cx="10726310" cy="4131734"/>
          </a:xfrm>
        </p:spPr>
        <p:txBody>
          <a:bodyPr>
            <a:normAutofit fontScale="92500"/>
          </a:bodyPr>
          <a:lstStyle/>
          <a:p>
            <a:pPr>
              <a:lnSpc>
                <a:spcPct val="150000"/>
              </a:lnSpc>
            </a:pPr>
            <a:r>
              <a:rPr lang="en-GB" dirty="0"/>
              <a:t>NICE advocate children diagnosed with OCD to undergo Cognitive Behavioural therapy.</a:t>
            </a:r>
          </a:p>
          <a:p>
            <a:pPr>
              <a:lnSpc>
                <a:spcPct val="150000"/>
              </a:lnSpc>
            </a:pPr>
            <a:r>
              <a:rPr lang="en-GB" dirty="0"/>
              <a:t>CBT </a:t>
            </a:r>
            <a:r>
              <a:rPr lang="en-US" dirty="0"/>
              <a:t>is built on the concept that your thoughts, feelings, physical sensations and actions are interconnected. </a:t>
            </a:r>
          </a:p>
          <a:p>
            <a:pPr>
              <a:lnSpc>
                <a:spcPct val="150000"/>
              </a:lnSpc>
            </a:pPr>
            <a:r>
              <a:rPr lang="en-US" dirty="0"/>
              <a:t>It is believed negative thoughts and feelings can trap you in a vicious cycle. CBT focuses on helping people deal with overwhelming problems in a positive way through breaking them down into smaller parts. </a:t>
            </a:r>
          </a:p>
          <a:p>
            <a:pPr>
              <a:lnSpc>
                <a:spcPct val="150000"/>
              </a:lnSpc>
            </a:pPr>
            <a:endParaRPr lang="en-US" dirty="0"/>
          </a:p>
          <a:p>
            <a:pPr>
              <a:lnSpc>
                <a:spcPct val="150000"/>
              </a:lnSpc>
            </a:pPr>
            <a:r>
              <a:rPr lang="en-US" dirty="0"/>
              <a:t>NICE, (2005).</a:t>
            </a:r>
            <a:endParaRPr lang="en-GB" dirty="0"/>
          </a:p>
        </p:txBody>
      </p:sp>
      <p:pic>
        <p:nvPicPr>
          <p:cNvPr id="4" name="Recorded Sound">
            <a:hlinkClick r:id="" action="ppaction://media"/>
            <a:extLst>
              <a:ext uri="{FF2B5EF4-FFF2-40B4-BE49-F238E27FC236}">
                <a16:creationId xmlns:a16="http://schemas.microsoft.com/office/drawing/2014/main" id="{E184FF07-7CA6-192C-1C35-308FAD402F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29628" y="1118705"/>
            <a:ext cx="406400" cy="406400"/>
          </a:xfrm>
          <a:prstGeom prst="rect">
            <a:avLst/>
          </a:prstGeom>
        </p:spPr>
      </p:pic>
    </p:spTree>
    <p:extLst>
      <p:ext uri="{BB962C8B-B14F-4D97-AF65-F5344CB8AC3E}">
        <p14:creationId xmlns:p14="http://schemas.microsoft.com/office/powerpoint/2010/main" val="324736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5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7F3B2-9681-2CF6-D137-A0965BD57AF5}"/>
              </a:ext>
            </a:extLst>
          </p:cNvPr>
          <p:cNvSpPr>
            <a:spLocks noGrp="1"/>
          </p:cNvSpPr>
          <p:nvPr>
            <p:ph type="title"/>
          </p:nvPr>
        </p:nvSpPr>
        <p:spPr/>
        <p:txBody>
          <a:bodyPr/>
          <a:lstStyle/>
          <a:p>
            <a:pPr algn="ctr"/>
            <a:r>
              <a:rPr lang="en-GB" dirty="0"/>
              <a:t>Treatment continued </a:t>
            </a:r>
          </a:p>
        </p:txBody>
      </p:sp>
      <p:sp>
        <p:nvSpPr>
          <p:cNvPr id="3" name="Content Placeholder 2">
            <a:extLst>
              <a:ext uri="{FF2B5EF4-FFF2-40B4-BE49-F238E27FC236}">
                <a16:creationId xmlns:a16="http://schemas.microsoft.com/office/drawing/2014/main" id="{87E9623A-324C-12F1-5BEB-DB3B309B90C9}"/>
              </a:ext>
            </a:extLst>
          </p:cNvPr>
          <p:cNvSpPr>
            <a:spLocks noGrp="1"/>
          </p:cNvSpPr>
          <p:nvPr>
            <p:ph idx="1"/>
          </p:nvPr>
        </p:nvSpPr>
        <p:spPr>
          <a:xfrm>
            <a:off x="206734" y="1804945"/>
            <a:ext cx="10948946" cy="4500439"/>
          </a:xfrm>
        </p:spPr>
        <p:txBody>
          <a:bodyPr>
            <a:normAutofit fontScale="47500" lnSpcReduction="20000"/>
          </a:bodyPr>
          <a:lstStyle/>
          <a:p>
            <a:pPr>
              <a:lnSpc>
                <a:spcPct val="150000"/>
              </a:lnSpc>
            </a:pPr>
            <a:r>
              <a:rPr lang="en-US" sz="2900" dirty="0"/>
              <a:t>As discussed previously, there are guidelines and procedures that can be followed depending on the type of severity the young person is experiencing with OCD, in some severe cases treatments may include medication</a:t>
            </a:r>
          </a:p>
          <a:p>
            <a:pPr>
              <a:lnSpc>
                <a:spcPct val="150000"/>
              </a:lnSpc>
            </a:pPr>
            <a:r>
              <a:rPr lang="en-US" sz="2900" dirty="0"/>
              <a:t>Along with CBT, the prescription of SSRIs must be monitored closely and with caution for children and adolescents as they increase the risk of suicidal feelings. </a:t>
            </a:r>
          </a:p>
          <a:p>
            <a:pPr>
              <a:lnSpc>
                <a:spcPct val="150000"/>
              </a:lnSpc>
            </a:pPr>
            <a:r>
              <a:rPr lang="en-US" sz="2900" dirty="0"/>
              <a:t>Medication used for OCD;</a:t>
            </a:r>
          </a:p>
          <a:p>
            <a:pPr>
              <a:lnSpc>
                <a:spcPct val="150000"/>
              </a:lnSpc>
            </a:pPr>
            <a:r>
              <a:rPr lang="en-US" sz="2900" dirty="0"/>
              <a:t>Fluvoxamine – for ages 8 and older</a:t>
            </a:r>
          </a:p>
          <a:p>
            <a:pPr>
              <a:lnSpc>
                <a:spcPct val="150000"/>
              </a:lnSpc>
            </a:pPr>
            <a:r>
              <a:rPr lang="en-US" sz="2900" dirty="0"/>
              <a:t>Fluoxetine – for ages 8 and older</a:t>
            </a:r>
          </a:p>
          <a:p>
            <a:pPr>
              <a:lnSpc>
                <a:spcPct val="150000"/>
              </a:lnSpc>
            </a:pPr>
            <a:r>
              <a:rPr lang="en-US" sz="2900" dirty="0"/>
              <a:t>Sertraline – for ages 6 and older </a:t>
            </a:r>
          </a:p>
          <a:p>
            <a:pPr>
              <a:lnSpc>
                <a:spcPct val="150000"/>
              </a:lnSpc>
            </a:pPr>
            <a:r>
              <a:rPr lang="en-US" sz="2900" dirty="0"/>
              <a:t>NHS, (2021).</a:t>
            </a:r>
          </a:p>
          <a:p>
            <a:pPr>
              <a:lnSpc>
                <a:spcPct val="150000"/>
              </a:lnSpc>
            </a:pPr>
            <a:r>
              <a:rPr lang="en-US" sz="2900" dirty="0"/>
              <a:t>Kelly, (2022). </a:t>
            </a:r>
          </a:p>
          <a:p>
            <a:endParaRPr lang="en-GB" dirty="0"/>
          </a:p>
        </p:txBody>
      </p:sp>
      <p:pic>
        <p:nvPicPr>
          <p:cNvPr id="4" name="Recorded Sound">
            <a:hlinkClick r:id="" action="ppaction://media"/>
            <a:extLst>
              <a:ext uri="{FF2B5EF4-FFF2-40B4-BE49-F238E27FC236}">
                <a16:creationId xmlns:a16="http://schemas.microsoft.com/office/drawing/2014/main" id="{B78EB8EE-7DBB-5FCE-48A1-DFFF1F6051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779123" y="1171492"/>
            <a:ext cx="406400" cy="406400"/>
          </a:xfrm>
          <a:prstGeom prst="rect">
            <a:avLst/>
          </a:prstGeom>
        </p:spPr>
      </p:pic>
    </p:spTree>
    <p:extLst>
      <p:ext uri="{BB962C8B-B14F-4D97-AF65-F5344CB8AC3E}">
        <p14:creationId xmlns:p14="http://schemas.microsoft.com/office/powerpoint/2010/main" val="65249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425F4-3127-B6F7-4704-668A84F5C3FE}"/>
              </a:ext>
            </a:extLst>
          </p:cNvPr>
          <p:cNvSpPr>
            <a:spLocks noGrp="1"/>
          </p:cNvSpPr>
          <p:nvPr>
            <p:ph type="title"/>
          </p:nvPr>
        </p:nvSpPr>
        <p:spPr/>
        <p:txBody>
          <a:bodyPr/>
          <a:lstStyle/>
          <a:p>
            <a:pPr algn="ctr"/>
            <a:r>
              <a:rPr lang="en-US" dirty="0"/>
              <a:t>Case Studies</a:t>
            </a:r>
            <a:endParaRPr lang="en-GB" dirty="0"/>
          </a:p>
        </p:txBody>
      </p:sp>
      <p:sp>
        <p:nvSpPr>
          <p:cNvPr id="3" name="Content Placeholder 2">
            <a:extLst>
              <a:ext uri="{FF2B5EF4-FFF2-40B4-BE49-F238E27FC236}">
                <a16:creationId xmlns:a16="http://schemas.microsoft.com/office/drawing/2014/main" id="{5C2EFCB0-FBB0-14B5-116F-8377AB8743F3}"/>
              </a:ext>
            </a:extLst>
          </p:cNvPr>
          <p:cNvSpPr>
            <a:spLocks noGrp="1"/>
          </p:cNvSpPr>
          <p:nvPr>
            <p:ph idx="1"/>
          </p:nvPr>
        </p:nvSpPr>
        <p:spPr>
          <a:xfrm>
            <a:off x="421419" y="1844703"/>
            <a:ext cx="11465781" cy="4420925"/>
          </a:xfrm>
        </p:spPr>
        <p:txBody>
          <a:bodyPr/>
          <a:lstStyle/>
          <a:p>
            <a:pPr>
              <a:lnSpc>
                <a:spcPct val="150000"/>
              </a:lnSpc>
            </a:pPr>
            <a:r>
              <a:rPr lang="en-US" dirty="0"/>
              <a:t>Russell (2022), spoke with children who have OCD about their obsessions and compulsions. </a:t>
            </a:r>
          </a:p>
          <a:p>
            <a:pPr>
              <a:lnSpc>
                <a:spcPct val="150000"/>
              </a:lnSpc>
            </a:pPr>
            <a:r>
              <a:rPr lang="en-US" dirty="0"/>
              <a:t>Gemma – who is fifteen, is worried about bringing home illnesses from school and passing them onto her mother, therefore she has a compulsion to wash her hands for the minimum of ten minutes, put her own clothing into the washing machine and then shower. Gemma will not bring her school bag or books into the house in case they’re contaminated. Gemma no longer enjoys going out and only leaves the house for school.</a:t>
            </a:r>
          </a:p>
          <a:p>
            <a:pPr>
              <a:lnSpc>
                <a:spcPct val="150000"/>
              </a:lnSpc>
            </a:pPr>
            <a:r>
              <a:rPr lang="en-US" dirty="0"/>
              <a:t>Ruben – is six years old, and worries about saying a bad word or thinking a bad thought, if he does either of those, Ruben says sorry five times, if he does not say sorry five times, he becomes extremely distressed causing him to have a breakdown, this effecting both school life and living at home. </a:t>
            </a:r>
          </a:p>
          <a:p>
            <a:endParaRPr lang="en-GB" dirty="0"/>
          </a:p>
        </p:txBody>
      </p:sp>
      <p:pic>
        <p:nvPicPr>
          <p:cNvPr id="5" name="Recorded Sound">
            <a:hlinkClick r:id="" action="ppaction://media"/>
            <a:extLst>
              <a:ext uri="{FF2B5EF4-FFF2-40B4-BE49-F238E27FC236}">
                <a16:creationId xmlns:a16="http://schemas.microsoft.com/office/drawing/2014/main" id="{40B85672-30DF-0DBF-2E4D-42886626A7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60140" y="1181432"/>
            <a:ext cx="406400" cy="406400"/>
          </a:xfrm>
          <a:prstGeom prst="rect">
            <a:avLst/>
          </a:prstGeom>
        </p:spPr>
      </p:pic>
    </p:spTree>
    <p:extLst>
      <p:ext uri="{BB962C8B-B14F-4D97-AF65-F5344CB8AC3E}">
        <p14:creationId xmlns:p14="http://schemas.microsoft.com/office/powerpoint/2010/main" val="177319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3FCC8-5BBB-DBB2-F584-59AC63B94F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7DFA88-CBC8-C291-5563-DC8A42AD4271}"/>
              </a:ext>
            </a:extLst>
          </p:cNvPr>
          <p:cNvSpPr>
            <a:spLocks noGrp="1"/>
          </p:cNvSpPr>
          <p:nvPr>
            <p:ph idx="1"/>
          </p:nvPr>
        </p:nvSpPr>
        <p:spPr/>
        <p:txBody>
          <a:bodyPr/>
          <a:lstStyle/>
          <a:p>
            <a:pPr>
              <a:lnSpc>
                <a:spcPct val="150000"/>
              </a:lnSpc>
            </a:pPr>
            <a:r>
              <a:rPr lang="en-US" dirty="0"/>
              <a:t>As a parent, it can be difficult on knowing what to do when your child has OCD and is frustrated if their compulsion are not carried out, Russell discusses how a parent can support their child.</a:t>
            </a:r>
          </a:p>
          <a:p>
            <a:pPr>
              <a:lnSpc>
                <a:spcPct val="150000"/>
              </a:lnSpc>
            </a:pPr>
            <a:r>
              <a:rPr lang="en-US" dirty="0"/>
              <a:t>•	Don’t get angry, best to remain as calm and patient as you can</a:t>
            </a:r>
          </a:p>
          <a:p>
            <a:pPr>
              <a:lnSpc>
                <a:spcPct val="150000"/>
              </a:lnSpc>
            </a:pPr>
            <a:r>
              <a:rPr lang="en-US" dirty="0"/>
              <a:t>•	Reduce stress wherever possible</a:t>
            </a:r>
          </a:p>
          <a:p>
            <a:pPr>
              <a:lnSpc>
                <a:spcPct val="150000"/>
              </a:lnSpc>
            </a:pPr>
            <a:r>
              <a:rPr lang="en-US" dirty="0"/>
              <a:t>•	Normalize, many people experience OCD, making sure they don’t feel alone or to be afraid is important. </a:t>
            </a:r>
          </a:p>
          <a:p>
            <a:endParaRPr lang="en-GB" dirty="0"/>
          </a:p>
        </p:txBody>
      </p:sp>
      <p:pic>
        <p:nvPicPr>
          <p:cNvPr id="4" name="Recorded Sound">
            <a:hlinkClick r:id="" action="ppaction://media"/>
            <a:extLst>
              <a:ext uri="{FF2B5EF4-FFF2-40B4-BE49-F238E27FC236}">
                <a16:creationId xmlns:a16="http://schemas.microsoft.com/office/drawing/2014/main" id="{AF1947E8-F962-A44A-22C2-A6193F0D2F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99819" y="1181947"/>
            <a:ext cx="406400" cy="406400"/>
          </a:xfrm>
          <a:prstGeom prst="rect">
            <a:avLst/>
          </a:prstGeom>
        </p:spPr>
      </p:pic>
    </p:spTree>
    <p:extLst>
      <p:ext uri="{BB962C8B-B14F-4D97-AF65-F5344CB8AC3E}">
        <p14:creationId xmlns:p14="http://schemas.microsoft.com/office/powerpoint/2010/main" val="2431509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8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DE7D-8F4D-90A5-1540-BE07423E1BE8}"/>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9C6FBD25-243F-7C44-841C-8D50231DD361}"/>
              </a:ext>
            </a:extLst>
          </p:cNvPr>
          <p:cNvSpPr>
            <a:spLocks noGrp="1"/>
          </p:cNvSpPr>
          <p:nvPr>
            <p:ph idx="1"/>
          </p:nvPr>
        </p:nvSpPr>
        <p:spPr/>
        <p:txBody>
          <a:bodyPr>
            <a:normAutofit lnSpcReduction="10000"/>
          </a:bodyPr>
          <a:lstStyle/>
          <a:p>
            <a:pPr>
              <a:lnSpc>
                <a:spcPct val="150000"/>
              </a:lnSpc>
            </a:pPr>
            <a:r>
              <a:rPr lang="en-US" dirty="0"/>
              <a:t>Being diagnosed with OCD as a child or adolescent can be difficult to understand and comprehend. </a:t>
            </a:r>
          </a:p>
          <a:p>
            <a:pPr>
              <a:lnSpc>
                <a:spcPct val="150000"/>
              </a:lnSpc>
            </a:pPr>
            <a:r>
              <a:rPr lang="en-US" dirty="0"/>
              <a:t>Not all OCD symptoms are the same and can range widely depending on the child.</a:t>
            </a:r>
          </a:p>
          <a:p>
            <a:pPr>
              <a:lnSpc>
                <a:spcPct val="150000"/>
              </a:lnSpc>
            </a:pPr>
            <a:r>
              <a:rPr lang="en-US" dirty="0"/>
              <a:t>CBT can be beneficial to understand the compulsions and obsessions better</a:t>
            </a:r>
            <a:r>
              <a:rPr lang="en-GB" dirty="0"/>
              <a:t>.</a:t>
            </a:r>
          </a:p>
          <a:p>
            <a:pPr>
              <a:lnSpc>
                <a:spcPct val="150000"/>
              </a:lnSpc>
            </a:pPr>
            <a:r>
              <a:rPr lang="en-US" dirty="0"/>
              <a:t>Being diagnosed with OCD at a young age does not stop a child from developing into adulthood, successfully working a job, getting an education or living a normal life. For some their obsessions and compulsions may vanish over time, either through medication or continuous CBT however others may never completely disappear but as mentioned earlier, will not affect their future. </a:t>
            </a:r>
          </a:p>
        </p:txBody>
      </p:sp>
      <p:pic>
        <p:nvPicPr>
          <p:cNvPr id="4" name="Recorded Sound">
            <a:hlinkClick r:id="" action="ppaction://media"/>
            <a:extLst>
              <a:ext uri="{FF2B5EF4-FFF2-40B4-BE49-F238E27FC236}">
                <a16:creationId xmlns:a16="http://schemas.microsoft.com/office/drawing/2014/main" id="{836CA05A-CAC7-7751-1682-9C07B7D154A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650038" y="1181947"/>
            <a:ext cx="406400" cy="406400"/>
          </a:xfrm>
          <a:prstGeom prst="rect">
            <a:avLst/>
          </a:prstGeom>
        </p:spPr>
      </p:pic>
    </p:spTree>
    <p:extLst>
      <p:ext uri="{BB962C8B-B14F-4D97-AF65-F5344CB8AC3E}">
        <p14:creationId xmlns:p14="http://schemas.microsoft.com/office/powerpoint/2010/main" val="97545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CA72677B-2F8C-4192-8EBE-D360BE3B20F6}"/>
    </a:ext>
  </a:extLst>
</a:theme>
</file>

<file path=docProps/app.xml><?xml version="1.0" encoding="utf-8"?>
<Properties xmlns="http://schemas.openxmlformats.org/officeDocument/2006/extended-properties" xmlns:vt="http://schemas.openxmlformats.org/officeDocument/2006/docPropsVTypes">
  <Template>Retrospect</Template>
  <TotalTime>0</TotalTime>
  <Words>1093</Words>
  <Application>Microsoft Office PowerPoint</Application>
  <PresentationFormat>Widescreen</PresentationFormat>
  <Paragraphs>73</Paragraphs>
  <Slides>12</Slides>
  <Notes>0</Notes>
  <HiddenSlides>0</HiddenSlides>
  <MMClips>12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Calibri</vt:lpstr>
      <vt:lpstr>Calibri Light</vt:lpstr>
      <vt:lpstr>Retrospect</vt:lpstr>
      <vt:lpstr>Young People Diagnosed With Obsessive Compulsive Disorder </vt:lpstr>
      <vt:lpstr>What is OCD?</vt:lpstr>
      <vt:lpstr>History of OCD</vt:lpstr>
      <vt:lpstr>Children Living with OCD</vt:lpstr>
      <vt:lpstr>Symptoms</vt:lpstr>
      <vt:lpstr>Symptoms continued </vt:lpstr>
      <vt:lpstr>Treatment </vt:lpstr>
      <vt:lpstr>National Institution for Health and Care Excellence</vt:lpstr>
      <vt:lpstr>Treatment continued </vt:lpstr>
      <vt:lpstr>Case Studies</vt:lpstr>
      <vt:lpstr>PowerPoint Presentation</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Diagnosed With Obsessive Compulsive Disorder</dc:title>
  <dc:creator>Lisa Gillespie</dc:creator>
  <cp:lastModifiedBy>Lisa Gillespie</cp:lastModifiedBy>
  <cp:revision>11</cp:revision>
  <dcterms:created xsi:type="dcterms:W3CDTF">2022-10-28T11:04:41Z</dcterms:created>
  <dcterms:modified xsi:type="dcterms:W3CDTF">2022-12-14T13:05:50Z</dcterms:modified>
</cp:coreProperties>
</file>