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778" r:id="rId2"/>
  </p:sldMasterIdLst>
  <p:notesMasterIdLst>
    <p:notesMasterId r:id="rId19"/>
  </p:notesMasterIdLst>
  <p:sldIdLst>
    <p:sldId id="256" r:id="rId3"/>
    <p:sldId id="261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83" r:id="rId13"/>
    <p:sldId id="271" r:id="rId14"/>
    <p:sldId id="272" r:id="rId15"/>
    <p:sldId id="274" r:id="rId16"/>
    <p:sldId id="285" r:id="rId17"/>
    <p:sldId id="273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830"/>
  </p:normalViewPr>
  <p:slideViewPr>
    <p:cSldViewPr snapToGrid="0" snapToObjects="1">
      <p:cViewPr varScale="1">
        <p:scale>
          <a:sx n="105" d="100"/>
          <a:sy n="105" d="100"/>
        </p:scale>
        <p:origin x="1662" y="10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943F5A-4297-47E9-BCB4-D1A933887840}" type="doc">
      <dgm:prSet loTypeId="urn:microsoft.com/office/officeart/2005/8/layout/radial1" loCatId="cycle" qsTypeId="urn:microsoft.com/office/officeart/2005/8/quickstyle/3d1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9002324-616D-4B2D-9674-6020C9D34393}">
      <dgm:prSet phldrT="[Text]" custT="1"/>
      <dgm:spPr/>
      <dgm:t>
        <a:bodyPr/>
        <a:lstStyle/>
        <a:p>
          <a:r>
            <a:rPr lang="en-US" sz="1800" dirty="0">
              <a:solidFill>
                <a:schemeClr val="tx1"/>
              </a:solidFill>
            </a:rPr>
            <a:t>Individual</a:t>
          </a:r>
        </a:p>
      </dgm:t>
    </dgm:pt>
    <dgm:pt modelId="{AD45FDCC-3892-4BC7-A79B-3CF522528890}" type="parTrans" cxnId="{752690A2-C6EF-4AAB-805B-6131C3FBD19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A1B132D9-B3ED-4CE4-AB08-DC2DA009084A}" type="sibTrans" cxnId="{752690A2-C6EF-4AAB-805B-6131C3FBD19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B78737A-403F-4FF7-9554-6E2C549B5852}">
      <dgm:prSet phldrT="[Text]"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Age</a:t>
          </a:r>
          <a:endParaRPr lang="en-US" sz="1400" b="1" dirty="0">
            <a:solidFill>
              <a:schemeClr val="tx1"/>
            </a:solidFill>
          </a:endParaRPr>
        </a:p>
      </dgm:t>
    </dgm:pt>
    <dgm:pt modelId="{4D172B2F-B32A-4844-8405-0466C4A6977F}" type="parTrans" cxnId="{6C98F052-BA00-4E21-961A-2C031140A13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5E8CC4E-76C0-40F5-8124-3BD98F5CF177}" type="sibTrans" cxnId="{6C98F052-BA00-4E21-961A-2C031140A138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9BCC3B9-6BFE-462C-BB90-D65D2929D164}">
      <dgm:prSet phldrT="[Text]" custT="1"/>
      <dgm:spPr/>
      <dgm:t>
        <a:bodyPr/>
        <a:lstStyle/>
        <a:p>
          <a:r>
            <a:rPr lang="en-US" sz="1400" b="1" dirty="0">
              <a:solidFill>
                <a:schemeClr val="tx1"/>
              </a:solidFill>
            </a:rPr>
            <a:t>Disability</a:t>
          </a:r>
        </a:p>
      </dgm:t>
    </dgm:pt>
    <dgm:pt modelId="{1EEE2373-A259-4F77-A96A-ED466C3738A6}" type="parTrans" cxnId="{6D8C36DB-A39F-457E-A62E-9E019924B47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9343A8C5-5273-4DC7-9785-39996291E018}" type="sibTrans" cxnId="{6D8C36DB-A39F-457E-A62E-9E019924B47E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CF6718E-43EE-407A-8B7E-16E5DE66D64D}">
      <dgm:prSet phldrT="[Text]"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Gender Reassign-ment</a:t>
          </a:r>
          <a:endParaRPr lang="en-US" sz="1400" b="1" dirty="0">
            <a:solidFill>
              <a:schemeClr val="tx1"/>
            </a:solidFill>
          </a:endParaRPr>
        </a:p>
      </dgm:t>
    </dgm:pt>
    <dgm:pt modelId="{4C94A79A-AA03-4D44-9B35-57DB12FF77BB}" type="parTrans" cxnId="{640848F3-AC16-499F-81F6-854E4B6311A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5F6ADBD-EC29-443E-B0F7-E86E532B2EAA}" type="sibTrans" cxnId="{640848F3-AC16-499F-81F6-854E4B6311A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8F11BA4-E255-4695-9046-1A99E4C9064A}">
      <dgm:prSet phldrT="[Text]"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Marriage &amp; Civil Partnership</a:t>
          </a:r>
          <a:endParaRPr lang="en-US" b="1" dirty="0">
            <a:solidFill>
              <a:schemeClr val="tx1"/>
            </a:solidFill>
          </a:endParaRPr>
        </a:p>
      </dgm:t>
    </dgm:pt>
    <dgm:pt modelId="{B86112F9-7257-4BD2-B37C-842AC523319C}" type="parTrans" cxnId="{1697E77A-3C20-47CF-BEF3-773325192AA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A0CF7EC-A802-4B86-BB78-84978B6F7CD2}" type="sibTrans" cxnId="{1697E77A-3C20-47CF-BEF3-773325192AAA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4FF0E58D-30E6-44AF-9934-6A8AE3ECB51C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Pregnancy &amp; Maternity</a:t>
          </a:r>
          <a:endParaRPr lang="en-US" sz="1400" b="1" dirty="0">
            <a:solidFill>
              <a:schemeClr val="tx1"/>
            </a:solidFill>
          </a:endParaRPr>
        </a:p>
      </dgm:t>
    </dgm:pt>
    <dgm:pt modelId="{4AA641D0-AF05-4CC1-86A9-6AD66DEB4357}" type="parTrans" cxnId="{FC9EE164-A5F0-4B4B-8AA8-E0B3CE774C7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7A5E7313-19ED-49B7-B317-E36F18D737EC}" type="sibTrans" cxnId="{FC9EE164-A5F0-4B4B-8AA8-E0B3CE774C7D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FDF24A50-43CF-4F0B-B541-B43BC8CCCFB4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Race</a:t>
          </a:r>
          <a:endParaRPr lang="en-US" sz="1400" b="1" dirty="0">
            <a:solidFill>
              <a:schemeClr val="tx1"/>
            </a:solidFill>
          </a:endParaRPr>
        </a:p>
      </dgm:t>
    </dgm:pt>
    <dgm:pt modelId="{94A5253E-8E63-4887-AC18-0219BF26B84C}" type="parTrans" cxnId="{3BEC79DF-CFB9-4D5E-AAC7-ECA92335949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E299D8C-5A5E-479B-9618-44B8052D5B58}" type="sibTrans" cxnId="{3BEC79DF-CFB9-4D5E-AAC7-ECA92335949F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876F583-7734-4003-88C6-6C4B326CE9F1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Religious Belief</a:t>
          </a:r>
          <a:endParaRPr lang="en-US" sz="1400" b="1" dirty="0">
            <a:solidFill>
              <a:schemeClr val="tx1"/>
            </a:solidFill>
          </a:endParaRPr>
        </a:p>
      </dgm:t>
    </dgm:pt>
    <dgm:pt modelId="{33C19832-958D-4812-AEEA-8D99AEAB2529}" type="parTrans" cxnId="{A209F844-C25E-4411-90D3-37560C5CCAF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2A60961B-A552-4C66-9A76-92A984ACAC73}" type="sibTrans" cxnId="{A209F844-C25E-4411-90D3-37560C5CCAF9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E3B67F9A-B931-45A2-8F52-EF464EFAD7D6}">
      <dgm:prSet custT="1"/>
      <dgm:spPr/>
      <dgm:t>
        <a:bodyPr/>
        <a:lstStyle/>
        <a:p>
          <a:r>
            <a:rPr lang="en-US" sz="1400" b="1">
              <a:solidFill>
                <a:schemeClr val="tx1"/>
              </a:solidFill>
            </a:rPr>
            <a:t>Sex</a:t>
          </a:r>
          <a:endParaRPr lang="en-US" sz="1400" b="1" dirty="0">
            <a:solidFill>
              <a:schemeClr val="tx1"/>
            </a:solidFill>
          </a:endParaRPr>
        </a:p>
      </dgm:t>
    </dgm:pt>
    <dgm:pt modelId="{3F8242E3-4043-45F9-A450-C6B509508E79}" type="parTrans" cxnId="{A388BD6C-0C75-4E01-AF36-874422B3D1E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668BDD57-6836-4994-A215-ECDEDBC6780B}" type="sibTrans" cxnId="{A388BD6C-0C75-4E01-AF36-874422B3D1E6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16EDAF25-3CCF-4436-81FF-8BE87F99A1B0}">
      <dgm:prSet custT="1"/>
      <dgm:spPr/>
      <dgm:t>
        <a:bodyPr/>
        <a:lstStyle/>
        <a:p>
          <a:r>
            <a:rPr lang="en-US" sz="1200" b="1">
              <a:solidFill>
                <a:schemeClr val="tx1"/>
              </a:solidFill>
            </a:rPr>
            <a:t>Sexual Orientation</a:t>
          </a:r>
          <a:endParaRPr lang="en-US" sz="1200" b="1" dirty="0">
            <a:solidFill>
              <a:schemeClr val="tx1"/>
            </a:solidFill>
          </a:endParaRPr>
        </a:p>
      </dgm:t>
    </dgm:pt>
    <dgm:pt modelId="{D6D6416D-BC5E-472E-B5AD-D30F35FEAFE0}" type="parTrans" cxnId="{AA3E3121-75AA-47BE-B458-AF354C82A28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3476FE3B-8591-41CD-ABA4-BE99B5459691}" type="sibTrans" cxnId="{AA3E3121-75AA-47BE-B458-AF354C82A285}">
      <dgm:prSet/>
      <dgm:spPr/>
      <dgm:t>
        <a:bodyPr/>
        <a:lstStyle/>
        <a:p>
          <a:endParaRPr lang="en-US">
            <a:solidFill>
              <a:schemeClr val="tx1"/>
            </a:solidFill>
          </a:endParaRPr>
        </a:p>
      </dgm:t>
    </dgm:pt>
    <dgm:pt modelId="{BFFF1CF6-5EC4-4E05-B730-6466E6FF84C1}" type="pres">
      <dgm:prSet presAssocID="{65943F5A-4297-47E9-BCB4-D1A933887840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97521FAA-F61C-434C-AB7B-2D8CEE3BC71E}" type="pres">
      <dgm:prSet presAssocID="{C9002324-616D-4B2D-9674-6020C9D34393}" presName="centerShape" presStyleLbl="node0" presStyleIdx="0" presStyleCnt="1" custScaleX="181810" custScaleY="154235"/>
      <dgm:spPr/>
    </dgm:pt>
    <dgm:pt modelId="{2F31547A-82F5-4073-A0E7-A7C43D50E488}" type="pres">
      <dgm:prSet presAssocID="{4D172B2F-B32A-4844-8405-0466C4A6977F}" presName="Name9" presStyleLbl="parChTrans1D2" presStyleIdx="0" presStyleCnt="9"/>
      <dgm:spPr/>
    </dgm:pt>
    <dgm:pt modelId="{B62FFDE0-2784-4AD5-BE74-B83CE3870FE9}" type="pres">
      <dgm:prSet presAssocID="{4D172B2F-B32A-4844-8405-0466C4A6977F}" presName="connTx" presStyleLbl="parChTrans1D2" presStyleIdx="0" presStyleCnt="9"/>
      <dgm:spPr/>
    </dgm:pt>
    <dgm:pt modelId="{A8A98E50-5A17-40B0-9C78-841EB53DE613}" type="pres">
      <dgm:prSet presAssocID="{1B78737A-403F-4FF7-9554-6E2C549B5852}" presName="node" presStyleLbl="node1" presStyleIdx="0" presStyleCnt="9" custScaleX="124771" custScaleY="126127" custRadScaleRad="100012" custRadScaleInc="4358">
        <dgm:presLayoutVars>
          <dgm:bulletEnabled val="1"/>
        </dgm:presLayoutVars>
      </dgm:prSet>
      <dgm:spPr/>
    </dgm:pt>
    <dgm:pt modelId="{0D3626FA-7EB4-43E2-B4A5-53DCCF910FDD}" type="pres">
      <dgm:prSet presAssocID="{1EEE2373-A259-4F77-A96A-ED466C3738A6}" presName="Name9" presStyleLbl="parChTrans1D2" presStyleIdx="1" presStyleCnt="9"/>
      <dgm:spPr/>
    </dgm:pt>
    <dgm:pt modelId="{C5D74672-DD36-4CE9-AF03-151D9140C1AE}" type="pres">
      <dgm:prSet presAssocID="{1EEE2373-A259-4F77-A96A-ED466C3738A6}" presName="connTx" presStyleLbl="parChTrans1D2" presStyleIdx="1" presStyleCnt="9"/>
      <dgm:spPr/>
    </dgm:pt>
    <dgm:pt modelId="{21AF923A-DF12-4C7D-9744-4841A0F4E518}" type="pres">
      <dgm:prSet presAssocID="{F9BCC3B9-6BFE-462C-BB90-D65D2929D164}" presName="node" presStyleLbl="node1" presStyleIdx="1" presStyleCnt="9" custScaleX="124771" custScaleY="126127" custRadScaleRad="100985" custRadScaleInc="3307">
        <dgm:presLayoutVars>
          <dgm:bulletEnabled val="1"/>
        </dgm:presLayoutVars>
      </dgm:prSet>
      <dgm:spPr/>
    </dgm:pt>
    <dgm:pt modelId="{84149735-B270-4BB1-9707-8143F00519C7}" type="pres">
      <dgm:prSet presAssocID="{4C94A79A-AA03-4D44-9B35-57DB12FF77BB}" presName="Name9" presStyleLbl="parChTrans1D2" presStyleIdx="2" presStyleCnt="9"/>
      <dgm:spPr/>
    </dgm:pt>
    <dgm:pt modelId="{CE11C528-05EC-41E1-88EA-6D6075111582}" type="pres">
      <dgm:prSet presAssocID="{4C94A79A-AA03-4D44-9B35-57DB12FF77BB}" presName="connTx" presStyleLbl="parChTrans1D2" presStyleIdx="2" presStyleCnt="9"/>
      <dgm:spPr/>
    </dgm:pt>
    <dgm:pt modelId="{4F349EFC-FFE9-4356-90B9-6BC1E05AD2AF}" type="pres">
      <dgm:prSet presAssocID="{6CF6718E-43EE-407A-8B7E-16E5DE66D64D}" presName="node" presStyleLbl="node1" presStyleIdx="2" presStyleCnt="9" custScaleX="124771" custScaleY="126127" custRadScaleRad="98782" custRadScaleInc="-5112">
        <dgm:presLayoutVars>
          <dgm:bulletEnabled val="1"/>
        </dgm:presLayoutVars>
      </dgm:prSet>
      <dgm:spPr/>
    </dgm:pt>
    <dgm:pt modelId="{FC8FE87E-F6A4-4F5E-A885-0721493C4775}" type="pres">
      <dgm:prSet presAssocID="{B86112F9-7257-4BD2-B37C-842AC523319C}" presName="Name9" presStyleLbl="parChTrans1D2" presStyleIdx="3" presStyleCnt="9"/>
      <dgm:spPr/>
    </dgm:pt>
    <dgm:pt modelId="{1C0A7BCE-0226-4326-98F0-5CDE861DF560}" type="pres">
      <dgm:prSet presAssocID="{B86112F9-7257-4BD2-B37C-842AC523319C}" presName="connTx" presStyleLbl="parChTrans1D2" presStyleIdx="3" presStyleCnt="9"/>
      <dgm:spPr/>
    </dgm:pt>
    <dgm:pt modelId="{3142FDFF-2C97-424F-90D2-385DB0F3754F}" type="pres">
      <dgm:prSet presAssocID="{38F11BA4-E255-4695-9046-1A99E4C9064A}" presName="node" presStyleLbl="node1" presStyleIdx="3" presStyleCnt="9" custScaleX="124771" custScaleY="126127">
        <dgm:presLayoutVars>
          <dgm:bulletEnabled val="1"/>
        </dgm:presLayoutVars>
      </dgm:prSet>
      <dgm:spPr/>
    </dgm:pt>
    <dgm:pt modelId="{61941349-32D3-43CB-9CE3-CCB5BE46A257}" type="pres">
      <dgm:prSet presAssocID="{4AA641D0-AF05-4CC1-86A9-6AD66DEB4357}" presName="Name9" presStyleLbl="parChTrans1D2" presStyleIdx="4" presStyleCnt="9"/>
      <dgm:spPr/>
    </dgm:pt>
    <dgm:pt modelId="{6A8643A1-C512-4851-B16C-6FCC9BDAE040}" type="pres">
      <dgm:prSet presAssocID="{4AA641D0-AF05-4CC1-86A9-6AD66DEB4357}" presName="connTx" presStyleLbl="parChTrans1D2" presStyleIdx="4" presStyleCnt="9"/>
      <dgm:spPr/>
    </dgm:pt>
    <dgm:pt modelId="{C94BB0B9-5BF7-4D84-A304-A2EFE99E16F2}" type="pres">
      <dgm:prSet presAssocID="{4FF0E58D-30E6-44AF-9934-6A8AE3ECB51C}" presName="node" presStyleLbl="node1" presStyleIdx="4" presStyleCnt="9" custScaleX="124771" custScaleY="126127" custRadScaleRad="100607" custRadScaleInc="-451">
        <dgm:presLayoutVars>
          <dgm:bulletEnabled val="1"/>
        </dgm:presLayoutVars>
      </dgm:prSet>
      <dgm:spPr/>
    </dgm:pt>
    <dgm:pt modelId="{48B36538-3A2E-4906-BE76-E2BD7D0BF28A}" type="pres">
      <dgm:prSet presAssocID="{94A5253E-8E63-4887-AC18-0219BF26B84C}" presName="Name9" presStyleLbl="parChTrans1D2" presStyleIdx="5" presStyleCnt="9"/>
      <dgm:spPr/>
    </dgm:pt>
    <dgm:pt modelId="{8351EAA2-D46B-42C8-82DE-B8DB8B72BF94}" type="pres">
      <dgm:prSet presAssocID="{94A5253E-8E63-4887-AC18-0219BF26B84C}" presName="connTx" presStyleLbl="parChTrans1D2" presStyleIdx="5" presStyleCnt="9"/>
      <dgm:spPr/>
    </dgm:pt>
    <dgm:pt modelId="{7C601EF4-1B1B-4A5E-9CD2-F26BCD1F8AD5}" type="pres">
      <dgm:prSet presAssocID="{FDF24A50-43CF-4F0B-B541-B43BC8CCCFB4}" presName="node" presStyleLbl="node1" presStyleIdx="5" presStyleCnt="9" custScaleX="124771" custScaleY="126127">
        <dgm:presLayoutVars>
          <dgm:bulletEnabled val="1"/>
        </dgm:presLayoutVars>
      </dgm:prSet>
      <dgm:spPr/>
    </dgm:pt>
    <dgm:pt modelId="{10CC0E74-5DEE-4F60-B727-BA6DB72F3A99}" type="pres">
      <dgm:prSet presAssocID="{33C19832-958D-4812-AEEA-8D99AEAB2529}" presName="Name9" presStyleLbl="parChTrans1D2" presStyleIdx="6" presStyleCnt="9"/>
      <dgm:spPr/>
    </dgm:pt>
    <dgm:pt modelId="{E2C8DD37-096E-408C-8556-29319FA0FE78}" type="pres">
      <dgm:prSet presAssocID="{33C19832-958D-4812-AEEA-8D99AEAB2529}" presName="connTx" presStyleLbl="parChTrans1D2" presStyleIdx="6" presStyleCnt="9"/>
      <dgm:spPr/>
    </dgm:pt>
    <dgm:pt modelId="{C3900F49-3CEA-4254-9D74-CE391D737821}" type="pres">
      <dgm:prSet presAssocID="{B876F583-7734-4003-88C6-6C4B326CE9F1}" presName="node" presStyleLbl="node1" presStyleIdx="6" presStyleCnt="9" custScaleX="124771" custScaleY="126127">
        <dgm:presLayoutVars>
          <dgm:bulletEnabled val="1"/>
        </dgm:presLayoutVars>
      </dgm:prSet>
      <dgm:spPr/>
    </dgm:pt>
    <dgm:pt modelId="{546887FD-F9D5-4E8B-8A53-108C85312F2A}" type="pres">
      <dgm:prSet presAssocID="{3F8242E3-4043-45F9-A450-C6B509508E79}" presName="Name9" presStyleLbl="parChTrans1D2" presStyleIdx="7" presStyleCnt="9"/>
      <dgm:spPr/>
    </dgm:pt>
    <dgm:pt modelId="{6BA2EA76-C79A-4999-A9DF-F41360EF8D3F}" type="pres">
      <dgm:prSet presAssocID="{3F8242E3-4043-45F9-A450-C6B509508E79}" presName="connTx" presStyleLbl="parChTrans1D2" presStyleIdx="7" presStyleCnt="9"/>
      <dgm:spPr/>
    </dgm:pt>
    <dgm:pt modelId="{2897A527-FB7C-4615-BCEB-5F058B8BD4D0}" type="pres">
      <dgm:prSet presAssocID="{E3B67F9A-B931-45A2-8F52-EF464EFAD7D6}" presName="node" presStyleLbl="node1" presStyleIdx="7" presStyleCnt="9" custScaleX="124771" custScaleY="126127" custRadScaleRad="98123" custRadScaleInc="3292">
        <dgm:presLayoutVars>
          <dgm:bulletEnabled val="1"/>
        </dgm:presLayoutVars>
      </dgm:prSet>
      <dgm:spPr/>
    </dgm:pt>
    <dgm:pt modelId="{82B50A16-56A5-47BA-96B9-D5FF3436707F}" type="pres">
      <dgm:prSet presAssocID="{D6D6416D-BC5E-472E-B5AD-D30F35FEAFE0}" presName="Name9" presStyleLbl="parChTrans1D2" presStyleIdx="8" presStyleCnt="9"/>
      <dgm:spPr/>
    </dgm:pt>
    <dgm:pt modelId="{791ADAFB-C51E-4E74-9490-F9327D306E16}" type="pres">
      <dgm:prSet presAssocID="{D6D6416D-BC5E-472E-B5AD-D30F35FEAFE0}" presName="connTx" presStyleLbl="parChTrans1D2" presStyleIdx="8" presStyleCnt="9"/>
      <dgm:spPr/>
    </dgm:pt>
    <dgm:pt modelId="{833238B2-3DF7-4B02-AE9B-3EBE1EF9AA79}" type="pres">
      <dgm:prSet presAssocID="{16EDAF25-3CCF-4436-81FF-8BE87F99A1B0}" presName="node" presStyleLbl="node1" presStyleIdx="8" presStyleCnt="9" custScaleX="124771" custScaleY="126127" custRadScaleRad="99029" custRadScaleInc="3372">
        <dgm:presLayoutVars>
          <dgm:bulletEnabled val="1"/>
        </dgm:presLayoutVars>
      </dgm:prSet>
      <dgm:spPr/>
    </dgm:pt>
  </dgm:ptLst>
  <dgm:cxnLst>
    <dgm:cxn modelId="{43D25A01-439D-44CE-8022-885456B9054C}" type="presOf" srcId="{4C94A79A-AA03-4D44-9B35-57DB12FF77BB}" destId="{84149735-B270-4BB1-9707-8143F00519C7}" srcOrd="0" destOrd="0" presId="urn:microsoft.com/office/officeart/2005/8/layout/radial1"/>
    <dgm:cxn modelId="{3396C006-13F2-47D5-AB1D-A7F22BC91C8F}" type="presOf" srcId="{4D172B2F-B32A-4844-8405-0466C4A6977F}" destId="{2F31547A-82F5-4073-A0E7-A7C43D50E488}" srcOrd="0" destOrd="0" presId="urn:microsoft.com/office/officeart/2005/8/layout/radial1"/>
    <dgm:cxn modelId="{6DC5F90C-96A1-4738-B90C-ED1842E38B74}" type="presOf" srcId="{33C19832-958D-4812-AEEA-8D99AEAB2529}" destId="{10CC0E74-5DEE-4F60-B727-BA6DB72F3A99}" srcOrd="0" destOrd="0" presId="urn:microsoft.com/office/officeart/2005/8/layout/radial1"/>
    <dgm:cxn modelId="{60422014-A781-4159-A192-5591E1914B9A}" type="presOf" srcId="{3F8242E3-4043-45F9-A450-C6B509508E79}" destId="{6BA2EA76-C79A-4999-A9DF-F41360EF8D3F}" srcOrd="1" destOrd="0" presId="urn:microsoft.com/office/officeart/2005/8/layout/radial1"/>
    <dgm:cxn modelId="{10836616-DF8B-4041-B812-5B4316A12650}" type="presOf" srcId="{B86112F9-7257-4BD2-B37C-842AC523319C}" destId="{FC8FE87E-F6A4-4F5E-A885-0721493C4775}" srcOrd="0" destOrd="0" presId="urn:microsoft.com/office/officeart/2005/8/layout/radial1"/>
    <dgm:cxn modelId="{CD92CC1A-4D0B-421E-ADBF-78142492F628}" type="presOf" srcId="{E3B67F9A-B931-45A2-8F52-EF464EFAD7D6}" destId="{2897A527-FB7C-4615-BCEB-5F058B8BD4D0}" srcOrd="0" destOrd="0" presId="urn:microsoft.com/office/officeart/2005/8/layout/radial1"/>
    <dgm:cxn modelId="{AA3E3121-75AA-47BE-B458-AF354C82A285}" srcId="{C9002324-616D-4B2D-9674-6020C9D34393}" destId="{16EDAF25-3CCF-4436-81FF-8BE87F99A1B0}" srcOrd="8" destOrd="0" parTransId="{D6D6416D-BC5E-472E-B5AD-D30F35FEAFE0}" sibTransId="{3476FE3B-8591-41CD-ABA4-BE99B5459691}"/>
    <dgm:cxn modelId="{9F64E122-C31E-49EC-954E-D9A24794B473}" type="presOf" srcId="{4AA641D0-AF05-4CC1-86A9-6AD66DEB4357}" destId="{6A8643A1-C512-4851-B16C-6FCC9BDAE040}" srcOrd="1" destOrd="0" presId="urn:microsoft.com/office/officeart/2005/8/layout/radial1"/>
    <dgm:cxn modelId="{A30ADB23-C0B9-42AF-B4E9-7211EB847EC7}" type="presOf" srcId="{1B78737A-403F-4FF7-9554-6E2C549B5852}" destId="{A8A98E50-5A17-40B0-9C78-841EB53DE613}" srcOrd="0" destOrd="0" presId="urn:microsoft.com/office/officeart/2005/8/layout/radial1"/>
    <dgm:cxn modelId="{505CF823-3409-4445-8E25-AD0F03F1CD65}" type="presOf" srcId="{B876F583-7734-4003-88C6-6C4B326CE9F1}" destId="{C3900F49-3CEA-4254-9D74-CE391D737821}" srcOrd="0" destOrd="0" presId="urn:microsoft.com/office/officeart/2005/8/layout/radial1"/>
    <dgm:cxn modelId="{7CA06637-94AD-4A73-823D-0657BEB1ECF2}" type="presOf" srcId="{4C94A79A-AA03-4D44-9B35-57DB12FF77BB}" destId="{CE11C528-05EC-41E1-88EA-6D6075111582}" srcOrd="1" destOrd="0" presId="urn:microsoft.com/office/officeart/2005/8/layout/radial1"/>
    <dgm:cxn modelId="{9DA62942-DB13-4D24-B190-723442595364}" type="presOf" srcId="{F9BCC3B9-6BFE-462C-BB90-D65D2929D164}" destId="{21AF923A-DF12-4C7D-9744-4841A0F4E518}" srcOrd="0" destOrd="0" presId="urn:microsoft.com/office/officeart/2005/8/layout/radial1"/>
    <dgm:cxn modelId="{FC9EE164-A5F0-4B4B-8AA8-E0B3CE774C7D}" srcId="{C9002324-616D-4B2D-9674-6020C9D34393}" destId="{4FF0E58D-30E6-44AF-9934-6A8AE3ECB51C}" srcOrd="4" destOrd="0" parTransId="{4AA641D0-AF05-4CC1-86A9-6AD66DEB4357}" sibTransId="{7A5E7313-19ED-49B7-B317-E36F18D737EC}"/>
    <dgm:cxn modelId="{A209F844-C25E-4411-90D3-37560C5CCAF9}" srcId="{C9002324-616D-4B2D-9674-6020C9D34393}" destId="{B876F583-7734-4003-88C6-6C4B326CE9F1}" srcOrd="6" destOrd="0" parTransId="{33C19832-958D-4812-AEEA-8D99AEAB2529}" sibTransId="{2A60961B-A552-4C66-9A76-92A984ACAC73}"/>
    <dgm:cxn modelId="{A388BD6C-0C75-4E01-AF36-874422B3D1E6}" srcId="{C9002324-616D-4B2D-9674-6020C9D34393}" destId="{E3B67F9A-B931-45A2-8F52-EF464EFAD7D6}" srcOrd="7" destOrd="0" parTransId="{3F8242E3-4043-45F9-A450-C6B509508E79}" sibTransId="{668BDD57-6836-4994-A215-ECDEDBC6780B}"/>
    <dgm:cxn modelId="{531BCA6D-CA22-45CA-A5F8-1DFE18CB8956}" type="presOf" srcId="{94A5253E-8E63-4887-AC18-0219BF26B84C}" destId="{8351EAA2-D46B-42C8-82DE-B8DB8B72BF94}" srcOrd="1" destOrd="0" presId="urn:microsoft.com/office/officeart/2005/8/layout/radial1"/>
    <dgm:cxn modelId="{F7487070-0E66-4711-810F-AB505E0608D5}" type="presOf" srcId="{38F11BA4-E255-4695-9046-1A99E4C9064A}" destId="{3142FDFF-2C97-424F-90D2-385DB0F3754F}" srcOrd="0" destOrd="0" presId="urn:microsoft.com/office/officeart/2005/8/layout/radial1"/>
    <dgm:cxn modelId="{6C98F052-BA00-4E21-961A-2C031140A138}" srcId="{C9002324-616D-4B2D-9674-6020C9D34393}" destId="{1B78737A-403F-4FF7-9554-6E2C549B5852}" srcOrd="0" destOrd="0" parTransId="{4D172B2F-B32A-4844-8405-0466C4A6977F}" sibTransId="{95E8CC4E-76C0-40F5-8124-3BD98F5CF177}"/>
    <dgm:cxn modelId="{086FD856-EE27-4C7E-8821-B4625B8EB245}" type="presOf" srcId="{D6D6416D-BC5E-472E-B5AD-D30F35FEAFE0}" destId="{791ADAFB-C51E-4E74-9490-F9327D306E16}" srcOrd="1" destOrd="0" presId="urn:microsoft.com/office/officeart/2005/8/layout/radial1"/>
    <dgm:cxn modelId="{D5857378-15BD-48BC-9D68-CD666EE2BE21}" type="presOf" srcId="{16EDAF25-3CCF-4436-81FF-8BE87F99A1B0}" destId="{833238B2-3DF7-4B02-AE9B-3EBE1EF9AA79}" srcOrd="0" destOrd="0" presId="urn:microsoft.com/office/officeart/2005/8/layout/radial1"/>
    <dgm:cxn modelId="{1697E77A-3C20-47CF-BEF3-773325192AAA}" srcId="{C9002324-616D-4B2D-9674-6020C9D34393}" destId="{38F11BA4-E255-4695-9046-1A99E4C9064A}" srcOrd="3" destOrd="0" parTransId="{B86112F9-7257-4BD2-B37C-842AC523319C}" sibTransId="{1A0CF7EC-A802-4B86-BB78-84978B6F7CD2}"/>
    <dgm:cxn modelId="{17188F7B-9D71-4BC0-8F2C-C62A18A75D52}" type="presOf" srcId="{B86112F9-7257-4BD2-B37C-842AC523319C}" destId="{1C0A7BCE-0226-4326-98F0-5CDE861DF560}" srcOrd="1" destOrd="0" presId="urn:microsoft.com/office/officeart/2005/8/layout/radial1"/>
    <dgm:cxn modelId="{70D00680-9D80-47BD-B5D2-F676C65391D6}" type="presOf" srcId="{1EEE2373-A259-4F77-A96A-ED466C3738A6}" destId="{0D3626FA-7EB4-43E2-B4A5-53DCCF910FDD}" srcOrd="0" destOrd="0" presId="urn:microsoft.com/office/officeart/2005/8/layout/radial1"/>
    <dgm:cxn modelId="{EC959880-3B21-4DF9-A402-630640ADA469}" type="presOf" srcId="{D6D6416D-BC5E-472E-B5AD-D30F35FEAFE0}" destId="{82B50A16-56A5-47BA-96B9-D5FF3436707F}" srcOrd="0" destOrd="0" presId="urn:microsoft.com/office/officeart/2005/8/layout/radial1"/>
    <dgm:cxn modelId="{C1F5E08A-31E5-406C-8CDF-8E9D6C64E944}" type="presOf" srcId="{33C19832-958D-4812-AEEA-8D99AEAB2529}" destId="{E2C8DD37-096E-408C-8556-29319FA0FE78}" srcOrd="1" destOrd="0" presId="urn:microsoft.com/office/officeart/2005/8/layout/radial1"/>
    <dgm:cxn modelId="{39060C8E-CBED-4748-A679-BD7736AB5C06}" type="presOf" srcId="{65943F5A-4297-47E9-BCB4-D1A933887840}" destId="{BFFF1CF6-5EC4-4E05-B730-6466E6FF84C1}" srcOrd="0" destOrd="0" presId="urn:microsoft.com/office/officeart/2005/8/layout/radial1"/>
    <dgm:cxn modelId="{34AD3D92-5079-4955-8EA2-4F2C9B0C59F3}" type="presOf" srcId="{FDF24A50-43CF-4F0B-B541-B43BC8CCCFB4}" destId="{7C601EF4-1B1B-4A5E-9CD2-F26BCD1F8AD5}" srcOrd="0" destOrd="0" presId="urn:microsoft.com/office/officeart/2005/8/layout/radial1"/>
    <dgm:cxn modelId="{752690A2-C6EF-4AAB-805B-6131C3FBD19E}" srcId="{65943F5A-4297-47E9-BCB4-D1A933887840}" destId="{C9002324-616D-4B2D-9674-6020C9D34393}" srcOrd="0" destOrd="0" parTransId="{AD45FDCC-3892-4BC7-A79B-3CF522528890}" sibTransId="{A1B132D9-B3ED-4CE4-AB08-DC2DA009084A}"/>
    <dgm:cxn modelId="{80FCDEAC-83E7-47D8-A44F-D284678C2830}" type="presOf" srcId="{1EEE2373-A259-4F77-A96A-ED466C3738A6}" destId="{C5D74672-DD36-4CE9-AF03-151D9140C1AE}" srcOrd="1" destOrd="0" presId="urn:microsoft.com/office/officeart/2005/8/layout/radial1"/>
    <dgm:cxn modelId="{A6B546B0-3A92-4CA8-A075-91F7D9CF9791}" type="presOf" srcId="{4FF0E58D-30E6-44AF-9934-6A8AE3ECB51C}" destId="{C94BB0B9-5BF7-4D84-A304-A2EFE99E16F2}" srcOrd="0" destOrd="0" presId="urn:microsoft.com/office/officeart/2005/8/layout/radial1"/>
    <dgm:cxn modelId="{0B2E9FC2-B128-4D4F-9314-5CBCEA6C9564}" type="presOf" srcId="{3F8242E3-4043-45F9-A450-C6B509508E79}" destId="{546887FD-F9D5-4E8B-8A53-108C85312F2A}" srcOrd="0" destOrd="0" presId="urn:microsoft.com/office/officeart/2005/8/layout/radial1"/>
    <dgm:cxn modelId="{A1439ACA-2417-4951-A07C-448B3A667257}" type="presOf" srcId="{4AA641D0-AF05-4CC1-86A9-6AD66DEB4357}" destId="{61941349-32D3-43CB-9CE3-CCB5BE46A257}" srcOrd="0" destOrd="0" presId="urn:microsoft.com/office/officeart/2005/8/layout/radial1"/>
    <dgm:cxn modelId="{F1120ACD-0469-4E85-8F8A-79B66BC0D80F}" type="presOf" srcId="{6CF6718E-43EE-407A-8B7E-16E5DE66D64D}" destId="{4F349EFC-FFE9-4356-90B9-6BC1E05AD2AF}" srcOrd="0" destOrd="0" presId="urn:microsoft.com/office/officeart/2005/8/layout/radial1"/>
    <dgm:cxn modelId="{4293B7CE-E948-4504-84FB-4E3BDCB63BB9}" type="presOf" srcId="{94A5253E-8E63-4887-AC18-0219BF26B84C}" destId="{48B36538-3A2E-4906-BE76-E2BD7D0BF28A}" srcOrd="0" destOrd="0" presId="urn:microsoft.com/office/officeart/2005/8/layout/radial1"/>
    <dgm:cxn modelId="{41AAE3DA-C187-432C-B88B-C2F0383E1807}" type="presOf" srcId="{C9002324-616D-4B2D-9674-6020C9D34393}" destId="{97521FAA-F61C-434C-AB7B-2D8CEE3BC71E}" srcOrd="0" destOrd="0" presId="urn:microsoft.com/office/officeart/2005/8/layout/radial1"/>
    <dgm:cxn modelId="{6D8C36DB-A39F-457E-A62E-9E019924B47E}" srcId="{C9002324-616D-4B2D-9674-6020C9D34393}" destId="{F9BCC3B9-6BFE-462C-BB90-D65D2929D164}" srcOrd="1" destOrd="0" parTransId="{1EEE2373-A259-4F77-A96A-ED466C3738A6}" sibTransId="{9343A8C5-5273-4DC7-9785-39996291E018}"/>
    <dgm:cxn modelId="{3BEC79DF-CFB9-4D5E-AAC7-ECA92335949F}" srcId="{C9002324-616D-4B2D-9674-6020C9D34393}" destId="{FDF24A50-43CF-4F0B-B541-B43BC8CCCFB4}" srcOrd="5" destOrd="0" parTransId="{94A5253E-8E63-4887-AC18-0219BF26B84C}" sibTransId="{2E299D8C-5A5E-479B-9618-44B8052D5B58}"/>
    <dgm:cxn modelId="{423204F3-E6E9-4564-95E2-1EE848A0977B}" type="presOf" srcId="{4D172B2F-B32A-4844-8405-0466C4A6977F}" destId="{B62FFDE0-2784-4AD5-BE74-B83CE3870FE9}" srcOrd="1" destOrd="0" presId="urn:microsoft.com/office/officeart/2005/8/layout/radial1"/>
    <dgm:cxn modelId="{640848F3-AC16-499F-81F6-854E4B6311A5}" srcId="{C9002324-616D-4B2D-9674-6020C9D34393}" destId="{6CF6718E-43EE-407A-8B7E-16E5DE66D64D}" srcOrd="2" destOrd="0" parTransId="{4C94A79A-AA03-4D44-9B35-57DB12FF77BB}" sibTransId="{15F6ADBD-EC29-443E-B0F7-E86E532B2EAA}"/>
    <dgm:cxn modelId="{63F99392-FABB-447A-B0F5-DE459040670E}" type="presParOf" srcId="{BFFF1CF6-5EC4-4E05-B730-6466E6FF84C1}" destId="{97521FAA-F61C-434C-AB7B-2D8CEE3BC71E}" srcOrd="0" destOrd="0" presId="urn:microsoft.com/office/officeart/2005/8/layout/radial1"/>
    <dgm:cxn modelId="{17F9D2E6-7B86-4A0B-BF79-758A91485093}" type="presParOf" srcId="{BFFF1CF6-5EC4-4E05-B730-6466E6FF84C1}" destId="{2F31547A-82F5-4073-A0E7-A7C43D50E488}" srcOrd="1" destOrd="0" presId="urn:microsoft.com/office/officeart/2005/8/layout/radial1"/>
    <dgm:cxn modelId="{485C3829-8A27-4CC1-B80C-29A48179CFC3}" type="presParOf" srcId="{2F31547A-82F5-4073-A0E7-A7C43D50E488}" destId="{B62FFDE0-2784-4AD5-BE74-B83CE3870FE9}" srcOrd="0" destOrd="0" presId="urn:microsoft.com/office/officeart/2005/8/layout/radial1"/>
    <dgm:cxn modelId="{361098C3-0634-4B04-946E-6828319ED6E1}" type="presParOf" srcId="{BFFF1CF6-5EC4-4E05-B730-6466E6FF84C1}" destId="{A8A98E50-5A17-40B0-9C78-841EB53DE613}" srcOrd="2" destOrd="0" presId="urn:microsoft.com/office/officeart/2005/8/layout/radial1"/>
    <dgm:cxn modelId="{1083EDEF-4771-44F3-9709-23FBB7105868}" type="presParOf" srcId="{BFFF1CF6-5EC4-4E05-B730-6466E6FF84C1}" destId="{0D3626FA-7EB4-43E2-B4A5-53DCCF910FDD}" srcOrd="3" destOrd="0" presId="urn:microsoft.com/office/officeart/2005/8/layout/radial1"/>
    <dgm:cxn modelId="{8F17737E-4C63-4EBE-8A05-C3201DC611BB}" type="presParOf" srcId="{0D3626FA-7EB4-43E2-B4A5-53DCCF910FDD}" destId="{C5D74672-DD36-4CE9-AF03-151D9140C1AE}" srcOrd="0" destOrd="0" presId="urn:microsoft.com/office/officeart/2005/8/layout/radial1"/>
    <dgm:cxn modelId="{9AC56AF7-5762-49D9-8613-2E767BDF0A4A}" type="presParOf" srcId="{BFFF1CF6-5EC4-4E05-B730-6466E6FF84C1}" destId="{21AF923A-DF12-4C7D-9744-4841A0F4E518}" srcOrd="4" destOrd="0" presId="urn:microsoft.com/office/officeart/2005/8/layout/radial1"/>
    <dgm:cxn modelId="{B8067D28-4633-4A93-8310-343FD83771FD}" type="presParOf" srcId="{BFFF1CF6-5EC4-4E05-B730-6466E6FF84C1}" destId="{84149735-B270-4BB1-9707-8143F00519C7}" srcOrd="5" destOrd="0" presId="urn:microsoft.com/office/officeart/2005/8/layout/radial1"/>
    <dgm:cxn modelId="{40FDD25B-5710-44DD-B65E-517A1BDB67BB}" type="presParOf" srcId="{84149735-B270-4BB1-9707-8143F00519C7}" destId="{CE11C528-05EC-41E1-88EA-6D6075111582}" srcOrd="0" destOrd="0" presId="urn:microsoft.com/office/officeart/2005/8/layout/radial1"/>
    <dgm:cxn modelId="{F02D0D7E-CCAC-42F6-AEF5-9FEB6E0951FC}" type="presParOf" srcId="{BFFF1CF6-5EC4-4E05-B730-6466E6FF84C1}" destId="{4F349EFC-FFE9-4356-90B9-6BC1E05AD2AF}" srcOrd="6" destOrd="0" presId="urn:microsoft.com/office/officeart/2005/8/layout/radial1"/>
    <dgm:cxn modelId="{3EE671F5-16E1-40C9-86CF-2B721ED9B60D}" type="presParOf" srcId="{BFFF1CF6-5EC4-4E05-B730-6466E6FF84C1}" destId="{FC8FE87E-F6A4-4F5E-A885-0721493C4775}" srcOrd="7" destOrd="0" presId="urn:microsoft.com/office/officeart/2005/8/layout/radial1"/>
    <dgm:cxn modelId="{295CA549-30F4-4D17-8465-023ED7FFE224}" type="presParOf" srcId="{FC8FE87E-F6A4-4F5E-A885-0721493C4775}" destId="{1C0A7BCE-0226-4326-98F0-5CDE861DF560}" srcOrd="0" destOrd="0" presId="urn:microsoft.com/office/officeart/2005/8/layout/radial1"/>
    <dgm:cxn modelId="{EA90CB69-3F1D-4B5B-90D3-8D7864304103}" type="presParOf" srcId="{BFFF1CF6-5EC4-4E05-B730-6466E6FF84C1}" destId="{3142FDFF-2C97-424F-90D2-385DB0F3754F}" srcOrd="8" destOrd="0" presId="urn:microsoft.com/office/officeart/2005/8/layout/radial1"/>
    <dgm:cxn modelId="{09AB70BD-0B08-4AC6-8E0D-6BE205FA5416}" type="presParOf" srcId="{BFFF1CF6-5EC4-4E05-B730-6466E6FF84C1}" destId="{61941349-32D3-43CB-9CE3-CCB5BE46A257}" srcOrd="9" destOrd="0" presId="urn:microsoft.com/office/officeart/2005/8/layout/radial1"/>
    <dgm:cxn modelId="{57041EA4-3D3F-4F2F-A8F5-AF367D780B32}" type="presParOf" srcId="{61941349-32D3-43CB-9CE3-CCB5BE46A257}" destId="{6A8643A1-C512-4851-B16C-6FCC9BDAE040}" srcOrd="0" destOrd="0" presId="urn:microsoft.com/office/officeart/2005/8/layout/radial1"/>
    <dgm:cxn modelId="{2B474FCF-0B02-4223-B577-8E134E9662F9}" type="presParOf" srcId="{BFFF1CF6-5EC4-4E05-B730-6466E6FF84C1}" destId="{C94BB0B9-5BF7-4D84-A304-A2EFE99E16F2}" srcOrd="10" destOrd="0" presId="urn:microsoft.com/office/officeart/2005/8/layout/radial1"/>
    <dgm:cxn modelId="{B2861A7F-9C32-44BA-867D-9D8111858B47}" type="presParOf" srcId="{BFFF1CF6-5EC4-4E05-B730-6466E6FF84C1}" destId="{48B36538-3A2E-4906-BE76-E2BD7D0BF28A}" srcOrd="11" destOrd="0" presId="urn:microsoft.com/office/officeart/2005/8/layout/radial1"/>
    <dgm:cxn modelId="{4826DBAC-C976-45BC-A6CC-E54D3567112E}" type="presParOf" srcId="{48B36538-3A2E-4906-BE76-E2BD7D0BF28A}" destId="{8351EAA2-D46B-42C8-82DE-B8DB8B72BF94}" srcOrd="0" destOrd="0" presId="urn:microsoft.com/office/officeart/2005/8/layout/radial1"/>
    <dgm:cxn modelId="{A9DC8DE4-2455-4AC3-9F71-79E31CBA8A96}" type="presParOf" srcId="{BFFF1CF6-5EC4-4E05-B730-6466E6FF84C1}" destId="{7C601EF4-1B1B-4A5E-9CD2-F26BCD1F8AD5}" srcOrd="12" destOrd="0" presId="urn:microsoft.com/office/officeart/2005/8/layout/radial1"/>
    <dgm:cxn modelId="{7ACED7F3-C1F7-427B-A526-7304AF4E8638}" type="presParOf" srcId="{BFFF1CF6-5EC4-4E05-B730-6466E6FF84C1}" destId="{10CC0E74-5DEE-4F60-B727-BA6DB72F3A99}" srcOrd="13" destOrd="0" presId="urn:microsoft.com/office/officeart/2005/8/layout/radial1"/>
    <dgm:cxn modelId="{51BA9AE3-E56F-4F69-B899-9667ADD30F70}" type="presParOf" srcId="{10CC0E74-5DEE-4F60-B727-BA6DB72F3A99}" destId="{E2C8DD37-096E-408C-8556-29319FA0FE78}" srcOrd="0" destOrd="0" presId="urn:microsoft.com/office/officeart/2005/8/layout/radial1"/>
    <dgm:cxn modelId="{AA1FFD60-0C5F-4BD7-A5C4-181D61F91004}" type="presParOf" srcId="{BFFF1CF6-5EC4-4E05-B730-6466E6FF84C1}" destId="{C3900F49-3CEA-4254-9D74-CE391D737821}" srcOrd="14" destOrd="0" presId="urn:microsoft.com/office/officeart/2005/8/layout/radial1"/>
    <dgm:cxn modelId="{DB75D23E-5539-4A44-AFFF-A29A81B15010}" type="presParOf" srcId="{BFFF1CF6-5EC4-4E05-B730-6466E6FF84C1}" destId="{546887FD-F9D5-4E8B-8A53-108C85312F2A}" srcOrd="15" destOrd="0" presId="urn:microsoft.com/office/officeart/2005/8/layout/radial1"/>
    <dgm:cxn modelId="{E6C47488-FED1-4191-B5EC-2B5E9B34339E}" type="presParOf" srcId="{546887FD-F9D5-4E8B-8A53-108C85312F2A}" destId="{6BA2EA76-C79A-4999-A9DF-F41360EF8D3F}" srcOrd="0" destOrd="0" presId="urn:microsoft.com/office/officeart/2005/8/layout/radial1"/>
    <dgm:cxn modelId="{599E7E55-8F0D-4126-A3C2-9C90B571101F}" type="presParOf" srcId="{BFFF1CF6-5EC4-4E05-B730-6466E6FF84C1}" destId="{2897A527-FB7C-4615-BCEB-5F058B8BD4D0}" srcOrd="16" destOrd="0" presId="urn:microsoft.com/office/officeart/2005/8/layout/radial1"/>
    <dgm:cxn modelId="{0852D342-E738-480B-96BA-5B441DC442CE}" type="presParOf" srcId="{BFFF1CF6-5EC4-4E05-B730-6466E6FF84C1}" destId="{82B50A16-56A5-47BA-96B9-D5FF3436707F}" srcOrd="17" destOrd="0" presId="urn:microsoft.com/office/officeart/2005/8/layout/radial1"/>
    <dgm:cxn modelId="{5F09A551-BB2B-4858-B038-DA60F3908216}" type="presParOf" srcId="{82B50A16-56A5-47BA-96B9-D5FF3436707F}" destId="{791ADAFB-C51E-4E74-9490-F9327D306E16}" srcOrd="0" destOrd="0" presId="urn:microsoft.com/office/officeart/2005/8/layout/radial1"/>
    <dgm:cxn modelId="{026047D7-0E40-4F02-A0A0-46DC3773B955}" type="presParOf" srcId="{BFFF1CF6-5EC4-4E05-B730-6466E6FF84C1}" destId="{833238B2-3DF7-4B02-AE9B-3EBE1EF9AA79}" srcOrd="1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521FAA-F61C-434C-AB7B-2D8CEE3BC71E}">
      <dsp:nvSpPr>
        <dsp:cNvPr id="0" name=""/>
        <dsp:cNvSpPr/>
      </dsp:nvSpPr>
      <dsp:spPr>
        <a:xfrm>
          <a:off x="2606040" y="1562421"/>
          <a:ext cx="1722455" cy="1461212"/>
        </a:xfrm>
        <a:prstGeom prst="ellips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430" tIns="11430" rIns="11430" bIns="1143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solidFill>
                <a:schemeClr val="tx1"/>
              </a:solidFill>
            </a:rPr>
            <a:t>Individual</a:t>
          </a:r>
        </a:p>
      </dsp:txBody>
      <dsp:txXfrm>
        <a:off x="2858288" y="1776411"/>
        <a:ext cx="1217959" cy="1033232"/>
      </dsp:txXfrm>
    </dsp:sp>
    <dsp:sp modelId="{2F31547A-82F5-4073-A0E7-A7C43D50E488}">
      <dsp:nvSpPr>
        <dsp:cNvPr id="0" name=""/>
        <dsp:cNvSpPr/>
      </dsp:nvSpPr>
      <dsp:spPr>
        <a:xfrm rot="16252296">
          <a:off x="3244459" y="1312678"/>
          <a:ext cx="475071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475071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>
        <a:off x="3470118" y="1313097"/>
        <a:ext cx="23753" cy="23753"/>
      </dsp:txXfrm>
    </dsp:sp>
    <dsp:sp modelId="{A8A98E50-5A17-40B0-9C78-841EB53DE613}">
      <dsp:nvSpPr>
        <dsp:cNvPr id="0" name=""/>
        <dsp:cNvSpPr/>
      </dsp:nvSpPr>
      <dsp:spPr>
        <a:xfrm>
          <a:off x="2903661" y="-107382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Age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3076771" y="67610"/>
        <a:ext cx="835852" cy="844934"/>
      </dsp:txXfrm>
    </dsp:sp>
    <dsp:sp modelId="{0D3626FA-7EB4-43E2-B4A5-53DCCF910FDD}">
      <dsp:nvSpPr>
        <dsp:cNvPr id="0" name=""/>
        <dsp:cNvSpPr/>
      </dsp:nvSpPr>
      <dsp:spPr>
        <a:xfrm rot="18639684">
          <a:off x="3896484" y="1520490"/>
          <a:ext cx="447606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447606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>
        <a:off x="4109098" y="1521595"/>
        <a:ext cx="22380" cy="22380"/>
      </dsp:txXfrm>
    </dsp:sp>
    <dsp:sp modelId="{21AF923A-DF12-4C7D-9744-4841A0F4E518}">
      <dsp:nvSpPr>
        <dsp:cNvPr id="0" name=""/>
        <dsp:cNvSpPr/>
      </dsp:nvSpPr>
      <dsp:spPr>
        <a:xfrm>
          <a:off x="4062583" y="314426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844818"/>
                <a:satOff val="-2177"/>
                <a:lumOff val="-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44818"/>
                <a:satOff val="-2177"/>
                <a:lumOff val="-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44818"/>
                <a:satOff val="-2177"/>
                <a:lumOff val="-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</a:rPr>
            <a:t>Disability</a:t>
          </a:r>
        </a:p>
      </dsp:txBody>
      <dsp:txXfrm>
        <a:off x="4235693" y="489418"/>
        <a:ext cx="835852" cy="844934"/>
      </dsp:txXfrm>
    </dsp:sp>
    <dsp:sp modelId="{84149735-B270-4BB1-9707-8143F00519C7}">
      <dsp:nvSpPr>
        <dsp:cNvPr id="0" name=""/>
        <dsp:cNvSpPr/>
      </dsp:nvSpPr>
      <dsp:spPr>
        <a:xfrm rot="20938656">
          <a:off x="4303567" y="2085248"/>
          <a:ext cx="334562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334562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>
        <a:off x="4462484" y="2089180"/>
        <a:ext cx="16728" cy="16728"/>
      </dsp:txXfrm>
    </dsp:sp>
    <dsp:sp modelId="{4F349EFC-FFE9-4356-90B9-6BC1E05AD2AF}">
      <dsp:nvSpPr>
        <dsp:cNvPr id="0" name=""/>
        <dsp:cNvSpPr/>
      </dsp:nvSpPr>
      <dsp:spPr>
        <a:xfrm>
          <a:off x="4624367" y="1355055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1689636"/>
                <a:satOff val="-4355"/>
                <a:lumOff val="-294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689636"/>
                <a:satOff val="-4355"/>
                <a:lumOff val="-294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689636"/>
                <a:satOff val="-4355"/>
                <a:lumOff val="-294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Gender Reassign-ment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4797477" y="1530047"/>
        <a:ext cx="835852" cy="844934"/>
      </dsp:txXfrm>
    </dsp:sp>
    <dsp:sp modelId="{FC8FE87E-F6A4-4F5E-A885-0721493C4775}">
      <dsp:nvSpPr>
        <dsp:cNvPr id="0" name=""/>
        <dsp:cNvSpPr/>
      </dsp:nvSpPr>
      <dsp:spPr>
        <a:xfrm rot="1800000">
          <a:off x="4153246" y="2788845"/>
          <a:ext cx="388201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388201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>
        <a:off x="4337641" y="2791436"/>
        <a:ext cx="19410" cy="19410"/>
      </dsp:txXfrm>
    </dsp:sp>
    <dsp:sp modelId="{3142FDFF-2C97-424F-90D2-385DB0F3754F}">
      <dsp:nvSpPr>
        <dsp:cNvPr id="0" name=""/>
        <dsp:cNvSpPr/>
      </dsp:nvSpPr>
      <dsp:spPr>
        <a:xfrm>
          <a:off x="4437632" y="2597043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2534453"/>
                <a:satOff val="-6532"/>
                <a:lumOff val="-4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534453"/>
                <a:satOff val="-6532"/>
                <a:lumOff val="-4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534453"/>
                <a:satOff val="-6532"/>
                <a:lumOff val="-4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/>
              </a:solidFill>
            </a:rPr>
            <a:t>Marriage &amp; Civil Partnership</a:t>
          </a:r>
          <a:endParaRPr lang="en-US" sz="1200" b="1" kern="1200" dirty="0">
            <a:solidFill>
              <a:schemeClr val="tx1"/>
            </a:solidFill>
          </a:endParaRPr>
        </a:p>
      </dsp:txBody>
      <dsp:txXfrm>
        <a:off x="4610742" y="2772035"/>
        <a:ext cx="835852" cy="844934"/>
      </dsp:txXfrm>
    </dsp:sp>
    <dsp:sp modelId="{61941349-32D3-43CB-9CE3-CCB5BE46A257}">
      <dsp:nvSpPr>
        <dsp:cNvPr id="0" name=""/>
        <dsp:cNvSpPr/>
      </dsp:nvSpPr>
      <dsp:spPr>
        <a:xfrm rot="4188501">
          <a:off x="3571398" y="3196560"/>
          <a:ext cx="465354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465354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>
        <a:off x="3792441" y="3197222"/>
        <a:ext cx="23267" cy="23267"/>
      </dsp:txXfrm>
    </dsp:sp>
    <dsp:sp modelId="{C94BB0B9-5BF7-4D84-A304-A2EFE99E16F2}">
      <dsp:nvSpPr>
        <dsp:cNvPr id="0" name=""/>
        <dsp:cNvSpPr/>
      </dsp:nvSpPr>
      <dsp:spPr>
        <a:xfrm>
          <a:off x="3499302" y="3389787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Pregnancy &amp; Maternity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3672412" y="3564779"/>
        <a:ext cx="835852" cy="844934"/>
      </dsp:txXfrm>
    </dsp:sp>
    <dsp:sp modelId="{48B36538-3A2E-4906-BE76-E2BD7D0BF28A}">
      <dsp:nvSpPr>
        <dsp:cNvPr id="0" name=""/>
        <dsp:cNvSpPr/>
      </dsp:nvSpPr>
      <dsp:spPr>
        <a:xfrm rot="6600000">
          <a:off x="2902262" y="3196528"/>
          <a:ext cx="463364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463364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 rot="10800000">
        <a:off x="3122361" y="3197240"/>
        <a:ext cx="23168" cy="23168"/>
      </dsp:txXfrm>
    </dsp:sp>
    <dsp:sp modelId="{7C601EF4-1B1B-4A5E-9CD2-F26BCD1F8AD5}">
      <dsp:nvSpPr>
        <dsp:cNvPr id="0" name=""/>
        <dsp:cNvSpPr/>
      </dsp:nvSpPr>
      <dsp:spPr>
        <a:xfrm>
          <a:off x="2259586" y="3389787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4224089"/>
                <a:satOff val="-10887"/>
                <a:lumOff val="-7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224089"/>
                <a:satOff val="-10887"/>
                <a:lumOff val="-7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224089"/>
                <a:satOff val="-10887"/>
                <a:lumOff val="-7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Race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2432696" y="3564779"/>
        <a:ext cx="835852" cy="844934"/>
      </dsp:txXfrm>
    </dsp:sp>
    <dsp:sp modelId="{10CC0E74-5DEE-4F60-B727-BA6DB72F3A99}">
      <dsp:nvSpPr>
        <dsp:cNvPr id="0" name=""/>
        <dsp:cNvSpPr/>
      </dsp:nvSpPr>
      <dsp:spPr>
        <a:xfrm rot="9000000">
          <a:off x="2393088" y="2788845"/>
          <a:ext cx="388201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388201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 rot="10800000">
        <a:off x="2577484" y="2791436"/>
        <a:ext cx="19410" cy="19410"/>
      </dsp:txXfrm>
    </dsp:sp>
    <dsp:sp modelId="{C3900F49-3CEA-4254-9D74-CE391D737821}">
      <dsp:nvSpPr>
        <dsp:cNvPr id="0" name=""/>
        <dsp:cNvSpPr/>
      </dsp:nvSpPr>
      <dsp:spPr>
        <a:xfrm>
          <a:off x="1314831" y="2597043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5068907"/>
                <a:satOff val="-13064"/>
                <a:lumOff val="-882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068907"/>
                <a:satOff val="-13064"/>
                <a:lumOff val="-882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068907"/>
                <a:satOff val="-13064"/>
                <a:lumOff val="-882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Religious Belief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487941" y="2772035"/>
        <a:ext cx="835852" cy="844934"/>
      </dsp:txXfrm>
    </dsp:sp>
    <dsp:sp modelId="{546887FD-F9D5-4E8B-8A53-108C85312F2A}">
      <dsp:nvSpPr>
        <dsp:cNvPr id="0" name=""/>
        <dsp:cNvSpPr/>
      </dsp:nvSpPr>
      <dsp:spPr>
        <a:xfrm rot="11439504">
          <a:off x="2306952" y="2092689"/>
          <a:ext cx="322309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322309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 rot="10800000">
        <a:off x="2460049" y="2096927"/>
        <a:ext cx="16115" cy="16115"/>
      </dsp:txXfrm>
    </dsp:sp>
    <dsp:sp modelId="{2897A527-FB7C-4615-BCEB-5F058B8BD4D0}">
      <dsp:nvSpPr>
        <dsp:cNvPr id="0" name=""/>
        <dsp:cNvSpPr/>
      </dsp:nvSpPr>
      <dsp:spPr>
        <a:xfrm>
          <a:off x="1137644" y="1368365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5913725"/>
                <a:satOff val="-15242"/>
                <a:lumOff val="-1029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913725"/>
                <a:satOff val="-15242"/>
                <a:lumOff val="-1029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913725"/>
                <a:satOff val="-15242"/>
                <a:lumOff val="-1029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>
              <a:solidFill>
                <a:schemeClr val="tx1"/>
              </a:solidFill>
            </a:rPr>
            <a:t>Sex</a:t>
          </a:r>
          <a:endParaRPr lang="en-US" sz="1400" b="1" kern="1200" dirty="0">
            <a:solidFill>
              <a:schemeClr val="tx1"/>
            </a:solidFill>
          </a:endParaRPr>
        </a:p>
      </dsp:txBody>
      <dsp:txXfrm>
        <a:off x="1310754" y="1543357"/>
        <a:ext cx="835852" cy="844934"/>
      </dsp:txXfrm>
    </dsp:sp>
    <dsp:sp modelId="{82B50A16-56A5-47BA-96B9-D5FF3436707F}">
      <dsp:nvSpPr>
        <dsp:cNvPr id="0" name=""/>
        <dsp:cNvSpPr/>
      </dsp:nvSpPr>
      <dsp:spPr>
        <a:xfrm rot="13840464">
          <a:off x="2636754" y="1520264"/>
          <a:ext cx="415021" cy="24591"/>
        </a:xfrm>
        <a:custGeom>
          <a:avLst/>
          <a:gdLst/>
          <a:ahLst/>
          <a:cxnLst/>
          <a:rect l="0" t="0" r="0" b="0"/>
          <a:pathLst>
            <a:path>
              <a:moveTo>
                <a:pt x="0" y="12295"/>
              </a:moveTo>
              <a:lnTo>
                <a:pt x="415021" y="12295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>
            <a:solidFill>
              <a:schemeClr val="tx1"/>
            </a:solidFill>
          </a:endParaRPr>
        </a:p>
      </dsp:txBody>
      <dsp:txXfrm rot="10800000">
        <a:off x="2833889" y="1522184"/>
        <a:ext cx="20751" cy="20751"/>
      </dsp:txXfrm>
    </dsp:sp>
    <dsp:sp modelId="{833238B2-3DF7-4B02-AE9B-3EBE1EF9AA79}">
      <dsp:nvSpPr>
        <dsp:cNvPr id="0" name=""/>
        <dsp:cNvSpPr/>
      </dsp:nvSpPr>
      <dsp:spPr>
        <a:xfrm>
          <a:off x="1744748" y="314425"/>
          <a:ext cx="1182072" cy="1194918"/>
        </a:xfrm>
        <a:prstGeom prst="ellipse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" tIns="7620" rIns="7620" bIns="76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>
              <a:solidFill>
                <a:schemeClr val="tx1"/>
              </a:solidFill>
            </a:rPr>
            <a:t>Sexual Orientation</a:t>
          </a:r>
          <a:endParaRPr lang="en-US" sz="1200" b="1" kern="1200" dirty="0">
            <a:solidFill>
              <a:schemeClr val="tx1"/>
            </a:solidFill>
          </a:endParaRPr>
        </a:p>
      </dsp:txBody>
      <dsp:txXfrm>
        <a:off x="1917858" y="489417"/>
        <a:ext cx="835852" cy="8449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5682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77759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0159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900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670562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008399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1037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07/01/2026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8795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5" Type="http://schemas.openxmlformats.org/officeDocument/2006/relationships/slideLayout" Target="../slideLayouts/slideLayout6.xml"/><Relationship Id="rId10" Type="http://schemas.openxmlformats.org/officeDocument/2006/relationships/image" Target="../media/image2.png"/><Relationship Id="rId4" Type="http://schemas.openxmlformats.org/officeDocument/2006/relationships/slideLayout" Target="../slideLayouts/slideLayout5.xml"/><Relationship Id="rId9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0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36082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9" r:id="rId1"/>
    <p:sldLayoutId id="2147483780" r:id="rId2"/>
    <p:sldLayoutId id="2147483782" r:id="rId3"/>
    <p:sldLayoutId id="2147483783" r:id="rId4"/>
    <p:sldLayoutId id="2147483786" r:id="rId5"/>
    <p:sldLayoutId id="2147483787" r:id="rId6"/>
    <p:sldLayoutId id="2147483788" r:id="rId7"/>
    <p:sldLayoutId id="214748378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hyperlink" Target="https://www.legislation.gov.uk/ukpga/2010/15/contents" TargetMode="External"/><Relationship Id="rId1" Type="http://schemas.openxmlformats.org/officeDocument/2006/relationships/slideLayout" Target="../slideLayouts/slideLayout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bing.com/videos/riverview/relatedvideo?&amp;q=kimberle+crenshaw+intersectionality&amp;&amp;mid=69BFF452F602F8390E6D69BFF452F602F8390E6D&amp;&amp;FORM=VRDGAR" TargetMode="Externa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www.youtube.com/watch?v=rc7VUoytoU4" TargetMode="Externa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metoomvmt.org/get-to-know-us/vision-theory-of-change/" TargetMode="External"/><Relationship Id="rId7" Type="http://schemas.openxmlformats.org/officeDocument/2006/relationships/hyperlink" Target="https://www.gypsy-traveller.org/" TargetMode="External"/><Relationship Id="rId2" Type="http://schemas.openxmlformats.org/officeDocument/2006/relationships/hyperlink" Target="https://blacklivesmatter.com/about/#vision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stonewall.org.uk/about-us/what-we-stand-for" TargetMode="External"/><Relationship Id="rId5" Type="http://schemas.openxmlformats.org/officeDocument/2006/relationships/hyperlink" Target="https://www.unitedresponse.org.uk/get-involved/campaign/campaign-for-us/disability-hate-crime/#:~:text=What%20is%20disability%20hate%20crime,person's%20disability%2C%20or%20perceived%20disability." TargetMode="External"/><Relationship Id="rId4" Type="http://schemas.openxmlformats.org/officeDocument/2006/relationships/hyperlink" Target="https://challenge-magazine.org/2025/12/10/the-history-and-importance-of-reclaim-the-night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-springer-com.ezproxy.uwtsd.ac.uk/article/10.1007/s10767-013-9152-9" TargetMode="External"/><Relationship Id="rId2" Type="http://schemas.openxmlformats.org/officeDocument/2006/relationships/hyperlink" Target="https://journals-sagepub-com.ezproxy.uwtsd.ac.uk/doi/full/10.1177/1468796812463547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journals-sagepub-com.ezproxy.uwtsd.ac.uk/doi/epdf/10.1177/1350506806065752" TargetMode="External"/><Relationship Id="rId5" Type="http://schemas.openxmlformats.org/officeDocument/2006/relationships/hyperlink" Target="https://eprints.lancs.ac.uk/id/eprint/54967/1/2009_Walby_Globalisation_Inequalities_SAGE.pdf" TargetMode="External"/><Relationship Id="rId4" Type="http://schemas.openxmlformats.org/officeDocument/2006/relationships/hyperlink" Target="https://www.proquest.com/docview/237013320?OpenUrlRefId=info:xri/sid:primo&amp;accountid=130472&amp;parentSessionId=agPxHXPE%2BKvpFDvNRrscqz41A9Ad5zleS9ZvSBqxdmU%3D&amp;sourcetype=Scholarly%20Journals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-springer-com.ezproxy.uwtsd.ac.uk/article/10.1007/s11158-012-9181-7" TargetMode="External"/><Relationship Id="rId3" Type="http://schemas.openxmlformats.org/officeDocument/2006/relationships/hyperlink" Target="https://chicagounbound.uchicago.edu/cgi/viewcontent.cgi?article=1052&amp;context=uclf" TargetMode="External"/><Relationship Id="rId7" Type="http://schemas.openxmlformats.org/officeDocument/2006/relationships/hyperlink" Target="https://www.gypsy-traveller.org/" TargetMode="External"/><Relationship Id="rId2" Type="http://schemas.openxmlformats.org/officeDocument/2006/relationships/hyperlink" Target="https://blacklivesmatter.com/about/#vision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legislation.gov.uk/ukpga/2010/15/contents" TargetMode="External"/><Relationship Id="rId5" Type="http://schemas.openxmlformats.org/officeDocument/2006/relationships/hyperlink" Target="https://www.bing.com/videos/riverview/relatedvideo?&amp;q=kimberle+crenshaw+intersectionality&amp;&amp;mid=69BFF452F602F8390E6D69BFF452F602F8390E6D&amp;&amp;FORM=VRDGAR" TargetMode="External"/><Relationship Id="rId4" Type="http://schemas.openxmlformats.org/officeDocument/2006/relationships/hyperlink" Target="https://chicagounbound.uchicago.edu/uclf/vol1989/iss1/8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itedresponse.org.uk/get-involved/campaign/campaign-for-us/disability-hate-crime/#:~:text=What%20is%20disability%20hate%20crime,person's%20disability%2C%20or%20perceived%20disability." TargetMode="External"/><Relationship Id="rId3" Type="http://schemas.openxmlformats.org/officeDocument/2006/relationships/hyperlink" Target="https://challenge-magazine.org/2025/12/10/the-history-and-importance-of-reclaim-the-night/" TargetMode="External"/><Relationship Id="rId7" Type="http://schemas.openxmlformats.org/officeDocument/2006/relationships/hyperlink" Target="https://archive.org/details/multiculturalism00tayl/page/n7/mode/2up" TargetMode="External"/><Relationship Id="rId2" Type="http://schemas.openxmlformats.org/officeDocument/2006/relationships/hyperlink" Target="https://metoomvmt.org/get-to-know-us/vision-theory-of-change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amherst.edu/system/files/media/1417/Taylor%252C%2520Politics%2520of%2520Recognition.pdf" TargetMode="External"/><Relationship Id="rId5" Type="http://schemas.openxmlformats.org/officeDocument/2006/relationships/hyperlink" Target="https://www.stonewall.org.uk/about-us/what-we-stand-for" TargetMode="External"/><Relationship Id="rId4" Type="http://schemas.openxmlformats.org/officeDocument/2006/relationships/hyperlink" Target="https://www.youtube.com/watch?v=rc7VUoytoU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64A406-D005-BF85-5898-C69FB316C6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CF6FEA6-D007-E008-639D-BDF48126F59B}"/>
              </a:ext>
            </a:extLst>
          </p:cNvPr>
          <p:cNvSpPr/>
          <p:nvPr/>
        </p:nvSpPr>
        <p:spPr>
          <a:xfrm>
            <a:off x="405061" y="309870"/>
            <a:ext cx="1758717" cy="2407989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BFC7160-425F-830F-BE70-8B8ED82C5A3D}"/>
              </a:ext>
            </a:extLst>
          </p:cNvPr>
          <p:cNvSpPr/>
          <p:nvPr/>
        </p:nvSpPr>
        <p:spPr>
          <a:xfrm>
            <a:off x="6456300" y="3058750"/>
            <a:ext cx="1948530" cy="1296144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55B1B07-05EE-068E-A618-13F45EF90326}"/>
              </a:ext>
            </a:extLst>
          </p:cNvPr>
          <p:cNvSpPr/>
          <p:nvPr/>
        </p:nvSpPr>
        <p:spPr>
          <a:xfrm>
            <a:off x="2254906" y="309870"/>
            <a:ext cx="8640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6CF1C93-EA6B-11FA-DF02-298B70D7F316}"/>
              </a:ext>
            </a:extLst>
          </p:cNvPr>
          <p:cNvSpPr/>
          <p:nvPr/>
        </p:nvSpPr>
        <p:spPr>
          <a:xfrm>
            <a:off x="6172293" y="317176"/>
            <a:ext cx="2232248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B3172630-C442-5707-A18A-7850D11206B5}"/>
              </a:ext>
            </a:extLst>
          </p:cNvPr>
          <p:cNvSpPr/>
          <p:nvPr/>
        </p:nvSpPr>
        <p:spPr>
          <a:xfrm>
            <a:off x="2254905" y="1861455"/>
            <a:ext cx="1719565" cy="84376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6AFB60-3D97-1B67-7246-4106C425C555}"/>
              </a:ext>
            </a:extLst>
          </p:cNvPr>
          <p:cNvSpPr/>
          <p:nvPr/>
        </p:nvSpPr>
        <p:spPr>
          <a:xfrm>
            <a:off x="4099263" y="1861455"/>
            <a:ext cx="1277097" cy="111851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6B2699E-F65F-62ED-8DA9-07F0BFDDAAE2}"/>
              </a:ext>
            </a:extLst>
          </p:cNvPr>
          <p:cNvSpPr/>
          <p:nvPr/>
        </p:nvSpPr>
        <p:spPr>
          <a:xfrm>
            <a:off x="3210129" y="317176"/>
            <a:ext cx="2166231" cy="14116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8FB317-76C6-BFD9-AA6A-71D4064D7D05}"/>
              </a:ext>
            </a:extLst>
          </p:cNvPr>
          <p:cNvSpPr/>
          <p:nvPr/>
        </p:nvSpPr>
        <p:spPr>
          <a:xfrm>
            <a:off x="4099262" y="3070547"/>
            <a:ext cx="2232247" cy="12950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39C459-F9EF-DD50-E939-71B07A78545B}"/>
              </a:ext>
            </a:extLst>
          </p:cNvPr>
          <p:cNvSpPr txBox="1"/>
          <p:nvPr/>
        </p:nvSpPr>
        <p:spPr>
          <a:xfrm>
            <a:off x="382257" y="4597039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ECED7007: Political Influences in Inequality &amp; Diversity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84872A8-0C88-B31E-09C1-4C5BC729C90F}"/>
              </a:ext>
            </a:extLst>
          </p:cNvPr>
          <p:cNvSpPr txBox="1"/>
          <p:nvPr/>
        </p:nvSpPr>
        <p:spPr>
          <a:xfrm>
            <a:off x="382257" y="5166832"/>
            <a:ext cx="84969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>
                <a:solidFill>
                  <a:schemeClr val="accent1">
                    <a:lumMod val="75000"/>
                  </a:schemeClr>
                </a:solidFill>
              </a:rPr>
              <a:t>Theme 1: Intersectionality &amp; Politics of Recognition: An Introduction</a:t>
            </a:r>
          </a:p>
        </p:txBody>
      </p:sp>
      <p:pic>
        <p:nvPicPr>
          <p:cNvPr id="14" name="Picture 13" descr="Graphic - Types of Government">
            <a:extLst>
              <a:ext uri="{FF2B5EF4-FFF2-40B4-BE49-F238E27FC236}">
                <a16:creationId xmlns:a16="http://schemas.microsoft.com/office/drawing/2014/main" id="{207C5B2B-AC2B-4368-D311-9B8211A7B882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44427" y="451196"/>
            <a:ext cx="2106085" cy="1609985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969B473D-325E-076D-4DD0-8B6D4F55A9F0}"/>
              </a:ext>
            </a:extLst>
          </p:cNvPr>
          <p:cNvSpPr/>
          <p:nvPr/>
        </p:nvSpPr>
        <p:spPr>
          <a:xfrm>
            <a:off x="5494048" y="2274165"/>
            <a:ext cx="2910782" cy="705803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0BD0DC7-040F-A375-85EE-B3792CAAD2A8}"/>
              </a:ext>
            </a:extLst>
          </p:cNvPr>
          <p:cNvSpPr/>
          <p:nvPr/>
        </p:nvSpPr>
        <p:spPr>
          <a:xfrm>
            <a:off x="395754" y="2781445"/>
            <a:ext cx="648072" cy="15841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8" name="Picture 17" descr="Image - Badges Promoting Democracy">
            <a:extLst>
              <a:ext uri="{FF2B5EF4-FFF2-40B4-BE49-F238E27FC236}">
                <a16:creationId xmlns:a16="http://schemas.microsoft.com/office/drawing/2014/main" id="{BE064AC5-2D9B-3A86-E324-976943D94C04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76461" y="3209533"/>
            <a:ext cx="1717436" cy="966058"/>
          </a:xfrm>
          <a:prstGeom prst="rect">
            <a:avLst/>
          </a:prstGeom>
        </p:spPr>
      </p:pic>
      <p:pic>
        <p:nvPicPr>
          <p:cNvPr id="19" name="Picture 18" descr="Image - Map of Uk Parliamentary Constituencies">
            <a:extLst>
              <a:ext uri="{FF2B5EF4-FFF2-40B4-BE49-F238E27FC236}">
                <a16:creationId xmlns:a16="http://schemas.microsoft.com/office/drawing/2014/main" id="{F9C5B88E-8B7B-9E2B-35A2-417B24D44F25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7571" y="373456"/>
            <a:ext cx="1501046" cy="2219474"/>
          </a:xfrm>
          <a:prstGeom prst="rect">
            <a:avLst/>
          </a:prstGeom>
        </p:spPr>
      </p:pic>
      <p:pic>
        <p:nvPicPr>
          <p:cNvPr id="20" name="Picture 19" descr="Image - Anarchism symbol">
            <a:extLst>
              <a:ext uri="{FF2B5EF4-FFF2-40B4-BE49-F238E27FC236}">
                <a16:creationId xmlns:a16="http://schemas.microsoft.com/office/drawing/2014/main" id="{CFB4891D-7F38-0399-FCE5-263BAAA7A0D7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43314" y="1944857"/>
            <a:ext cx="988993" cy="984597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58B6AE60-04E8-FCDA-329F-6DA9F36DA933}"/>
              </a:ext>
            </a:extLst>
          </p:cNvPr>
          <p:cNvSpPr/>
          <p:nvPr/>
        </p:nvSpPr>
        <p:spPr>
          <a:xfrm>
            <a:off x="1156491" y="2802641"/>
            <a:ext cx="2817980" cy="156298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6" name="Picture 15" descr="Graphic - Political Divisions">
            <a:extLst>
              <a:ext uri="{FF2B5EF4-FFF2-40B4-BE49-F238E27FC236}">
                <a16:creationId xmlns:a16="http://schemas.microsoft.com/office/drawing/2014/main" id="{164A86F6-383F-7C12-A820-F5F425858CBA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5377" y="2914067"/>
            <a:ext cx="2637862" cy="1318931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232B5C5-E60F-E4CE-EE48-43DB9113DD66}"/>
              </a:ext>
            </a:extLst>
          </p:cNvPr>
          <p:cNvSpPr/>
          <p:nvPr/>
        </p:nvSpPr>
        <p:spPr>
          <a:xfrm>
            <a:off x="5512154" y="317176"/>
            <a:ext cx="530952" cy="1866410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0984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1892" y="368284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intersectionality?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3688" y="3158971"/>
            <a:ext cx="5724636" cy="20723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Is this a concept that you have come across before?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If so, in what context?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What do you understand it to mean?</a:t>
            </a:r>
          </a:p>
        </p:txBody>
      </p:sp>
      <p:pic>
        <p:nvPicPr>
          <p:cNvPr id="4" name="Picture 3" descr="Icon - Question Mark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3429" y="1800611"/>
            <a:ext cx="857143" cy="857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0730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5272" y="304276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69986" y="1143024"/>
            <a:ext cx="8478180" cy="41703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57175" indent="-257175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The term is thought to have been coined by radical feminist 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</a:rPr>
              <a:t>Kimberl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é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Crenshaw (1989) in her article ‘</a:t>
            </a:r>
            <a:r>
              <a:rPr lang="en-GB" sz="2000" dirty="0" err="1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Demarginalizing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the Intersection of Race and Sex: A Black Feminist Critique of Antidiscrimination Doctrine, Feminist Theory and Antiracist Politics’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In essence, the term is used to describe the lived experience of individuals who may experience inequality, discrimination or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marginalisation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 because they exist as a member of a number of ‘groups’ within society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Effectively, it is a reminder to those studying this area that we should not ‘pigeon hole’ people into one category or another but should accept that each individual is exactly that</a:t>
            </a:r>
          </a:p>
          <a:p>
            <a:pPr marL="257175" indent="-257175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In this sense it can be seen to continue our discussion on the fluidity and uncertainty or terms and categories that are used in the current discourse</a:t>
            </a:r>
          </a:p>
        </p:txBody>
      </p:sp>
    </p:spTree>
    <p:extLst>
      <p:ext uri="{BB962C8B-B14F-4D97-AF65-F5344CB8AC3E}">
        <p14:creationId xmlns:p14="http://schemas.microsoft.com/office/powerpoint/2010/main" val="3772780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315160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People on the Margins?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63688" y="3320989"/>
            <a:ext cx="57246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What characteristics </a:t>
            </a:r>
            <a:r>
              <a:rPr lang="en-GB" sz="2800" b="1" i="1" dirty="0">
                <a:solidFill>
                  <a:schemeClr val="accent1">
                    <a:lumMod val="75000"/>
                  </a:schemeClr>
                </a:solidFill>
              </a:rPr>
              <a:t>might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 mean that an individual could be marginalised in society?</a:t>
            </a:r>
          </a:p>
        </p:txBody>
      </p:sp>
      <p:pic>
        <p:nvPicPr>
          <p:cNvPr id="7" name="Picture 6" descr="Icon - Discussion Point">
            <a:extLst>
              <a:ext uri="{FF2B5EF4-FFF2-40B4-BE49-F238E27FC236}">
                <a16:creationId xmlns:a16="http://schemas.microsoft.com/office/drawing/2014/main" id="{40BF4212-C0A7-5597-9A20-B29CF2B9BE79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81742" y="1472184"/>
            <a:ext cx="1380515" cy="1380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74318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900" y="189596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What is intersectionality?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825605"/>
            <a:ext cx="6696744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1650" b="1" dirty="0">
                <a:solidFill>
                  <a:schemeClr val="accent1">
                    <a:lumMod val="75000"/>
                  </a:schemeClr>
                </a:solidFill>
              </a:rPr>
              <a:t>Protected Characteristics– </a:t>
            </a:r>
            <a:r>
              <a:rPr lang="en-GB" sz="1650" b="1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Equality Act 2010</a:t>
            </a:r>
            <a:endParaRPr lang="en-GB" sz="165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aphicFrame>
        <p:nvGraphicFramePr>
          <p:cNvPr id="3" name="Diagram 2" descr="Graphic - Representation of the Protected Characteristics as defined by the Equality Act"/>
          <p:cNvGraphicFramePr/>
          <p:nvPr>
            <p:extLst>
              <p:ext uri="{D42A27DB-BD31-4B8C-83A1-F6EECF244321}">
                <p14:modId xmlns:p14="http://schemas.microsoft.com/office/powerpoint/2010/main" val="3274079609"/>
              </p:ext>
            </p:extLst>
          </p:nvPr>
        </p:nvGraphicFramePr>
        <p:xfrm>
          <a:off x="877824" y="1381946"/>
          <a:ext cx="6934536" cy="4477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710917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23882" y="311520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Intersectionality Defined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70B4D8-AF57-413D-3036-A12DB65469B5}"/>
              </a:ext>
            </a:extLst>
          </p:cNvPr>
          <p:cNvSpPr txBox="1"/>
          <p:nvPr/>
        </p:nvSpPr>
        <p:spPr>
          <a:xfrm>
            <a:off x="305526" y="1189538"/>
            <a:ext cx="8424936" cy="31906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2400" b="1" dirty="0" err="1">
                <a:solidFill>
                  <a:schemeClr val="accent1">
                    <a:lumMod val="75000"/>
                  </a:schemeClr>
                </a:solidFill>
              </a:rPr>
              <a:t>Kimberlé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 Crenshaw on the concept of Intersectionality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 this short video Crenshaw outlines the role that the idea of intersectionality plays in the debate on inequality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As you watch, make a note of any thoughts or questions and then share them with the group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 descr="Icon - Link to video of Kimberle Crenshaw explaining intersectionality">
            <a:hlinkClick r:id="rId2"/>
            <a:extLst>
              <a:ext uri="{FF2B5EF4-FFF2-40B4-BE49-F238E27FC236}">
                <a16:creationId xmlns:a16="http://schemas.microsoft.com/office/drawing/2014/main" id="{5827A57C-8CCF-5D3E-227A-074F558C630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34482" y="4317584"/>
            <a:ext cx="1151000" cy="121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2611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646" y="311520"/>
            <a:ext cx="6172200" cy="529568"/>
          </a:xfrm>
        </p:spPr>
        <p:txBody>
          <a:bodyPr>
            <a:noAutofit/>
          </a:bodyPr>
          <a:lstStyle/>
          <a:p>
            <a:pPr algn="ctr"/>
            <a:r>
              <a:rPr lang="en-GB" sz="4000" b="1" dirty="0">
                <a:solidFill>
                  <a:schemeClr val="accent1">
                    <a:lumMod val="75000"/>
                  </a:schemeClr>
                </a:solidFill>
              </a:rPr>
              <a:t>Intersectionality Challenged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870B4D8-AF57-413D-3036-A12DB65469B5}"/>
              </a:ext>
            </a:extLst>
          </p:cNvPr>
          <p:cNvSpPr txBox="1"/>
          <p:nvPr/>
        </p:nvSpPr>
        <p:spPr>
          <a:xfrm>
            <a:off x="177510" y="1238460"/>
            <a:ext cx="8424936" cy="35599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An alternative view of Intersectionality</a:t>
            </a: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 with many of the other concepts we will explore, the idea of intersectionality is contested</a:t>
            </a:r>
          </a:p>
          <a:p>
            <a:pPr marL="214313" indent="-214313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For example, Ben Shapiro, editor of a website called  </a:t>
            </a: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the Daily Wire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voices an alternative view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As you watch, make a note of any thoughts or questions and then share them with the group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endParaRPr lang="en-GB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 descr="Icon - video link to Ben Shapriro's video citicising the concept of intersectionality">
            <a:hlinkClick r:id="rId2"/>
            <a:extLst>
              <a:ext uri="{FF2B5EF4-FFF2-40B4-BE49-F238E27FC236}">
                <a16:creationId xmlns:a16="http://schemas.microsoft.com/office/drawing/2014/main" id="{5827A57C-8CCF-5D3E-227A-074F558C630B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96246" y="4588747"/>
            <a:ext cx="1151000" cy="1214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32301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2A4D62-3C84-4173-94E8-BBC97D117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5900" y="211340"/>
            <a:ext cx="6172200" cy="857250"/>
          </a:xfrm>
        </p:spPr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93B5AD8-A4EA-422F-A8D2-6BE8BF40A701}"/>
              </a:ext>
            </a:extLst>
          </p:cNvPr>
          <p:cNvSpPr txBox="1"/>
          <p:nvPr/>
        </p:nvSpPr>
        <p:spPr>
          <a:xfrm>
            <a:off x="237067" y="1607027"/>
            <a:ext cx="8669865" cy="34983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This phrase was coined by Charles Taylor in 1992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It describes the struggles of different groups of individuals to have their ‘identity’ recognised by society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Charles Taylor argues that it is the 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</a:rPr>
              <a:t>demand</a:t>
            </a: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 for recognition on behalf of;</a:t>
            </a:r>
          </a:p>
          <a:p>
            <a:pPr algn="ctr">
              <a:spcBef>
                <a:spcPts val="450"/>
              </a:spcBef>
              <a:spcAft>
                <a:spcPts val="450"/>
              </a:spcAft>
            </a:pPr>
            <a:r>
              <a:rPr lang="en-GB" sz="2400" i="1" dirty="0">
                <a:solidFill>
                  <a:schemeClr val="accent1">
                    <a:lumMod val="75000"/>
                  </a:schemeClr>
                </a:solidFill>
              </a:rPr>
              <a:t>‘Minority or “subaltern groups” […]in what is today called the politics of “multiculturalism.”’</a:t>
            </a:r>
          </a:p>
          <a:p>
            <a:pPr algn="r">
              <a:spcBef>
                <a:spcPts val="450"/>
              </a:spcBef>
              <a:spcAft>
                <a:spcPts val="450"/>
              </a:spcAft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(Taylor, 1992, p.25)</a:t>
            </a:r>
          </a:p>
        </p:txBody>
      </p:sp>
    </p:spTree>
    <p:extLst>
      <p:ext uri="{BB962C8B-B14F-4D97-AF65-F5344CB8AC3E}">
        <p14:creationId xmlns:p14="http://schemas.microsoft.com/office/powerpoint/2010/main" val="26988333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1373274" y="257060"/>
            <a:ext cx="6172200" cy="739636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CC31406-849A-48B6-BBCF-72A58170E2CA}"/>
              </a:ext>
            </a:extLst>
          </p:cNvPr>
          <p:cNvSpPr txBox="1"/>
          <p:nvPr/>
        </p:nvSpPr>
        <p:spPr>
          <a:xfrm>
            <a:off x="341226" y="1596793"/>
            <a:ext cx="8461548" cy="38010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The concept relates to the political struggles of any minority or oppressed groups to have their identity recognised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Always refers to an asymmetrical relationship (i.e. where there is a power imbalance)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It usually relates to groups trying to break the cycle of the reproduction of inequality</a:t>
            </a:r>
          </a:p>
          <a:p>
            <a:pPr marL="342900" indent="-342900">
              <a:spcBef>
                <a:spcPts val="450"/>
              </a:spcBef>
              <a:spcAft>
                <a:spcPts val="45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Involves the challenging of stereotypes, labelling and othering, which has also been called ‘misrepresentation’ 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(Martineau et al., 2012)</a:t>
            </a:r>
          </a:p>
        </p:txBody>
      </p:sp>
    </p:spTree>
    <p:extLst>
      <p:ext uri="{BB962C8B-B14F-4D97-AF65-F5344CB8AC3E}">
        <p14:creationId xmlns:p14="http://schemas.microsoft.com/office/powerpoint/2010/main" val="12914872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BABD8-E8E7-D042-6F34-E05ABE1333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89B1A0-ED34-F8F6-B440-7DD60DD88C05}"/>
              </a:ext>
            </a:extLst>
          </p:cNvPr>
          <p:cNvSpPr txBox="1">
            <a:spLocks/>
          </p:cNvSpPr>
          <p:nvPr/>
        </p:nvSpPr>
        <p:spPr>
          <a:xfrm>
            <a:off x="1357884" y="140328"/>
            <a:ext cx="6172200" cy="85725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Politics of Recognition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312F1-033C-4C01-891E-C16418123531}"/>
              </a:ext>
            </a:extLst>
          </p:cNvPr>
          <p:cNvSpPr txBox="1"/>
          <p:nvPr/>
        </p:nvSpPr>
        <p:spPr>
          <a:xfrm>
            <a:off x="1466655" y="3429000"/>
            <a:ext cx="62106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Can you think of contemporary examples of this?</a:t>
            </a:r>
          </a:p>
        </p:txBody>
      </p:sp>
      <p:pic>
        <p:nvPicPr>
          <p:cNvPr id="4" name="Picture 3" descr="Icon - Discussion Point.">
            <a:extLst>
              <a:ext uri="{FF2B5EF4-FFF2-40B4-BE49-F238E27FC236}">
                <a16:creationId xmlns:a16="http://schemas.microsoft.com/office/drawing/2014/main" id="{333CFE6C-140D-A496-D2CA-E98E4BC948B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85730" y="1536747"/>
            <a:ext cx="1353083" cy="13530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3656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51279-F6D4-46BB-9305-3D6865BC24EA}"/>
              </a:ext>
            </a:extLst>
          </p:cNvPr>
          <p:cNvSpPr txBox="1">
            <a:spLocks/>
          </p:cNvSpPr>
          <p:nvPr/>
        </p:nvSpPr>
        <p:spPr>
          <a:xfrm>
            <a:off x="1357884" y="242269"/>
            <a:ext cx="6172200" cy="85725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Politics of Recognition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03806" y="1256311"/>
            <a:ext cx="8273850" cy="39395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Contemporary Examples of the Politics of Recognition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These are some  of the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many</a:t>
            </a:r>
            <a:r>
              <a:rPr lang="en-GB" sz="2000" dirty="0">
                <a:solidFill>
                  <a:schemeClr val="accent1">
                    <a:lumMod val="75000"/>
                  </a:schemeClr>
                </a:solidFill>
              </a:rPr>
              <a:t> examples that can be seen in contemporary society</a:t>
            </a:r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2"/>
              </a:rPr>
              <a:t>Black Lives Matter</a:t>
            </a:r>
            <a:endParaRPr lang="en-GB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3"/>
              </a:rPr>
              <a:t>Me Too</a:t>
            </a:r>
            <a:endParaRPr lang="en-GB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4"/>
              </a:rPr>
              <a:t>Reclaim The Night</a:t>
            </a:r>
            <a:endParaRPr lang="en-GB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5"/>
              </a:rPr>
              <a:t>United Response</a:t>
            </a:r>
            <a:endParaRPr lang="en-GB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6"/>
              </a:rPr>
              <a:t>Stonewall</a:t>
            </a:r>
            <a:endParaRPr lang="en-GB" sz="2000" dirty="0"/>
          </a:p>
          <a:p>
            <a:pPr marL="342900" indent="-3429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7"/>
              </a:rPr>
              <a:t>Friends, Families &amp; Travellers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88810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2070-2FA6-4B39-9418-67F04239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7210" y="173101"/>
            <a:ext cx="7886700" cy="869315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The Politics of Recognition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A95FA18-BF3A-43ED-A8A9-84EB19284231}"/>
              </a:ext>
            </a:extLst>
          </p:cNvPr>
          <p:cNvSpPr txBox="1"/>
          <p:nvPr/>
        </p:nvSpPr>
        <p:spPr>
          <a:xfrm>
            <a:off x="1277634" y="3320989"/>
            <a:ext cx="6642738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Read the Chapter ‘Politics of Recognition’ by Charles Taylor</a:t>
            </a:r>
          </a:p>
          <a:p>
            <a:pPr algn="ctr"/>
            <a:r>
              <a:rPr lang="en-GB" sz="2100" i="1" dirty="0">
                <a:solidFill>
                  <a:schemeClr val="accent1">
                    <a:lumMod val="75000"/>
                  </a:schemeClr>
                </a:solidFill>
              </a:rPr>
              <a:t>(N.B. available on Moodle)</a:t>
            </a:r>
          </a:p>
          <a:p>
            <a:pPr algn="ctr"/>
            <a:endParaRPr lang="en-GB" sz="2100" i="1" dirty="0">
              <a:solidFill>
                <a:schemeClr val="accent1">
                  <a:lumMod val="75000"/>
                </a:schemeClr>
              </a:solidFill>
            </a:endParaRPr>
          </a:p>
          <a:p>
            <a:pPr algn="ctr"/>
            <a:r>
              <a:rPr lang="en-GB" sz="1800" i="1" dirty="0">
                <a:solidFill>
                  <a:schemeClr val="accent1">
                    <a:lumMod val="75000"/>
                  </a:schemeClr>
                </a:solidFill>
              </a:rPr>
              <a:t>You should identify the key elements of the concept on the Guided </a:t>
            </a:r>
            <a:r>
              <a:rPr lang="en-GB" sz="1800" i="1">
                <a:solidFill>
                  <a:schemeClr val="accent1">
                    <a:lumMod val="75000"/>
                  </a:schemeClr>
                </a:solidFill>
              </a:rPr>
              <a:t>Study sheet.</a:t>
            </a:r>
            <a:endParaRPr lang="en-GB" sz="1800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871700" y="1265753"/>
            <a:ext cx="5454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>
                <a:solidFill>
                  <a:schemeClr val="accent1">
                    <a:lumMod val="75000"/>
                  </a:schemeClr>
                </a:solidFill>
              </a:rPr>
              <a:t>Close Reading Exercise</a:t>
            </a:r>
          </a:p>
        </p:txBody>
      </p:sp>
      <p:pic>
        <p:nvPicPr>
          <p:cNvPr id="5" name="Picture 4" descr="Icon - Guided Study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5011" y="2525174"/>
            <a:ext cx="511505" cy="51150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496516" y="2525174"/>
            <a:ext cx="66427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Guided Study Activity: The Politics of Recognition</a:t>
            </a:r>
          </a:p>
        </p:txBody>
      </p:sp>
    </p:spTree>
    <p:extLst>
      <p:ext uri="{BB962C8B-B14F-4D97-AF65-F5344CB8AC3E}">
        <p14:creationId xmlns:p14="http://schemas.microsoft.com/office/powerpoint/2010/main" val="7158206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4B381E-6573-744F-F5D0-0235971DA6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D86CD-3414-A6C1-1012-DA7AB1386B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490" y="316042"/>
            <a:ext cx="6172200" cy="4755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Additional Reading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6D980FA-5A80-F1ED-E5A9-50F41E544F9D}"/>
              </a:ext>
            </a:extLst>
          </p:cNvPr>
          <p:cNvSpPr txBox="1"/>
          <p:nvPr/>
        </p:nvSpPr>
        <p:spPr>
          <a:xfrm>
            <a:off x="279437" y="1084752"/>
            <a:ext cx="8585126" cy="52116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Anthias, F. (2013) ‘Intersectional what? Social divisions, intersectionality and levels of analysis’. </a:t>
            </a:r>
            <a:r>
              <a:rPr lang="en-GB" sz="1400" i="1" dirty="0"/>
              <a:t>Ethnicities</a:t>
            </a:r>
            <a:r>
              <a:rPr lang="en-GB" sz="1400" dirty="0"/>
              <a:t>, 13(1), pp.3–19. Available at: </a:t>
            </a:r>
            <a:r>
              <a:rPr lang="en-GB" sz="1400" dirty="0">
                <a:hlinkClick r:id="rId2"/>
              </a:rPr>
              <a:t>Intersectional what? Social divisions, intersectionality and levels of analysis - Floya Anthias, 2013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Anthias, F. (2014) ‘The Intersections of Class, Gender, Sexuality and 'Race': The Political Economy of Gendered Violence’. </a:t>
            </a:r>
            <a:r>
              <a:rPr lang="en-GB" sz="1400" i="1" dirty="0"/>
              <a:t>International Journal of Politics, Culture, and Society</a:t>
            </a:r>
            <a:r>
              <a:rPr lang="en-GB" sz="1400" dirty="0"/>
              <a:t>, 27(2), pp.153–171. Available at: </a:t>
            </a:r>
            <a:r>
              <a:rPr lang="en-GB" sz="1400" dirty="0">
                <a:hlinkClick r:id="rId3"/>
              </a:rPr>
              <a:t>The Intersections of Class, Gender, Sexuality and ‘Race’: The Political Economy of Gendered Violence | International Journal of Politics, Culture, and Society</a:t>
            </a:r>
            <a:r>
              <a:rPr lang="en-GB" sz="1400" dirty="0"/>
              <a:t> 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Bezanson, K. &amp; Luxton, M. (2006) </a:t>
            </a:r>
            <a:r>
              <a:rPr lang="en-GB" sz="1400" i="1" dirty="0"/>
              <a:t>Social Reproduction: Feminist Political  Economy Challenges Neo-Liberalism </a:t>
            </a:r>
            <a:r>
              <a:rPr lang="en-GB" sz="1400" dirty="0"/>
              <a:t>Montreal, Quebec: McGill-Queen’s University Press. 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Lyshaug, Brenda, 2004. Authenticity and the Politics of Identity: A Critique of Charles Taylor's Politics of Recognition. Contemporary political theory, 3(3), pp.300–320. Available at: </a:t>
            </a:r>
            <a:r>
              <a:rPr lang="en-GB" sz="1400" dirty="0">
                <a:hlinkClick r:id="rId4"/>
              </a:rPr>
              <a:t>Authenticity and the Politics of Identity: A Critique of Charles Taylor's Politics of Recognition - ProQuest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Walby, S. 2009) Globalisation and Inequalities: Complexity and Contested Modernities, 2009 London: Sage Available at: </a:t>
            </a:r>
            <a:r>
              <a:rPr lang="en-GB" sz="1400" dirty="0">
                <a:hlinkClick r:id="rId5"/>
              </a:rPr>
              <a:t>Robins-3732-Ch-01.qxp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Yuval-Davis, Nira, 2006. Intersectionality and Feminist Politics. The European journal of women's studies, 13(3), pp.193–209. Available at: </a:t>
            </a:r>
            <a:r>
              <a:rPr lang="en-GB" sz="1400" dirty="0">
                <a:hlinkClick r:id="rId6"/>
              </a:rPr>
              <a:t>Intersectionality and Feminist Politics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en-GB" sz="1400" dirty="0"/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en-GB" sz="1400" dirty="0"/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582425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0892AA-857A-0443-6100-CFAA418D13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5EF0B-68A5-8B80-16A4-C595F3B8C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3482" y="350364"/>
            <a:ext cx="6172200" cy="4755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2C5BC73-1CFB-50F7-494B-5F12FC53AB9C}"/>
              </a:ext>
            </a:extLst>
          </p:cNvPr>
          <p:cNvSpPr txBox="1"/>
          <p:nvPr/>
        </p:nvSpPr>
        <p:spPr>
          <a:xfrm>
            <a:off x="347815" y="1059120"/>
            <a:ext cx="8123714" cy="39651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Black Lives Matter (No Date) </a:t>
            </a:r>
            <a:r>
              <a:rPr lang="en-GB" sz="1400" i="1" dirty="0"/>
              <a:t>About Black Lives Matter </a:t>
            </a:r>
            <a:r>
              <a:rPr lang="en-GB" sz="1400" dirty="0"/>
              <a:t>Available at: </a:t>
            </a:r>
            <a:r>
              <a:rPr lang="en-GB" sz="1400" dirty="0">
                <a:hlinkClick r:id="rId2"/>
              </a:rPr>
              <a:t>About Black Lives Matter - Black Lives Matter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Crenshaw, Kimberlé (1989) "Demarginalizing the Intersection of Race and Sex: A Black Feminist Critique of Antidiscrimination Doctrine, Feminist Theory and Antiracist Politics," University of Chicago Legal Forum: Vol. 1989 , Article 8.</a:t>
            </a:r>
            <a:br>
              <a:rPr lang="en-GB" sz="1400" dirty="0"/>
            </a:br>
            <a:r>
              <a:rPr lang="en-GB" sz="1400" dirty="0"/>
              <a:t>Available at: </a:t>
            </a:r>
            <a:r>
              <a:rPr lang="en-GB" sz="1400" dirty="0">
                <a:hlinkClick r:id="rId3"/>
              </a:rPr>
              <a:t>Demarginalizing the Intersection of Race and Sex: A Black Feminist Critique of Antidiscrimination Doctrine, Feminist Theory and Antiracist Politics</a:t>
            </a:r>
            <a:r>
              <a:rPr lang="en-GB" sz="1400" dirty="0"/>
              <a:t> </a:t>
            </a:r>
            <a:r>
              <a:rPr lang="en-GB" sz="1400" dirty="0">
                <a:hlinkClick r:id="rId4"/>
              </a:rPr>
              <a:t> </a:t>
            </a:r>
            <a:r>
              <a:rPr lang="en-GB" sz="1400" dirty="0"/>
              <a:t>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Crenshaw, Kimberlé (2018) </a:t>
            </a:r>
            <a:r>
              <a:rPr lang="en-GB" sz="1400" i="1" dirty="0"/>
              <a:t>Professor </a:t>
            </a:r>
            <a:r>
              <a:rPr lang="en-GB" sz="1400" i="1" dirty="0" err="1"/>
              <a:t>Kilmberlé</a:t>
            </a:r>
            <a:r>
              <a:rPr lang="en-GB" sz="1400" i="1" dirty="0"/>
              <a:t> Crenshaw Defines Intersectionality </a:t>
            </a:r>
            <a:r>
              <a:rPr lang="en-GB" sz="1400" dirty="0"/>
              <a:t>[Video] Available at: </a:t>
            </a:r>
            <a:r>
              <a:rPr lang="en-GB" sz="1400" dirty="0">
                <a:hlinkClick r:id="rId5"/>
              </a:rPr>
              <a:t>Professor </a:t>
            </a:r>
            <a:r>
              <a:rPr lang="en-GB" sz="1400" dirty="0" err="1">
                <a:hlinkClick r:id="rId5"/>
              </a:rPr>
              <a:t>Kilmberle</a:t>
            </a:r>
            <a:r>
              <a:rPr lang="en-GB" sz="1400" dirty="0">
                <a:hlinkClick r:id="rId5"/>
              </a:rPr>
              <a:t> Crenshaw Defines Intersectionality 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i="1" dirty="0"/>
              <a:t>Equality Act 2010 c. 15</a:t>
            </a:r>
            <a:r>
              <a:rPr lang="en-GB" sz="1400" dirty="0"/>
              <a:t> Available at: </a:t>
            </a:r>
            <a:r>
              <a:rPr lang="en-GB" sz="1400" dirty="0">
                <a:hlinkClick r:id="rId6"/>
              </a:rPr>
              <a:t>Equality Act 2010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Friends, Families &amp; Travellers (No Date) </a:t>
            </a:r>
            <a:r>
              <a:rPr lang="en-GB" sz="1400" i="1" dirty="0"/>
              <a:t>Friends, Families and Travellers: Working Towards Equality</a:t>
            </a:r>
            <a:r>
              <a:rPr lang="en-GB" sz="1400" dirty="0"/>
              <a:t> Available at: </a:t>
            </a:r>
            <a:r>
              <a:rPr lang="en-GB" sz="1400" dirty="0">
                <a:hlinkClick r:id="rId7"/>
              </a:rPr>
              <a:t>Friends, Families and Travellers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Martineau et al (2012) ‘Theory and Practice in the Politics of Recognition and Misrecognition’ </a:t>
            </a:r>
            <a:r>
              <a:rPr lang="en-GB" sz="1400" i="1" dirty="0"/>
              <a:t>Res Publica </a:t>
            </a:r>
            <a:r>
              <a:rPr lang="en-GB" sz="1400" dirty="0"/>
              <a:t>Vol. 18 Pages 1-9 Available at: </a:t>
            </a:r>
            <a:r>
              <a:rPr lang="en-GB" sz="1400" dirty="0">
                <a:hlinkClick r:id="rId8"/>
              </a:rPr>
              <a:t>Theory and Practice in the Politics of Recognition and Misrecognition | Res Publica </a:t>
            </a:r>
            <a:r>
              <a:rPr lang="en-GB" sz="1400" dirty="0"/>
              <a:t> [Last Accessed 07/01/2026]</a:t>
            </a:r>
          </a:p>
        </p:txBody>
      </p:sp>
    </p:spTree>
    <p:extLst>
      <p:ext uri="{BB962C8B-B14F-4D97-AF65-F5344CB8AC3E}">
        <p14:creationId xmlns:p14="http://schemas.microsoft.com/office/powerpoint/2010/main" val="3140083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482" y="350364"/>
            <a:ext cx="6172200" cy="47556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47815" y="1059120"/>
            <a:ext cx="8123714" cy="4221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Me Too (2025) </a:t>
            </a:r>
            <a:r>
              <a:rPr lang="en-GB" sz="1400" i="1" dirty="0"/>
              <a:t>Our</a:t>
            </a:r>
            <a:r>
              <a:rPr lang="en-GB" sz="1400" dirty="0"/>
              <a:t> </a:t>
            </a:r>
            <a:r>
              <a:rPr lang="en-GB" sz="1400" i="1" dirty="0"/>
              <a:t>Vision and Theory of Change</a:t>
            </a:r>
            <a:r>
              <a:rPr lang="en-GB" sz="1400" dirty="0"/>
              <a:t> Available at: </a:t>
            </a:r>
            <a:r>
              <a:rPr lang="en-GB" sz="1400" dirty="0">
                <a:hlinkClick r:id="rId2"/>
              </a:rPr>
              <a:t>Get To Know Us | Our Vision &amp; Theory of Change</a:t>
            </a:r>
            <a:r>
              <a:rPr lang="en-GB" sz="1400" dirty="0"/>
              <a:t> 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Riley, M. (2025) </a:t>
            </a:r>
            <a:r>
              <a:rPr lang="en-GB" sz="1400" i="1" dirty="0"/>
              <a:t>The history and importance of Reclaim the Night </a:t>
            </a:r>
            <a:r>
              <a:rPr lang="en-GB" sz="1400" dirty="0"/>
              <a:t>Challenge Magazine Available at: </a:t>
            </a:r>
            <a:r>
              <a:rPr lang="en-GB" sz="1400" dirty="0">
                <a:hlinkClick r:id="rId3"/>
              </a:rPr>
              <a:t>The history and importance of Reclaim the Night – Challenge Magazine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Shapiro, B. (2029) </a:t>
            </a:r>
            <a:r>
              <a:rPr lang="en-GB" sz="1400" i="1" dirty="0"/>
              <a:t>What is Intersectionality?</a:t>
            </a:r>
            <a:r>
              <a:rPr lang="en-GB" sz="1400" dirty="0"/>
              <a:t> [Video] Available at: </a:t>
            </a:r>
            <a:r>
              <a:rPr lang="en-GB" sz="1400" dirty="0">
                <a:hlinkClick r:id="rId4"/>
              </a:rPr>
              <a:t>What Is Intersectionality? | 5 Minute Video</a:t>
            </a:r>
            <a:r>
              <a:rPr lang="en-GB" sz="1400" dirty="0"/>
              <a:t> 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Stonewall (2024) </a:t>
            </a:r>
            <a:r>
              <a:rPr lang="en-GB" sz="1400" i="1" dirty="0"/>
              <a:t>What We Stand For</a:t>
            </a:r>
            <a:r>
              <a:rPr lang="en-GB" sz="1400" dirty="0"/>
              <a:t> Available at </a:t>
            </a:r>
            <a:r>
              <a:rPr lang="en-GB" sz="1400" dirty="0">
                <a:hlinkClick r:id="rId5"/>
              </a:rPr>
              <a:t>What we stand for | Stonewall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Taylor, C. (1992) ‘The Politics of Recognition’ (PDF of Chapter in Gutmann, A. </a:t>
            </a:r>
            <a:r>
              <a:rPr lang="en-GB" sz="1400" i="1" dirty="0"/>
              <a:t>et al</a:t>
            </a:r>
            <a:r>
              <a:rPr lang="en-GB" sz="1400" dirty="0"/>
              <a:t> (1994) –see above Available at: </a:t>
            </a:r>
            <a:r>
              <a:rPr lang="en-GB" sz="1400" dirty="0">
                <a:hlinkClick r:id="rId6"/>
              </a:rPr>
              <a:t>Taylor%2C%20Politics%20of%20Recognition.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Taylor, C. </a:t>
            </a:r>
            <a:r>
              <a:rPr lang="en-GB" sz="1400" i="1" dirty="0"/>
              <a:t>et al </a:t>
            </a:r>
            <a:r>
              <a:rPr lang="en-GB" sz="1400" dirty="0"/>
              <a:t>(1994) </a:t>
            </a:r>
            <a:r>
              <a:rPr lang="en-GB" sz="1400" i="1" dirty="0"/>
              <a:t>Multi-culturalism: Examining the politics of recognition</a:t>
            </a:r>
            <a:r>
              <a:rPr lang="en-GB" sz="1400" dirty="0"/>
              <a:t> Gutmann, A. [ed.] Princeton; Princeton University Press Available at: </a:t>
            </a:r>
            <a:r>
              <a:rPr lang="en-GB" sz="1400" dirty="0">
                <a:hlinkClick r:id="rId7"/>
              </a:rPr>
              <a:t>Multiculturalism : examining the politics of recognition : Taylor, Charles, 1931- : Free Download, Borrow, and Streaming : Internet Archive</a:t>
            </a:r>
            <a:r>
              <a:rPr lang="en-GB" sz="1400" dirty="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r>
              <a:rPr lang="en-GB" sz="1400" dirty="0"/>
              <a:t>United Response (No Date) </a:t>
            </a:r>
            <a:r>
              <a:rPr lang="en-GB" sz="1400" i="1" dirty="0"/>
              <a:t>Disability Hate Crime </a:t>
            </a:r>
            <a:r>
              <a:rPr lang="en-GB" sz="1400" dirty="0"/>
              <a:t>Available at: </a:t>
            </a:r>
            <a:r>
              <a:rPr lang="en-GB" sz="1400" dirty="0">
                <a:hlinkClick r:id="rId8"/>
              </a:rPr>
              <a:t>Disability hate crime - United </a:t>
            </a:r>
            <a:r>
              <a:rPr lang="en-GB" sz="1400">
                <a:hlinkClick r:id="rId8"/>
              </a:rPr>
              <a:t>Response</a:t>
            </a:r>
            <a:r>
              <a:rPr lang="en-GB" sz="1400"/>
              <a:t> [Last Accessed 07/01/2026]</a:t>
            </a:r>
          </a:p>
          <a:p>
            <a:pPr>
              <a:spcBef>
                <a:spcPts val="450"/>
              </a:spcBef>
              <a:spcAft>
                <a:spcPts val="450"/>
              </a:spcAft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12995773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C542EBDA-A4F5-41A3-A105-12E1AEC83494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Standard_2023 Accessible" id="{5B2C1888-8C3F-4C68-BAF5-167F4168EEEB}" vid="{86883F0F-287E-4407-A9BD-FB3F2413EBF2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UWTSD_Powerpoint Template Standard_2023 Accessible</Template>
  <TotalTime>0</TotalTime>
  <Words>1358</Words>
  <Application>Microsoft Office PowerPoint</Application>
  <PresentationFormat>On-screen Show (4:3)</PresentationFormat>
  <Paragraphs>87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Holding PAge</vt:lpstr>
      <vt:lpstr>Accessible 2</vt:lpstr>
      <vt:lpstr>PowerPoint Presentation</vt:lpstr>
      <vt:lpstr>PowerPoint Presentation</vt:lpstr>
      <vt:lpstr>What is intersectionality?</vt:lpstr>
      <vt:lpstr>What is intersectionality?</vt:lpstr>
      <vt:lpstr>People on the Margins?</vt:lpstr>
      <vt:lpstr>What is intersectionality?</vt:lpstr>
      <vt:lpstr>Intersectionality Defined</vt:lpstr>
      <vt:lpstr>Intersectionality Challenged</vt:lpstr>
      <vt:lpstr>The Politics of Recognition</vt:lpstr>
      <vt:lpstr>PowerPoint Presentation</vt:lpstr>
      <vt:lpstr>PowerPoint Presentation</vt:lpstr>
      <vt:lpstr>PowerPoint Presentation</vt:lpstr>
      <vt:lpstr>The Politics of Recognition</vt:lpstr>
      <vt:lpstr>Additional Reading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Natasha Young</dc:creator>
  <cp:lastModifiedBy>Ken Dicks</cp:lastModifiedBy>
  <cp:revision>22</cp:revision>
  <dcterms:created xsi:type="dcterms:W3CDTF">2024-09-09T09:14:57Z</dcterms:created>
  <dcterms:modified xsi:type="dcterms:W3CDTF">2026-01-07T13:38:18Z</dcterms:modified>
</cp:coreProperties>
</file>