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handoutMasterIdLst>
    <p:handoutMasterId r:id="rId26"/>
  </p:handoutMasterIdLst>
  <p:sldIdLst>
    <p:sldId id="281" r:id="rId2"/>
    <p:sldId id="268" r:id="rId3"/>
    <p:sldId id="291" r:id="rId4"/>
    <p:sldId id="286" r:id="rId5"/>
    <p:sldId id="288" r:id="rId6"/>
    <p:sldId id="290" r:id="rId7"/>
    <p:sldId id="287" r:id="rId8"/>
    <p:sldId id="289" r:id="rId9"/>
    <p:sldId id="292" r:id="rId10"/>
    <p:sldId id="293" r:id="rId11"/>
    <p:sldId id="294" r:id="rId12"/>
    <p:sldId id="295" r:id="rId13"/>
    <p:sldId id="296" r:id="rId14"/>
    <p:sldId id="297" r:id="rId15"/>
    <p:sldId id="298" r:id="rId16"/>
    <p:sldId id="300" r:id="rId17"/>
    <p:sldId id="299" r:id="rId18"/>
    <p:sldId id="301" r:id="rId19"/>
    <p:sldId id="303" r:id="rId20"/>
    <p:sldId id="302" r:id="rId21"/>
    <p:sldId id="304" r:id="rId22"/>
    <p:sldId id="305" r:id="rId23"/>
    <p:sldId id="30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iYIMox/fkev527XdO72X8g==" hashData="6cC7B5InE3Ad00iCxdqFTk3lgi72svNXuyHSHz5UJ9dCZggyNvMsBIYi9b3DXSjYzaDKyY4+AYrkVFrX/ronZ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52093" autoAdjust="0"/>
  </p:normalViewPr>
  <p:slideViewPr>
    <p:cSldViewPr snapToGrid="0">
      <p:cViewPr varScale="1">
        <p:scale>
          <a:sx n="36" d="100"/>
          <a:sy n="36" d="100"/>
        </p:scale>
        <p:origin x="1844" y="32"/>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21/02/2019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21/02/2019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anose="020B0604020202020204" pitchFamily="34" charset="0"/>
                <a:ea typeface="+mn-ea"/>
                <a:cs typeface="Arial" panose="020B0604020202020204" pitchFamily="34" charset="0"/>
              </a:rPr>
              <a:t>On successful completion of this module, learners will be able to:</a:t>
            </a: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Describe</a:t>
            </a:r>
            <a:r>
              <a:rPr lang="en-GB" sz="1100" kern="1200" dirty="0" smtClean="0">
                <a:solidFill>
                  <a:schemeClr val="tx1"/>
                </a:solidFill>
                <a:effectLst/>
                <a:latin typeface="Arial" panose="020B0604020202020204" pitchFamily="34" charset="0"/>
                <a:ea typeface="+mn-ea"/>
                <a:cs typeface="Arial" panose="020B0604020202020204" pitchFamily="34" charset="0"/>
              </a:rPr>
              <a:t>, “consent” as defined by S74, 75 and 76 of the SOA 2003.</a:t>
            </a:r>
          </a:p>
          <a:p>
            <a:pPr marL="22860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State</a:t>
            </a:r>
            <a:r>
              <a:rPr lang="en-GB" sz="1100" kern="1200" dirty="0" smtClean="0">
                <a:solidFill>
                  <a:schemeClr val="tx1"/>
                </a:solidFill>
                <a:effectLst/>
                <a:latin typeface="Arial" panose="020B0604020202020204" pitchFamily="34" charset="0"/>
                <a:ea typeface="+mn-ea"/>
                <a:cs typeface="Arial" panose="020B0604020202020204" pitchFamily="34" charset="0"/>
              </a:rPr>
              <a:t> the offence of “Administering a substance without consent.” (S61 SOA 2003)</a:t>
            </a:r>
          </a:p>
          <a:p>
            <a:pPr marL="22860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Discuss</a:t>
            </a:r>
            <a:r>
              <a:rPr lang="en-GB" sz="1100" kern="1200" dirty="0" smtClean="0">
                <a:solidFill>
                  <a:schemeClr val="tx1"/>
                </a:solidFill>
                <a:effectLst/>
                <a:latin typeface="Arial" panose="020B0604020202020204" pitchFamily="34" charset="0"/>
                <a:ea typeface="+mn-ea"/>
                <a:cs typeface="Arial" panose="020B0604020202020204" pitchFamily="34" charset="0"/>
              </a:rPr>
              <a:t> how a victim of sexual crime may react.</a:t>
            </a:r>
          </a:p>
          <a:p>
            <a:pPr marL="22860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Summarise</a:t>
            </a:r>
            <a:r>
              <a:rPr lang="en-GB" sz="1100" kern="1200" dirty="0" smtClean="0">
                <a:solidFill>
                  <a:schemeClr val="tx1"/>
                </a:solidFill>
                <a:effectLst/>
                <a:latin typeface="Arial" panose="020B0604020202020204" pitchFamily="34" charset="0"/>
                <a:ea typeface="+mn-ea"/>
                <a:cs typeface="Arial" panose="020B0604020202020204" pitchFamily="34" charset="0"/>
              </a:rPr>
              <a:t> Rape Trauma Syndrome.</a:t>
            </a:r>
          </a:p>
          <a:p>
            <a:pPr marL="22860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initial actions to be taken at the scene of sexual crime including the needs of the victim.</a:t>
            </a:r>
          </a:p>
          <a:p>
            <a:pPr marL="0" indent="0">
              <a:buFont typeface="+mj-lt"/>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15907384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Presence or absence to consent in relation to a sexual activity is pivotal in determining guilt in relation to sexual offences.</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Rules have evolved to assist in determining this tricky issue.</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Did the complainant consent?  There are</a:t>
            </a:r>
            <a:r>
              <a:rPr lang="en-GB" sz="1100" u="sng" dirty="0" smtClean="0">
                <a:latin typeface="Arial" panose="020B0604020202020204" pitchFamily="34" charset="0"/>
                <a:cs typeface="Arial" panose="020B0604020202020204" pitchFamily="34" charset="0"/>
              </a:rPr>
              <a:t> two </a:t>
            </a:r>
            <a:r>
              <a:rPr lang="en-GB" sz="1100" dirty="0" smtClean="0">
                <a:latin typeface="Arial" panose="020B0604020202020204" pitchFamily="34" charset="0"/>
                <a:cs typeface="Arial" panose="020B0604020202020204" pitchFamily="34" charset="0"/>
              </a:rPr>
              <a:t>important issues to establish.</a:t>
            </a:r>
          </a:p>
          <a:p>
            <a:pPr>
              <a:lnSpc>
                <a:spcPct val="100000"/>
              </a:lnSpc>
            </a:pPr>
            <a:endParaRPr lang="en-GB" sz="1100" dirty="0" smtClean="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1" dirty="0" smtClean="0">
                <a:latin typeface="Arial" panose="020B0604020202020204" pitchFamily="34" charset="0"/>
                <a:cs typeface="Arial" panose="020B0604020202020204" pitchFamily="34" charset="0"/>
              </a:rPr>
              <a:t>Consent</a:t>
            </a:r>
            <a:r>
              <a:rPr lang="en-GB" sz="1100" dirty="0" smtClean="0">
                <a:latin typeface="Arial" panose="020B0604020202020204" pitchFamily="34" charset="0"/>
                <a:cs typeface="Arial" panose="020B0604020202020204" pitchFamily="34" charset="0"/>
              </a:rPr>
              <a:t> – A person consents if they agree by choice, or have the freedom and capacity</a:t>
            </a:r>
            <a:r>
              <a:rPr lang="en-GB" sz="1100" baseline="0" dirty="0" smtClean="0">
                <a:latin typeface="Arial" panose="020B0604020202020204" pitchFamily="34" charset="0"/>
                <a:cs typeface="Arial" panose="020B0604020202020204" pitchFamily="34" charset="0"/>
              </a:rPr>
              <a:t> to make that choice. </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Secondly, did the complainant </a:t>
            </a:r>
            <a:r>
              <a:rPr lang="en-GB" sz="1100" b="1" dirty="0" smtClean="0">
                <a:latin typeface="Arial" panose="020B0604020202020204" pitchFamily="34" charset="0"/>
                <a:cs typeface="Arial" panose="020B0604020202020204" pitchFamily="34" charset="0"/>
              </a:rPr>
              <a:t>make the choice freely.</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Where the complainant has both the capacity (</a:t>
            </a:r>
            <a:r>
              <a:rPr lang="en-GB" sz="1100" b="1" dirty="0" smtClean="0">
                <a:latin typeface="Arial" panose="020B0604020202020204" pitchFamily="34" charset="0"/>
                <a:cs typeface="Arial" panose="020B0604020202020204" pitchFamily="34" charset="0"/>
              </a:rPr>
              <a:t>understanding and age</a:t>
            </a:r>
            <a:r>
              <a:rPr lang="en-GB" sz="1100" dirty="0" smtClean="0">
                <a:latin typeface="Arial" panose="020B0604020202020204" pitchFamily="34" charset="0"/>
                <a:cs typeface="Arial" panose="020B0604020202020204" pitchFamily="34" charset="0"/>
              </a:rPr>
              <a:t>) and the freedom (</a:t>
            </a:r>
            <a:r>
              <a:rPr lang="en-GB" sz="1100" b="1" dirty="0" smtClean="0">
                <a:latin typeface="Arial" panose="020B0604020202020204" pitchFamily="34" charset="0"/>
                <a:cs typeface="Arial" panose="020B0604020202020204" pitchFamily="34" charset="0"/>
              </a:rPr>
              <a:t>not constrained in any way</a:t>
            </a:r>
            <a:r>
              <a:rPr lang="en-GB" sz="1100" dirty="0" smtClean="0">
                <a:latin typeface="Arial" panose="020B0604020202020204" pitchFamily="34" charset="0"/>
                <a:cs typeface="Arial" panose="020B0604020202020204" pitchFamily="34" charset="0"/>
              </a:rPr>
              <a:t>) the critical question is whether the complainant agrees to the activity by choice.</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A child under the age of 13 years lacks the capacity to consent and so the defendant’s belief in consent in respect of offences committed with young people under this age is irrelevant.  Sexual assault of a child under 13 is a separate offence.</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The definition of consent is designed to help courts  to decide whether the complainant was able to, and did in fact, give his or her consent on the occasion in question.</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Means that the choice is </a:t>
            </a:r>
            <a:r>
              <a:rPr lang="en-GB" sz="1100" b="1" dirty="0" smtClean="0">
                <a:latin typeface="Arial" panose="020B0604020202020204" pitchFamily="34" charset="0"/>
                <a:cs typeface="Arial" panose="020B0604020202020204" pitchFamily="34" charset="0"/>
              </a:rPr>
              <a:t>not made under duress </a:t>
            </a:r>
            <a:r>
              <a:rPr lang="en-GB" sz="1100" dirty="0" smtClean="0">
                <a:latin typeface="Arial" panose="020B0604020202020204" pitchFamily="34" charset="0"/>
                <a:cs typeface="Arial" panose="020B0604020202020204" pitchFamily="34" charset="0"/>
              </a:rPr>
              <a:t>or through being put in </a:t>
            </a:r>
            <a:r>
              <a:rPr lang="en-GB" sz="1100" b="1" dirty="0" smtClean="0">
                <a:latin typeface="Arial" panose="020B0604020202020204" pitchFamily="34" charset="0"/>
                <a:cs typeface="Arial" panose="020B0604020202020204" pitchFamily="34" charset="0"/>
              </a:rPr>
              <a:t>fear of violence. </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b="1" dirty="0" smtClean="0">
                <a:latin typeface="Arial" panose="020B0604020202020204" pitchFamily="34" charset="0"/>
                <a:cs typeface="Arial" panose="020B0604020202020204" pitchFamily="34" charset="0"/>
              </a:rPr>
              <a:t>Capacity to agree means the ability to decide </a:t>
            </a:r>
            <a:r>
              <a:rPr lang="en-GB" sz="1100" dirty="0" smtClean="0">
                <a:latin typeface="Arial" panose="020B0604020202020204" pitchFamily="34" charset="0"/>
                <a:cs typeface="Arial" panose="020B0604020202020204" pitchFamily="34" charset="0"/>
              </a:rPr>
              <a:t>either way, and to be able to </a:t>
            </a:r>
            <a:r>
              <a:rPr lang="en-GB" sz="1100" b="1" dirty="0" smtClean="0">
                <a:latin typeface="Arial" panose="020B0604020202020204" pitchFamily="34" charset="0"/>
                <a:cs typeface="Arial" panose="020B0604020202020204" pitchFamily="34" charset="0"/>
              </a:rPr>
              <a:t>communicate the decision</a:t>
            </a:r>
            <a:r>
              <a:rPr lang="en-GB" sz="1100" dirty="0" smtClean="0">
                <a:latin typeface="Arial" panose="020B0604020202020204" pitchFamily="34" charset="0"/>
                <a:cs typeface="Arial" panose="020B0604020202020204" pitchFamily="34" charset="0"/>
              </a:rPr>
              <a:t>. </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dirty="0" smtClean="0">
                <a:latin typeface="Arial" panose="020B0604020202020204" pitchFamily="34" charset="0"/>
                <a:cs typeface="Arial" panose="020B0604020202020204" pitchFamily="34" charset="0"/>
              </a:rPr>
              <a:t>If a person is ‘unable to refuse’ through </a:t>
            </a:r>
            <a:r>
              <a:rPr lang="en-GB" sz="1100" b="1" dirty="0" smtClean="0">
                <a:latin typeface="Arial" panose="020B0604020202020204" pitchFamily="34" charset="0"/>
                <a:cs typeface="Arial" panose="020B0604020202020204" pitchFamily="34" charset="0"/>
              </a:rPr>
              <a:t>mental disorder </a:t>
            </a:r>
            <a:r>
              <a:rPr lang="en-GB" sz="1100" dirty="0" smtClean="0">
                <a:latin typeface="Arial" panose="020B0604020202020204" pitchFamily="34" charset="0"/>
                <a:cs typeface="Arial" panose="020B0604020202020204" pitchFamily="34" charset="0"/>
              </a:rPr>
              <a:t>or </a:t>
            </a:r>
            <a:r>
              <a:rPr lang="en-GB" sz="1100" b="1" dirty="0" smtClean="0">
                <a:latin typeface="Arial" panose="020B0604020202020204" pitchFamily="34" charset="0"/>
                <a:cs typeface="Arial" panose="020B0604020202020204" pitchFamily="34" charset="0"/>
              </a:rPr>
              <a:t>intoxication</a:t>
            </a:r>
            <a:r>
              <a:rPr lang="en-GB" sz="1100" dirty="0" smtClean="0">
                <a:latin typeface="Arial" panose="020B0604020202020204" pitchFamily="34" charset="0"/>
                <a:cs typeface="Arial" panose="020B0604020202020204" pitchFamily="34" charset="0"/>
              </a:rPr>
              <a:t> for example, he/she does not have the capacity to make the choice</a:t>
            </a:r>
          </a:p>
          <a:p>
            <a:pPr>
              <a:lnSpc>
                <a:spcPct val="100000"/>
              </a:lnSpc>
            </a:pPr>
            <a:endParaRPr lang="en-GB" sz="1100" dirty="0" smtClean="0">
              <a:latin typeface="Arial" panose="020B0604020202020204" pitchFamily="34" charset="0"/>
              <a:cs typeface="Arial" panose="020B0604020202020204" pitchFamily="34" charset="0"/>
            </a:endParaRPr>
          </a:p>
          <a:p>
            <a:pPr>
              <a:lnSpc>
                <a:spcPct val="100000"/>
              </a:lnSpc>
            </a:pPr>
            <a:r>
              <a:rPr lang="en-GB" sz="1100" i="0" dirty="0" smtClean="0">
                <a:latin typeface="Arial" panose="020B0604020202020204" pitchFamily="34" charset="0"/>
                <a:cs typeface="Arial" panose="020B0604020202020204" pitchFamily="34" charset="0"/>
              </a:rPr>
              <a:t>It is left undefined as to what "freedom" means so it must be a matter of fact in any case whether </a:t>
            </a:r>
            <a:r>
              <a:rPr lang="en-GB" sz="1100" b="1" i="0" dirty="0" smtClean="0">
                <a:latin typeface="Arial" panose="020B0604020202020204" pitchFamily="34" charset="0"/>
                <a:cs typeface="Arial" panose="020B0604020202020204" pitchFamily="34" charset="0"/>
              </a:rPr>
              <a:t>pressures or threats </a:t>
            </a:r>
            <a:r>
              <a:rPr lang="en-GB" sz="1100" i="0" dirty="0" smtClean="0">
                <a:latin typeface="Arial" panose="020B0604020202020204" pitchFamily="34" charset="0"/>
                <a:cs typeface="Arial" panose="020B0604020202020204" pitchFamily="34" charset="0"/>
              </a:rPr>
              <a:t>rule out an agreement. </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29611626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u="sng" dirty="0" smtClean="0">
                <a:latin typeface="Arial" panose="020B0604020202020204" pitchFamily="34" charset="0"/>
                <a:cs typeface="Arial" panose="020B0604020202020204" pitchFamily="34" charset="0"/>
              </a:rPr>
              <a:t>Statutory</a:t>
            </a:r>
            <a:r>
              <a:rPr lang="en-GB" sz="1100" u="sng" baseline="0" dirty="0" smtClean="0">
                <a:latin typeface="Arial" panose="020B0604020202020204" pitchFamily="34" charset="0"/>
                <a:cs typeface="Arial" panose="020B0604020202020204" pitchFamily="34" charset="0"/>
              </a:rPr>
              <a:t> </a:t>
            </a:r>
            <a:r>
              <a:rPr lang="en-GB" sz="1100" u="sng" dirty="0" smtClean="0">
                <a:latin typeface="Arial" panose="020B0604020202020204" pitchFamily="34" charset="0"/>
                <a:cs typeface="Arial" panose="020B0604020202020204" pitchFamily="34" charset="0"/>
              </a:rPr>
              <a:t>Presumption </a:t>
            </a:r>
            <a:r>
              <a:rPr lang="en-GB" sz="1100" dirty="0" smtClean="0">
                <a:latin typeface="Arial" panose="020B0604020202020204" pitchFamily="34" charset="0"/>
                <a:cs typeface="Arial" panose="020B0604020202020204" pitchFamily="34" charset="0"/>
              </a:rPr>
              <a:t>– A</a:t>
            </a:r>
            <a:r>
              <a:rPr lang="en-GB" sz="1100" baseline="0" dirty="0" smtClean="0">
                <a:latin typeface="Arial" panose="020B0604020202020204" pitchFamily="34" charset="0"/>
                <a:cs typeface="Arial" panose="020B0604020202020204" pitchFamily="34" charset="0"/>
              </a:rPr>
              <a:t> presumption of a particular fact can be made without the aid of proof in some situations.  The burden of proof can shift from one party to the opposing party in court trial.</a:t>
            </a:r>
          </a:p>
          <a:p>
            <a:endParaRPr lang="en-GB" sz="1100" baseline="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Two statutory presumptions exist:</a:t>
            </a:r>
            <a:r>
              <a:rPr lang="en-GB" sz="1100" baseline="0" dirty="0" smtClean="0">
                <a:latin typeface="Arial" panose="020B0604020202020204" pitchFamily="34" charset="0"/>
                <a:cs typeface="Arial" panose="020B0604020202020204" pitchFamily="34" charset="0"/>
              </a:rPr>
              <a:t> </a:t>
            </a:r>
            <a:endParaRPr lang="en-GB" sz="1100" dirty="0" smtClean="0">
              <a:latin typeface="Arial" panose="020B0604020202020204" pitchFamily="34" charset="0"/>
              <a:cs typeface="Arial" panose="020B0604020202020204" pitchFamily="34" charset="0"/>
            </a:endParaRP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Evidential</a:t>
            </a:r>
            <a:r>
              <a:rPr lang="en-GB" sz="1100" dirty="0" smtClean="0">
                <a:latin typeface="Arial" panose="020B0604020202020204" pitchFamily="34" charset="0"/>
                <a:cs typeface="Arial" panose="020B0604020202020204" pitchFamily="34" charset="0"/>
              </a:rPr>
              <a:t> – can be argued by the defence</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Conclusive</a:t>
            </a:r>
            <a:r>
              <a:rPr lang="en-GB" sz="1100" dirty="0" smtClean="0">
                <a:latin typeface="Arial" panose="020B0604020202020204" pitchFamily="34" charset="0"/>
                <a:cs typeface="Arial" panose="020B0604020202020204" pitchFamily="34" charset="0"/>
              </a:rPr>
              <a:t> – Conclusive fact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6784046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u="sng" baseline="0" dirty="0" smtClean="0">
                <a:latin typeface="Arial" panose="020B0604020202020204" pitchFamily="34" charset="0"/>
                <a:cs typeface="Arial" panose="020B0604020202020204" pitchFamily="34" charset="0"/>
              </a:rPr>
              <a:t>Evidential Presumption </a:t>
            </a:r>
            <a:endParaRPr lang="en-GB" sz="1100" baseline="0" dirty="0" smtClean="0">
              <a:latin typeface="Arial" panose="020B0604020202020204" pitchFamily="34" charset="0"/>
              <a:cs typeface="Arial" panose="020B0604020202020204" pitchFamily="34" charset="0"/>
            </a:endParaRPr>
          </a:p>
          <a:p>
            <a:r>
              <a:rPr lang="en-GB" sz="1100" baseline="0" dirty="0" smtClean="0">
                <a:latin typeface="Arial" panose="020B0604020202020204" pitchFamily="34" charset="0"/>
                <a:cs typeface="Arial" panose="020B0604020202020204" pitchFamily="34" charset="0"/>
              </a:rPr>
              <a:t> </a:t>
            </a:r>
          </a:p>
          <a:p>
            <a:r>
              <a:rPr lang="en-GB" sz="1100" dirty="0" smtClean="0">
                <a:latin typeface="Arial" panose="020B0604020202020204" pitchFamily="34" charset="0"/>
                <a:cs typeface="Arial" panose="020B0604020202020204" pitchFamily="34" charset="0"/>
              </a:rPr>
              <a:t>If in proceedings it is proved –</a:t>
            </a:r>
          </a:p>
          <a:p>
            <a:r>
              <a:rPr lang="en-GB" sz="1100" dirty="0" smtClean="0">
                <a:latin typeface="Arial" panose="020B0604020202020204" pitchFamily="34" charset="0"/>
                <a:cs typeface="Arial" panose="020B0604020202020204" pitchFamily="34" charset="0"/>
              </a:rPr>
              <a:t> </a:t>
            </a:r>
          </a:p>
          <a:p>
            <a:pPr marL="228600" indent="-228600">
              <a:buAutoNum type="arabicParenBoth"/>
            </a:pPr>
            <a:r>
              <a:rPr lang="en-GB" sz="1100" dirty="0" smtClean="0">
                <a:latin typeface="Arial" panose="020B0604020202020204" pitchFamily="34" charset="0"/>
                <a:cs typeface="Arial" panose="020B0604020202020204" pitchFamily="34" charset="0"/>
              </a:rPr>
              <a:t>that the defendant did the relevant act, </a:t>
            </a:r>
          </a:p>
          <a:p>
            <a:pPr marL="228600" indent="-228600">
              <a:buAutoNum type="arabicParenBoth"/>
            </a:pPr>
            <a:r>
              <a:rPr lang="en-GB" sz="1100" dirty="0" smtClean="0">
                <a:latin typeface="Arial" panose="020B0604020202020204" pitchFamily="34" charset="0"/>
                <a:cs typeface="Arial" panose="020B0604020202020204" pitchFamily="34" charset="0"/>
              </a:rPr>
              <a:t>that any of the circumstances specified</a:t>
            </a:r>
            <a:r>
              <a:rPr lang="en-GB" sz="1100" baseline="0" dirty="0" smtClean="0">
                <a:latin typeface="Arial" panose="020B0604020202020204" pitchFamily="34" charset="0"/>
                <a:cs typeface="Arial" panose="020B0604020202020204" pitchFamily="34" charset="0"/>
              </a:rPr>
              <a:t> </a:t>
            </a:r>
            <a:r>
              <a:rPr lang="en-GB" sz="1100" dirty="0" smtClean="0">
                <a:latin typeface="Arial" panose="020B0604020202020204" pitchFamily="34" charset="0"/>
                <a:cs typeface="Arial" panose="020B0604020202020204" pitchFamily="34" charset="0"/>
              </a:rPr>
              <a:t>existed, (see next slide) and</a:t>
            </a:r>
          </a:p>
          <a:p>
            <a:pPr marL="228600" indent="-228600">
              <a:buAutoNum type="arabicParenBoth"/>
            </a:pPr>
            <a:r>
              <a:rPr lang="en-GB" sz="1100" dirty="0" smtClean="0">
                <a:latin typeface="Arial" panose="020B0604020202020204" pitchFamily="34" charset="0"/>
                <a:cs typeface="Arial" panose="020B0604020202020204" pitchFamily="34" charset="0"/>
              </a:rPr>
              <a:t>that the defendant knew that those circumstances existed, </a:t>
            </a:r>
          </a:p>
          <a:p>
            <a:pPr marL="0" indent="0">
              <a:buNone/>
            </a:pPr>
            <a:endParaRPr lang="en-GB" sz="1100" dirty="0" smtClean="0">
              <a:latin typeface="Arial" panose="020B0604020202020204" pitchFamily="34" charset="0"/>
              <a:cs typeface="Arial" panose="020B0604020202020204" pitchFamily="34" charset="0"/>
            </a:endParaRPr>
          </a:p>
          <a:p>
            <a:r>
              <a:rPr lang="en-GB" sz="1100" dirty="0" smtClean="0">
                <a:latin typeface="Arial" panose="020B0604020202020204" pitchFamily="34" charset="0"/>
                <a:cs typeface="Arial" panose="020B0604020202020204" pitchFamily="34" charset="0"/>
              </a:rPr>
              <a:t>the complainant is to be taken </a:t>
            </a:r>
            <a:r>
              <a:rPr lang="en-GB" sz="1100" b="1" dirty="0" smtClean="0">
                <a:latin typeface="Arial" panose="020B0604020202020204" pitchFamily="34" charset="0"/>
                <a:cs typeface="Arial" panose="020B0604020202020204" pitchFamily="34" charset="0"/>
              </a:rPr>
              <a:t>not to have consented </a:t>
            </a:r>
            <a:r>
              <a:rPr lang="en-GB" sz="1100" dirty="0" smtClean="0">
                <a:latin typeface="Arial" panose="020B0604020202020204" pitchFamily="34" charset="0"/>
                <a:cs typeface="Arial" panose="020B0604020202020204" pitchFamily="34" charset="0"/>
              </a:rPr>
              <a:t>to the relevant act.</a:t>
            </a:r>
            <a:r>
              <a:rPr lang="en-GB" sz="1100" baseline="0" dirty="0" smtClean="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0246901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FontTx/>
              <a:buNone/>
            </a:pPr>
            <a:r>
              <a:rPr lang="en-GB" sz="1100" baseline="0" dirty="0" smtClean="0">
                <a:latin typeface="Arial" panose="020B0604020202020204" pitchFamily="34" charset="0"/>
                <a:cs typeface="Arial" panose="020B0604020202020204" pitchFamily="34" charset="0"/>
              </a:rPr>
              <a:t>Immediately before, or at the time any person was </a:t>
            </a:r>
            <a:r>
              <a:rPr lang="en-GB" sz="1100" b="1" baseline="0" dirty="0" smtClean="0">
                <a:latin typeface="Arial" panose="020B0604020202020204" pitchFamily="34" charset="0"/>
                <a:cs typeface="Arial" panose="020B0604020202020204" pitchFamily="34" charset="0"/>
              </a:rPr>
              <a:t>using violence </a:t>
            </a:r>
            <a:r>
              <a:rPr lang="en-GB" sz="1100" baseline="0" dirty="0" smtClean="0">
                <a:latin typeface="Arial" panose="020B0604020202020204" pitchFamily="34" charset="0"/>
                <a:cs typeface="Arial" panose="020B0604020202020204" pitchFamily="34" charset="0"/>
              </a:rPr>
              <a:t>or caused them to </a:t>
            </a:r>
            <a:r>
              <a:rPr lang="en-GB" sz="1100" b="1" baseline="0" dirty="0" smtClean="0">
                <a:latin typeface="Arial" panose="020B0604020202020204" pitchFamily="34" charset="0"/>
                <a:cs typeface="Arial" panose="020B0604020202020204" pitchFamily="34" charset="0"/>
              </a:rPr>
              <a:t>fear violence</a:t>
            </a:r>
            <a:r>
              <a:rPr lang="en-GB" sz="1100" i="1" dirty="0" smtClean="0">
                <a:latin typeface="Arial" panose="020B0604020202020204" pitchFamily="34" charset="0"/>
                <a:cs typeface="Arial" panose="020B0604020202020204" pitchFamily="34" charset="0"/>
              </a:rPr>
              <a:t>.</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100" dirty="0" smtClean="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dirty="0" smtClean="0">
                <a:latin typeface="Arial" panose="020B0604020202020204" pitchFamily="34" charset="0"/>
                <a:cs typeface="Arial" panose="020B0604020202020204" pitchFamily="34" charset="0"/>
              </a:rPr>
              <a:t>E.g. </a:t>
            </a:r>
            <a:r>
              <a:rPr lang="en-GB" sz="1100" i="0" dirty="0" smtClean="0">
                <a:latin typeface="Arial" panose="020B0604020202020204" pitchFamily="34" charset="0"/>
                <a:cs typeface="Arial" panose="020B0604020202020204" pitchFamily="34" charset="0"/>
              </a:rPr>
              <a:t>consenting </a:t>
            </a:r>
            <a:r>
              <a:rPr lang="en-GB" sz="1100" i="0" dirty="0" err="1" smtClean="0">
                <a:latin typeface="Arial" panose="020B0604020202020204" pitchFamily="34" charset="0"/>
                <a:cs typeface="Arial" panose="020B0604020202020204" pitchFamily="34" charset="0"/>
              </a:rPr>
              <a:t>sado</a:t>
            </a:r>
            <a:r>
              <a:rPr lang="en-GB" sz="1100" i="0" dirty="0" smtClean="0">
                <a:latin typeface="Arial" panose="020B0604020202020204" pitchFamily="34" charset="0"/>
                <a:cs typeface="Arial" panose="020B0604020202020204" pitchFamily="34" charset="0"/>
              </a:rPr>
              <a:t>-masochists (sexual activity where a person likes to inflict physical</a:t>
            </a:r>
            <a:r>
              <a:rPr lang="en-GB" sz="1100" i="0" baseline="0" dirty="0" smtClean="0">
                <a:latin typeface="Arial" panose="020B0604020202020204" pitchFamily="34" charset="0"/>
                <a:cs typeface="Arial" panose="020B0604020202020204" pitchFamily="34" charset="0"/>
              </a:rPr>
              <a:t> or mental</a:t>
            </a:r>
            <a:r>
              <a:rPr lang="en-GB" sz="1100" i="0" dirty="0" smtClean="0">
                <a:latin typeface="Arial" panose="020B0604020202020204" pitchFamily="34" charset="0"/>
                <a:cs typeface="Arial" panose="020B0604020202020204" pitchFamily="34" charset="0"/>
              </a:rPr>
              <a:t> harm on another,</a:t>
            </a:r>
            <a:r>
              <a:rPr lang="en-GB" sz="1100" i="0" baseline="0" dirty="0" smtClean="0">
                <a:latin typeface="Arial" panose="020B0604020202020204" pitchFamily="34" charset="0"/>
                <a:cs typeface="Arial" panose="020B0604020202020204" pitchFamily="34" charset="0"/>
              </a:rPr>
              <a:t> pleasure from experiencing pain)</a:t>
            </a:r>
            <a:r>
              <a:rPr lang="en-GB" sz="1100" i="0" dirty="0" smtClean="0">
                <a:latin typeface="Arial" panose="020B0604020202020204" pitchFamily="34" charset="0"/>
                <a:cs typeface="Arial" panose="020B0604020202020204" pitchFamily="34" charset="0"/>
              </a:rPr>
              <a:t>  may be able to rebut the presumption which otherwise arises.</a:t>
            </a:r>
          </a:p>
          <a:p>
            <a:pPr marL="0" indent="0">
              <a:lnSpc>
                <a:spcPct val="100000"/>
              </a:lnSpc>
              <a:buFontTx/>
              <a:buNone/>
            </a:pPr>
            <a:endParaRPr lang="en-GB" sz="1100" b="1" baseline="0" dirty="0" smtClean="0">
              <a:latin typeface="Arial" panose="020B0604020202020204" pitchFamily="34" charset="0"/>
              <a:cs typeface="Arial" panose="020B0604020202020204" pitchFamily="34" charset="0"/>
            </a:endParaRPr>
          </a:p>
          <a:p>
            <a:pPr marL="171450" indent="-171450">
              <a:lnSpc>
                <a:spcPct val="100000"/>
              </a:lnSpc>
              <a:buFontTx/>
              <a:buChar char="-"/>
            </a:pPr>
            <a:r>
              <a:rPr lang="en-GB" sz="1100" baseline="0" dirty="0" smtClean="0">
                <a:latin typeface="Arial" panose="020B0604020202020204" pitchFamily="34" charset="0"/>
                <a:cs typeface="Arial" panose="020B0604020202020204" pitchFamily="34" charset="0"/>
              </a:rPr>
              <a:t>Immediately before, or at the time any person was </a:t>
            </a:r>
            <a:r>
              <a:rPr lang="en-GB" sz="1100" b="1" baseline="0" dirty="0" smtClean="0">
                <a:latin typeface="Arial" panose="020B0604020202020204" pitchFamily="34" charset="0"/>
                <a:cs typeface="Arial" panose="020B0604020202020204" pitchFamily="34" charset="0"/>
              </a:rPr>
              <a:t>using violence </a:t>
            </a:r>
            <a:r>
              <a:rPr lang="en-GB" sz="1100" baseline="0" dirty="0" smtClean="0">
                <a:latin typeface="Arial" panose="020B0604020202020204" pitchFamily="34" charset="0"/>
                <a:cs typeface="Arial" panose="020B0604020202020204" pitchFamily="34" charset="0"/>
              </a:rPr>
              <a:t>or caused him to </a:t>
            </a:r>
            <a:r>
              <a:rPr lang="en-GB" sz="1100" b="1" baseline="0" dirty="0" smtClean="0">
                <a:latin typeface="Arial" panose="020B0604020202020204" pitchFamily="34" charset="0"/>
                <a:cs typeface="Arial" panose="020B0604020202020204" pitchFamily="34" charset="0"/>
              </a:rPr>
              <a:t>fear violence </a:t>
            </a:r>
            <a:r>
              <a:rPr lang="en-GB" sz="1100" b="1" u="sng" baseline="0" dirty="0" smtClean="0">
                <a:latin typeface="Arial" panose="020B0604020202020204" pitchFamily="34" charset="0"/>
                <a:cs typeface="Arial" panose="020B0604020202020204" pitchFamily="34" charset="0"/>
              </a:rPr>
              <a:t>against another person</a:t>
            </a:r>
          </a:p>
          <a:p>
            <a:pPr marL="0" indent="0">
              <a:lnSpc>
                <a:spcPct val="100000"/>
              </a:lnSpc>
              <a:buFontTx/>
              <a:buNone/>
            </a:pPr>
            <a:endParaRPr lang="en-GB" sz="1100" b="1" u="sng" baseline="0" dirty="0" smtClean="0">
              <a:latin typeface="Arial" panose="020B0604020202020204" pitchFamily="34" charset="0"/>
              <a:cs typeface="Arial" panose="020B0604020202020204" pitchFamily="34" charset="0"/>
            </a:endParaRPr>
          </a:p>
          <a:p>
            <a:pPr marL="171450" indent="-171450">
              <a:lnSpc>
                <a:spcPct val="100000"/>
              </a:lnSpc>
              <a:buFontTx/>
              <a:buChar char="-"/>
            </a:pPr>
            <a:r>
              <a:rPr lang="en-GB" sz="1100" baseline="0" dirty="0" smtClean="0">
                <a:latin typeface="Arial" panose="020B0604020202020204" pitchFamily="34" charset="0"/>
                <a:cs typeface="Arial" panose="020B0604020202020204" pitchFamily="34" charset="0"/>
              </a:rPr>
              <a:t>The complainant was unlawfully detained, </a:t>
            </a:r>
            <a:r>
              <a:rPr lang="en-GB" sz="1100" b="1" baseline="0" dirty="0" smtClean="0">
                <a:latin typeface="Arial" panose="020B0604020202020204" pitchFamily="34" charset="0"/>
                <a:cs typeface="Arial" panose="020B0604020202020204" pitchFamily="34" charset="0"/>
              </a:rPr>
              <a:t>asleep</a:t>
            </a:r>
            <a:r>
              <a:rPr lang="en-GB" sz="1100" baseline="0" dirty="0" smtClean="0">
                <a:latin typeface="Arial" panose="020B0604020202020204" pitchFamily="34" charset="0"/>
                <a:cs typeface="Arial" panose="020B0604020202020204" pitchFamily="34" charset="0"/>
              </a:rPr>
              <a:t> or </a:t>
            </a:r>
            <a:r>
              <a:rPr lang="en-GB" sz="1100" b="1" baseline="0" dirty="0" smtClean="0">
                <a:latin typeface="Arial" panose="020B0604020202020204" pitchFamily="34" charset="0"/>
                <a:cs typeface="Arial" panose="020B0604020202020204" pitchFamily="34" charset="0"/>
              </a:rPr>
              <a:t>unconscious</a:t>
            </a:r>
          </a:p>
          <a:p>
            <a:pPr marL="0" indent="0">
              <a:lnSpc>
                <a:spcPct val="100000"/>
              </a:lnSpc>
              <a:buFontTx/>
              <a:buNone/>
            </a:pPr>
            <a:endParaRPr lang="en-GB" sz="1100" b="1" baseline="0" dirty="0" smtClean="0">
              <a:latin typeface="Arial" panose="020B0604020202020204" pitchFamily="34" charset="0"/>
              <a:cs typeface="Arial" panose="020B0604020202020204" pitchFamily="34" charset="0"/>
            </a:endParaRPr>
          </a:p>
          <a:p>
            <a:pPr marL="171450" indent="-171450">
              <a:lnSpc>
                <a:spcPct val="100000"/>
              </a:lnSpc>
              <a:buFontTx/>
              <a:buChar char="-"/>
            </a:pPr>
            <a:r>
              <a:rPr lang="en-GB" sz="1100" baseline="0" dirty="0" smtClean="0">
                <a:latin typeface="Arial" panose="020B0604020202020204" pitchFamily="34" charset="0"/>
                <a:cs typeface="Arial" panose="020B0604020202020204" pitchFamily="34" charset="0"/>
              </a:rPr>
              <a:t>The complainant was unable was unable to communicate because of a </a:t>
            </a:r>
            <a:r>
              <a:rPr lang="en-GB" sz="1100" b="1" baseline="0" dirty="0" smtClean="0">
                <a:latin typeface="Arial" panose="020B0604020202020204" pitchFamily="34" charset="0"/>
                <a:cs typeface="Arial" panose="020B0604020202020204" pitchFamily="34" charset="0"/>
              </a:rPr>
              <a:t>physical disability</a:t>
            </a:r>
          </a:p>
          <a:p>
            <a:pPr marL="0" indent="0">
              <a:lnSpc>
                <a:spcPct val="100000"/>
              </a:lnSpc>
              <a:buFontTx/>
              <a:buNone/>
            </a:pPr>
            <a:endParaRPr lang="en-GB" sz="1100" b="1" baseline="0" dirty="0" smtClean="0">
              <a:latin typeface="Arial" panose="020B0604020202020204" pitchFamily="34" charset="0"/>
              <a:cs typeface="Arial" panose="020B0604020202020204" pitchFamily="34" charset="0"/>
            </a:endParaRPr>
          </a:p>
          <a:p>
            <a:pPr marL="171450" indent="-171450">
              <a:lnSpc>
                <a:spcPct val="100000"/>
              </a:lnSpc>
              <a:buFontTx/>
              <a:buChar char="-"/>
            </a:pPr>
            <a:r>
              <a:rPr lang="en-GB" sz="1100" baseline="0" dirty="0" smtClean="0">
                <a:latin typeface="Arial" panose="020B0604020202020204" pitchFamily="34" charset="0"/>
                <a:cs typeface="Arial" panose="020B0604020202020204" pitchFamily="34" charset="0"/>
              </a:rPr>
              <a:t>The person gave something to the complainant causing them to be </a:t>
            </a:r>
            <a:r>
              <a:rPr lang="en-GB" sz="1100" b="1" baseline="0" dirty="0" smtClean="0">
                <a:latin typeface="Arial" panose="020B0604020202020204" pitchFamily="34" charset="0"/>
                <a:cs typeface="Arial" panose="020B0604020202020204" pitchFamily="34" charset="0"/>
              </a:rPr>
              <a:t>stupefied</a:t>
            </a:r>
            <a:r>
              <a:rPr lang="en-GB" sz="1100" baseline="0" dirty="0" smtClean="0">
                <a:latin typeface="Arial" panose="020B0604020202020204" pitchFamily="34" charset="0"/>
                <a:cs typeface="Arial" panose="020B0604020202020204" pitchFamily="34" charset="0"/>
              </a:rPr>
              <a:t> or </a:t>
            </a:r>
            <a:r>
              <a:rPr lang="en-GB" sz="1100" b="1" baseline="0" dirty="0" smtClean="0">
                <a:latin typeface="Arial" panose="020B0604020202020204" pitchFamily="34" charset="0"/>
                <a:cs typeface="Arial" panose="020B0604020202020204" pitchFamily="34" charset="0"/>
              </a:rPr>
              <a:t>overpowered</a:t>
            </a:r>
          </a:p>
          <a:p>
            <a:pPr marL="0" indent="0">
              <a:lnSpc>
                <a:spcPct val="100000"/>
              </a:lnSpc>
              <a:buFontTx/>
              <a:buNone/>
            </a:pPr>
            <a:r>
              <a:rPr lang="en-GB" sz="1100" b="0" baseline="0" dirty="0" smtClean="0">
                <a:latin typeface="Arial" panose="020B0604020202020204" pitchFamily="34" charset="0"/>
                <a:cs typeface="Arial" panose="020B0604020202020204" pitchFamily="34" charset="0"/>
              </a:rPr>
              <a:t>This includes alcohol and any drugs such as </a:t>
            </a:r>
            <a:r>
              <a:rPr lang="en-GB" sz="1100" i="0" dirty="0" smtClean="0">
                <a:latin typeface="Arial" panose="020B0604020202020204" pitchFamily="34" charset="0"/>
                <a:cs typeface="Arial" panose="020B0604020202020204" pitchFamily="34" charset="0"/>
              </a:rPr>
              <a:t>Rohypnol and GBH.</a:t>
            </a:r>
            <a:r>
              <a:rPr lang="en-GB" sz="1100" i="1" dirty="0" smtClean="0">
                <a:latin typeface="Arial" panose="020B0604020202020204" pitchFamily="34" charset="0"/>
                <a:cs typeface="Arial" panose="020B0604020202020204" pitchFamily="34" charset="0"/>
              </a:rPr>
              <a:t> </a:t>
            </a:r>
          </a:p>
          <a:p>
            <a:pPr marL="0" indent="0">
              <a:lnSpc>
                <a:spcPct val="100000"/>
              </a:lnSpc>
              <a:buFontTx/>
              <a:buNone/>
            </a:pPr>
            <a:r>
              <a:rPr lang="en-GB" sz="1100" i="0" dirty="0" smtClean="0">
                <a:latin typeface="Arial" panose="020B0604020202020204" pitchFamily="34" charset="0"/>
                <a:cs typeface="Arial" panose="020B0604020202020204" pitchFamily="34" charset="0"/>
              </a:rPr>
              <a:t>However if the victim's consumption is purely voluntary and fully informed the presumption does not apply. In cases of complainants who have become voluntarily intoxicated through drink or drugs, the question of their consent will fall to be decided under the general provisions of capacity and free choice.</a:t>
            </a:r>
            <a:endParaRPr lang="en-GB" sz="1100" b="0" i="0" baseline="0" dirty="0" smtClean="0">
              <a:latin typeface="Arial" panose="020B0604020202020204" pitchFamily="34" charset="0"/>
              <a:cs typeface="Arial" panose="020B0604020202020204" pitchFamily="34" charset="0"/>
            </a:endParaRPr>
          </a:p>
          <a:p>
            <a:pPr marL="0" indent="0">
              <a:lnSpc>
                <a:spcPct val="100000"/>
              </a:lnSpc>
              <a:buFontTx/>
              <a:buNone/>
            </a:pPr>
            <a:endParaRPr lang="en-GB" sz="1100" b="1" i="0" baseline="0" dirty="0" smtClean="0">
              <a:latin typeface="Arial" panose="020B0604020202020204" pitchFamily="34" charset="0"/>
              <a:cs typeface="Arial" panose="020B0604020202020204" pitchFamily="34" charset="0"/>
            </a:endParaRPr>
          </a:p>
          <a:p>
            <a:pPr marL="0" indent="0">
              <a:lnSpc>
                <a:spcPct val="100000"/>
              </a:lnSpc>
              <a:buFontTx/>
              <a:buNone/>
            </a:pPr>
            <a:endParaRPr lang="en-GB" sz="1100" b="1" baseline="0" dirty="0" smtClean="0">
              <a:latin typeface="Arial" panose="020B0604020202020204" pitchFamily="34" charset="0"/>
              <a:cs typeface="Arial" panose="020B0604020202020204" pitchFamily="34" charset="0"/>
            </a:endParaRPr>
          </a:p>
          <a:p>
            <a:pPr rtl="0">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These </a:t>
            </a:r>
            <a:r>
              <a:rPr lang="en-GB" sz="1100" b="1" i="0" u="none" strike="noStrike" kern="1200" baseline="0" dirty="0" smtClean="0">
                <a:solidFill>
                  <a:schemeClr val="tx1"/>
                </a:solidFill>
                <a:latin typeface="Arial" panose="020B0604020202020204" pitchFamily="34" charset="0"/>
                <a:ea typeface="+mn-ea"/>
                <a:cs typeface="Arial" panose="020B0604020202020204" pitchFamily="34" charset="0"/>
              </a:rPr>
              <a:t>can be rebutted by the defence</a:t>
            </a: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 In order for the defence to rebut this presumption, the defendant will need first of all to satisfy the judge from evidence that there is a definite issue about consent that he/she wants to put to the jury. If the judge is persuaded that there is an accountable issue, then it is for the defence to produce that evidence from the defendant, witness or the victim under cross examination.</a:t>
            </a:r>
          </a:p>
          <a:p>
            <a:pPr rtl="0">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rtl="0">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If the judge does not conclude that there is sufficient evidence from the defence, then the jury will be directed to find that the victim did not consent and that the defendant could not have reasonably believed otherwise.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5699811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t" hangingPunct="1"/>
            <a:r>
              <a:rPr lang="en-GB" altLang="en-US" sz="1100" b="1" dirty="0" smtClean="0">
                <a:latin typeface="Arial" panose="020B0604020202020204" pitchFamily="34" charset="0"/>
                <a:ea typeface="ＭＳ Ｐゴシック" panose="020B0600070205080204" pitchFamily="34" charset="-128"/>
              </a:rPr>
              <a:t>Consolidation</a:t>
            </a:r>
            <a:r>
              <a:rPr lang="en-GB" altLang="en-US" sz="1100" b="1" baseline="0" dirty="0" smtClean="0">
                <a:latin typeface="Arial" panose="020B0604020202020204" pitchFamily="34" charset="0"/>
                <a:ea typeface="ＭＳ Ｐゴシック" panose="020B0600070205080204" pitchFamily="34" charset="-128"/>
              </a:rPr>
              <a:t> of previous slides</a:t>
            </a:r>
          </a:p>
          <a:p>
            <a:pPr eaLnBrk="1" fontAlgn="t" hangingPunct="1"/>
            <a:endParaRPr lang="en-GB" altLang="en-US" sz="1100" b="1" baseline="0" dirty="0" smtClean="0">
              <a:latin typeface="Arial" panose="020B0604020202020204" pitchFamily="34" charset="0"/>
              <a:ea typeface="ＭＳ Ｐゴシック" panose="020B0600070205080204" pitchFamily="34" charset="-128"/>
            </a:endParaRPr>
          </a:p>
          <a:p>
            <a:pPr eaLnBrk="1" fontAlgn="t" hangingPunct="1"/>
            <a:r>
              <a:rPr lang="en-GB" altLang="en-US" sz="1100" b="1" dirty="0" smtClean="0">
                <a:latin typeface="Arial" panose="020B0604020202020204" pitchFamily="34" charset="0"/>
                <a:ea typeface="ＭＳ Ｐゴシック" panose="020B0600070205080204" pitchFamily="34" charset="-128"/>
              </a:rPr>
              <a:t>If any of the following situations apply:</a:t>
            </a:r>
            <a:endParaRPr lang="en-GB" altLang="en-US" sz="1100" dirty="0" smtClean="0">
              <a:latin typeface="Arial" panose="020B0604020202020204" pitchFamily="34" charset="0"/>
              <a:ea typeface="ＭＳ Ｐゴシック" panose="020B0600070205080204" pitchFamily="34" charset="-128"/>
            </a:endParaRPr>
          </a:p>
          <a:p>
            <a:pPr eaLnBrk="1" fontAlgn="t" hangingPunct="1"/>
            <a:endParaRPr lang="en-GB" altLang="en-US" sz="1100" dirty="0" smtClean="0">
              <a:latin typeface="Arial" panose="020B0604020202020204" pitchFamily="34" charset="0"/>
              <a:ea typeface="ＭＳ Ｐゴシック" panose="020B0600070205080204" pitchFamily="34" charset="-128"/>
            </a:endParaRPr>
          </a:p>
          <a:p>
            <a:pPr eaLnBrk="1" fontAlgn="t" hangingPunct="1"/>
            <a:r>
              <a:rPr lang="en-GB" altLang="en-US" sz="1100" dirty="0" smtClean="0">
                <a:latin typeface="Arial" panose="020B0604020202020204" pitchFamily="34" charset="0"/>
                <a:ea typeface="ＭＳ Ｐゴシック" panose="020B0600070205080204" pitchFamily="34" charset="-128"/>
              </a:rPr>
              <a:t>It will be </a:t>
            </a:r>
            <a:r>
              <a:rPr lang="en-GB" altLang="en-US" sz="1100" b="1" dirty="0" smtClean="0">
                <a:latin typeface="Arial" panose="020B0604020202020204" pitchFamily="34" charset="0"/>
                <a:ea typeface="ＭＳ Ｐゴシック" panose="020B0600070205080204" pitchFamily="34" charset="-128"/>
              </a:rPr>
              <a:t>presumed</a:t>
            </a:r>
            <a:r>
              <a:rPr lang="en-GB" altLang="en-US" sz="1100" dirty="0" smtClean="0">
                <a:latin typeface="Arial" panose="020B0604020202020204" pitchFamily="34" charset="0"/>
                <a:ea typeface="ＭＳ Ｐゴシック" panose="020B0600070205080204" pitchFamily="34" charset="-128"/>
              </a:rPr>
              <a:t> that the </a:t>
            </a:r>
            <a:r>
              <a:rPr lang="en-GB" altLang="en-US" sz="1100" b="1" dirty="0" smtClean="0">
                <a:latin typeface="Arial" panose="020B0604020202020204" pitchFamily="34" charset="0"/>
                <a:ea typeface="ＭＳ Ｐゴシック" panose="020B0600070205080204" pitchFamily="34" charset="-128"/>
              </a:rPr>
              <a:t>victim did not consent </a:t>
            </a:r>
            <a:r>
              <a:rPr lang="en-GB" altLang="en-US" sz="1100" dirty="0" smtClean="0">
                <a:latin typeface="Arial" panose="020B0604020202020204" pitchFamily="34" charset="0"/>
                <a:ea typeface="ＭＳ Ｐゴシック" panose="020B0600070205080204" pitchFamily="34" charset="-128"/>
              </a:rPr>
              <a:t>to the act.</a:t>
            </a:r>
          </a:p>
          <a:p>
            <a:pPr eaLnBrk="1" fontAlgn="t" hangingPunct="1"/>
            <a:r>
              <a:rPr lang="en-GB" altLang="en-US" sz="1100" dirty="0" smtClean="0">
                <a:latin typeface="Arial" panose="020B0604020202020204" pitchFamily="34" charset="0"/>
                <a:ea typeface="ＭＳ Ｐゴシック" panose="020B0600070205080204" pitchFamily="34" charset="-128"/>
              </a:rPr>
              <a:t>…and the </a:t>
            </a:r>
            <a:r>
              <a:rPr lang="en-GB" altLang="en-US" sz="1100" b="1" dirty="0" smtClean="0">
                <a:latin typeface="Arial" panose="020B0604020202020204" pitchFamily="34" charset="0"/>
                <a:ea typeface="ＭＳ Ｐゴシック" panose="020B0600070205080204" pitchFamily="34" charset="-128"/>
              </a:rPr>
              <a:t>burden will shift to the defendant </a:t>
            </a:r>
            <a:r>
              <a:rPr lang="en-GB" altLang="en-US" sz="1100" dirty="0" smtClean="0">
                <a:latin typeface="Arial" panose="020B0604020202020204" pitchFamily="34" charset="0"/>
                <a:ea typeface="ＭＳ Ｐゴシック" panose="020B0600070205080204" pitchFamily="34" charset="-128"/>
              </a:rPr>
              <a:t>to produce evidence to </a:t>
            </a:r>
            <a:r>
              <a:rPr lang="en-GB" altLang="en-US" sz="1100" b="1" dirty="0" smtClean="0">
                <a:latin typeface="Arial" panose="020B0604020202020204" pitchFamily="34" charset="0"/>
                <a:ea typeface="ＭＳ Ｐゴシック" panose="020B0600070205080204" pitchFamily="34" charset="-128"/>
              </a:rPr>
              <a:t>displace the presumption that consent was not present</a:t>
            </a:r>
            <a:r>
              <a:rPr lang="en-GB" altLang="en-US" sz="1100" dirty="0" smtClean="0">
                <a:latin typeface="Arial" panose="020B0604020202020204" pitchFamily="34" charset="0"/>
                <a:ea typeface="ＭＳ Ｐゴシック" panose="020B0600070205080204" pitchFamily="34" charset="-128"/>
              </a:rPr>
              <a:t>.</a:t>
            </a:r>
          </a:p>
          <a:p>
            <a:pPr eaLnBrk="1" fontAlgn="t" hangingPunct="1"/>
            <a:endParaRPr lang="en-GB" altLang="en-US" sz="1100" dirty="0" smtClean="0">
              <a:latin typeface="Arial" panose="020B0604020202020204" pitchFamily="34" charset="0"/>
              <a:ea typeface="ＭＳ Ｐゴシック" panose="020B0600070205080204" pitchFamily="34" charset="-128"/>
            </a:endParaRPr>
          </a:p>
          <a:p>
            <a:pPr eaLnBrk="1" fontAlgn="t" hangingPunct="1"/>
            <a:r>
              <a:rPr lang="en-GB" altLang="en-US" sz="1100" b="1" dirty="0" smtClean="0">
                <a:latin typeface="Arial" panose="020B0604020202020204" pitchFamily="34" charset="0"/>
                <a:ea typeface="ＭＳ Ｐゴシック" panose="020B0600070205080204" pitchFamily="34" charset="-128"/>
              </a:rPr>
              <a:t>Situation 1</a:t>
            </a:r>
          </a:p>
          <a:p>
            <a:pPr eaLnBrk="1" fontAlgn="t" hangingPunct="1"/>
            <a:r>
              <a:rPr lang="en-GB" altLang="en-US" sz="1100" b="1" dirty="0" smtClean="0">
                <a:latin typeface="Arial" panose="020B0604020202020204" pitchFamily="34" charset="0"/>
                <a:ea typeface="ＭＳ Ｐゴシック" panose="020B0600070205080204" pitchFamily="34" charset="-128"/>
              </a:rPr>
              <a:t>Immediately</a:t>
            </a:r>
            <a:r>
              <a:rPr lang="en-GB" altLang="en-US" sz="1100" dirty="0" smtClean="0">
                <a:latin typeface="Arial" panose="020B0604020202020204" pitchFamily="34" charset="0"/>
                <a:ea typeface="ＭＳ Ｐゴシック" panose="020B0600070205080204" pitchFamily="34" charset="-128"/>
              </a:rPr>
              <a:t> before or </a:t>
            </a:r>
            <a:r>
              <a:rPr lang="en-GB" altLang="en-US" sz="1100" b="1" dirty="0" smtClean="0">
                <a:latin typeface="Arial" panose="020B0604020202020204" pitchFamily="34" charset="0"/>
                <a:ea typeface="ＭＳ Ｐゴシック" panose="020B0600070205080204" pitchFamily="34" charset="-128"/>
              </a:rPr>
              <a:t>at</a:t>
            </a:r>
            <a:r>
              <a:rPr lang="en-GB" altLang="en-US" sz="1100" dirty="0" smtClean="0">
                <a:latin typeface="Arial" panose="020B0604020202020204" pitchFamily="34" charset="0"/>
                <a:ea typeface="ＭＳ Ｐゴシック" panose="020B0600070205080204" pitchFamily="34" charset="-128"/>
              </a:rPr>
              <a:t> </a:t>
            </a:r>
            <a:r>
              <a:rPr lang="en-GB" altLang="en-US" sz="1100" b="1" dirty="0" smtClean="0">
                <a:latin typeface="Arial" panose="020B0604020202020204" pitchFamily="34" charset="0"/>
                <a:ea typeface="ＭＳ Ｐゴシック" panose="020B0600070205080204" pitchFamily="34" charset="-128"/>
              </a:rPr>
              <a:t>the time </a:t>
            </a:r>
            <a:r>
              <a:rPr lang="en-GB" altLang="en-US" sz="1100" dirty="0" smtClean="0">
                <a:latin typeface="Arial" panose="020B0604020202020204" pitchFamily="34" charset="0"/>
                <a:ea typeface="ＭＳ Ｐゴシック" panose="020B0600070205080204" pitchFamily="34" charset="-128"/>
              </a:rPr>
              <a:t>of the act </a:t>
            </a:r>
            <a:r>
              <a:rPr lang="en-GB" altLang="en-US" sz="1100" b="1" dirty="0" smtClean="0">
                <a:latin typeface="Arial" panose="020B0604020202020204" pitchFamily="34" charset="0"/>
                <a:ea typeface="ＭＳ Ｐゴシック" panose="020B0600070205080204" pitchFamily="34" charset="-128"/>
              </a:rPr>
              <a:t>anybody </a:t>
            </a:r>
            <a:r>
              <a:rPr lang="en-GB" altLang="en-US" sz="1100" dirty="0" smtClean="0">
                <a:latin typeface="Arial" panose="020B0604020202020204" pitchFamily="34" charset="0"/>
                <a:ea typeface="ＭＳ Ｐゴシック" panose="020B0600070205080204" pitchFamily="34" charset="-128"/>
              </a:rPr>
              <a:t>was </a:t>
            </a:r>
            <a:r>
              <a:rPr lang="en-GB" altLang="en-US" sz="1100" b="1" dirty="0" smtClean="0">
                <a:latin typeface="Arial" panose="020B0604020202020204" pitchFamily="34" charset="0"/>
                <a:ea typeface="ＭＳ Ｐゴシック" panose="020B0600070205080204" pitchFamily="34" charset="-128"/>
              </a:rPr>
              <a:t>either</a:t>
            </a:r>
            <a:r>
              <a:rPr lang="en-GB" altLang="en-US" sz="1100" dirty="0" smtClean="0">
                <a:latin typeface="Arial" panose="020B0604020202020204" pitchFamily="34" charset="0"/>
                <a:ea typeface="ＭＳ Ｐゴシック" panose="020B0600070205080204" pitchFamily="34" charset="-128"/>
              </a:rPr>
              <a:t>:</a:t>
            </a:r>
          </a:p>
          <a:p>
            <a:pPr eaLnBrk="1" fontAlgn="t" hangingPunct="1"/>
            <a:r>
              <a:rPr lang="en-GB" altLang="en-US" sz="1100" b="1" dirty="0" smtClean="0">
                <a:latin typeface="Arial" panose="020B0604020202020204" pitchFamily="34" charset="0"/>
                <a:ea typeface="ＭＳ Ｐゴシック" panose="020B0600070205080204" pitchFamily="34" charset="-128"/>
              </a:rPr>
              <a:t>Using violence </a:t>
            </a:r>
            <a:r>
              <a:rPr lang="en-GB" altLang="en-US" sz="1100" dirty="0" smtClean="0">
                <a:latin typeface="Arial" panose="020B0604020202020204" pitchFamily="34" charset="0"/>
                <a:ea typeface="ＭＳ Ｐゴシック" panose="020B0600070205080204" pitchFamily="34" charset="-128"/>
              </a:rPr>
              <a:t>against the </a:t>
            </a:r>
            <a:r>
              <a:rPr lang="en-GB" altLang="en-US" sz="1100" b="1" dirty="0" smtClean="0">
                <a:latin typeface="Arial" panose="020B0604020202020204" pitchFamily="34" charset="0"/>
                <a:ea typeface="ＭＳ Ｐゴシック" panose="020B0600070205080204" pitchFamily="34" charset="-128"/>
              </a:rPr>
              <a:t>complainant</a:t>
            </a:r>
            <a:r>
              <a:rPr lang="en-GB" altLang="en-US" sz="1100" dirty="0" smtClean="0">
                <a:latin typeface="Arial" panose="020B0604020202020204" pitchFamily="34" charset="0"/>
                <a:ea typeface="ＭＳ Ｐゴシック" panose="020B0600070205080204" pitchFamily="34" charset="-128"/>
              </a:rPr>
              <a:t> or</a:t>
            </a:r>
          </a:p>
          <a:p>
            <a:pPr eaLnBrk="1" fontAlgn="t" hangingPunct="1"/>
            <a:r>
              <a:rPr lang="en-GB" altLang="en-US" sz="1100" dirty="0" smtClean="0">
                <a:latin typeface="Arial" panose="020B0604020202020204" pitchFamily="34" charset="0"/>
                <a:ea typeface="ＭＳ Ｐゴシック" panose="020B0600070205080204" pitchFamily="34" charset="-128"/>
              </a:rPr>
              <a:t>Was </a:t>
            </a:r>
            <a:r>
              <a:rPr lang="en-GB" altLang="en-US" sz="1100" b="1" dirty="0" smtClean="0">
                <a:latin typeface="Arial" panose="020B0604020202020204" pitchFamily="34" charset="0"/>
                <a:ea typeface="ＭＳ Ｐゴシック" panose="020B0600070205080204" pitchFamily="34" charset="-128"/>
              </a:rPr>
              <a:t>causing</a:t>
            </a:r>
            <a:r>
              <a:rPr lang="en-GB" altLang="en-US" sz="1100" dirty="0" smtClean="0">
                <a:latin typeface="Arial" panose="020B0604020202020204" pitchFamily="34" charset="0"/>
                <a:ea typeface="ＭＳ Ｐゴシック" panose="020B0600070205080204" pitchFamily="34" charset="-128"/>
              </a:rPr>
              <a:t> the </a:t>
            </a:r>
            <a:r>
              <a:rPr lang="en-GB" altLang="en-US" sz="1100" b="1" dirty="0" smtClean="0">
                <a:latin typeface="Arial" panose="020B0604020202020204" pitchFamily="34" charset="0"/>
                <a:ea typeface="ＭＳ Ｐゴシック" panose="020B0600070205080204" pitchFamily="34" charset="-128"/>
              </a:rPr>
              <a:t>complainant</a:t>
            </a:r>
            <a:r>
              <a:rPr lang="en-GB" altLang="en-US" sz="1100" dirty="0" smtClean="0">
                <a:latin typeface="Arial" panose="020B0604020202020204" pitchFamily="34" charset="0"/>
                <a:ea typeface="ＭＳ Ｐゴシック" panose="020B0600070205080204" pitchFamily="34" charset="-128"/>
              </a:rPr>
              <a:t> to </a:t>
            </a:r>
            <a:r>
              <a:rPr lang="en-GB" altLang="en-US" sz="1100" b="1" dirty="0" smtClean="0">
                <a:latin typeface="Arial" panose="020B0604020202020204" pitchFamily="34" charset="0"/>
                <a:ea typeface="ＭＳ Ｐゴシック" panose="020B0600070205080204" pitchFamily="34" charset="-128"/>
              </a:rPr>
              <a:t>fear</a:t>
            </a:r>
            <a:r>
              <a:rPr lang="en-GB" altLang="en-US" sz="1100" dirty="0" smtClean="0">
                <a:latin typeface="Arial" panose="020B0604020202020204" pitchFamily="34" charset="0"/>
                <a:ea typeface="ＭＳ Ｐゴシック" panose="020B0600070205080204" pitchFamily="34" charset="-128"/>
              </a:rPr>
              <a:t> the use of </a:t>
            </a:r>
            <a:r>
              <a:rPr lang="en-GB" altLang="en-US" sz="1100" b="1" dirty="0" smtClean="0">
                <a:latin typeface="Arial" panose="020B0604020202020204" pitchFamily="34" charset="0"/>
                <a:ea typeface="ＭＳ Ｐゴシック" panose="020B0600070205080204" pitchFamily="34" charset="-128"/>
              </a:rPr>
              <a:t>violence against them</a:t>
            </a:r>
            <a:r>
              <a:rPr lang="en-GB" altLang="en-US" sz="1100" dirty="0" smtClean="0">
                <a:latin typeface="Arial" panose="020B0604020202020204" pitchFamily="34" charset="0"/>
                <a:ea typeface="ＭＳ Ｐゴシック" panose="020B0600070205080204" pitchFamily="34" charset="-128"/>
              </a:rPr>
              <a:t>.</a:t>
            </a:r>
          </a:p>
          <a:p>
            <a:pPr eaLnBrk="1" fontAlgn="t" hangingPunct="1"/>
            <a:endParaRPr lang="en-GB" altLang="en-US" sz="1100" dirty="0" smtClean="0">
              <a:latin typeface="Arial" panose="020B0604020202020204" pitchFamily="34" charset="0"/>
              <a:ea typeface="ＭＳ Ｐゴシック" panose="020B0600070205080204" pitchFamily="34" charset="-128"/>
            </a:endParaRPr>
          </a:p>
          <a:p>
            <a:pPr eaLnBrk="1" fontAlgn="t" hangingPunct="1"/>
            <a:r>
              <a:rPr lang="en-GB" altLang="en-US" sz="1100" i="1" dirty="0" smtClean="0">
                <a:solidFill>
                  <a:srgbClr val="FF0000"/>
                </a:solidFill>
                <a:latin typeface="Arial" panose="020B0604020202020204" pitchFamily="34" charset="0"/>
                <a:ea typeface="ＭＳ Ｐゴシック" panose="020B0600070205080204" pitchFamily="34" charset="-128"/>
              </a:rPr>
              <a:t>This relates to any person, therefore a second person within the room could be either:</a:t>
            </a:r>
          </a:p>
          <a:p>
            <a:pPr eaLnBrk="1" fontAlgn="t" hangingPunct="1"/>
            <a:r>
              <a:rPr lang="en-GB" altLang="en-US" sz="1100" i="1" dirty="0" smtClean="0">
                <a:solidFill>
                  <a:srgbClr val="FF0000"/>
                </a:solidFill>
                <a:latin typeface="Arial" panose="020B0604020202020204" pitchFamily="34" charset="0"/>
                <a:ea typeface="ＭＳ Ｐゴシック" panose="020B0600070205080204" pitchFamily="34" charset="-128"/>
              </a:rPr>
              <a:t>Using violence against the complainant or causing the complainant to fear the use of violence against them.</a:t>
            </a:r>
          </a:p>
          <a:p>
            <a:pPr eaLnBrk="1" fontAlgn="t" hangingPunct="1"/>
            <a:r>
              <a:rPr lang="en-GB" altLang="en-US" sz="1100" i="1" dirty="0" smtClean="0">
                <a:solidFill>
                  <a:srgbClr val="FF0000"/>
                </a:solidFill>
                <a:latin typeface="Arial" panose="020B0604020202020204" pitchFamily="34" charset="0"/>
                <a:ea typeface="ＭＳ Ｐゴシック" panose="020B0600070205080204" pitchFamily="34" charset="-128"/>
              </a:rPr>
              <a:t>A victim who has been held at knife point.</a:t>
            </a:r>
          </a:p>
          <a:p>
            <a:pPr eaLnBrk="1" fontAlgn="t" hangingPunct="1"/>
            <a:endParaRPr lang="en-GB" altLang="en-US" sz="1100" dirty="0" smtClean="0">
              <a:latin typeface="Arial" panose="020B0604020202020204" pitchFamily="34" charset="0"/>
              <a:ea typeface="ＭＳ Ｐゴシック" panose="020B0600070205080204" pitchFamily="34" charset="-128"/>
            </a:endParaRPr>
          </a:p>
          <a:p>
            <a:pPr eaLnBrk="1" fontAlgn="t" hangingPunct="1"/>
            <a:r>
              <a:rPr lang="en-GB" altLang="en-US" sz="1100" b="1" dirty="0" smtClean="0">
                <a:latin typeface="Arial" panose="020B0604020202020204" pitchFamily="34" charset="0"/>
                <a:ea typeface="ＭＳ Ｐゴシック" panose="020B0600070205080204" pitchFamily="34" charset="-128"/>
              </a:rPr>
              <a:t>Situation 2</a:t>
            </a:r>
          </a:p>
          <a:p>
            <a:pPr eaLnBrk="1" fontAlgn="t" hangingPunct="1"/>
            <a:r>
              <a:rPr lang="en-GB" altLang="en-US" sz="1100" b="1" dirty="0" smtClean="0">
                <a:latin typeface="Arial" panose="020B0604020202020204" pitchFamily="34" charset="0"/>
                <a:ea typeface="ＭＳ Ｐゴシック" panose="020B0600070205080204" pitchFamily="34" charset="-128"/>
              </a:rPr>
              <a:t>Immediately</a:t>
            </a:r>
            <a:r>
              <a:rPr lang="en-GB" altLang="en-US" sz="1100" dirty="0" smtClean="0">
                <a:latin typeface="Arial" panose="020B0604020202020204" pitchFamily="34" charset="0"/>
                <a:ea typeface="ＭＳ Ｐゴシック" panose="020B0600070205080204" pitchFamily="34" charset="-128"/>
              </a:rPr>
              <a:t> before or </a:t>
            </a:r>
            <a:r>
              <a:rPr lang="en-GB" altLang="en-US" sz="1100" b="1" dirty="0" smtClean="0">
                <a:latin typeface="Arial" panose="020B0604020202020204" pitchFamily="34" charset="0"/>
                <a:ea typeface="ＭＳ Ｐゴシック" panose="020B0600070205080204" pitchFamily="34" charset="-128"/>
              </a:rPr>
              <a:t>at</a:t>
            </a:r>
            <a:r>
              <a:rPr lang="en-GB" altLang="en-US" sz="1100" dirty="0" smtClean="0">
                <a:latin typeface="Arial" panose="020B0604020202020204" pitchFamily="34" charset="0"/>
                <a:ea typeface="ＭＳ Ｐゴシック" panose="020B0600070205080204" pitchFamily="34" charset="-128"/>
              </a:rPr>
              <a:t> </a:t>
            </a:r>
            <a:r>
              <a:rPr lang="en-GB" altLang="en-US" sz="1100" b="1" dirty="0" smtClean="0">
                <a:latin typeface="Arial" panose="020B0604020202020204" pitchFamily="34" charset="0"/>
                <a:ea typeface="ＭＳ Ｐゴシック" panose="020B0600070205080204" pitchFamily="34" charset="-128"/>
              </a:rPr>
              <a:t>the time </a:t>
            </a:r>
            <a:r>
              <a:rPr lang="en-GB" altLang="en-US" sz="1100" dirty="0" smtClean="0">
                <a:latin typeface="Arial" panose="020B0604020202020204" pitchFamily="34" charset="0"/>
                <a:ea typeface="ＭＳ Ｐゴシック" panose="020B0600070205080204" pitchFamily="34" charset="-128"/>
              </a:rPr>
              <a:t>of the act </a:t>
            </a:r>
            <a:r>
              <a:rPr lang="en-GB" altLang="en-US" sz="1100" b="1" dirty="0" smtClean="0">
                <a:latin typeface="Arial" panose="020B0604020202020204" pitchFamily="34" charset="0"/>
                <a:ea typeface="ＭＳ Ｐゴシック" panose="020B0600070205080204" pitchFamily="34" charset="-128"/>
              </a:rPr>
              <a:t>anybody</a:t>
            </a:r>
            <a:r>
              <a:rPr lang="en-GB" altLang="en-US" sz="1100" dirty="0" smtClean="0">
                <a:latin typeface="Arial" panose="020B0604020202020204" pitchFamily="34" charset="0"/>
                <a:ea typeface="ＭＳ Ｐゴシック" panose="020B0600070205080204" pitchFamily="34" charset="-128"/>
              </a:rPr>
              <a:t> was </a:t>
            </a:r>
            <a:r>
              <a:rPr lang="en-GB" altLang="en-US" sz="1100" b="1" dirty="0" smtClean="0">
                <a:latin typeface="Arial" panose="020B0604020202020204" pitchFamily="34" charset="0"/>
                <a:ea typeface="ＭＳ Ｐゴシック" panose="020B0600070205080204" pitchFamily="34" charset="-128"/>
              </a:rPr>
              <a:t>either</a:t>
            </a:r>
            <a:r>
              <a:rPr lang="en-GB" altLang="en-US" sz="1100" dirty="0" smtClean="0">
                <a:latin typeface="Arial" panose="020B0604020202020204" pitchFamily="34" charset="0"/>
                <a:ea typeface="ＭＳ Ｐゴシック" panose="020B0600070205080204" pitchFamily="34" charset="-128"/>
              </a:rPr>
              <a:t>:</a:t>
            </a:r>
          </a:p>
          <a:p>
            <a:pPr eaLnBrk="1" fontAlgn="t" hangingPunct="1"/>
            <a:r>
              <a:rPr lang="en-GB" altLang="en-US" sz="1100" b="1" dirty="0" smtClean="0">
                <a:latin typeface="Arial" panose="020B0604020202020204" pitchFamily="34" charset="0"/>
                <a:ea typeface="ＭＳ Ｐゴシック" panose="020B0600070205080204" pitchFamily="34" charset="-128"/>
              </a:rPr>
              <a:t>Using violence </a:t>
            </a:r>
            <a:r>
              <a:rPr lang="en-GB" altLang="en-US" sz="1100" dirty="0" smtClean="0">
                <a:latin typeface="Arial" panose="020B0604020202020204" pitchFamily="34" charset="0"/>
                <a:ea typeface="ＭＳ Ｐゴシック" panose="020B0600070205080204" pitchFamily="34" charset="-128"/>
              </a:rPr>
              <a:t>against </a:t>
            </a:r>
            <a:r>
              <a:rPr lang="en-GB" altLang="en-US" sz="1100" b="1" dirty="0" smtClean="0">
                <a:latin typeface="Arial" panose="020B0604020202020204" pitchFamily="34" charset="0"/>
                <a:ea typeface="ＭＳ Ｐゴシック" panose="020B0600070205080204" pitchFamily="34" charset="-128"/>
              </a:rPr>
              <a:t>another person </a:t>
            </a:r>
            <a:r>
              <a:rPr lang="en-GB" altLang="en-US" sz="1100" dirty="0" smtClean="0">
                <a:latin typeface="Arial" panose="020B0604020202020204" pitchFamily="34" charset="0"/>
                <a:ea typeface="ＭＳ Ｐゴシック" panose="020B0600070205080204" pitchFamily="34" charset="-128"/>
              </a:rPr>
              <a:t>or</a:t>
            </a:r>
          </a:p>
          <a:p>
            <a:pPr eaLnBrk="1" fontAlgn="t" hangingPunct="1"/>
            <a:r>
              <a:rPr lang="en-GB" altLang="en-US" sz="1100" dirty="0" smtClean="0">
                <a:latin typeface="Arial" panose="020B0604020202020204" pitchFamily="34" charset="0"/>
                <a:ea typeface="ＭＳ Ｐゴシック" panose="020B0600070205080204" pitchFamily="34" charset="-128"/>
              </a:rPr>
              <a:t>Was </a:t>
            </a:r>
            <a:r>
              <a:rPr lang="en-GB" altLang="en-US" sz="1100" b="1" dirty="0" smtClean="0">
                <a:latin typeface="Arial" panose="020B0604020202020204" pitchFamily="34" charset="0"/>
                <a:ea typeface="ＭＳ Ｐゴシック" panose="020B0600070205080204" pitchFamily="34" charset="-128"/>
              </a:rPr>
              <a:t>causing</a:t>
            </a:r>
            <a:r>
              <a:rPr lang="en-GB" altLang="en-US" sz="1100" dirty="0" smtClean="0">
                <a:latin typeface="Arial" panose="020B0604020202020204" pitchFamily="34" charset="0"/>
                <a:ea typeface="ＭＳ Ｐゴシック" panose="020B0600070205080204" pitchFamily="34" charset="-128"/>
              </a:rPr>
              <a:t> the </a:t>
            </a:r>
            <a:r>
              <a:rPr lang="en-GB" altLang="en-US" sz="1100" b="1" dirty="0" smtClean="0">
                <a:latin typeface="Arial" panose="020B0604020202020204" pitchFamily="34" charset="0"/>
                <a:ea typeface="ＭＳ Ｐゴシック" panose="020B0600070205080204" pitchFamily="34" charset="-128"/>
              </a:rPr>
              <a:t>complainant</a:t>
            </a:r>
            <a:r>
              <a:rPr lang="en-GB" altLang="en-US" sz="1100" dirty="0" smtClean="0">
                <a:latin typeface="Arial" panose="020B0604020202020204" pitchFamily="34" charset="0"/>
                <a:ea typeface="ＭＳ Ｐゴシック" panose="020B0600070205080204" pitchFamily="34" charset="-128"/>
              </a:rPr>
              <a:t> to </a:t>
            </a:r>
            <a:r>
              <a:rPr lang="en-GB" altLang="en-US" sz="1100" b="1" dirty="0" smtClean="0">
                <a:latin typeface="Arial" panose="020B0604020202020204" pitchFamily="34" charset="0"/>
                <a:ea typeface="ＭＳ Ｐゴシック" panose="020B0600070205080204" pitchFamily="34" charset="-128"/>
              </a:rPr>
              <a:t>fear</a:t>
            </a:r>
            <a:r>
              <a:rPr lang="en-GB" altLang="en-US" sz="1100" dirty="0" smtClean="0">
                <a:latin typeface="Arial" panose="020B0604020202020204" pitchFamily="34" charset="0"/>
                <a:ea typeface="ＭＳ Ｐゴシック" panose="020B0600070205080204" pitchFamily="34" charset="-128"/>
              </a:rPr>
              <a:t> that </a:t>
            </a:r>
            <a:r>
              <a:rPr lang="en-GB" altLang="en-US" sz="1100" b="1" dirty="0" smtClean="0">
                <a:latin typeface="Arial" panose="020B0604020202020204" pitchFamily="34" charset="0"/>
                <a:ea typeface="ＭＳ Ｐゴシック" panose="020B0600070205080204" pitchFamily="34" charset="-128"/>
              </a:rPr>
              <a:t>violence</a:t>
            </a:r>
            <a:r>
              <a:rPr lang="en-GB" altLang="en-US" sz="1100" dirty="0" smtClean="0">
                <a:latin typeface="Arial" panose="020B0604020202020204" pitchFamily="34" charset="0"/>
                <a:ea typeface="ＭＳ Ｐゴシック" panose="020B0600070205080204" pitchFamily="34" charset="-128"/>
              </a:rPr>
              <a:t> would be used </a:t>
            </a:r>
            <a:r>
              <a:rPr lang="en-GB" altLang="en-US" sz="1100" b="1" dirty="0" smtClean="0">
                <a:latin typeface="Arial" panose="020B0604020202020204" pitchFamily="34" charset="0"/>
                <a:ea typeface="ＭＳ Ｐゴシック" panose="020B0600070205080204" pitchFamily="34" charset="-128"/>
              </a:rPr>
              <a:t>against another person</a:t>
            </a:r>
            <a:r>
              <a:rPr lang="en-GB" altLang="en-US" sz="1100" dirty="0" smtClean="0">
                <a:latin typeface="Arial" panose="020B0604020202020204" pitchFamily="34" charset="0"/>
                <a:ea typeface="ＭＳ Ｐゴシック" panose="020B0600070205080204" pitchFamily="34" charset="-128"/>
              </a:rPr>
              <a:t>.</a:t>
            </a:r>
          </a:p>
          <a:p>
            <a:pPr eaLnBrk="1" fontAlgn="t" hangingPunct="1"/>
            <a:endParaRPr lang="en-GB" altLang="en-US" sz="1100" dirty="0" smtClean="0">
              <a:latin typeface="Arial" panose="020B0604020202020204" pitchFamily="34" charset="0"/>
              <a:ea typeface="ＭＳ Ｐゴシック" panose="020B0600070205080204" pitchFamily="34" charset="-128"/>
            </a:endParaRPr>
          </a:p>
          <a:p>
            <a:pPr eaLnBrk="1" fontAlgn="t" hangingPunct="1"/>
            <a:r>
              <a:rPr lang="en-GB" altLang="en-US" sz="1100" i="1" dirty="0" smtClean="0">
                <a:solidFill>
                  <a:srgbClr val="FF0000"/>
                </a:solidFill>
                <a:latin typeface="Arial" panose="020B0604020202020204" pitchFamily="34" charset="0"/>
                <a:ea typeface="ＭＳ Ｐゴシック" panose="020B0600070205080204" pitchFamily="34" charset="-128"/>
              </a:rPr>
              <a:t>This relates to Violence either being used or causing the victim of the sexual assault to fear that violence will be used against somebody other than the victim of sexual act.  It must be immediately before or at the time. </a:t>
            </a:r>
          </a:p>
          <a:p>
            <a:pPr eaLnBrk="1" fontAlgn="t" hangingPunct="1"/>
            <a:r>
              <a:rPr lang="en-GB" altLang="en-US" sz="1100" i="1" dirty="0" err="1" smtClean="0">
                <a:solidFill>
                  <a:srgbClr val="FF0000"/>
                </a:solidFill>
                <a:latin typeface="Arial" panose="020B0604020202020204" pitchFamily="34" charset="0"/>
                <a:ea typeface="ＭＳ Ｐゴシック" panose="020B0600070205080204" pitchFamily="34" charset="-128"/>
              </a:rPr>
              <a:t>Eg</a:t>
            </a:r>
            <a:r>
              <a:rPr lang="en-GB" altLang="en-US" sz="1100" i="1" dirty="0" smtClean="0">
                <a:solidFill>
                  <a:srgbClr val="FF0000"/>
                </a:solidFill>
                <a:latin typeface="Arial" panose="020B0604020202020204" pitchFamily="34" charset="0"/>
                <a:ea typeface="ＭＳ Ｐゴシック" panose="020B0600070205080204" pitchFamily="34" charset="-128"/>
              </a:rPr>
              <a:t>. Victim’s child is being subjected to an assault unless the mother has sex with the defendant.</a:t>
            </a:r>
          </a:p>
          <a:p>
            <a:pPr eaLnBrk="1" fontAlgn="t" hangingPunct="1"/>
            <a:endParaRPr lang="en-GB" altLang="en-US" sz="1100" i="1" dirty="0" smtClean="0">
              <a:latin typeface="Arial" panose="020B0604020202020204" pitchFamily="34" charset="0"/>
              <a:ea typeface="ＭＳ Ｐゴシック" panose="020B0600070205080204" pitchFamily="34" charset="-128"/>
            </a:endParaRPr>
          </a:p>
          <a:p>
            <a:pPr eaLnBrk="1" fontAlgn="t" hangingPunct="1"/>
            <a:r>
              <a:rPr lang="en-GB" altLang="en-US" sz="1100" b="1" dirty="0" smtClean="0">
                <a:latin typeface="Arial" panose="020B0604020202020204" pitchFamily="34" charset="0"/>
                <a:ea typeface="ＭＳ Ｐゴシック" panose="020B0600070205080204" pitchFamily="34" charset="-128"/>
              </a:rPr>
              <a:t>Situation 3</a:t>
            </a:r>
            <a:endParaRPr lang="en-GB" altLang="en-US" sz="1100" dirty="0" smtClean="0">
              <a:latin typeface="Arial" panose="020B0604020202020204" pitchFamily="34" charset="0"/>
              <a:ea typeface="ＭＳ Ｐゴシック" panose="020B0600070205080204" pitchFamily="34" charset="-128"/>
            </a:endParaRPr>
          </a:p>
          <a:p>
            <a:pPr eaLnBrk="1" fontAlgn="t" hangingPunct="1"/>
            <a:r>
              <a:rPr lang="en-GB" altLang="en-US" sz="1100" b="1" dirty="0" smtClean="0">
                <a:latin typeface="Arial" panose="020B0604020202020204" pitchFamily="34" charset="0"/>
                <a:ea typeface="ＭＳ Ｐゴシック" panose="020B0600070205080204" pitchFamily="34" charset="-128"/>
              </a:rPr>
              <a:t>Both</a:t>
            </a:r>
            <a:r>
              <a:rPr lang="en-GB" altLang="en-US" sz="1100" dirty="0" smtClean="0">
                <a:latin typeface="Arial" panose="020B0604020202020204" pitchFamily="34" charset="0"/>
                <a:ea typeface="ＭＳ Ｐゴシック" panose="020B0600070205080204" pitchFamily="34" charset="-128"/>
              </a:rPr>
              <a:t>:</a:t>
            </a:r>
          </a:p>
          <a:p>
            <a:pPr eaLnBrk="1" fontAlgn="t" hangingPunct="1"/>
            <a:r>
              <a:rPr lang="en-GB" altLang="en-US" sz="1100" dirty="0" smtClean="0">
                <a:latin typeface="Arial" panose="020B0604020202020204" pitchFamily="34" charset="0"/>
                <a:ea typeface="ＭＳ Ｐゴシック" panose="020B0600070205080204" pitchFamily="34" charset="-128"/>
              </a:rPr>
              <a:t>The </a:t>
            </a:r>
            <a:r>
              <a:rPr lang="en-GB" altLang="en-US" sz="1100" b="1" dirty="0" smtClean="0">
                <a:latin typeface="Arial" panose="020B0604020202020204" pitchFamily="34" charset="0"/>
                <a:ea typeface="ＭＳ Ｐゴシック" panose="020B0600070205080204" pitchFamily="34" charset="-128"/>
              </a:rPr>
              <a:t>complainant</a:t>
            </a:r>
            <a:r>
              <a:rPr lang="en-GB" altLang="en-US" sz="1100" dirty="0" smtClean="0">
                <a:latin typeface="Arial" panose="020B0604020202020204" pitchFamily="34" charset="0"/>
                <a:ea typeface="ＭＳ Ｐゴシック" panose="020B0600070205080204" pitchFamily="34" charset="-128"/>
              </a:rPr>
              <a:t> was </a:t>
            </a:r>
            <a:r>
              <a:rPr lang="en-GB" altLang="en-US" sz="1100" b="1" dirty="0" smtClean="0">
                <a:latin typeface="Arial" panose="020B0604020202020204" pitchFamily="34" charset="0"/>
                <a:ea typeface="ＭＳ Ｐゴシック" panose="020B0600070205080204" pitchFamily="34" charset="-128"/>
              </a:rPr>
              <a:t>unlawfully detained </a:t>
            </a:r>
            <a:r>
              <a:rPr lang="en-GB" altLang="en-US" sz="1100" dirty="0" smtClean="0">
                <a:latin typeface="Arial" panose="020B0604020202020204" pitchFamily="34" charset="0"/>
                <a:ea typeface="ＭＳ Ｐゴシック" panose="020B0600070205080204" pitchFamily="34" charset="-128"/>
              </a:rPr>
              <a:t>and</a:t>
            </a:r>
          </a:p>
          <a:p>
            <a:pPr eaLnBrk="1" fontAlgn="t" hangingPunct="1"/>
            <a:r>
              <a:rPr lang="en-GB" altLang="en-US" sz="1100" dirty="0" smtClean="0">
                <a:latin typeface="Arial" panose="020B0604020202020204" pitchFamily="34" charset="0"/>
                <a:ea typeface="ＭＳ Ｐゴシック" panose="020B0600070205080204" pitchFamily="34" charset="-128"/>
              </a:rPr>
              <a:t>The </a:t>
            </a:r>
            <a:r>
              <a:rPr lang="en-GB" altLang="en-US" sz="1100" b="1" dirty="0" smtClean="0">
                <a:latin typeface="Arial" panose="020B0604020202020204" pitchFamily="34" charset="0"/>
                <a:ea typeface="ＭＳ Ｐゴシック" panose="020B0600070205080204" pitchFamily="34" charset="-128"/>
              </a:rPr>
              <a:t>defendant</a:t>
            </a:r>
            <a:r>
              <a:rPr lang="en-GB" altLang="en-US" sz="1100" dirty="0" smtClean="0">
                <a:latin typeface="Arial" panose="020B0604020202020204" pitchFamily="34" charset="0"/>
                <a:ea typeface="ＭＳ Ｐゴシック" panose="020B0600070205080204" pitchFamily="34" charset="-128"/>
              </a:rPr>
              <a:t> was </a:t>
            </a:r>
            <a:r>
              <a:rPr lang="en-GB" altLang="en-US" sz="1100" b="1" dirty="0" smtClean="0">
                <a:latin typeface="Arial" panose="020B0604020202020204" pitchFamily="34" charset="0"/>
                <a:ea typeface="ＭＳ Ｐゴシック" panose="020B0600070205080204" pitchFamily="34" charset="-128"/>
              </a:rPr>
              <a:t>not</a:t>
            </a:r>
            <a:r>
              <a:rPr lang="en-GB" altLang="en-US" sz="1100" dirty="0" smtClean="0">
                <a:latin typeface="Arial" panose="020B0604020202020204" pitchFamily="34" charset="0"/>
                <a:ea typeface="ＭＳ Ｐゴシック" panose="020B0600070205080204" pitchFamily="34" charset="-128"/>
              </a:rPr>
              <a:t> </a:t>
            </a:r>
            <a:r>
              <a:rPr lang="en-GB" altLang="en-US" sz="1100" b="1" dirty="0" smtClean="0">
                <a:latin typeface="Arial" panose="020B0604020202020204" pitchFamily="34" charset="0"/>
                <a:ea typeface="ＭＳ Ｐゴシック" panose="020B0600070205080204" pitchFamily="34" charset="-128"/>
              </a:rPr>
              <a:t>detained</a:t>
            </a:r>
            <a:r>
              <a:rPr lang="en-GB" altLang="en-US" sz="1100" dirty="0" smtClean="0">
                <a:latin typeface="Arial" panose="020B0604020202020204" pitchFamily="34" charset="0"/>
                <a:ea typeface="ＭＳ Ｐゴシック" panose="020B0600070205080204" pitchFamily="34" charset="-128"/>
              </a:rPr>
              <a:t> at the time of the relevant act.</a:t>
            </a:r>
          </a:p>
          <a:p>
            <a:pPr eaLnBrk="1" fontAlgn="t" hangingPunct="1"/>
            <a:endParaRPr lang="en-GB" altLang="en-US" sz="1100" b="1" dirty="0" smtClean="0">
              <a:latin typeface="Arial" panose="020B0604020202020204" pitchFamily="34" charset="0"/>
              <a:ea typeface="ＭＳ Ｐゴシック" panose="020B0600070205080204" pitchFamily="34" charset="-128"/>
            </a:endParaRPr>
          </a:p>
          <a:p>
            <a:pPr eaLnBrk="1" fontAlgn="t" hangingPunct="1"/>
            <a:r>
              <a:rPr lang="en-GB" altLang="en-US" sz="1100" i="1" dirty="0" smtClean="0">
                <a:solidFill>
                  <a:srgbClr val="FF0000"/>
                </a:solidFill>
                <a:latin typeface="Arial" panose="020B0604020202020204" pitchFamily="34" charset="0"/>
                <a:ea typeface="ＭＳ Ｐゴシック" panose="020B0600070205080204" pitchFamily="34" charset="-128"/>
              </a:rPr>
              <a:t>This will not apply if BOTH the complainant and the defendant are unlawfully detained.</a:t>
            </a:r>
          </a:p>
          <a:p>
            <a:pPr eaLnBrk="1" fontAlgn="t" hangingPunct="1"/>
            <a:r>
              <a:rPr lang="en-GB" altLang="en-US" sz="1100" i="1" dirty="0" smtClean="0">
                <a:solidFill>
                  <a:srgbClr val="FF0000"/>
                </a:solidFill>
                <a:latin typeface="Arial" panose="020B0604020202020204" pitchFamily="34" charset="0"/>
                <a:ea typeface="ＭＳ Ｐゴシック" panose="020B0600070205080204" pitchFamily="34" charset="-128"/>
              </a:rPr>
              <a:t>If Victim has been kidnapped and then raped – It would be presumed that she did not consent and the burden will be shifted to the defendant to produce evidence to displace the presumption that consent was not present.</a:t>
            </a:r>
          </a:p>
          <a:p>
            <a:pPr eaLnBrk="1" fontAlgn="t" hangingPunct="1"/>
            <a:endParaRPr lang="en-GB" altLang="en-US" sz="1100" b="1" dirty="0" smtClean="0">
              <a:latin typeface="Arial" panose="020B0604020202020204" pitchFamily="34" charset="0"/>
              <a:ea typeface="ＭＳ Ｐゴシック" panose="020B0600070205080204" pitchFamily="34" charset="-128"/>
            </a:endParaRPr>
          </a:p>
          <a:p>
            <a:pPr eaLnBrk="1" fontAlgn="t" hangingPunct="1"/>
            <a:r>
              <a:rPr lang="en-GB" altLang="en-US" sz="1100" b="1" dirty="0" smtClean="0">
                <a:latin typeface="Arial" panose="020B0604020202020204" pitchFamily="34" charset="0"/>
                <a:ea typeface="ＭＳ Ｐゴシック" panose="020B0600070205080204" pitchFamily="34" charset="-128"/>
              </a:rPr>
              <a:t>Situation 4</a:t>
            </a:r>
          </a:p>
          <a:p>
            <a:pPr eaLnBrk="1" fontAlgn="t" hangingPunct="1"/>
            <a:r>
              <a:rPr lang="en-GB" altLang="en-US" sz="1100" b="1" dirty="0" smtClean="0">
                <a:latin typeface="Arial" panose="020B0604020202020204" pitchFamily="34" charset="0"/>
                <a:ea typeface="ＭＳ Ｐゴシック" panose="020B0600070205080204" pitchFamily="34" charset="-128"/>
              </a:rPr>
              <a:t>At the time of the act </a:t>
            </a:r>
            <a:r>
              <a:rPr lang="en-GB" altLang="en-US" sz="1100" dirty="0" smtClean="0">
                <a:latin typeface="Arial" panose="020B0604020202020204" pitchFamily="34" charset="0"/>
                <a:ea typeface="ＭＳ Ｐゴシック" panose="020B0600070205080204" pitchFamily="34" charset="-128"/>
              </a:rPr>
              <a:t>the complainant was either:</a:t>
            </a:r>
          </a:p>
          <a:p>
            <a:pPr eaLnBrk="1" fontAlgn="t" hangingPunct="1"/>
            <a:r>
              <a:rPr lang="en-GB" altLang="en-US" sz="1100" b="1" dirty="0" smtClean="0">
                <a:latin typeface="Arial" panose="020B0604020202020204" pitchFamily="34" charset="0"/>
                <a:ea typeface="ＭＳ Ｐゴシック" panose="020B0600070205080204" pitchFamily="34" charset="-128"/>
              </a:rPr>
              <a:t>Asleep</a:t>
            </a:r>
            <a:r>
              <a:rPr lang="en-GB" altLang="en-US" sz="1100" dirty="0" smtClean="0">
                <a:latin typeface="Arial" panose="020B0604020202020204" pitchFamily="34" charset="0"/>
                <a:ea typeface="ＭＳ Ｐゴシック" panose="020B0600070205080204" pitchFamily="34" charset="-128"/>
              </a:rPr>
              <a:t> or</a:t>
            </a:r>
          </a:p>
          <a:p>
            <a:pPr eaLnBrk="1" fontAlgn="t" hangingPunct="1"/>
            <a:r>
              <a:rPr lang="en-GB" altLang="en-US" sz="1100" b="1" dirty="0" smtClean="0">
                <a:latin typeface="Arial" panose="020B0604020202020204" pitchFamily="34" charset="0"/>
                <a:ea typeface="ＭＳ Ｐゴシック" panose="020B0600070205080204" pitchFamily="34" charset="-128"/>
              </a:rPr>
              <a:t>Unconscious</a:t>
            </a:r>
            <a:endParaRPr lang="en-GB" altLang="en-US" sz="1100" dirty="0" smtClean="0">
              <a:latin typeface="Arial" panose="020B0604020202020204" pitchFamily="34" charset="0"/>
              <a:ea typeface="ＭＳ Ｐゴシック" panose="020B0600070205080204" pitchFamily="34" charset="-128"/>
            </a:endParaRPr>
          </a:p>
          <a:p>
            <a:pPr eaLnBrk="1" fontAlgn="t" hangingPunct="1"/>
            <a:endParaRPr lang="en-GB" altLang="en-US" sz="1100" dirty="0" smtClean="0">
              <a:latin typeface="Arial" panose="020B0604020202020204" pitchFamily="34" charset="0"/>
              <a:ea typeface="ＭＳ Ｐゴシック" panose="020B0600070205080204" pitchFamily="34" charset="-128"/>
            </a:endParaRPr>
          </a:p>
          <a:p>
            <a:pPr eaLnBrk="1" fontAlgn="t" hangingPunct="1"/>
            <a:r>
              <a:rPr lang="en-GB" altLang="en-US" sz="1100" i="1" dirty="0" smtClean="0">
                <a:solidFill>
                  <a:srgbClr val="FF0000"/>
                </a:solidFill>
                <a:latin typeface="Arial" panose="020B0604020202020204" pitchFamily="34" charset="0"/>
                <a:ea typeface="ＭＳ Ｐゴシック" panose="020B0600070205080204" pitchFamily="34" charset="-128"/>
              </a:rPr>
              <a:t>If a person consented to intercourse prior to falling asleep and intercourse takes place after they have fallen asleep…consent will be presumed to be absent.</a:t>
            </a:r>
          </a:p>
          <a:p>
            <a:pPr eaLnBrk="1" fontAlgn="t" hangingPunct="1"/>
            <a:endParaRPr lang="en-GB" altLang="en-US" sz="1100" dirty="0" smtClean="0">
              <a:latin typeface="Arial" panose="020B0604020202020204" pitchFamily="34" charset="0"/>
              <a:ea typeface="ＭＳ Ｐゴシック" panose="020B0600070205080204" pitchFamily="34" charset="-128"/>
            </a:endParaRPr>
          </a:p>
          <a:p>
            <a:pPr eaLnBrk="1" hangingPunct="1">
              <a:spcBef>
                <a:spcPct val="0"/>
              </a:spcBef>
            </a:pPr>
            <a:r>
              <a:rPr lang="en-GB" altLang="en-US" sz="1100" b="1" dirty="0" smtClean="0">
                <a:latin typeface="Arial" panose="020B0604020202020204" pitchFamily="34" charset="0"/>
                <a:ea typeface="ＭＳ Ｐゴシック" panose="020B0600070205080204" pitchFamily="34" charset="-128"/>
              </a:rPr>
              <a:t>Situation 5</a:t>
            </a:r>
          </a:p>
          <a:p>
            <a:pPr eaLnBrk="1" hangingPunct="1">
              <a:spcBef>
                <a:spcPct val="0"/>
              </a:spcBef>
            </a:pPr>
            <a:r>
              <a:rPr lang="en-GB" altLang="en-US" sz="1100" dirty="0" smtClean="0">
                <a:latin typeface="Arial" panose="020B0604020202020204" pitchFamily="34" charset="0"/>
                <a:ea typeface="ＭＳ Ｐゴシック" panose="020B0600070205080204" pitchFamily="34" charset="-128"/>
              </a:rPr>
              <a:t>Due to physical disabilities the complainant was not able to communicate their consent</a:t>
            </a:r>
          </a:p>
          <a:p>
            <a:pPr eaLnBrk="1" hangingPunct="1"/>
            <a:endParaRPr lang="en-GB" altLang="en-US" sz="1100" dirty="0" smtClean="0">
              <a:latin typeface="Arial" panose="020B0604020202020204" pitchFamily="34" charset="0"/>
              <a:ea typeface="ＭＳ Ｐゴシック" panose="020B0600070205080204" pitchFamily="34" charset="-128"/>
            </a:endParaRPr>
          </a:p>
          <a:p>
            <a:pPr eaLnBrk="1" hangingPunct="1"/>
            <a:r>
              <a:rPr lang="en-GB" altLang="en-US" sz="1100" i="1" dirty="0" smtClean="0">
                <a:solidFill>
                  <a:srgbClr val="FF0000"/>
                </a:solidFill>
                <a:latin typeface="Arial" panose="020B0604020202020204" pitchFamily="34" charset="0"/>
                <a:ea typeface="ＭＳ Ｐゴシック" panose="020B0600070205080204" pitchFamily="34" charset="-128"/>
              </a:rPr>
              <a:t>Consent does not have to be oral.  Written notes; physical gestures, sign language etc. will all suffice.</a:t>
            </a:r>
          </a:p>
          <a:p>
            <a:pPr eaLnBrk="1" hangingPunct="1"/>
            <a:r>
              <a:rPr lang="en-GB" altLang="en-US" sz="1100" i="1" dirty="0" err="1" smtClean="0">
                <a:solidFill>
                  <a:srgbClr val="FF0000"/>
                </a:solidFill>
                <a:latin typeface="Arial" panose="020B0604020202020204" pitchFamily="34" charset="0"/>
                <a:ea typeface="ＭＳ Ｐゴシック" panose="020B0600070205080204" pitchFamily="34" charset="-128"/>
              </a:rPr>
              <a:t>Eg</a:t>
            </a:r>
            <a:r>
              <a:rPr lang="en-GB" altLang="en-US" sz="1100" i="1" dirty="0" smtClean="0">
                <a:solidFill>
                  <a:srgbClr val="FF0000"/>
                </a:solidFill>
                <a:latin typeface="Arial" panose="020B0604020202020204" pitchFamily="34" charset="0"/>
                <a:ea typeface="ＭＳ Ｐゴシック" panose="020B0600070205080204" pitchFamily="34" charset="-128"/>
              </a:rPr>
              <a:t>. A resident in sheltered home who has difficulties in communicating due to a stroke.  They may not be able to communicate their consent to the defendant.</a:t>
            </a:r>
          </a:p>
          <a:p>
            <a:pPr eaLnBrk="1" hangingPunct="1"/>
            <a:endParaRPr lang="en-GB" altLang="en-US" sz="1100" i="1" dirty="0" smtClean="0">
              <a:latin typeface="Arial" panose="020B0604020202020204" pitchFamily="34" charset="0"/>
              <a:ea typeface="ＭＳ Ｐゴシック" panose="020B0600070205080204" pitchFamily="34" charset="-128"/>
            </a:endParaRPr>
          </a:p>
          <a:p>
            <a:pPr eaLnBrk="1" hangingPunct="1"/>
            <a:r>
              <a:rPr lang="en-GB" altLang="en-US" sz="1100" b="1" dirty="0" smtClean="0">
                <a:latin typeface="Arial" panose="020B0604020202020204" pitchFamily="34" charset="0"/>
                <a:ea typeface="ＭＳ Ｐゴシック" panose="020B0600070205080204" pitchFamily="34" charset="-128"/>
              </a:rPr>
              <a:t>Situation 6</a:t>
            </a:r>
            <a:endParaRPr lang="en-GB" altLang="en-US" sz="1100" dirty="0" smtClean="0">
              <a:latin typeface="Arial" panose="020B0604020202020204" pitchFamily="34" charset="0"/>
              <a:ea typeface="ＭＳ Ｐゴシック" panose="020B0600070205080204" pitchFamily="34" charset="-128"/>
            </a:endParaRPr>
          </a:p>
          <a:p>
            <a:pPr eaLnBrk="1" fontAlgn="t" hangingPunct="1"/>
            <a:r>
              <a:rPr lang="en-GB" altLang="en-US" sz="1100" b="1" u="sng" dirty="0" smtClean="0">
                <a:latin typeface="Arial" panose="020B0604020202020204" pitchFamily="34" charset="0"/>
                <a:ea typeface="ＭＳ Ｐゴシック" panose="020B0600070205080204" pitchFamily="34" charset="-128"/>
              </a:rPr>
              <a:t>Any person </a:t>
            </a:r>
            <a:r>
              <a:rPr lang="en-GB" altLang="en-US" sz="1100" dirty="0" smtClean="0">
                <a:latin typeface="Arial" panose="020B0604020202020204" pitchFamily="34" charset="0"/>
                <a:ea typeface="ＭＳ Ｐゴシック" panose="020B0600070205080204" pitchFamily="34" charset="-128"/>
              </a:rPr>
              <a:t>administered or caused to be administered without the complainant’s consent a substance that would have stupefied or caused the complaint to be overpowered.</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i="1" dirty="0" smtClean="0">
                <a:solidFill>
                  <a:srgbClr val="FF0000"/>
                </a:solidFill>
                <a:latin typeface="Arial" panose="020B0604020202020204" pitchFamily="34" charset="0"/>
                <a:ea typeface="ＭＳ Ｐゴシック" panose="020B0600070205080204" pitchFamily="34" charset="-128"/>
              </a:rPr>
              <a:t>Administration of alcohol or drugs relates to </a:t>
            </a:r>
            <a:r>
              <a:rPr lang="en-GB" altLang="en-US" sz="1100" b="1" i="1" u="sng" dirty="0" smtClean="0">
                <a:solidFill>
                  <a:srgbClr val="FF0000"/>
                </a:solidFill>
                <a:latin typeface="Arial" panose="020B0604020202020204" pitchFamily="34" charset="0"/>
                <a:ea typeface="ＭＳ Ｐゴシック" panose="020B0600070205080204" pitchFamily="34" charset="-128"/>
              </a:rPr>
              <a:t>any person</a:t>
            </a:r>
            <a:r>
              <a:rPr lang="en-GB" altLang="en-US" sz="1100" i="1" dirty="0" smtClean="0">
                <a:solidFill>
                  <a:srgbClr val="FF0000"/>
                </a:solidFill>
                <a:latin typeface="Arial" panose="020B0604020202020204" pitchFamily="34" charset="0"/>
                <a:ea typeface="ＭＳ Ｐゴシック" panose="020B0600070205080204" pitchFamily="34" charset="-128"/>
              </a:rPr>
              <a:t>, it need not be the person who penetrates the victim.  </a:t>
            </a:r>
          </a:p>
          <a:p>
            <a:r>
              <a:rPr lang="en-GB" altLang="en-US" sz="1100" i="1" dirty="0" smtClean="0">
                <a:solidFill>
                  <a:srgbClr val="FF0000"/>
                </a:solidFill>
                <a:latin typeface="Arial" panose="020B0604020202020204" pitchFamily="34" charset="0"/>
                <a:ea typeface="ＭＳ Ｐゴシック" panose="020B0600070205080204" pitchFamily="34" charset="-128"/>
              </a:rPr>
              <a:t>The administration of the substance must be without the victim’s consent.</a:t>
            </a:r>
          </a:p>
          <a:p>
            <a:endParaRPr lang="en-GB" altLang="en-US" sz="1100" i="1" dirty="0" smtClean="0">
              <a:solidFill>
                <a:srgbClr val="FF0000"/>
              </a:solidFill>
              <a:latin typeface="Arial" panose="020B0604020202020204" pitchFamily="34" charset="0"/>
              <a:ea typeface="ＭＳ Ｐゴシック" panose="020B0600070205080204" pitchFamily="34" charset="-128"/>
            </a:endParaRPr>
          </a:p>
          <a:p>
            <a:r>
              <a:rPr lang="en-GB" altLang="en-US" sz="1100" i="1" dirty="0" smtClean="0">
                <a:solidFill>
                  <a:srgbClr val="FF0000"/>
                </a:solidFill>
                <a:latin typeface="Arial" panose="020B0604020202020204" pitchFamily="34" charset="0"/>
                <a:ea typeface="ＭＳ Ｐゴシック" panose="020B0600070205080204" pitchFamily="34" charset="-128"/>
              </a:rPr>
              <a:t>So what about the victim who drinks copious amounts of alcohol– are they stupefied?  YES</a:t>
            </a:r>
          </a:p>
          <a:p>
            <a:r>
              <a:rPr lang="en-GB" altLang="en-US" sz="1100" i="1" dirty="0" smtClean="0">
                <a:solidFill>
                  <a:srgbClr val="FF0000"/>
                </a:solidFill>
                <a:latin typeface="Arial" panose="020B0604020202020204" pitchFamily="34" charset="0"/>
                <a:ea typeface="ＭＳ Ｐゴシック" panose="020B0600070205080204" pitchFamily="34" charset="-128"/>
              </a:rPr>
              <a:t>But have they consented?  YES – they have consumed the alcohol on  their own volition </a:t>
            </a:r>
          </a:p>
          <a:p>
            <a:r>
              <a:rPr lang="en-GB" altLang="en-US" sz="1100" i="1" dirty="0" smtClean="0">
                <a:solidFill>
                  <a:srgbClr val="FF0000"/>
                </a:solidFill>
                <a:latin typeface="Arial" panose="020B0604020202020204" pitchFamily="34" charset="0"/>
                <a:ea typeface="ＭＳ Ｐゴシック" panose="020B0600070205080204" pitchFamily="34" charset="-128"/>
              </a:rPr>
              <a:t>Therefore this situation is one where the evidential presumption would not be made out.</a:t>
            </a:r>
          </a:p>
          <a:p>
            <a:r>
              <a:rPr lang="en-GB" altLang="en-US" sz="1100" b="1" i="1" dirty="0" smtClean="0">
                <a:solidFill>
                  <a:srgbClr val="FF0000"/>
                </a:solidFill>
                <a:latin typeface="Arial" panose="020B0604020202020204" pitchFamily="34" charset="0"/>
                <a:ea typeface="ＭＳ Ｐゴシック" panose="020B0600070205080204" pitchFamily="34" charset="-128"/>
              </a:rPr>
              <a:t>However – what Important Investigative Questions do we need to be asking the victim?</a:t>
            </a:r>
          </a:p>
          <a:p>
            <a:r>
              <a:rPr lang="en-GB" altLang="en-US" sz="1100" i="1" dirty="0" smtClean="0">
                <a:solidFill>
                  <a:srgbClr val="FF0000"/>
                </a:solidFill>
                <a:latin typeface="Arial" panose="020B0604020202020204" pitchFamily="34" charset="0"/>
                <a:ea typeface="ＭＳ Ｐゴシック" panose="020B0600070205080204" pitchFamily="34" charset="-128"/>
              </a:rPr>
              <a:t>What was being drunk?  Did anyone buy you drinks? Did they consent to double vodkas being added to their pint? Etc.</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1169673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GB" sz="1100" b="1" u="sng" baseline="0" dirty="0" smtClean="0">
                <a:latin typeface="Arial" panose="020B0604020202020204" pitchFamily="34" charset="0"/>
                <a:cs typeface="Arial" panose="020B0604020202020204" pitchFamily="34" charset="0"/>
              </a:rPr>
              <a:t>Conclusive Presumption </a:t>
            </a:r>
            <a:endParaRPr lang="en-GB" sz="1100" b="0" u="none" baseline="0" dirty="0" smtClean="0">
              <a:latin typeface="Arial" panose="020B0604020202020204" pitchFamily="34" charset="0"/>
              <a:cs typeface="Arial" panose="020B0604020202020204" pitchFamily="34" charset="0"/>
            </a:endParaRPr>
          </a:p>
          <a:p>
            <a:pPr marL="0" indent="0">
              <a:buFontTx/>
              <a:buNone/>
            </a:pPr>
            <a:endParaRPr lang="en-GB" sz="1100" b="0" u="none" baseline="0" dirty="0" smtClean="0">
              <a:latin typeface="Arial" panose="020B0604020202020204" pitchFamily="34" charset="0"/>
              <a:cs typeface="Arial" panose="020B0604020202020204" pitchFamily="34" charset="0"/>
            </a:endParaRPr>
          </a:p>
          <a:p>
            <a:pPr marL="0" indent="0">
              <a:buFontTx/>
              <a:buNone/>
            </a:pPr>
            <a:r>
              <a:rPr lang="en-GB" sz="1100" dirty="0" smtClean="0">
                <a:latin typeface="Arial" panose="020B0604020202020204" pitchFamily="34" charset="0"/>
                <a:cs typeface="Arial" panose="020B0604020202020204" pitchFamily="34" charset="0"/>
              </a:rPr>
              <a:t>Section 76 of the Sexual Offences Act 2003 creates 'conclusive presumptions' </a:t>
            </a:r>
          </a:p>
          <a:p>
            <a:pPr marL="0" indent="0">
              <a:buFontTx/>
              <a:buNone/>
            </a:pPr>
            <a:r>
              <a:rPr lang="en-GB" sz="1100" dirty="0" smtClean="0">
                <a:latin typeface="Arial" panose="020B0604020202020204" pitchFamily="34" charset="0"/>
                <a:cs typeface="Arial" panose="020B0604020202020204" pitchFamily="34" charset="0"/>
              </a:rPr>
              <a:t>(which means they </a:t>
            </a:r>
            <a:r>
              <a:rPr lang="en-GB" sz="1100" b="1" dirty="0" smtClean="0">
                <a:latin typeface="Arial" panose="020B0604020202020204" pitchFamily="34" charset="0"/>
                <a:cs typeface="Arial" panose="020B0604020202020204" pitchFamily="34" charset="0"/>
              </a:rPr>
              <a:t>cannot be rebutted by the defendant</a:t>
            </a:r>
            <a:r>
              <a:rPr lang="en-GB" sz="1100" dirty="0" smtClean="0">
                <a:latin typeface="Arial" panose="020B0604020202020204" pitchFamily="34" charset="0"/>
                <a:cs typeface="Arial" panose="020B0604020202020204" pitchFamily="34" charset="0"/>
              </a:rPr>
              <a:t>) about lack of consent and the absence of belief in consent in situations where the defendant deceived the complainant into sexual activity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3533807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FontTx/>
              <a:buNone/>
            </a:pPr>
            <a:r>
              <a:rPr lang="en-GB" sz="1100" baseline="0" dirty="0" smtClean="0">
                <a:latin typeface="Arial" panose="020B0604020202020204" pitchFamily="34" charset="0"/>
                <a:cs typeface="Arial" panose="020B0604020202020204" pitchFamily="34" charset="0"/>
              </a:rPr>
              <a:t>Complainant did not consent where it can be proved that the defendant did the act and the defendant intentionally:</a:t>
            </a:r>
          </a:p>
          <a:p>
            <a:pPr marL="0" indent="0">
              <a:lnSpc>
                <a:spcPct val="100000"/>
              </a:lnSpc>
              <a:buFontTx/>
              <a:buNone/>
            </a:pPr>
            <a:endParaRPr lang="en-GB" sz="1100" baseline="0" dirty="0" smtClean="0">
              <a:latin typeface="Arial" panose="020B0604020202020204" pitchFamily="34" charset="0"/>
              <a:cs typeface="Arial" panose="020B0604020202020204" pitchFamily="34" charset="0"/>
            </a:endParaRPr>
          </a:p>
          <a:p>
            <a:pPr marL="171450" indent="-171450">
              <a:lnSpc>
                <a:spcPct val="100000"/>
              </a:lnSpc>
              <a:buFontTx/>
              <a:buChar char="-"/>
            </a:pPr>
            <a:r>
              <a:rPr lang="en-GB" sz="1100" b="1" baseline="0" dirty="0" smtClean="0">
                <a:latin typeface="Arial" panose="020B0604020202020204" pitchFamily="34" charset="0"/>
                <a:cs typeface="Arial" panose="020B0604020202020204" pitchFamily="34" charset="0"/>
              </a:rPr>
              <a:t>Deceived</a:t>
            </a:r>
            <a:r>
              <a:rPr lang="en-GB" sz="1100" baseline="0" dirty="0" smtClean="0">
                <a:latin typeface="Arial" panose="020B0604020202020204" pitchFamily="34" charset="0"/>
                <a:cs typeface="Arial" panose="020B0604020202020204" pitchFamily="34" charset="0"/>
              </a:rPr>
              <a:t> the complainant as to the nature of the act </a:t>
            </a:r>
          </a:p>
          <a:p>
            <a:pPr rtl="0">
              <a:lnSpc>
                <a:spcPct val="100000"/>
              </a:lnSpc>
            </a:pPr>
            <a:r>
              <a:rPr lang="en-GB" sz="1100" b="0" i="0" u="none" strike="noStrike" kern="1200" baseline="0" dirty="0" smtClean="0">
                <a:solidFill>
                  <a:schemeClr val="tx1"/>
                </a:solidFill>
                <a:latin typeface="Arial" panose="020B0604020202020204" pitchFamily="34" charset="0"/>
                <a:cs typeface="Arial" panose="020B0604020202020204" pitchFamily="34" charset="0"/>
              </a:rPr>
              <a:t>Example: </a:t>
            </a:r>
            <a:r>
              <a:rPr lang="en-GB" sz="1100" i="0" dirty="0" smtClean="0">
                <a:latin typeface="Arial" panose="020B0604020202020204" pitchFamily="34" charset="0"/>
                <a:cs typeface="Arial" panose="020B0604020202020204" pitchFamily="34" charset="0"/>
              </a:rPr>
              <a:t>the defendant intentionally tells the complainant that digital penetration of her vagina is necessary for medical reasons when in fact it is for his sexual gratification</a:t>
            </a:r>
            <a:endParaRPr lang="en-GB" sz="1100" i="0" baseline="0" dirty="0" smtClean="0">
              <a:latin typeface="Arial" panose="020B0604020202020204" pitchFamily="34" charset="0"/>
              <a:cs typeface="Arial" panose="020B0604020202020204" pitchFamily="34" charset="0"/>
            </a:endParaRPr>
          </a:p>
          <a:p>
            <a:pPr>
              <a:lnSpc>
                <a:spcPct val="100000"/>
              </a:lnSpc>
            </a:pP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Karl Lang, 49yrs, of Newport was convicted of 12 counts of causing women to engage in sexual activity without consent over a period of 4yrs from Nov 2005 – Sept 2009. </a:t>
            </a:r>
          </a:p>
          <a:p>
            <a:pPr>
              <a:lnSpc>
                <a:spcPct val="100000"/>
              </a:lnSpc>
            </a:pPr>
            <a:r>
              <a:rPr lang="en-GB" altLang="en-US" sz="1100" dirty="0" smtClean="0">
                <a:latin typeface="Arial" panose="020B0604020202020204" pitchFamily="34" charset="0"/>
                <a:cs typeface="Arial" panose="020B0604020202020204" pitchFamily="34" charset="0"/>
              </a:rPr>
              <a:t>A fraud psychic, he duped young women into stripping naked and performing sex acts in front of him claiming it would improve their chances of contacting dead relatives. He was found guilty in Newport Crown Court June 2010 &amp; sentenced to 2 yrs. </a:t>
            </a:r>
          </a:p>
          <a:p>
            <a:pPr marL="0" indent="0">
              <a:lnSpc>
                <a:spcPct val="100000"/>
              </a:lnSpc>
              <a:buFontTx/>
              <a:buNone/>
            </a:pPr>
            <a:endParaRPr lang="en-GB" sz="1100" i="0" baseline="0" dirty="0" smtClean="0">
              <a:latin typeface="Arial" panose="020B0604020202020204" pitchFamily="34" charset="0"/>
              <a:cs typeface="Arial" panose="020B0604020202020204" pitchFamily="34" charset="0"/>
            </a:endParaRPr>
          </a:p>
          <a:p>
            <a:pPr marL="171450" indent="-171450">
              <a:lnSpc>
                <a:spcPct val="100000"/>
              </a:lnSpc>
              <a:buFontTx/>
              <a:buChar char="-"/>
            </a:pPr>
            <a:r>
              <a:rPr lang="en-GB" sz="1100" baseline="0" dirty="0" smtClean="0">
                <a:latin typeface="Arial" panose="020B0604020202020204" pitchFamily="34" charset="0"/>
                <a:cs typeface="Arial" panose="020B0604020202020204" pitchFamily="34" charset="0"/>
              </a:rPr>
              <a:t>Or </a:t>
            </a:r>
            <a:r>
              <a:rPr lang="en-GB" sz="1100" b="1" baseline="0" dirty="0" smtClean="0">
                <a:latin typeface="Arial" panose="020B0604020202020204" pitchFamily="34" charset="0"/>
                <a:cs typeface="Arial" panose="020B0604020202020204" pitchFamily="34" charset="0"/>
              </a:rPr>
              <a:t>impersonated</a:t>
            </a:r>
            <a:r>
              <a:rPr lang="en-GB" sz="1100" baseline="0" dirty="0" smtClean="0">
                <a:latin typeface="Arial" panose="020B0604020202020204" pitchFamily="34" charset="0"/>
                <a:cs typeface="Arial" panose="020B0604020202020204" pitchFamily="34" charset="0"/>
              </a:rPr>
              <a:t> someone known to the complainant (</a:t>
            </a:r>
            <a:r>
              <a:rPr lang="en-GB" sz="1100" i="1" dirty="0" smtClean="0">
                <a:latin typeface="Arial" panose="020B0604020202020204" pitchFamily="34" charset="0"/>
                <a:cs typeface="Arial" panose="020B0604020202020204" pitchFamily="34" charset="0"/>
              </a:rPr>
              <a:t>But it must be of an individual known to the victim, not a film star </a:t>
            </a:r>
            <a:r>
              <a:rPr lang="en-GB" sz="1100" i="1" dirty="0" err="1" smtClean="0">
                <a:latin typeface="Arial" panose="020B0604020202020204" pitchFamily="34" charset="0"/>
                <a:cs typeface="Arial" panose="020B0604020202020204" pitchFamily="34" charset="0"/>
              </a:rPr>
              <a:t>etc</a:t>
            </a:r>
            <a:r>
              <a:rPr lang="en-GB" sz="1100" i="1" dirty="0" smtClean="0">
                <a:latin typeface="Arial" panose="020B0604020202020204" pitchFamily="34" charset="0"/>
                <a:cs typeface="Arial" panose="020B0604020202020204" pitchFamily="34" charset="0"/>
              </a:rPr>
              <a:t>) </a:t>
            </a:r>
            <a:endParaRPr lang="en-GB" sz="1100" baseline="0" dirty="0" smtClean="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smtClean="0">
                <a:solidFill>
                  <a:schemeClr val="tx1"/>
                </a:solidFill>
                <a:latin typeface="Arial" panose="020B0604020202020204" pitchFamily="34" charset="0"/>
                <a:cs typeface="Arial" panose="020B0604020202020204" pitchFamily="34" charset="0"/>
              </a:rPr>
              <a:t>Example: </a:t>
            </a:r>
            <a:r>
              <a:rPr lang="en-GB" sz="1100" i="0" dirty="0" smtClean="0">
                <a:latin typeface="Arial" panose="020B0604020202020204" pitchFamily="34" charset="0"/>
                <a:cs typeface="Arial" panose="020B0604020202020204" pitchFamily="34" charset="0"/>
              </a:rPr>
              <a:t>a man could impersonate his twin brother in order to engage in sexual activity with a woman whom he knows would be willing to engage in sexual activity with his brother.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24864265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ea typeface="ＭＳ Ｐゴシック" panose="020B0600070205080204" pitchFamily="34" charset="-128"/>
              </a:rPr>
              <a:t>Pose Question to students:</a:t>
            </a:r>
          </a:p>
          <a:p>
            <a:endParaRPr lang="en-GB" altLang="en-US" sz="1100" b="1"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What do you think reasonable belief means?</a:t>
            </a:r>
          </a:p>
          <a:p>
            <a:endParaRPr lang="en-GB" altLang="en-US" sz="1100" b="1" dirty="0" smtClean="0">
              <a:latin typeface="Arial" panose="020B0604020202020204" pitchFamily="34" charset="0"/>
              <a:ea typeface="ＭＳ Ｐゴシック" panose="020B0600070205080204" pitchFamily="34" charset="-128"/>
            </a:endParaRPr>
          </a:p>
          <a:p>
            <a:r>
              <a:rPr lang="en-GB" altLang="en-US" sz="1100" b="1" dirty="0" smtClean="0">
                <a:latin typeface="Arial" panose="020B0604020202020204" pitchFamily="34" charset="0"/>
                <a:ea typeface="ＭＳ Ｐゴシック" panose="020B0600070205080204" pitchFamily="34" charset="-128"/>
              </a:rPr>
              <a:t>Definition of ‘Reasonable Belief’ </a:t>
            </a:r>
          </a:p>
          <a:p>
            <a:endParaRPr lang="en-GB" altLang="en-US" sz="1100" b="1"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In order to convict someone for the offence of rape or assault by penetration (see below) it must be proved that the defendant did not reasonably believe that the other person consented. In other words, did the defendant behave reasonably? This is a subjective test, but a test to which one applies the question of whether something is reasonable. </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Whether the defendant’s belief in consent is reasonable is to be determined having regard to all the circumstances at the time the alleged offence took place, including any steps the defendant took to ascertain whether the other person consented to penile penetration. </a:t>
            </a:r>
          </a:p>
          <a:p>
            <a:r>
              <a:rPr lang="en-GB" altLang="en-US" sz="1100" dirty="0" smtClean="0">
                <a:latin typeface="Arial" panose="020B0604020202020204" pitchFamily="34" charset="0"/>
                <a:ea typeface="ＭＳ Ｐゴシック" panose="020B0600070205080204" pitchFamily="34" charset="-128"/>
              </a:rPr>
              <a:t>It will be for the jury to decide whether any of the particular attributes of the defendant, such as extreme youth or disability, are relevant to their decisions. </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It is not the intention that all personal characteristics of the defendant should be taken into account. If they were, it might absolve the defendant from guilt, for example, the fact that he had a quick temper or that the sight of a girl in a miniskirt will always turn him on and make him unable to resist her. Here you have a vital role to play in the investigation. Establishing what steps the defendant took to establish whether or not consent had been granted will be essential. </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Imposing a duty on a man to behave reasonably, and to check his and the other party’s state of mind even though he believed consent had been given, ought to focus the court’s attention much more.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307086374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ea typeface="ＭＳ Ｐゴシック" panose="020B0600070205080204" pitchFamily="34" charset="-128"/>
              </a:rPr>
              <a:t>https://www.youtube.com/watch?v=pZwvrxVavnQ</a:t>
            </a:r>
          </a:p>
          <a:p>
            <a:endParaRPr lang="en-US" altLang="en-US" sz="1100" dirty="0" smtClean="0">
              <a:latin typeface="Arial" panose="020B0604020202020204" pitchFamily="34" charset="0"/>
              <a:ea typeface="ＭＳ Ｐゴシック" panose="020B0600070205080204" pitchFamily="34" charset="-128"/>
            </a:endParaRPr>
          </a:p>
          <a:p>
            <a:r>
              <a:rPr lang="en-US" altLang="en-US" sz="1100" dirty="0" smtClean="0">
                <a:latin typeface="Arial" panose="020B0604020202020204" pitchFamily="34" charset="0"/>
                <a:ea typeface="ＭＳ Ｐゴシック" panose="020B0600070205080204" pitchFamily="34" charset="-128"/>
              </a:rPr>
              <a:t>A simple video to explain consent written by Thames Valley Police 2mins 49secs</a:t>
            </a:r>
          </a:p>
          <a:p>
            <a:endParaRPr lang="en-US" altLang="en-US" sz="1100" dirty="0" smtClean="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22388021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ea typeface="ＭＳ Ｐゴシック" panose="020B0600070205080204" pitchFamily="34" charset="-128"/>
              </a:rPr>
              <a:t>This was brought into combat Date Rape Drugs.</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The drug does not have to GHB or Rohypnol.</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If a non-harmful substance is used with the mistaken belief to stupefy – offence complete.</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There is no need for the person to be overpowered or stupefied provided the perpetrator intended the substance administered or taken to have such an effect.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42794814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b="1" dirty="0" smtClean="0">
                <a:latin typeface="Arial" panose="020B0604020202020204" pitchFamily="34" charset="0"/>
                <a:cs typeface="Arial" panose="020B0604020202020204" pitchFamily="34" charset="0"/>
              </a:rPr>
              <a:t>Group Discussion:</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How do you think a victim of rape will react towards their offender?  </a:t>
            </a:r>
          </a:p>
          <a:p>
            <a:pPr>
              <a:defRPr/>
            </a:pPr>
            <a:r>
              <a:rPr lang="en-GB" sz="1100" dirty="0" smtClean="0">
                <a:latin typeface="Arial" panose="020B0604020202020204" pitchFamily="34" charset="0"/>
                <a:cs typeface="Arial" panose="020B0604020202020204" pitchFamily="34" charset="0"/>
              </a:rPr>
              <a:t>Possible answers may be stereotypical :</a:t>
            </a:r>
          </a:p>
          <a:p>
            <a:pPr marL="171450" indent="-171450">
              <a:buFont typeface="Arial" pitchFamily="34" charset="0"/>
              <a:buChar char="•"/>
              <a:defRPr/>
            </a:pPr>
            <a:r>
              <a:rPr lang="en-GB" sz="1100" dirty="0" smtClean="0">
                <a:latin typeface="Arial" panose="020B0604020202020204" pitchFamily="34" charset="0"/>
                <a:cs typeface="Arial" panose="020B0604020202020204" pitchFamily="34" charset="0"/>
              </a:rPr>
              <a:t>Fight</a:t>
            </a:r>
          </a:p>
          <a:p>
            <a:pPr marL="171450" indent="-171450">
              <a:buFont typeface="Arial" pitchFamily="34" charset="0"/>
              <a:buChar char="•"/>
              <a:defRPr/>
            </a:pPr>
            <a:r>
              <a:rPr lang="en-GB" sz="1100" dirty="0" smtClean="0">
                <a:latin typeface="Arial" panose="020B0604020202020204" pitchFamily="34" charset="0"/>
                <a:cs typeface="Arial" panose="020B0604020202020204" pitchFamily="34" charset="0"/>
              </a:rPr>
              <a:t>Scream</a:t>
            </a:r>
          </a:p>
          <a:p>
            <a:pPr marL="171450" indent="-171450">
              <a:buFont typeface="Arial" pitchFamily="34" charset="0"/>
              <a:buChar char="•"/>
              <a:defRPr/>
            </a:pPr>
            <a:r>
              <a:rPr lang="en-GB" sz="1100" dirty="0" smtClean="0">
                <a:latin typeface="Arial" panose="020B0604020202020204" pitchFamily="34" charset="0"/>
                <a:cs typeface="Arial" panose="020B0604020202020204" pitchFamily="34" charset="0"/>
              </a:rPr>
              <a:t>Lash out</a:t>
            </a:r>
          </a:p>
          <a:p>
            <a:pPr marL="171450" indent="-171450">
              <a:buFont typeface="Arial" pitchFamily="34" charset="0"/>
              <a:buChar char="•"/>
              <a:defRPr/>
            </a:pPr>
            <a:r>
              <a:rPr lang="en-GB" sz="1100" dirty="0" smtClean="0">
                <a:latin typeface="Arial" panose="020B0604020202020204" pitchFamily="34" charset="0"/>
                <a:cs typeface="Arial" panose="020B0604020202020204" pitchFamily="34" charset="0"/>
              </a:rPr>
              <a:t>Lie still</a:t>
            </a:r>
          </a:p>
          <a:p>
            <a:pPr marL="171450" indent="-171450">
              <a:buFont typeface="Arial" pitchFamily="34" charset="0"/>
              <a:buChar char="•"/>
              <a:defRPr/>
            </a:pPr>
            <a:r>
              <a:rPr lang="en-GB" sz="1100" dirty="0" smtClean="0">
                <a:latin typeface="Arial" panose="020B0604020202020204" pitchFamily="34" charset="0"/>
                <a:cs typeface="Arial" panose="020B0604020202020204" pitchFamily="34" charset="0"/>
              </a:rPr>
              <a:t>Punch</a:t>
            </a:r>
          </a:p>
          <a:p>
            <a:pPr marL="171450" indent="-171450">
              <a:buFont typeface="Arial" pitchFamily="34" charset="0"/>
              <a:buChar char="•"/>
              <a:defRPr/>
            </a:pPr>
            <a:r>
              <a:rPr lang="en-GB" sz="1100" dirty="0" smtClean="0">
                <a:latin typeface="Arial" panose="020B0604020202020204" pitchFamily="34" charset="0"/>
                <a:cs typeface="Arial" panose="020B0604020202020204" pitchFamily="34" charset="0"/>
              </a:rPr>
              <a:t>Gouge offender</a:t>
            </a:r>
          </a:p>
          <a:p>
            <a:pPr>
              <a:defRPr/>
            </a:pPr>
            <a:endParaRPr lang="en-GB" sz="1100" dirty="0" smtClean="0">
              <a:latin typeface="Arial" panose="020B0604020202020204" pitchFamily="34" charset="0"/>
              <a:cs typeface="Arial" panose="020B0604020202020204" pitchFamily="34" charset="0"/>
            </a:endParaRPr>
          </a:p>
          <a:p>
            <a:pPr>
              <a:defRPr/>
            </a:pPr>
            <a:r>
              <a:rPr lang="en-GB" sz="1100" b="1" dirty="0" smtClean="0">
                <a:latin typeface="Arial" panose="020B0604020202020204" pitchFamily="34" charset="0"/>
                <a:cs typeface="Arial" panose="020B0604020202020204" pitchFamily="34" charset="0"/>
              </a:rPr>
              <a:t>Victims may submit to assault but this should not be interpreted as consent </a:t>
            </a:r>
            <a:endParaRPr lang="en-GB" sz="1100" dirty="0" smtClean="0">
              <a:latin typeface="Arial" panose="020B0604020202020204" pitchFamily="34" charset="0"/>
              <a:cs typeface="Arial" panose="020B0604020202020204" pitchFamily="34" charset="0"/>
            </a:endParaRP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How would you react if someone attacked you??</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Any phobias?  Spider fear – can’t walk into room without spider being killed!!</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The immediate responses to sudden and unexpected violence are normally shock and disbelief. The vast majority of victims then experience fright which can border on panic. This response is especially true when victims feel that their lives have been in imminent danger. In some crimes, particularly where there is prolonged contact with the criminal, the feeling of impending peril is often deliberately encouraged by the criminal. The reaction may be that all victims can think about is relief at having survived the assault. </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Many police officers expect the average person to resist physically. However, a major study revealed that only a quarter of rape victims struggle with their attackers. When victims realise they cannot escape even those who initially struggle cease to do so. </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This response can confuse everyone, even victims. This reaction is based on profound primal terror resulting in a frozen fright response. </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Five responses to Fear: next slide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21908880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dirty="0" smtClean="0">
                <a:latin typeface="Arial" panose="020B0604020202020204" pitchFamily="34" charset="0"/>
                <a:cs typeface="Arial" panose="020B0604020202020204" pitchFamily="34" charset="0"/>
              </a:rPr>
              <a:t>Defensive Responses to Fear / Threat – The Five F’s:</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Active Responses:</a:t>
            </a:r>
          </a:p>
          <a:p>
            <a:pPr marL="171450" indent="-171450">
              <a:buFont typeface="Arial" pitchFamily="34" charset="0"/>
              <a:buChar char="•"/>
              <a:defRPr/>
            </a:pPr>
            <a:r>
              <a:rPr lang="en-GB" sz="1100" dirty="0" smtClean="0">
                <a:latin typeface="Arial" panose="020B0604020202020204" pitchFamily="34" charset="0"/>
                <a:cs typeface="Arial" panose="020B0604020202020204" pitchFamily="34" charset="0"/>
              </a:rPr>
              <a:t>Friend</a:t>
            </a:r>
          </a:p>
          <a:p>
            <a:pPr marL="171450" indent="-171450">
              <a:buFont typeface="Arial" pitchFamily="34" charset="0"/>
              <a:buChar char="•"/>
              <a:defRPr/>
            </a:pPr>
            <a:r>
              <a:rPr lang="en-GB" sz="1100" dirty="0" smtClean="0">
                <a:latin typeface="Arial" panose="020B0604020202020204" pitchFamily="34" charset="0"/>
                <a:cs typeface="Arial" panose="020B0604020202020204" pitchFamily="34" charset="0"/>
              </a:rPr>
              <a:t>Fight</a:t>
            </a:r>
          </a:p>
          <a:p>
            <a:pPr marL="171450" indent="-171450">
              <a:buFont typeface="Arial" pitchFamily="34" charset="0"/>
              <a:buChar char="•"/>
              <a:defRPr/>
            </a:pPr>
            <a:r>
              <a:rPr lang="en-GB" sz="1100" dirty="0" smtClean="0">
                <a:latin typeface="Arial" panose="020B0604020202020204" pitchFamily="34" charset="0"/>
                <a:cs typeface="Arial" panose="020B0604020202020204" pitchFamily="34" charset="0"/>
              </a:rPr>
              <a:t>Flight</a:t>
            </a:r>
          </a:p>
          <a:p>
            <a:pPr>
              <a:buFont typeface="Arial" pitchFamily="34" charset="0"/>
              <a:buNone/>
              <a:defRPr/>
            </a:pPr>
            <a:endParaRPr lang="en-GB" sz="1100" dirty="0" smtClean="0">
              <a:latin typeface="Arial" panose="020B0604020202020204" pitchFamily="34" charset="0"/>
              <a:cs typeface="Arial" panose="020B0604020202020204" pitchFamily="34" charset="0"/>
            </a:endParaRPr>
          </a:p>
          <a:p>
            <a:pPr>
              <a:buFont typeface="Arial" pitchFamily="34" charset="0"/>
              <a:buNone/>
              <a:defRPr/>
            </a:pPr>
            <a:r>
              <a:rPr lang="en-GB" sz="1100" dirty="0" smtClean="0">
                <a:latin typeface="Arial" panose="020B0604020202020204" pitchFamily="34" charset="0"/>
                <a:cs typeface="Arial" panose="020B0604020202020204" pitchFamily="34" charset="0"/>
              </a:rPr>
              <a:t>Passive Defences:</a:t>
            </a:r>
          </a:p>
          <a:p>
            <a:pPr marL="171450" indent="-171450">
              <a:buFont typeface="Arial" pitchFamily="34" charset="0"/>
              <a:buChar char="•"/>
              <a:defRPr/>
            </a:pPr>
            <a:r>
              <a:rPr lang="en-GB" sz="1100" dirty="0" smtClean="0">
                <a:latin typeface="Arial" panose="020B0604020202020204" pitchFamily="34" charset="0"/>
                <a:cs typeface="Arial" panose="020B0604020202020204" pitchFamily="34" charset="0"/>
              </a:rPr>
              <a:t>Freeze</a:t>
            </a:r>
          </a:p>
          <a:p>
            <a:pPr marL="171450" indent="-171450">
              <a:buFont typeface="Arial" pitchFamily="34" charset="0"/>
              <a:buChar char="•"/>
              <a:defRPr/>
            </a:pPr>
            <a:r>
              <a:rPr lang="en-GB" sz="1100" dirty="0" smtClean="0">
                <a:latin typeface="Arial" panose="020B0604020202020204" pitchFamily="34" charset="0"/>
                <a:cs typeface="Arial" panose="020B0604020202020204" pitchFamily="34" charset="0"/>
              </a:rPr>
              <a:t>Flop</a:t>
            </a:r>
          </a:p>
          <a:p>
            <a:pPr>
              <a:defRPr/>
            </a:pPr>
            <a:endParaRPr lang="en-GB" sz="1100" dirty="0" smtClean="0">
              <a:latin typeface="Arial" panose="020B0604020202020204" pitchFamily="34" charset="0"/>
              <a:cs typeface="Arial" panose="020B0604020202020204" pitchFamily="34" charset="0"/>
            </a:endParaRP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Do not expect a rational response following an irrational situation !!</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 Group Work****</a:t>
            </a:r>
          </a:p>
          <a:p>
            <a:pPr>
              <a:defRPr/>
            </a:pPr>
            <a:endParaRPr lang="en-GB" sz="1100" dirty="0" smtClean="0">
              <a:latin typeface="Arial" panose="020B0604020202020204" pitchFamily="34" charset="0"/>
              <a:cs typeface="Arial" panose="020B0604020202020204" pitchFamily="34" charset="0"/>
            </a:endParaRPr>
          </a:p>
          <a:p>
            <a:pPr marL="171450" indent="-171450">
              <a:buFont typeface="Arial" pitchFamily="34" charset="0"/>
              <a:buChar char="•"/>
              <a:defRPr/>
            </a:pPr>
            <a:r>
              <a:rPr lang="en-GB" sz="1100" b="1" dirty="0" smtClean="0">
                <a:latin typeface="Arial" panose="020B0604020202020204" pitchFamily="34" charset="0"/>
                <a:cs typeface="Arial" panose="020B0604020202020204" pitchFamily="34" charset="0"/>
              </a:rPr>
              <a:t>Group 1 Describe how a victim may feel / react immediately after the rape</a:t>
            </a:r>
          </a:p>
          <a:p>
            <a:pPr marL="171450" indent="-171450">
              <a:buFont typeface="Arial" pitchFamily="34" charset="0"/>
              <a:buChar char="•"/>
              <a:defRPr/>
            </a:pPr>
            <a:r>
              <a:rPr lang="en-GB" sz="1100" b="1" dirty="0" smtClean="0">
                <a:latin typeface="Arial" panose="020B0604020202020204" pitchFamily="34" charset="0"/>
                <a:cs typeface="Arial" panose="020B0604020202020204" pitchFamily="34" charset="0"/>
              </a:rPr>
              <a:t>Group 2 Describe how a victim may feel a few weeks later</a:t>
            </a:r>
          </a:p>
          <a:p>
            <a:pPr marL="171450" indent="-171450">
              <a:buFont typeface="Arial" pitchFamily="34" charset="0"/>
              <a:buChar char="•"/>
              <a:defRPr/>
            </a:pPr>
            <a:r>
              <a:rPr lang="en-GB" sz="1100" b="1" dirty="0" smtClean="0">
                <a:latin typeface="Arial" panose="020B0604020202020204" pitchFamily="34" charset="0"/>
                <a:cs typeface="Arial" panose="020B0604020202020204" pitchFamily="34" charset="0"/>
              </a:rPr>
              <a:t>Group 3 Describe how a victim may feel long-term</a:t>
            </a:r>
          </a:p>
          <a:p>
            <a:pPr>
              <a:defRPr/>
            </a:pPr>
            <a:endParaRPr lang="en-GB" sz="1100" dirty="0" smtClean="0">
              <a:latin typeface="Arial" panose="020B0604020202020204" pitchFamily="34" charset="0"/>
              <a:cs typeface="Arial" panose="020B0604020202020204" pitchFamily="34" charset="0"/>
            </a:endParaRP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STAGES OF RAPE TRAUMA SLIDE TO FOLLOW  – Use WHITEBOARD TO FACILITATE DISCUSSION before showing slide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41015043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4235061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37131908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dirty="0" smtClean="0">
                <a:latin typeface="Arial" panose="020B0604020202020204" pitchFamily="34" charset="0"/>
                <a:ea typeface="ＭＳ Ｐゴシック" panose="020B0600070205080204" pitchFamily="34" charset="-128"/>
              </a:rPr>
              <a:t>Understanding of this may be of benefit to victims in ensuring they are dealt with in a way which will not increase trauma and which may assist recovery, help to gain victims confidence in the police and encourage a willingness to participate as witnesses during investigations and subsequent court cases.</a:t>
            </a:r>
          </a:p>
          <a:p>
            <a:pPr>
              <a:lnSpc>
                <a:spcPct val="100000"/>
              </a:lnSpc>
            </a:pPr>
            <a:endParaRPr lang="en-GB" altLang="en-US" sz="1100" dirty="0" smtClean="0">
              <a:latin typeface="Arial" panose="020B0604020202020204" pitchFamily="34" charset="0"/>
              <a:ea typeface="ＭＳ Ｐゴシック" panose="020B0600070205080204" pitchFamily="34" charset="-128"/>
            </a:endParaRPr>
          </a:p>
          <a:p>
            <a:pPr>
              <a:lnSpc>
                <a:spcPct val="100000"/>
              </a:lnSpc>
            </a:pPr>
            <a:r>
              <a:rPr lang="en-GB" altLang="en-US" sz="1100" dirty="0" smtClean="0">
                <a:latin typeface="Arial" panose="020B0604020202020204" pitchFamily="34" charset="0"/>
                <a:ea typeface="ＭＳ Ｐゴシック" panose="020B0600070205080204" pitchFamily="34" charset="-128"/>
              </a:rPr>
              <a:t>The immediate responses to sudden and unexpected violence are normally shock and disbelief.  The vast majority of victims then experience fright which can border on panic.  This response is especially true when victims feel that their lives have been in imminent danger.  In some crimes, particularly where there is prolonged contact with the criminal, the feeling of impending peril is often deliberately encouraged by the criminal.  The reaction may be that all victims can think about is relief at having survived the assault.</a:t>
            </a:r>
          </a:p>
          <a:p>
            <a:pPr>
              <a:lnSpc>
                <a:spcPct val="100000"/>
              </a:lnSpc>
            </a:pPr>
            <a:endParaRPr lang="en-GB" altLang="en-US" sz="1100" dirty="0" smtClean="0">
              <a:latin typeface="Arial" panose="020B0604020202020204" pitchFamily="34" charset="0"/>
              <a:ea typeface="ＭＳ Ｐゴシック" panose="020B0600070205080204" pitchFamily="34" charset="-128"/>
            </a:endParaRPr>
          </a:p>
          <a:p>
            <a:pPr>
              <a:lnSpc>
                <a:spcPct val="100000"/>
              </a:lnSpc>
            </a:pPr>
            <a:r>
              <a:rPr lang="en-GB" altLang="en-US" sz="1100" dirty="0" smtClean="0">
                <a:latin typeface="Arial" panose="020B0604020202020204" pitchFamily="34" charset="0"/>
                <a:ea typeface="ＭＳ Ｐゴシック" panose="020B0600070205080204" pitchFamily="34" charset="-128"/>
              </a:rPr>
              <a:t>Many police officers expect the average person to resist physically.  However, a major study revealed that only a quarter of rape victims struggle with their attackers.  When victims realise they cannot escape even those who initially struggle cease to do so.</a:t>
            </a:r>
          </a:p>
          <a:p>
            <a:pPr>
              <a:lnSpc>
                <a:spcPct val="100000"/>
              </a:lnSpc>
            </a:pPr>
            <a:endParaRPr lang="en-GB" altLang="en-US" sz="1100" dirty="0" smtClean="0">
              <a:latin typeface="Arial" panose="020B0604020202020204" pitchFamily="34" charset="0"/>
              <a:ea typeface="ＭＳ Ｐゴシック" panose="020B0600070205080204" pitchFamily="34" charset="-128"/>
            </a:endParaRPr>
          </a:p>
          <a:p>
            <a:pPr>
              <a:lnSpc>
                <a:spcPct val="100000"/>
              </a:lnSpc>
            </a:pPr>
            <a:r>
              <a:rPr lang="en-GB" altLang="en-US" sz="1100" dirty="0" smtClean="0">
                <a:latin typeface="Arial" panose="020B0604020202020204" pitchFamily="34" charset="0"/>
                <a:ea typeface="ＭＳ Ｐゴシック" panose="020B0600070205080204" pitchFamily="34" charset="-128"/>
              </a:rPr>
              <a:t>This response can confuse everyone, even victims.  This reaction is based on profound primal terror resulting in a frozen fright response.  Victims submit in order to avoid being killed, but this can be wrongly interpreted as consent.</a:t>
            </a:r>
          </a:p>
          <a:p>
            <a:pPr>
              <a:lnSpc>
                <a:spcPct val="100000"/>
              </a:lnSpc>
            </a:pPr>
            <a:r>
              <a:rPr lang="en-GB" altLang="en-US" sz="1100" dirty="0" smtClean="0">
                <a:latin typeface="Arial" panose="020B0604020202020204" pitchFamily="34" charset="0"/>
                <a:ea typeface="ＭＳ Ｐゴシック" panose="020B0600070205080204" pitchFamily="34" charset="-128"/>
              </a:rPr>
              <a:t>Victims may subsequently suffer from feelings which are related to the fear of death, ranging from humiliation to guilt, self-blame, anger or a desire for revenge.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33216874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3204564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solidFill>
                  <a:srgbClr val="FF0000"/>
                </a:solidFill>
                <a:latin typeface="Arial" panose="020B0604020202020204" pitchFamily="34" charset="0"/>
                <a:ea typeface="ＭＳ Ｐゴシック" panose="020B0600070205080204" pitchFamily="34" charset="-128"/>
              </a:rPr>
              <a:t>Acute Stage – immediately after the event</a:t>
            </a:r>
          </a:p>
          <a:p>
            <a:r>
              <a:rPr lang="en-GB" altLang="en-US" sz="1100" dirty="0" smtClean="0">
                <a:solidFill>
                  <a:srgbClr val="FF0000"/>
                </a:solidFill>
                <a:latin typeface="Arial" panose="020B0604020202020204" pitchFamily="34" charset="0"/>
                <a:ea typeface="ＭＳ Ｐゴシック" panose="020B0600070205080204" pitchFamily="34" charset="-128"/>
              </a:rPr>
              <a:t>Adjustment Stage – 2 – 4 weeks after the event</a:t>
            </a:r>
          </a:p>
          <a:p>
            <a:r>
              <a:rPr lang="en-GB" altLang="en-US" sz="1100" dirty="0" smtClean="0">
                <a:solidFill>
                  <a:srgbClr val="FF0000"/>
                </a:solidFill>
                <a:latin typeface="Arial" panose="020B0604020202020204" pitchFamily="34" charset="0"/>
                <a:ea typeface="ＭＳ Ｐゴシック" panose="020B0600070205080204" pitchFamily="34" charset="-128"/>
              </a:rPr>
              <a:t>Integration Stage – Long term</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While the Rape Trauma Syndrome deals specifically with the effects of rape, it is important to remember that all types of sexual assault cause trauma</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b="1" dirty="0" smtClean="0">
                <a:latin typeface="Arial" panose="020B0604020202020204" pitchFamily="34" charset="0"/>
                <a:ea typeface="ＭＳ Ｐゴシック" panose="020B0600070205080204" pitchFamily="34" charset="-128"/>
              </a:rPr>
              <a:t>The effects of rape are varied and how a victim reacts to the attack depends upon their circumstances. </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b="1" dirty="0" smtClean="0">
                <a:latin typeface="Arial" panose="020B0604020202020204" pitchFamily="34" charset="0"/>
                <a:ea typeface="ＭＳ Ｐゴシック" panose="020B0600070205080204" pitchFamily="34" charset="-128"/>
              </a:rPr>
              <a:t>Each victim has their own way of coping, and there is no right way or wrong way to react to sexual violence. </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How a victim copes may be complicated by the reactions of their family and friends, what their preconceptions about rape were, and the treatment they receives, for example, at the police station, and later, in court. </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38% of victims of serious sexual crime disengage with the police after initial contact with Police – Why do you think that is????</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Possible responses:</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Not being believed</a:t>
            </a:r>
          </a:p>
          <a:p>
            <a:r>
              <a:rPr lang="en-GB" altLang="en-US" sz="1100" dirty="0" smtClean="0">
                <a:latin typeface="Arial" panose="020B0604020202020204" pitchFamily="34" charset="0"/>
                <a:ea typeface="ＭＳ Ｐゴシック" panose="020B0600070205080204" pitchFamily="34" charset="-128"/>
              </a:rPr>
              <a:t>Not taken seriously</a:t>
            </a:r>
          </a:p>
          <a:p>
            <a:r>
              <a:rPr lang="en-GB" altLang="en-US" sz="1100" dirty="0" smtClean="0">
                <a:latin typeface="Arial" panose="020B0604020202020204" pitchFamily="34" charset="0"/>
                <a:ea typeface="ＭＳ Ｐゴシック" panose="020B0600070205080204" pitchFamily="34" charset="-128"/>
              </a:rPr>
              <a:t>Not being listened to</a:t>
            </a:r>
          </a:p>
          <a:p>
            <a:r>
              <a:rPr lang="en-GB" altLang="en-US" sz="1100" dirty="0" smtClean="0">
                <a:latin typeface="Arial" panose="020B0604020202020204" pitchFamily="34" charset="0"/>
                <a:ea typeface="ＭＳ Ｐゴシック" panose="020B0600070205080204" pitchFamily="34" charset="-128"/>
              </a:rPr>
              <a:t>Wanted to be kept informed</a:t>
            </a:r>
          </a:p>
          <a:p>
            <a:r>
              <a:rPr lang="en-GB" altLang="en-US" sz="1100" dirty="0" smtClean="0">
                <a:latin typeface="Arial" panose="020B0604020202020204" pitchFamily="34" charset="0"/>
                <a:ea typeface="ＭＳ Ｐゴシック" panose="020B0600070205080204" pitchFamily="34" charset="-128"/>
              </a:rPr>
              <a:t>Not treated well through process</a:t>
            </a:r>
          </a:p>
          <a:p>
            <a:r>
              <a:rPr lang="en-GB" altLang="en-US" sz="1100" dirty="0" smtClean="0">
                <a:latin typeface="Arial" panose="020B0604020202020204" pitchFamily="34" charset="0"/>
                <a:ea typeface="ＭＳ Ｐゴシック" panose="020B0600070205080204" pitchFamily="34" charset="-128"/>
              </a:rPr>
              <a:t>Officers dealing with victim not professional</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Discuss the skills that the First officer has to have when dealing with a victim of sexual crime.</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Possible Responses:</a:t>
            </a:r>
          </a:p>
          <a:p>
            <a:endParaRPr lang="en-GB" altLang="en-US" sz="1100" dirty="0" smtClean="0">
              <a:latin typeface="Arial" panose="020B0604020202020204" pitchFamily="34" charset="0"/>
              <a:ea typeface="ＭＳ Ｐゴシック" panose="020B0600070205080204" pitchFamily="34" charset="-128"/>
            </a:endParaRPr>
          </a:p>
          <a:p>
            <a:r>
              <a:rPr lang="en-GB" altLang="en-US" sz="1100" dirty="0" smtClean="0">
                <a:latin typeface="Arial" panose="020B0604020202020204" pitchFamily="34" charset="0"/>
                <a:ea typeface="ＭＳ Ｐゴシック" panose="020B0600070205080204" pitchFamily="34" charset="-128"/>
              </a:rPr>
              <a:t>Empathy not sympathy</a:t>
            </a:r>
          </a:p>
          <a:p>
            <a:r>
              <a:rPr lang="en-GB" altLang="en-US" sz="1100" dirty="0" smtClean="0">
                <a:latin typeface="Arial" panose="020B0604020202020204" pitchFamily="34" charset="0"/>
                <a:ea typeface="ＭＳ Ｐゴシック" panose="020B0600070205080204" pitchFamily="34" charset="-128"/>
              </a:rPr>
              <a:t>Understanding</a:t>
            </a:r>
          </a:p>
          <a:p>
            <a:r>
              <a:rPr lang="en-GB" altLang="en-US" sz="1100" dirty="0" smtClean="0">
                <a:latin typeface="Arial" panose="020B0604020202020204" pitchFamily="34" charset="0"/>
                <a:ea typeface="ＭＳ Ｐゴシック" panose="020B0600070205080204" pitchFamily="34" charset="-128"/>
              </a:rPr>
              <a:t>Tactfulness</a:t>
            </a:r>
          </a:p>
          <a:p>
            <a:r>
              <a:rPr lang="en-GB" altLang="en-US" sz="1100" dirty="0" smtClean="0">
                <a:latin typeface="Arial" panose="020B0604020202020204" pitchFamily="34" charset="0"/>
                <a:ea typeface="ＭＳ Ｐゴシック" panose="020B0600070205080204" pitchFamily="34" charset="-128"/>
              </a:rPr>
              <a:t>Patience</a:t>
            </a:r>
          </a:p>
          <a:p>
            <a:r>
              <a:rPr lang="en-GB" altLang="en-US" sz="1100" dirty="0" smtClean="0">
                <a:latin typeface="Arial" panose="020B0604020202020204" pitchFamily="34" charset="0"/>
                <a:ea typeface="ＭＳ Ｐゴシック" panose="020B0600070205080204" pitchFamily="34" charset="-128"/>
              </a:rPr>
              <a:t>Professionalism </a:t>
            </a:r>
          </a:p>
          <a:p>
            <a:r>
              <a:rPr lang="en-GB" altLang="en-US" sz="1100" dirty="0" smtClean="0">
                <a:latin typeface="Arial" panose="020B0604020202020204" pitchFamily="34" charset="0"/>
                <a:ea typeface="ＭＳ Ｐゴシック" panose="020B0600070205080204" pitchFamily="34" charset="-128"/>
              </a:rPr>
              <a:t>Informed of Process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35054757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26414498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dirty="0" smtClean="0">
                <a:latin typeface="Arial" panose="020B0604020202020204" pitchFamily="34" charset="0"/>
                <a:ea typeface="ＭＳ Ｐゴシック" panose="020B0600070205080204" pitchFamily="34" charset="-128"/>
              </a:rPr>
              <a:t>So what are your initial actions when arriving at the scene or speaking with a victim of sexual crime??</a:t>
            </a:r>
          </a:p>
          <a:p>
            <a:pPr>
              <a:lnSpc>
                <a:spcPct val="100000"/>
              </a:lnSpc>
            </a:pPr>
            <a:endParaRPr lang="en-GB" altLang="en-US" sz="1100" dirty="0" smtClean="0">
              <a:latin typeface="Arial" panose="020B0604020202020204" pitchFamily="34" charset="0"/>
              <a:ea typeface="ＭＳ Ｐゴシック" panose="020B0600070205080204" pitchFamily="34" charset="-128"/>
            </a:endParaRPr>
          </a:p>
          <a:p>
            <a:pPr>
              <a:lnSpc>
                <a:spcPct val="100000"/>
              </a:lnSpc>
            </a:pPr>
            <a:r>
              <a:rPr lang="en-GB" altLang="en-US" sz="1100" dirty="0" smtClean="0">
                <a:latin typeface="Arial" panose="020B0604020202020204" pitchFamily="34" charset="0"/>
                <a:ea typeface="ＭＳ Ｐゴシック" panose="020B0600070205080204" pitchFamily="34" charset="-128"/>
              </a:rPr>
              <a:t>Contact Supervisor immediately</a:t>
            </a:r>
          </a:p>
          <a:p>
            <a:pPr>
              <a:lnSpc>
                <a:spcPct val="100000"/>
              </a:lnSpc>
            </a:pPr>
            <a:endParaRPr lang="en-GB" altLang="en-US" sz="1100" dirty="0" smtClean="0">
              <a:latin typeface="Arial" panose="020B0604020202020204" pitchFamily="34" charset="0"/>
              <a:ea typeface="ＭＳ Ｐゴシック" panose="020B0600070205080204" pitchFamily="34" charset="-128"/>
            </a:endParaRPr>
          </a:p>
          <a:p>
            <a:pPr>
              <a:lnSpc>
                <a:spcPct val="100000"/>
              </a:lnSpc>
            </a:pPr>
            <a:r>
              <a:rPr lang="en-GB" altLang="en-US" sz="1100" b="1" dirty="0" smtClean="0">
                <a:latin typeface="Arial" panose="020B0604020202020204" pitchFamily="34" charset="0"/>
                <a:ea typeface="ＭＳ Ｐゴシック" panose="020B0600070205080204" pitchFamily="34" charset="-128"/>
              </a:rPr>
              <a:t>Preservation of Life</a:t>
            </a:r>
          </a:p>
          <a:p>
            <a:pPr>
              <a:lnSpc>
                <a:spcPct val="100000"/>
              </a:lnSpc>
            </a:pPr>
            <a:r>
              <a:rPr lang="en-GB" altLang="en-US" sz="1100" dirty="0" smtClean="0">
                <a:latin typeface="Arial" panose="020B0604020202020204" pitchFamily="34" charset="0"/>
                <a:ea typeface="ＭＳ Ｐゴシック" panose="020B0600070205080204" pitchFamily="34" charset="-128"/>
              </a:rPr>
              <a:t>	Victims welfare and medical Needs </a:t>
            </a:r>
          </a:p>
          <a:p>
            <a:pPr>
              <a:lnSpc>
                <a:spcPct val="100000"/>
              </a:lnSpc>
            </a:pPr>
            <a:r>
              <a:rPr lang="en-GB" altLang="en-US" sz="1100" dirty="0" smtClean="0">
                <a:latin typeface="Arial" panose="020B0604020202020204" pitchFamily="34" charset="0"/>
                <a:ea typeface="ＭＳ Ｐゴシック" panose="020B0600070205080204" pitchFamily="34" charset="-128"/>
              </a:rPr>
              <a:t>		The victim will probably be in shock</a:t>
            </a:r>
          </a:p>
          <a:p>
            <a:pPr>
              <a:lnSpc>
                <a:spcPct val="100000"/>
              </a:lnSpc>
            </a:pPr>
            <a:r>
              <a:rPr lang="en-GB" altLang="en-US" sz="1100" dirty="0" smtClean="0">
                <a:latin typeface="Arial" panose="020B0604020202020204" pitchFamily="34" charset="0"/>
                <a:ea typeface="ＭＳ Ｐゴシック" panose="020B0600070205080204" pitchFamily="34" charset="-128"/>
              </a:rPr>
              <a:t>		Does the Victim need Medical attention?</a:t>
            </a:r>
          </a:p>
          <a:p>
            <a:pPr>
              <a:lnSpc>
                <a:spcPct val="100000"/>
              </a:lnSpc>
            </a:pPr>
            <a:r>
              <a:rPr lang="en-GB" altLang="en-US" sz="1100" dirty="0" smtClean="0">
                <a:latin typeface="Arial" panose="020B0604020202020204" pitchFamily="34" charset="0"/>
                <a:ea typeface="ＭＳ Ｐゴシック" panose="020B0600070205080204" pitchFamily="34" charset="-128"/>
              </a:rPr>
              <a:t>		Think Forensics – clothing / DNA transfer /</a:t>
            </a:r>
          </a:p>
          <a:p>
            <a:pPr>
              <a:lnSpc>
                <a:spcPct val="100000"/>
              </a:lnSpc>
            </a:pPr>
            <a:r>
              <a:rPr lang="en-GB" altLang="en-US" sz="1100" dirty="0" smtClean="0">
                <a:latin typeface="Arial" panose="020B0604020202020204" pitchFamily="34" charset="0"/>
                <a:ea typeface="ＭＳ Ｐゴシック" panose="020B0600070205080204" pitchFamily="34" charset="-128"/>
              </a:rPr>
              <a:t>		The victim may need the toilet / wash / eat / drink / cigarette – Think FORENSICS!!!!</a:t>
            </a:r>
          </a:p>
          <a:p>
            <a:pPr>
              <a:lnSpc>
                <a:spcPct val="100000"/>
              </a:lnSpc>
            </a:pPr>
            <a:r>
              <a:rPr lang="en-GB" altLang="en-US" sz="1100" dirty="0" smtClean="0">
                <a:latin typeface="Arial" panose="020B0604020202020204" pitchFamily="34" charset="0"/>
                <a:ea typeface="ＭＳ Ｐゴシック" panose="020B0600070205080204" pitchFamily="34" charset="-128"/>
              </a:rPr>
              <a:t>	First Account</a:t>
            </a:r>
          </a:p>
          <a:p>
            <a:pPr>
              <a:lnSpc>
                <a:spcPct val="100000"/>
              </a:lnSpc>
            </a:pPr>
            <a:r>
              <a:rPr lang="en-GB" altLang="en-US" sz="1100" dirty="0" smtClean="0">
                <a:latin typeface="Arial" panose="020B0604020202020204" pitchFamily="34" charset="0"/>
                <a:ea typeface="ＭＳ Ｐゴシック" panose="020B0600070205080204" pitchFamily="34" charset="-128"/>
              </a:rPr>
              <a:t>		Must be recorded verbatim – PNB – or Sexual Offences investigation Booklet</a:t>
            </a:r>
          </a:p>
          <a:p>
            <a:pPr>
              <a:lnSpc>
                <a:spcPct val="100000"/>
              </a:lnSpc>
            </a:pPr>
            <a:r>
              <a:rPr lang="en-GB" altLang="en-US" sz="1100" dirty="0" smtClean="0">
                <a:latin typeface="Arial" panose="020B0604020202020204" pitchFamily="34" charset="0"/>
                <a:ea typeface="ＭＳ Ｐゴシック" panose="020B0600070205080204" pitchFamily="34" charset="-128"/>
              </a:rPr>
              <a:t>		Record the demeanour of the victim</a:t>
            </a:r>
          </a:p>
          <a:p>
            <a:pPr>
              <a:lnSpc>
                <a:spcPct val="100000"/>
              </a:lnSpc>
            </a:pPr>
            <a:r>
              <a:rPr lang="en-GB" altLang="en-US" sz="1100" b="1" dirty="0" smtClean="0">
                <a:latin typeface="Arial" panose="020B0604020202020204" pitchFamily="34" charset="0"/>
                <a:ea typeface="ＭＳ Ｐゴシック" panose="020B0600070205080204" pitchFamily="34" charset="-128"/>
              </a:rPr>
              <a:t>Preservation of Scene</a:t>
            </a:r>
          </a:p>
          <a:p>
            <a:pPr>
              <a:lnSpc>
                <a:spcPct val="100000"/>
              </a:lnSpc>
            </a:pPr>
            <a:r>
              <a:rPr lang="en-GB" altLang="en-US" sz="1100" dirty="0" smtClean="0">
                <a:latin typeface="Arial" panose="020B0604020202020204" pitchFamily="34" charset="0"/>
                <a:ea typeface="ＭＳ Ｐゴシック" panose="020B0600070205080204" pitchFamily="34" charset="-128"/>
              </a:rPr>
              <a:t>	Identify scene</a:t>
            </a:r>
          </a:p>
          <a:p>
            <a:pPr>
              <a:lnSpc>
                <a:spcPct val="100000"/>
              </a:lnSpc>
            </a:pPr>
            <a:r>
              <a:rPr lang="en-GB" altLang="en-US" sz="1100" dirty="0" smtClean="0">
                <a:latin typeface="Arial" panose="020B0604020202020204" pitchFamily="34" charset="0"/>
                <a:ea typeface="ＭＳ Ｐゴシック" panose="020B0600070205080204" pitchFamily="34" charset="-128"/>
              </a:rPr>
              <a:t>	Cordon</a:t>
            </a:r>
          </a:p>
          <a:p>
            <a:pPr>
              <a:lnSpc>
                <a:spcPct val="100000"/>
              </a:lnSpc>
            </a:pPr>
            <a:r>
              <a:rPr lang="en-GB" altLang="en-US" sz="1100" dirty="0" smtClean="0">
                <a:latin typeface="Arial" panose="020B0604020202020204" pitchFamily="34" charset="0"/>
                <a:ea typeface="ＭＳ Ｐゴシック" panose="020B0600070205080204" pitchFamily="34" charset="-128"/>
              </a:rPr>
              <a:t>	Assessing the scenes</a:t>
            </a:r>
          </a:p>
          <a:p>
            <a:pPr>
              <a:lnSpc>
                <a:spcPct val="100000"/>
              </a:lnSpc>
            </a:pPr>
            <a:r>
              <a:rPr lang="en-GB" altLang="en-US" sz="1100" dirty="0" smtClean="0">
                <a:latin typeface="Arial" panose="020B0604020202020204" pitchFamily="34" charset="0"/>
                <a:ea typeface="ＭＳ Ｐゴシック" panose="020B0600070205080204" pitchFamily="34" charset="-128"/>
              </a:rPr>
              <a:t>	Weather conditions – cover areas</a:t>
            </a:r>
          </a:p>
          <a:p>
            <a:pPr>
              <a:lnSpc>
                <a:spcPct val="100000"/>
              </a:lnSpc>
            </a:pPr>
            <a:endParaRPr lang="en-GB" altLang="en-US" sz="1100" dirty="0" smtClean="0">
              <a:latin typeface="Arial" panose="020B0604020202020204" pitchFamily="34" charset="0"/>
              <a:ea typeface="ＭＳ Ｐゴシック" panose="020B0600070205080204" pitchFamily="34" charset="-128"/>
            </a:endParaRPr>
          </a:p>
          <a:p>
            <a:pPr>
              <a:lnSpc>
                <a:spcPct val="100000"/>
              </a:lnSpc>
            </a:pPr>
            <a:r>
              <a:rPr lang="en-GB" altLang="en-US" sz="1100" b="1" dirty="0" smtClean="0">
                <a:latin typeface="Arial" panose="020B0604020202020204" pitchFamily="34" charset="0"/>
                <a:ea typeface="ＭＳ Ｐゴシック" panose="020B0600070205080204" pitchFamily="34" charset="-128"/>
              </a:rPr>
              <a:t>Securing Evidence (incl. forensic evidence)</a:t>
            </a:r>
          </a:p>
          <a:p>
            <a:pPr>
              <a:lnSpc>
                <a:spcPct val="100000"/>
              </a:lnSpc>
            </a:pPr>
            <a:r>
              <a:rPr lang="en-GB" altLang="en-US" sz="1100" dirty="0" smtClean="0">
                <a:latin typeface="Arial" panose="020B0604020202020204" pitchFamily="34" charset="0"/>
                <a:ea typeface="ＭＳ Ｐゴシック" panose="020B0600070205080204" pitchFamily="34" charset="-128"/>
              </a:rPr>
              <a:t>	EEK – look at these later</a:t>
            </a:r>
          </a:p>
          <a:p>
            <a:pPr>
              <a:lnSpc>
                <a:spcPct val="100000"/>
              </a:lnSpc>
            </a:pPr>
            <a:r>
              <a:rPr lang="en-GB" altLang="en-US" sz="1100" dirty="0" smtClean="0">
                <a:latin typeface="Arial" panose="020B0604020202020204" pitchFamily="34" charset="0"/>
                <a:ea typeface="ＭＳ Ｐゴシック" panose="020B0600070205080204" pitchFamily="34" charset="-128"/>
              </a:rPr>
              <a:t>	Preserving forensic evidence</a:t>
            </a:r>
          </a:p>
          <a:p>
            <a:pPr>
              <a:lnSpc>
                <a:spcPct val="100000"/>
              </a:lnSpc>
            </a:pPr>
            <a:endParaRPr lang="en-GB" altLang="en-US" sz="1100" dirty="0" smtClean="0">
              <a:latin typeface="Arial" panose="020B0604020202020204" pitchFamily="34" charset="0"/>
              <a:ea typeface="ＭＳ Ｐゴシック" panose="020B0600070205080204" pitchFamily="34" charset="-128"/>
            </a:endParaRPr>
          </a:p>
          <a:p>
            <a:pPr>
              <a:lnSpc>
                <a:spcPct val="100000"/>
              </a:lnSpc>
            </a:pPr>
            <a:r>
              <a:rPr lang="en-GB" altLang="en-US" sz="1100" b="1" dirty="0" smtClean="0">
                <a:latin typeface="Arial" panose="020B0604020202020204" pitchFamily="34" charset="0"/>
                <a:ea typeface="ＭＳ Ｐゴシック" panose="020B0600070205080204" pitchFamily="34" charset="-128"/>
              </a:rPr>
              <a:t>Identifying Victim(s) and witnesses</a:t>
            </a:r>
          </a:p>
          <a:p>
            <a:pPr>
              <a:lnSpc>
                <a:spcPct val="100000"/>
              </a:lnSpc>
            </a:pPr>
            <a:r>
              <a:rPr lang="en-GB" altLang="en-US" sz="1100" dirty="0" smtClean="0">
                <a:latin typeface="Arial" panose="020B0604020202020204" pitchFamily="34" charset="0"/>
                <a:ea typeface="ＭＳ Ｐゴシック" panose="020B0600070205080204" pitchFamily="34" charset="-128"/>
              </a:rPr>
              <a:t>	Evidence of First Complaint – Has Victim spoken to A. </a:t>
            </a:r>
            <a:r>
              <a:rPr lang="en-GB" altLang="en-US" sz="1100" dirty="0" err="1" smtClean="0">
                <a:latin typeface="Arial" panose="020B0604020202020204" pitchFamily="34" charset="0"/>
                <a:ea typeface="ＭＳ Ｐゴシック" panose="020B0600070205080204" pitchFamily="34" charset="-128"/>
              </a:rPr>
              <a:t>Nother</a:t>
            </a:r>
            <a:r>
              <a:rPr lang="en-GB" altLang="en-US" sz="1100" dirty="0" smtClean="0">
                <a:latin typeface="Arial" panose="020B0604020202020204" pitchFamily="34" charset="0"/>
                <a:ea typeface="ＭＳ Ｐゴシック" panose="020B0600070205080204" pitchFamily="34" charset="-128"/>
              </a:rPr>
              <a:t>?  Record demeanour / verbatim (corroborates victim’s account)</a:t>
            </a:r>
          </a:p>
          <a:p>
            <a:pPr>
              <a:lnSpc>
                <a:spcPct val="100000"/>
              </a:lnSpc>
            </a:pPr>
            <a:r>
              <a:rPr lang="en-GB" altLang="en-US" sz="1100" dirty="0" smtClean="0">
                <a:latin typeface="Arial" panose="020B0604020202020204" pitchFamily="34" charset="0"/>
                <a:ea typeface="ＭＳ Ｐゴシック" panose="020B0600070205080204" pitchFamily="34" charset="-128"/>
              </a:rPr>
              <a:t>	Identifying any witnesses – record contact details – brief account </a:t>
            </a:r>
          </a:p>
          <a:p>
            <a:pPr>
              <a:lnSpc>
                <a:spcPct val="100000"/>
              </a:lnSpc>
            </a:pPr>
            <a:endParaRPr lang="en-GB" altLang="en-US" sz="1100" dirty="0" smtClean="0">
              <a:latin typeface="Arial" panose="020B0604020202020204" pitchFamily="34" charset="0"/>
              <a:ea typeface="ＭＳ Ｐゴシック" panose="020B0600070205080204" pitchFamily="34" charset="-128"/>
            </a:endParaRPr>
          </a:p>
          <a:p>
            <a:pPr>
              <a:lnSpc>
                <a:spcPct val="100000"/>
              </a:lnSpc>
            </a:pPr>
            <a:r>
              <a:rPr lang="en-GB" altLang="en-US" sz="1100" b="1" dirty="0" smtClean="0">
                <a:latin typeface="Arial" panose="020B0604020202020204" pitchFamily="34" charset="0"/>
                <a:ea typeface="ＭＳ Ｐゴシック" panose="020B0600070205080204" pitchFamily="34" charset="-128"/>
              </a:rPr>
              <a:t>Identifying suspects</a:t>
            </a:r>
          </a:p>
          <a:p>
            <a:pPr>
              <a:lnSpc>
                <a:spcPct val="100000"/>
              </a:lnSpc>
            </a:pPr>
            <a:r>
              <a:rPr lang="en-GB" altLang="en-US" sz="1100" dirty="0" smtClean="0">
                <a:latin typeface="Arial" panose="020B0604020202020204" pitchFamily="34" charset="0"/>
                <a:ea typeface="ＭＳ Ｐゴシック" panose="020B0600070205080204" pitchFamily="34" charset="-128"/>
              </a:rPr>
              <a:t>	Obtain details / description from victim – Extremely important – PACE CODES OF PRACTICE CODE D para 3.1 FIRST DESCRIPTION</a:t>
            </a:r>
          </a:p>
          <a:p>
            <a:pPr>
              <a:lnSpc>
                <a:spcPct val="100000"/>
              </a:lnSpc>
            </a:pPr>
            <a:endParaRPr lang="en-GB" altLang="en-US" sz="1100" dirty="0" smtClean="0">
              <a:latin typeface="Arial" panose="020B0604020202020204" pitchFamily="34" charset="0"/>
              <a:ea typeface="ＭＳ Ｐゴシック" panose="020B0600070205080204" pitchFamily="34" charset="-128"/>
            </a:endParaRPr>
          </a:p>
          <a:p>
            <a:pPr>
              <a:lnSpc>
                <a:spcPct val="100000"/>
              </a:lnSpc>
            </a:pPr>
            <a:r>
              <a:rPr lang="en-GB" altLang="en-US" sz="1100" dirty="0" smtClean="0">
                <a:latin typeface="Arial" panose="020B0604020202020204" pitchFamily="34" charset="0"/>
                <a:ea typeface="ＭＳ Ｐゴシック" panose="020B0600070205080204" pitchFamily="34" charset="-128"/>
              </a:rPr>
              <a:t>A record shall be made of the suspect description as first given by a potential witness.  This record must be made and kept in a form which enables details of that description to be accurately produced from it, in a visible and legible form.</a:t>
            </a:r>
          </a:p>
          <a:p>
            <a:pPr>
              <a:lnSpc>
                <a:spcPct val="100000"/>
              </a:lnSpc>
            </a:pPr>
            <a:endParaRPr lang="en-GB" altLang="en-US" sz="1100" dirty="0" smtClean="0">
              <a:latin typeface="Arial" panose="020B0604020202020204" pitchFamily="34" charset="0"/>
              <a:ea typeface="ＭＳ Ｐゴシック" panose="020B0600070205080204" pitchFamily="34" charset="-128"/>
            </a:endParaRPr>
          </a:p>
          <a:p>
            <a:pPr>
              <a:lnSpc>
                <a:spcPct val="100000"/>
              </a:lnSpc>
            </a:pPr>
            <a:r>
              <a:rPr lang="en-GB" altLang="en-US" sz="1100" dirty="0" smtClean="0">
                <a:latin typeface="Arial" panose="020B0604020202020204" pitchFamily="34" charset="0"/>
                <a:ea typeface="ＭＳ Ｐゴシック" panose="020B0600070205080204" pitchFamily="34" charset="-128"/>
              </a:rPr>
              <a:t>This will be disclosed to the defence!!!!</a:t>
            </a:r>
          </a:p>
          <a:p>
            <a:pPr>
              <a:lnSpc>
                <a:spcPct val="100000"/>
              </a:lnSpc>
            </a:pPr>
            <a:r>
              <a:rPr lang="en-GB" altLang="en-US" sz="1100" dirty="0" smtClean="0">
                <a:latin typeface="Arial" panose="020B0604020202020204" pitchFamily="34" charset="0"/>
                <a:ea typeface="ＭＳ Ｐゴシック" panose="020B0600070205080204" pitchFamily="34" charset="-128"/>
              </a:rPr>
              <a:t> </a:t>
            </a:r>
          </a:p>
          <a:p>
            <a:pPr>
              <a:lnSpc>
                <a:spcPct val="100000"/>
              </a:lnSpc>
            </a:pPr>
            <a:r>
              <a:rPr lang="en-GB" altLang="en-US" sz="1100" dirty="0" smtClean="0">
                <a:latin typeface="Arial" panose="020B0604020202020204" pitchFamily="34" charset="0"/>
                <a:ea typeface="ＭＳ Ｐゴシック" panose="020B0600070205080204" pitchFamily="34" charset="-128"/>
              </a:rPr>
              <a:t>	Circulate details via radio</a:t>
            </a:r>
          </a:p>
          <a:p>
            <a:pPr>
              <a:lnSpc>
                <a:spcPct val="100000"/>
              </a:lnSpc>
            </a:pPr>
            <a:r>
              <a:rPr lang="en-GB" altLang="en-US" sz="1100" dirty="0" smtClean="0">
                <a:latin typeface="Arial" panose="020B0604020202020204" pitchFamily="34" charset="0"/>
                <a:ea typeface="ＭＳ Ｐゴシック" panose="020B0600070205080204" pitchFamily="34" charset="-128"/>
              </a:rPr>
              <a:t>	Arrest if possible – Cross contamination issues!! Different Officers/ Cars to deal with each party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81223582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dirty="0" smtClean="0">
                <a:latin typeface="Arial" panose="020B0604020202020204" pitchFamily="34" charset="0"/>
                <a:cs typeface="Arial" panose="020B0604020202020204" pitchFamily="34" charset="0"/>
              </a:rPr>
              <a:t>Evidence of early complaint may be given by a person who has been told about a sexual offence by the victim. This could be a police officer, member of police staff, friend or trusted associate of the victim, member of the public or whoever the victim has made the complaint to.  If the person to whom an early complaint was made is not a police officer or member of police staff, they should be traced as soon as possible so that their account can be recorded – hearsay evidence</a:t>
            </a:r>
          </a:p>
          <a:p>
            <a:pPr>
              <a:defRPr/>
            </a:pPr>
            <a:endParaRPr lang="en-GB" sz="1100" dirty="0" smtClean="0">
              <a:latin typeface="Arial" panose="020B0604020202020204" pitchFamily="34" charset="0"/>
              <a:cs typeface="Arial" panose="020B0604020202020204" pitchFamily="34" charset="0"/>
            </a:endParaRPr>
          </a:p>
          <a:p>
            <a:pPr>
              <a:defRPr/>
            </a:pPr>
            <a:r>
              <a:rPr lang="en-GB" sz="1100" b="1" dirty="0" smtClean="0">
                <a:latin typeface="Arial" panose="020B0604020202020204" pitchFamily="34" charset="0"/>
                <a:cs typeface="Arial" panose="020B0604020202020204" pitchFamily="34" charset="0"/>
              </a:rPr>
              <a:t>Recording Evidence of Early Complaint</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Officers should obtain and record the following information from a witness early complaint: </a:t>
            </a:r>
          </a:p>
          <a:p>
            <a:pPr>
              <a:defRPr/>
            </a:pPr>
            <a:endParaRPr lang="en-GB" sz="1100" dirty="0" smtClean="0">
              <a:latin typeface="Arial" panose="020B0604020202020204" pitchFamily="34" charset="0"/>
              <a:cs typeface="Arial" panose="020B0604020202020204" pitchFamily="34" charset="0"/>
            </a:endParaRPr>
          </a:p>
          <a:p>
            <a:pPr marL="171450" indent="-171450">
              <a:buFont typeface="Arial" pitchFamily="34" charset="0"/>
              <a:buChar char="•"/>
              <a:defRPr/>
            </a:pPr>
            <a:r>
              <a:rPr lang="en-GB" sz="1100" dirty="0" smtClean="0">
                <a:latin typeface="Arial" panose="020B0604020202020204" pitchFamily="34" charset="0"/>
                <a:cs typeface="Arial" panose="020B0604020202020204" pitchFamily="34" charset="0"/>
              </a:rPr>
              <a:t>The circumstances in which the disclosure took place (location / method) </a:t>
            </a:r>
          </a:p>
          <a:p>
            <a:pPr marL="171450" indent="-171450">
              <a:buFont typeface="Arial" pitchFamily="34" charset="0"/>
              <a:buChar char="•"/>
              <a:defRPr/>
            </a:pPr>
            <a:r>
              <a:rPr lang="en-GB" sz="1100" dirty="0" smtClean="0">
                <a:latin typeface="Arial" panose="020B0604020202020204" pitchFamily="34" charset="0"/>
                <a:cs typeface="Arial" panose="020B0604020202020204" pitchFamily="34" charset="0"/>
              </a:rPr>
              <a:t>Victim’s disclosure (verbatim); </a:t>
            </a:r>
          </a:p>
          <a:p>
            <a:pPr marL="171450" indent="-171450">
              <a:buFont typeface="Arial" pitchFamily="34" charset="0"/>
              <a:buChar char="•"/>
              <a:defRPr/>
            </a:pPr>
            <a:r>
              <a:rPr lang="en-GB" sz="1100" dirty="0" smtClean="0">
                <a:latin typeface="Arial" panose="020B0604020202020204" pitchFamily="34" charset="0"/>
                <a:cs typeface="Arial" panose="020B0604020202020204" pitchFamily="34" charset="0"/>
              </a:rPr>
              <a:t>Any witnesses to the early complaint</a:t>
            </a:r>
          </a:p>
          <a:p>
            <a:pPr marL="171450" indent="-171450">
              <a:buFont typeface="Arial" pitchFamily="34" charset="0"/>
              <a:buChar char="•"/>
              <a:defRPr/>
            </a:pPr>
            <a:r>
              <a:rPr lang="en-GB" sz="1100" dirty="0" smtClean="0">
                <a:latin typeface="Arial" panose="020B0604020202020204" pitchFamily="34" charset="0"/>
                <a:cs typeface="Arial" panose="020B0604020202020204" pitchFamily="34" charset="0"/>
              </a:rPr>
              <a:t>The victim’s demeanour (this may include the state of dress, a full description of any physical injuries or observable conditions such as crying, hysteria or trembling); </a:t>
            </a:r>
          </a:p>
          <a:p>
            <a:pPr marL="171450" indent="-171450">
              <a:buFont typeface="Arial" pitchFamily="34" charset="0"/>
              <a:buChar char="•"/>
              <a:defRPr/>
            </a:pPr>
            <a:r>
              <a:rPr lang="en-GB" sz="1100" dirty="0" smtClean="0">
                <a:latin typeface="Arial" panose="020B0604020202020204" pitchFamily="34" charset="0"/>
                <a:cs typeface="Arial" panose="020B0604020202020204" pitchFamily="34" charset="0"/>
              </a:rPr>
              <a:t>If the report was made to a police control room, 999 tape should be secured. How can officers retrieve a copy of the call? </a:t>
            </a:r>
            <a:r>
              <a:rPr lang="en-GB" sz="1100" b="1" dirty="0" smtClean="0">
                <a:latin typeface="Arial" panose="020B0604020202020204" pitchFamily="34" charset="0"/>
                <a:cs typeface="Arial" panose="020B0604020202020204" pitchFamily="34" charset="0"/>
              </a:rPr>
              <a:t>Each force to insert their own downloading/ call </a:t>
            </a:r>
            <a:r>
              <a:rPr lang="en-GB" sz="1100" b="1" dirty="0" err="1" smtClean="0">
                <a:latin typeface="Arial" panose="020B0604020202020204" pitchFamily="34" charset="0"/>
                <a:cs typeface="Arial" panose="020B0604020202020204" pitchFamily="34" charset="0"/>
              </a:rPr>
              <a:t>retrival</a:t>
            </a:r>
            <a:r>
              <a:rPr lang="en-GB" sz="1100" b="1" dirty="0" smtClean="0">
                <a:latin typeface="Arial" panose="020B0604020202020204" pitchFamily="34" charset="0"/>
                <a:cs typeface="Arial" panose="020B0604020202020204" pitchFamily="34" charset="0"/>
              </a:rPr>
              <a:t> methods.  </a:t>
            </a:r>
            <a:r>
              <a:rPr lang="en-GB" sz="1100" dirty="0" smtClean="0">
                <a:latin typeface="Arial" panose="020B0604020202020204" pitchFamily="34" charset="0"/>
                <a:cs typeface="Arial" panose="020B0604020202020204" pitchFamily="34" charset="0"/>
              </a:rPr>
              <a:t>The officer or member of staff receiving the call could give evidence as a witness to early complaint and a statement should be taken from them as soon as possible. </a:t>
            </a:r>
          </a:p>
          <a:p>
            <a:pPr marL="171450" indent="-171450">
              <a:buFont typeface="Arial" pitchFamily="34" charset="0"/>
              <a:buChar char="•"/>
              <a:defRPr/>
            </a:pPr>
            <a:endParaRPr lang="en-GB" sz="1100" dirty="0" smtClean="0">
              <a:latin typeface="Arial" panose="020B0604020202020204" pitchFamily="34" charset="0"/>
              <a:cs typeface="Arial" panose="020B0604020202020204" pitchFamily="34" charset="0"/>
            </a:endParaRPr>
          </a:p>
          <a:p>
            <a:pPr>
              <a:buFont typeface="Arial" pitchFamily="34" charset="0"/>
              <a:buNone/>
              <a:defRPr/>
            </a:pPr>
            <a:r>
              <a:rPr lang="en-GB" sz="1100" b="1" dirty="0" smtClean="0">
                <a:latin typeface="Arial" panose="020B0604020202020204" pitchFamily="34" charset="0"/>
                <a:cs typeface="Arial" panose="020B0604020202020204" pitchFamily="34" charset="0"/>
              </a:rPr>
              <a:t>Initial account</a:t>
            </a:r>
            <a:r>
              <a:rPr lang="en-GB" sz="1100" dirty="0" smtClean="0">
                <a:latin typeface="Arial" panose="020B0604020202020204" pitchFamily="34" charset="0"/>
                <a:cs typeface="Arial" panose="020B0604020202020204" pitchFamily="34" charset="0"/>
              </a:rPr>
              <a:t>	</a:t>
            </a:r>
          </a:p>
          <a:p>
            <a:pPr>
              <a:buFont typeface="Arial" pitchFamily="34" charset="0"/>
              <a:buNone/>
              <a:defRPr/>
            </a:pPr>
            <a:endParaRPr lang="en-GB" sz="1100" dirty="0" smtClean="0">
              <a:latin typeface="Arial" panose="020B0604020202020204" pitchFamily="34" charset="0"/>
              <a:cs typeface="Arial" panose="020B0604020202020204" pitchFamily="34" charset="0"/>
            </a:endParaRPr>
          </a:p>
          <a:p>
            <a:pPr>
              <a:defRPr/>
            </a:pPr>
            <a:r>
              <a:rPr lang="en-GB" sz="1100" b="1" dirty="0" smtClean="0">
                <a:latin typeface="Arial" panose="020B0604020202020204" pitchFamily="34" charset="0"/>
                <a:cs typeface="Arial" panose="020B0604020202020204" pitchFamily="34" charset="0"/>
              </a:rPr>
              <a:t>Each force to show a copy of their own Sexual Offences Investigation Booklet (</a:t>
            </a:r>
            <a:r>
              <a:rPr lang="en-GB" sz="1100" dirty="0" smtClean="0">
                <a:latin typeface="Arial" panose="020B0604020202020204" pitchFamily="34" charset="0"/>
                <a:cs typeface="Arial" panose="020B0604020202020204" pitchFamily="34" charset="0"/>
              </a:rPr>
              <a:t>Although there will be a separate lesson to discuss these)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8107036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21639934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3182307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21/02/2019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21/02/2019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21/02/2019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21/02/2019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hyperlink" Target="https://www.youtube.com/watch?v=pZwvrxVavnQ"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17.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0" y="1334290"/>
            <a:ext cx="4551903" cy="2923877"/>
          </a:xfrm>
          <a:prstGeom prst="rect">
            <a:avLst/>
          </a:prstGeom>
          <a:noFill/>
        </p:spPr>
        <p:txBody>
          <a:bodyPr wrap="square" rtlCol="0">
            <a:spAutoFit/>
          </a:bodyPr>
          <a:lstStyle/>
          <a:p>
            <a:pPr algn="ctr"/>
            <a:r>
              <a:rPr lang="en-GB" sz="36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Consent </a:t>
            </a:r>
          </a:p>
          <a:p>
            <a:pPr algn="ctr"/>
            <a:r>
              <a:rPr lang="en-GB" sz="36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&amp; </a:t>
            </a:r>
          </a:p>
          <a:p>
            <a:pPr algn="ctr"/>
            <a:r>
              <a:rPr lang="en-GB" sz="36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Rape Trauma</a:t>
            </a:r>
          </a:p>
          <a:p>
            <a:r>
              <a:rPr lang="en-GB" sz="2000" dirty="0" smtClean="0">
                <a:solidFill>
                  <a:schemeClr val="bg1"/>
                </a:solidFill>
                <a:latin typeface="Tahoma" panose="020B0604030504040204" pitchFamily="34" charset="0"/>
                <a:ea typeface="Tahoma" panose="020B0604030504040204" pitchFamily="34" charset="0"/>
                <a:cs typeface="Tahoma" panose="020B0604030504040204" pitchFamily="34" charset="0"/>
              </a:rPr>
              <a:t>Subtitle</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a:p>
            <a:r>
              <a:rPr lang="en-GB" sz="1600" dirty="0" smtClean="0">
                <a:solidFill>
                  <a:schemeClr val="bg1"/>
                </a:solidFill>
                <a:latin typeface="Tahoma" panose="020B0604030504040204" pitchFamily="34" charset="0"/>
                <a:ea typeface="Tahoma" panose="020B0604030504040204" pitchFamily="34" charset="0"/>
                <a:cs typeface="Tahoma" panose="020B0604030504040204" pitchFamily="34" charset="0"/>
              </a:rPr>
              <a:t>Speaker</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15933" y="104420"/>
            <a:ext cx="792549" cy="957155"/>
          </a:xfrm>
          <a:prstGeom prst="rect">
            <a:avLst/>
          </a:prstGeom>
        </p:spPr>
      </p:pic>
    </p:spTree>
    <p:extLst>
      <p:ext uri="{BB962C8B-B14F-4D97-AF65-F5344CB8AC3E}">
        <p14:creationId xmlns:p14="http://schemas.microsoft.com/office/powerpoint/2010/main" val="39814584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929604" y="1961168"/>
            <a:ext cx="8229600" cy="20579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1"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u="none" strike="noStrike" kern="0" cap="none" spc="0" normalizeH="0" baseline="0" noProof="0" dirty="0" smtClean="0">
                <a:ln>
                  <a:noFill/>
                </a:ln>
                <a:solidFill>
                  <a:srgbClr val="000000"/>
                </a:solidFill>
                <a:effectLst/>
                <a:uLnTx/>
                <a:uFillTx/>
                <a:latin typeface="Arial"/>
                <a:ea typeface="+mn-ea"/>
                <a:cs typeface="+mn-cs"/>
              </a:rPr>
              <a:t>“ …a person consents if he/she agrees by choice, and has the freedom and capacity to make that choice”</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8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8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altLang="en-US" sz="2400" b="0" i="0" u="none" strike="noStrike" kern="0" cap="none" spc="0" normalizeH="0" baseline="0" noProof="0" dirty="0" smtClean="0">
              <a:ln>
                <a:noFill/>
              </a:ln>
              <a:solidFill>
                <a:srgbClr val="000000"/>
              </a:solidFill>
              <a:effectLst/>
              <a:uLnTx/>
              <a:uFillTx/>
              <a:latin typeface="Arial"/>
              <a:ea typeface="+mn-ea"/>
              <a:cs typeface="+mn-cs"/>
            </a:endParaRPr>
          </a:p>
        </p:txBody>
      </p:sp>
      <p:sp>
        <p:nvSpPr>
          <p:cNvPr id="3" name="TextBox 2"/>
          <p:cNvSpPr txBox="1"/>
          <p:nvPr/>
        </p:nvSpPr>
        <p:spPr>
          <a:xfrm>
            <a:off x="2059581" y="799640"/>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Consent</a:t>
            </a:r>
            <a:endParaRPr lang="en-GB" sz="3600" b="1" dirty="0">
              <a:solidFill>
                <a:schemeClr val="bg1"/>
              </a:solidFill>
            </a:endParaRPr>
          </a:p>
        </p:txBody>
      </p:sp>
      <p:sp>
        <p:nvSpPr>
          <p:cNvPr id="4" name="Rectangle 3"/>
          <p:cNvSpPr/>
          <p:nvPr/>
        </p:nvSpPr>
        <p:spPr>
          <a:xfrm>
            <a:off x="3342600" y="4648449"/>
            <a:ext cx="5479385" cy="523220"/>
          </a:xfrm>
          <a:prstGeom prst="rect">
            <a:avLst/>
          </a:prstGeom>
          <a:solidFill>
            <a:schemeClr val="accent1">
              <a:lumMod val="20000"/>
              <a:lumOff val="80000"/>
            </a:schemeClr>
          </a:solidFill>
        </p:spPr>
        <p:txBody>
          <a:bodyPr wrap="none">
            <a:spAutoFit/>
          </a:bodyPr>
          <a:lstStyle/>
          <a:p>
            <a:pPr lvl="0" algn="ctr" eaLnBrk="0" fontAlgn="base" hangingPunct="0">
              <a:spcBef>
                <a:spcPct val="20000"/>
              </a:spcBef>
              <a:spcAft>
                <a:spcPct val="0"/>
              </a:spcAft>
              <a:defRPr/>
            </a:pPr>
            <a:r>
              <a:rPr lang="en-GB" sz="2800" kern="0" dirty="0">
                <a:solidFill>
                  <a:srgbClr val="000000"/>
                </a:solidFill>
                <a:latin typeface="Arial"/>
              </a:rPr>
              <a:t>Sec 74 Sexual offences Act 2003</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630802" y="1185744"/>
            <a:ext cx="8658038" cy="5201424"/>
          </a:xfrm>
          <a:prstGeom prst="rect">
            <a:avLst/>
          </a:prstGeom>
          <a:noFill/>
        </p:spPr>
        <p:txBody>
          <a:bodyPr wrap="square">
            <a:spAutoFit/>
          </a:bodyPr>
          <a:lstStyle/>
          <a:p>
            <a:pPr eaLnBrk="0" fontAlgn="base" hangingPunct="0">
              <a:spcBef>
                <a:spcPct val="0"/>
              </a:spcBef>
              <a:spcAft>
                <a:spcPct val="0"/>
              </a:spcAft>
              <a:defRPr/>
            </a:pPr>
            <a:r>
              <a:rPr lang="en-GB" sz="2400" dirty="0">
                <a:latin typeface="Arial" charset="0"/>
                <a:ea typeface="ＭＳ Ｐゴシック" pitchFamily="1" charset="-128"/>
              </a:rPr>
              <a:t>Dealing with offences </a:t>
            </a:r>
            <a:r>
              <a:rPr lang="en-GB" sz="2400" dirty="0" smtClean="0">
                <a:latin typeface="Arial" charset="0"/>
                <a:ea typeface="ＭＳ Ｐゴシック" pitchFamily="1" charset="-128"/>
              </a:rPr>
              <a:t>of:</a:t>
            </a:r>
            <a:endParaRPr lang="en-GB" sz="2400" dirty="0">
              <a:latin typeface="Arial" charset="0"/>
              <a:ea typeface="ＭＳ Ｐゴシック" pitchFamily="1" charset="-128"/>
            </a:endParaRPr>
          </a:p>
          <a:p>
            <a:pPr eaLnBrk="0" fontAlgn="base" hangingPunct="0">
              <a:spcBef>
                <a:spcPct val="0"/>
              </a:spcBef>
              <a:spcAft>
                <a:spcPct val="0"/>
              </a:spcAft>
              <a:defRPr/>
            </a:pPr>
            <a:endParaRPr lang="en-GB" sz="2400" dirty="0">
              <a:latin typeface="Arial" charset="0"/>
              <a:ea typeface="ＭＳ Ｐゴシック" pitchFamily="1" charset="-128"/>
            </a:endParaRPr>
          </a:p>
          <a:p>
            <a:pPr marL="342900" indent="-342900" eaLnBrk="0" fontAlgn="base" hangingPunct="0">
              <a:spcBef>
                <a:spcPct val="0"/>
              </a:spcBef>
              <a:spcAft>
                <a:spcPct val="0"/>
              </a:spcAft>
              <a:buFont typeface="Arial" panose="020B0604020202020204" pitchFamily="34" charset="0"/>
              <a:buChar char="•"/>
              <a:defRPr/>
            </a:pPr>
            <a:r>
              <a:rPr lang="en-GB" sz="2400" b="1" dirty="0" smtClean="0">
                <a:solidFill>
                  <a:srgbClr val="002060"/>
                </a:solidFill>
                <a:latin typeface="Arial" charset="0"/>
                <a:ea typeface="ＭＳ Ｐゴシック" pitchFamily="1" charset="-128"/>
              </a:rPr>
              <a:t>Section 1 - </a:t>
            </a:r>
            <a:r>
              <a:rPr lang="en-GB" sz="2400" dirty="0" smtClean="0">
                <a:latin typeface="Arial" charset="0"/>
                <a:ea typeface="ＭＳ Ｐゴシック" pitchFamily="1" charset="-128"/>
              </a:rPr>
              <a:t>Rape</a:t>
            </a:r>
            <a:endParaRPr lang="en-GB" sz="2400" dirty="0">
              <a:latin typeface="Arial" charset="0"/>
              <a:ea typeface="ＭＳ Ｐゴシック" pitchFamily="1" charset="-128"/>
            </a:endParaRPr>
          </a:p>
          <a:p>
            <a:pPr marL="342900" indent="-342900" eaLnBrk="0" fontAlgn="base" hangingPunct="0">
              <a:spcBef>
                <a:spcPct val="0"/>
              </a:spcBef>
              <a:spcAft>
                <a:spcPct val="0"/>
              </a:spcAft>
              <a:buFont typeface="Arial" panose="020B0604020202020204" pitchFamily="34" charset="0"/>
              <a:buChar char="•"/>
              <a:defRPr/>
            </a:pPr>
            <a:r>
              <a:rPr lang="en-GB" sz="2400" b="1" dirty="0" smtClean="0">
                <a:solidFill>
                  <a:srgbClr val="002060"/>
                </a:solidFill>
                <a:latin typeface="Arial" charset="0"/>
                <a:ea typeface="ＭＳ Ｐゴシック" pitchFamily="1" charset="-128"/>
              </a:rPr>
              <a:t>Section 2 - </a:t>
            </a:r>
            <a:r>
              <a:rPr lang="en-GB" sz="2400" dirty="0" smtClean="0">
                <a:latin typeface="Arial" charset="0"/>
                <a:ea typeface="ＭＳ Ｐゴシック" pitchFamily="1" charset="-128"/>
              </a:rPr>
              <a:t>Sexual </a:t>
            </a:r>
            <a:r>
              <a:rPr lang="en-GB" sz="2400" dirty="0">
                <a:latin typeface="Arial" charset="0"/>
                <a:ea typeface="ＭＳ Ｐゴシック" pitchFamily="1" charset="-128"/>
              </a:rPr>
              <a:t>Assault by Penetration</a:t>
            </a:r>
          </a:p>
          <a:p>
            <a:pPr marL="342900" indent="-342900" eaLnBrk="0" fontAlgn="base" hangingPunct="0">
              <a:spcBef>
                <a:spcPct val="0"/>
              </a:spcBef>
              <a:spcAft>
                <a:spcPct val="0"/>
              </a:spcAft>
              <a:buFont typeface="Arial" panose="020B0604020202020204" pitchFamily="34" charset="0"/>
              <a:buChar char="•"/>
              <a:defRPr/>
            </a:pPr>
            <a:r>
              <a:rPr lang="en-GB" sz="2400" b="1" dirty="0" smtClean="0">
                <a:solidFill>
                  <a:srgbClr val="002060"/>
                </a:solidFill>
                <a:latin typeface="Arial" charset="0"/>
                <a:ea typeface="ＭＳ Ｐゴシック" pitchFamily="1" charset="-128"/>
              </a:rPr>
              <a:t>Section 3 - </a:t>
            </a:r>
            <a:r>
              <a:rPr lang="en-GB" sz="2400" dirty="0" smtClean="0">
                <a:latin typeface="Arial" charset="0"/>
                <a:ea typeface="ＭＳ Ｐゴシック" pitchFamily="1" charset="-128"/>
              </a:rPr>
              <a:t>Sexual </a:t>
            </a:r>
            <a:r>
              <a:rPr lang="en-GB" sz="2400" dirty="0">
                <a:latin typeface="Arial" charset="0"/>
                <a:ea typeface="ＭＳ Ｐゴシック" pitchFamily="1" charset="-128"/>
              </a:rPr>
              <a:t>Assault by Touching</a:t>
            </a:r>
          </a:p>
          <a:p>
            <a:pPr marL="342900" indent="-342900" eaLnBrk="0" fontAlgn="base" hangingPunct="0">
              <a:spcBef>
                <a:spcPct val="0"/>
              </a:spcBef>
              <a:spcAft>
                <a:spcPct val="0"/>
              </a:spcAft>
              <a:buFont typeface="Arial" panose="020B0604020202020204" pitchFamily="34" charset="0"/>
              <a:buChar char="•"/>
              <a:defRPr/>
            </a:pPr>
            <a:r>
              <a:rPr lang="en-GB" sz="2400" b="1" dirty="0" smtClean="0">
                <a:solidFill>
                  <a:srgbClr val="002060"/>
                </a:solidFill>
                <a:latin typeface="Arial" charset="0"/>
                <a:ea typeface="ＭＳ Ｐゴシック" pitchFamily="1" charset="-128"/>
              </a:rPr>
              <a:t>Section 4 - </a:t>
            </a:r>
            <a:r>
              <a:rPr lang="en-GB" sz="2400" dirty="0" smtClean="0">
                <a:latin typeface="Arial" charset="0"/>
                <a:ea typeface="ＭＳ Ｐゴシック" pitchFamily="1" charset="-128"/>
              </a:rPr>
              <a:t>Causing </a:t>
            </a:r>
            <a:r>
              <a:rPr lang="en-GB" sz="2400" dirty="0">
                <a:latin typeface="Arial" charset="0"/>
                <a:ea typeface="ＭＳ Ｐゴシック" pitchFamily="1" charset="-128"/>
              </a:rPr>
              <a:t>sexual activity without consent</a:t>
            </a:r>
          </a:p>
          <a:p>
            <a:pPr marL="342900" indent="-342900" eaLnBrk="0" fontAlgn="base" hangingPunct="0">
              <a:spcBef>
                <a:spcPct val="0"/>
              </a:spcBef>
              <a:spcAft>
                <a:spcPct val="0"/>
              </a:spcAft>
              <a:buFont typeface="Arial" panose="020B0604020202020204" pitchFamily="34" charset="0"/>
              <a:buChar char="•"/>
              <a:defRPr/>
            </a:pPr>
            <a:endParaRPr lang="en-GB" sz="2400" dirty="0">
              <a:latin typeface="Arial" charset="0"/>
              <a:ea typeface="ＭＳ Ｐゴシック" pitchFamily="1" charset="-128"/>
            </a:endParaRPr>
          </a:p>
          <a:p>
            <a:pPr eaLnBrk="0" fontAlgn="base" hangingPunct="0">
              <a:spcBef>
                <a:spcPct val="0"/>
              </a:spcBef>
              <a:spcAft>
                <a:spcPct val="0"/>
              </a:spcAft>
              <a:defRPr/>
            </a:pPr>
            <a:r>
              <a:rPr lang="en-GB" sz="2400" dirty="0">
                <a:latin typeface="Arial" charset="0"/>
                <a:ea typeface="ＭＳ Ｐゴシック" pitchFamily="1" charset="-128"/>
              </a:rPr>
              <a:t>. . . there are two forms of </a:t>
            </a:r>
            <a:r>
              <a:rPr lang="en-GB" sz="2400" dirty="0" smtClean="0">
                <a:latin typeface="Arial" charset="0"/>
                <a:ea typeface="ＭＳ Ｐゴシック" pitchFamily="1" charset="-128"/>
              </a:rPr>
              <a:t>statutory presumptions </a:t>
            </a:r>
            <a:r>
              <a:rPr lang="en-GB" sz="2400" dirty="0">
                <a:latin typeface="Arial" charset="0"/>
                <a:ea typeface="ＭＳ Ｐゴシック" pitchFamily="1" charset="-128"/>
              </a:rPr>
              <a:t>that can be utilised to assist with determining whether consent was absent or not</a:t>
            </a:r>
            <a:r>
              <a:rPr lang="en-GB" sz="2400" dirty="0" smtClean="0">
                <a:latin typeface="Arial" charset="0"/>
                <a:ea typeface="ＭＳ Ｐゴシック" pitchFamily="1" charset="-128"/>
              </a:rPr>
              <a:t>:</a:t>
            </a:r>
          </a:p>
          <a:p>
            <a:pPr marL="800100" lvl="1" indent="-342900" eaLnBrk="0" fontAlgn="base" hangingPunct="0">
              <a:spcBef>
                <a:spcPct val="0"/>
              </a:spcBef>
              <a:spcAft>
                <a:spcPct val="0"/>
              </a:spcAft>
              <a:buFont typeface="Arial" panose="020B0604020202020204" pitchFamily="34" charset="0"/>
              <a:buChar char="•"/>
              <a:defRPr/>
            </a:pPr>
            <a:r>
              <a:rPr lang="en-GB" sz="2400" b="1" dirty="0" smtClean="0">
                <a:solidFill>
                  <a:srgbClr val="002060"/>
                </a:solidFill>
                <a:latin typeface="Arial" charset="0"/>
                <a:ea typeface="ＭＳ Ｐゴシック" pitchFamily="1" charset="-128"/>
              </a:rPr>
              <a:t>Evidential presumptions</a:t>
            </a:r>
          </a:p>
          <a:p>
            <a:pPr marL="800100" lvl="1" indent="-342900" eaLnBrk="0" fontAlgn="base" hangingPunct="0">
              <a:spcBef>
                <a:spcPct val="0"/>
              </a:spcBef>
              <a:spcAft>
                <a:spcPct val="0"/>
              </a:spcAft>
              <a:buFont typeface="Arial" panose="020B0604020202020204" pitchFamily="34" charset="0"/>
              <a:buChar char="•"/>
              <a:defRPr/>
            </a:pPr>
            <a:r>
              <a:rPr lang="en-GB" sz="2400" b="1" dirty="0" smtClean="0">
                <a:solidFill>
                  <a:srgbClr val="002060"/>
                </a:solidFill>
                <a:latin typeface="Arial" charset="0"/>
                <a:ea typeface="ＭＳ Ｐゴシック" pitchFamily="1" charset="-128"/>
              </a:rPr>
              <a:t>Conclusive presumptions</a:t>
            </a:r>
            <a:endParaRPr lang="en-GB" sz="2400" b="1" dirty="0">
              <a:solidFill>
                <a:srgbClr val="002060"/>
              </a:solidFill>
              <a:latin typeface="Arial" charset="0"/>
              <a:ea typeface="ＭＳ Ｐゴシック" pitchFamily="1" charset="-128"/>
            </a:endParaRPr>
          </a:p>
          <a:p>
            <a:pPr eaLnBrk="0" fontAlgn="base" hangingPunct="0">
              <a:spcBef>
                <a:spcPct val="0"/>
              </a:spcBef>
              <a:spcAft>
                <a:spcPct val="0"/>
              </a:spcAft>
              <a:defRPr/>
            </a:pPr>
            <a:endParaRPr lang="en-GB" sz="2000" dirty="0">
              <a:latin typeface="Arial" charset="0"/>
              <a:ea typeface="ＭＳ Ｐゴシック" pitchFamily="1" charset="-128"/>
            </a:endParaRPr>
          </a:p>
          <a:p>
            <a:pPr eaLnBrk="0" fontAlgn="base" hangingPunct="0">
              <a:spcBef>
                <a:spcPct val="0"/>
              </a:spcBef>
              <a:spcAft>
                <a:spcPct val="0"/>
              </a:spcAft>
              <a:defRPr/>
            </a:pPr>
            <a:endParaRPr lang="en-GB" sz="2400" dirty="0">
              <a:solidFill>
                <a:srgbClr val="FFFFFF"/>
              </a:solidFill>
              <a:latin typeface="Arial" charset="0"/>
              <a:ea typeface="ＭＳ Ｐゴシック" pitchFamily="1" charset="-128"/>
            </a:endParaRPr>
          </a:p>
        </p:txBody>
      </p:sp>
      <p:sp>
        <p:nvSpPr>
          <p:cNvPr id="4" name="TextBox 3"/>
          <p:cNvSpPr txBox="1"/>
          <p:nvPr/>
        </p:nvSpPr>
        <p:spPr>
          <a:xfrm>
            <a:off x="1630802" y="379959"/>
            <a:ext cx="8658038"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Establishing the Absence of Consent</a:t>
            </a:r>
            <a:endParaRPr lang="en-GB" sz="3600" b="1" dirty="0">
              <a:solidFill>
                <a:schemeClr val="bg1"/>
              </a:solidFill>
            </a:endParaRPr>
          </a:p>
        </p:txBody>
      </p:sp>
    </p:spTree>
    <p:extLst>
      <p:ext uri="{BB962C8B-B14F-4D97-AF65-F5344CB8AC3E}">
        <p14:creationId xmlns:p14="http://schemas.microsoft.com/office/powerpoint/2010/main" val="1536032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Effect transition="in" filter="fade">
                                      <p:cBhvr>
                                        <p:cTn id="7" dur="500"/>
                                        <p:tgtEl>
                                          <p:spTgt spid="3">
                                            <p:txEl>
                                              <p:pRg st="7" end="7"/>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8" end="8"/>
                                            </p:txEl>
                                          </p:spTgt>
                                        </p:tgtEl>
                                        <p:attrNameLst>
                                          <p:attrName>style.visibility</p:attrName>
                                        </p:attrNameLst>
                                      </p:cBhvr>
                                      <p:to>
                                        <p:strVal val="visible"/>
                                      </p:to>
                                    </p:set>
                                    <p:animEffect transition="in" filter="fade">
                                      <p:cBhvr>
                                        <p:cTn id="12" dur="500"/>
                                        <p:tgtEl>
                                          <p:spTgt spid="3">
                                            <p:txEl>
                                              <p:pRg st="8" end="8"/>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9" end="9"/>
                                            </p:txEl>
                                          </p:spTgt>
                                        </p:tgtEl>
                                        <p:attrNameLst>
                                          <p:attrName>style.visibility</p:attrName>
                                        </p:attrNameLst>
                                      </p:cBhvr>
                                      <p:to>
                                        <p:strVal val="visible"/>
                                      </p:to>
                                    </p:set>
                                    <p:animEffect transition="in" filter="fade">
                                      <p:cBhvr>
                                        <p:cTn id="1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503212" y="1276635"/>
            <a:ext cx="9108082" cy="31252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600" b="0" i="0" u="none" strike="noStrike" kern="0" cap="none" spc="0" normalizeH="0" baseline="0" noProof="0" dirty="0" smtClean="0">
                <a:ln>
                  <a:noFill/>
                </a:ln>
                <a:solidFill>
                  <a:srgbClr val="000000"/>
                </a:solidFill>
                <a:effectLst/>
                <a:uLnTx/>
                <a:uFillTx/>
                <a:latin typeface="Arial"/>
                <a:ea typeface="+mn-ea"/>
                <a:cs typeface="+mn-cs"/>
              </a:rPr>
              <a:t>I</a:t>
            </a:r>
            <a:r>
              <a:rPr kumimoji="0" lang="en-GB" sz="2500" b="0" i="0" u="none" strike="noStrike" kern="0" cap="none" spc="0" normalizeH="0" baseline="0" noProof="0" dirty="0" smtClean="0">
                <a:ln>
                  <a:noFill/>
                </a:ln>
                <a:solidFill>
                  <a:srgbClr val="000000"/>
                </a:solidFill>
                <a:effectLst/>
                <a:uLnTx/>
                <a:uFillTx/>
                <a:latin typeface="Arial"/>
                <a:ea typeface="+mn-ea"/>
                <a:cs typeface="+mn-cs"/>
              </a:rPr>
              <a:t>f it is proved in court that: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5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500" b="0" i="0" u="none" strike="noStrike" kern="0" cap="none" spc="0" normalizeH="0" baseline="0" noProof="0" dirty="0" smtClean="0">
                <a:ln>
                  <a:noFill/>
                </a:ln>
                <a:solidFill>
                  <a:srgbClr val="000000"/>
                </a:solidFill>
                <a:effectLst/>
                <a:uLnTx/>
                <a:uFillTx/>
                <a:latin typeface="Arial"/>
                <a:ea typeface="+mn-ea"/>
                <a:cs typeface="+mn-cs"/>
              </a:rPr>
              <a:t>	1. The defendant did the sexual assault</a:t>
            </a: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500" b="0" i="0" u="none" strike="noStrike" kern="0" cap="none" spc="0" normalizeH="0" baseline="0" noProof="0" dirty="0" smtClean="0">
                <a:ln>
                  <a:noFill/>
                </a:ln>
                <a:solidFill>
                  <a:srgbClr val="000000"/>
                </a:solidFill>
                <a:effectLst/>
                <a:uLnTx/>
                <a:uFillTx/>
                <a:latin typeface="Arial"/>
                <a:ea typeface="+mn-ea"/>
                <a:cs typeface="+mn-cs"/>
              </a:rPr>
              <a:t>	2. Any of the specified circumstances existed and</a:t>
            </a: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500" b="0" i="0" u="none" strike="noStrike" kern="0" cap="none" spc="0" normalizeH="0" baseline="0" noProof="0" dirty="0" smtClean="0">
                <a:ln>
                  <a:noFill/>
                </a:ln>
                <a:solidFill>
                  <a:srgbClr val="000000"/>
                </a:solidFill>
                <a:effectLst/>
                <a:uLnTx/>
                <a:uFillTx/>
                <a:latin typeface="Arial"/>
                <a:ea typeface="+mn-ea"/>
                <a:cs typeface="+mn-cs"/>
              </a:rPr>
              <a:t>	3. The defendant knew any of the circumstances 	  	     existed</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5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500" b="0" i="0" u="none" strike="noStrike" kern="0" cap="none" spc="0" normalizeH="0" baseline="0" noProof="0" dirty="0" smtClean="0">
                <a:ln>
                  <a:noFill/>
                </a:ln>
                <a:solidFill>
                  <a:srgbClr val="000000"/>
                </a:solidFill>
                <a:effectLst/>
                <a:uLnTx/>
                <a:uFillTx/>
                <a:latin typeface="Arial"/>
                <a:ea typeface="+mn-ea"/>
                <a:cs typeface="+mn-cs"/>
              </a:rPr>
              <a:t>Then the court will make the presumption that the victim did not consent.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altLang="en-US" sz="2400" b="0" i="0" u="none" strike="noStrike" kern="0" cap="none" spc="0" normalizeH="0" baseline="0" noProof="0" dirty="0" smtClean="0">
              <a:ln>
                <a:noFill/>
              </a:ln>
              <a:solidFill>
                <a:srgbClr val="000000"/>
              </a:solidFill>
              <a:effectLst/>
              <a:uLnTx/>
              <a:uFillTx/>
              <a:latin typeface="Arial"/>
              <a:ea typeface="+mn-ea"/>
              <a:cs typeface="+mn-cs"/>
            </a:endParaRPr>
          </a:p>
        </p:txBody>
      </p:sp>
      <p:sp>
        <p:nvSpPr>
          <p:cNvPr id="4" name="TextBox 3"/>
          <p:cNvSpPr txBox="1"/>
          <p:nvPr/>
        </p:nvSpPr>
        <p:spPr>
          <a:xfrm>
            <a:off x="1503212" y="443754"/>
            <a:ext cx="910808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Evidential Presumptions about Consent</a:t>
            </a:r>
            <a:endParaRPr lang="en-GB" sz="3600" b="1" dirty="0">
              <a:solidFill>
                <a:schemeClr val="bg1"/>
              </a:solidFill>
            </a:endParaRPr>
          </a:p>
        </p:txBody>
      </p:sp>
      <p:sp>
        <p:nvSpPr>
          <p:cNvPr id="5" name="Rectangle 4"/>
          <p:cNvSpPr/>
          <p:nvPr/>
        </p:nvSpPr>
        <p:spPr>
          <a:xfrm>
            <a:off x="3218175" y="5439035"/>
            <a:ext cx="5678156" cy="461665"/>
          </a:xfrm>
          <a:prstGeom prst="rect">
            <a:avLst/>
          </a:prstGeom>
          <a:solidFill>
            <a:schemeClr val="accent1">
              <a:lumMod val="20000"/>
              <a:lumOff val="80000"/>
            </a:schemeClr>
          </a:solidFill>
        </p:spPr>
        <p:txBody>
          <a:bodyPr wrap="none">
            <a:spAutoFit/>
          </a:bodyPr>
          <a:lstStyle/>
          <a:p>
            <a:pPr lvl="0" algn="ctr" eaLnBrk="0" fontAlgn="base" hangingPunct="0">
              <a:spcBef>
                <a:spcPct val="20000"/>
              </a:spcBef>
              <a:spcAft>
                <a:spcPct val="0"/>
              </a:spcAft>
              <a:defRPr/>
            </a:pPr>
            <a:r>
              <a:rPr lang="en-GB" sz="2400" kern="0" dirty="0">
                <a:solidFill>
                  <a:srgbClr val="000000"/>
                </a:solidFill>
                <a:latin typeface="Arial"/>
              </a:rPr>
              <a:t>Section 75 (a) Sexual offences Act 2003</a:t>
            </a: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190848" y="1995152"/>
            <a:ext cx="9803218" cy="321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smtClean="0">
                <a:ln>
                  <a:noFill/>
                </a:ln>
                <a:solidFill>
                  <a:srgbClr val="000000"/>
                </a:solidFill>
                <a:effectLst/>
                <a:uLnTx/>
                <a:uFillTx/>
                <a:latin typeface="Arial"/>
                <a:ea typeface="+mn-ea"/>
                <a:cs typeface="+mn-cs"/>
              </a:rPr>
              <a:t>The circumstances are:</a:t>
            </a:r>
          </a:p>
          <a:p>
            <a:pPr lvl="1" indent="-342900">
              <a:buFontTx/>
              <a:buChar char="•"/>
              <a:defRPr/>
            </a:pPr>
            <a:r>
              <a:rPr kumimoji="0" lang="en-GB" b="0" i="0" u="none" strike="noStrike" kern="0" cap="none" spc="0" normalizeH="0" baseline="0" noProof="0" dirty="0" smtClean="0">
                <a:ln>
                  <a:noFill/>
                </a:ln>
                <a:solidFill>
                  <a:srgbClr val="000000"/>
                </a:solidFill>
                <a:effectLst/>
                <a:uLnTx/>
                <a:uFillTx/>
                <a:latin typeface="Arial"/>
                <a:ea typeface="+mn-ea"/>
                <a:cs typeface="+mn-cs"/>
              </a:rPr>
              <a:t>Use of or fear of violence</a:t>
            </a:r>
          </a:p>
          <a:p>
            <a:pPr lvl="1" indent="-342900">
              <a:buFontTx/>
              <a:buChar char="•"/>
              <a:defRPr/>
            </a:pPr>
            <a:r>
              <a:rPr kumimoji="0" lang="en-GB" b="0" i="0" u="none" strike="noStrike" kern="0" cap="none" spc="0" normalizeH="0" baseline="0" noProof="0" dirty="0" smtClean="0">
                <a:ln>
                  <a:noFill/>
                </a:ln>
                <a:solidFill>
                  <a:srgbClr val="000000"/>
                </a:solidFill>
                <a:effectLst/>
                <a:uLnTx/>
                <a:uFillTx/>
                <a:latin typeface="Arial"/>
                <a:ea typeface="+mn-ea"/>
                <a:cs typeface="+mn-cs"/>
              </a:rPr>
              <a:t>Unlawful detention</a:t>
            </a:r>
          </a:p>
          <a:p>
            <a:pPr lvl="1" indent="-342900">
              <a:buFontTx/>
              <a:buChar char="•"/>
              <a:defRPr/>
            </a:pPr>
            <a:r>
              <a:rPr kumimoji="0" lang="en-GB" b="0" i="0" u="none" strike="noStrike" kern="0" cap="none" spc="0" normalizeH="0" baseline="0" noProof="0" dirty="0" smtClean="0">
                <a:ln>
                  <a:noFill/>
                </a:ln>
                <a:solidFill>
                  <a:srgbClr val="000000"/>
                </a:solidFill>
                <a:effectLst/>
                <a:uLnTx/>
                <a:uFillTx/>
                <a:latin typeface="Arial"/>
                <a:ea typeface="+mn-ea"/>
                <a:cs typeface="+mn-cs"/>
              </a:rPr>
              <a:t>Unconsciousness</a:t>
            </a:r>
          </a:p>
          <a:p>
            <a:pPr lvl="1" indent="-342900">
              <a:buFontTx/>
              <a:buChar char="•"/>
              <a:defRPr/>
            </a:pPr>
            <a:r>
              <a:rPr kumimoji="0" lang="en-GB" b="0" i="0" u="none" strike="noStrike" kern="0" cap="none" spc="0" normalizeH="0" baseline="0" noProof="0" dirty="0" smtClean="0">
                <a:ln>
                  <a:noFill/>
                </a:ln>
                <a:solidFill>
                  <a:srgbClr val="000000"/>
                </a:solidFill>
                <a:effectLst/>
                <a:uLnTx/>
                <a:uFillTx/>
                <a:latin typeface="Arial"/>
                <a:ea typeface="+mn-ea"/>
                <a:cs typeface="+mn-cs"/>
              </a:rPr>
              <a:t>Inability to communicate from physical disability</a:t>
            </a:r>
          </a:p>
          <a:p>
            <a:pPr lvl="1" indent="-342900">
              <a:buFontTx/>
              <a:buChar char="•"/>
              <a:defRPr/>
            </a:pPr>
            <a:r>
              <a:rPr kumimoji="0" lang="en-GB" b="0" i="0" u="none" strike="noStrike" kern="0" cap="none" spc="0" normalizeH="0" baseline="0" noProof="0" dirty="0" smtClean="0">
                <a:ln>
                  <a:noFill/>
                </a:ln>
                <a:solidFill>
                  <a:srgbClr val="000000"/>
                </a:solidFill>
                <a:effectLst/>
                <a:uLnTx/>
                <a:uFillTx/>
                <a:latin typeface="Arial"/>
                <a:ea typeface="+mn-ea"/>
                <a:cs typeface="+mn-cs"/>
              </a:rPr>
              <a:t>Substances non consensually administered that are</a:t>
            </a:r>
            <a:r>
              <a:rPr kumimoji="0" lang="en-GB" b="0" i="0" u="none" strike="noStrike" kern="0" cap="none" spc="0" normalizeH="0" noProof="0" dirty="0" smtClean="0">
                <a:ln>
                  <a:noFill/>
                </a:ln>
                <a:solidFill>
                  <a:srgbClr val="000000"/>
                </a:solidFill>
                <a:effectLst/>
                <a:uLnTx/>
                <a:uFillTx/>
                <a:latin typeface="Arial"/>
                <a:ea typeface="+mn-ea"/>
                <a:cs typeface="+mn-cs"/>
              </a:rPr>
              <a:t> </a:t>
            </a:r>
            <a:r>
              <a:rPr kumimoji="0" lang="en-GB" b="0" i="0" u="none" strike="noStrike" kern="0" cap="none" spc="0" normalizeH="0" baseline="0" noProof="0" dirty="0" smtClean="0">
                <a:ln>
                  <a:noFill/>
                </a:ln>
                <a:solidFill>
                  <a:srgbClr val="000000"/>
                </a:solidFill>
                <a:effectLst/>
                <a:uLnTx/>
                <a:uFillTx/>
                <a:latin typeface="Arial"/>
                <a:ea typeface="+mn-ea"/>
                <a:cs typeface="+mn-cs"/>
              </a:rPr>
              <a:t>capable of stupefying or overpowering.</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0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US" altLang="en-US" sz="2400" b="0" i="0" u="none" strike="noStrike" kern="0" cap="none" spc="0" normalizeH="0" baseline="0" noProof="0" dirty="0" smtClean="0">
              <a:ln>
                <a:noFill/>
              </a:ln>
              <a:solidFill>
                <a:srgbClr val="000000"/>
              </a:solidFill>
              <a:effectLst/>
              <a:uLnTx/>
              <a:uFillTx/>
              <a:latin typeface="Arial"/>
              <a:ea typeface="+mn-ea"/>
              <a:cs typeface="+mn-cs"/>
            </a:endParaRPr>
          </a:p>
        </p:txBody>
      </p:sp>
      <p:sp>
        <p:nvSpPr>
          <p:cNvPr id="4" name="TextBox 3"/>
          <p:cNvSpPr txBox="1"/>
          <p:nvPr/>
        </p:nvSpPr>
        <p:spPr>
          <a:xfrm>
            <a:off x="1503212" y="370182"/>
            <a:ext cx="9108082" cy="1200329"/>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Evidential Presumptions about Consent (circumstances)</a:t>
            </a:r>
            <a:endParaRPr lang="en-GB" sz="3600" b="1" dirty="0">
              <a:solidFill>
                <a:schemeClr val="bg1"/>
              </a:solidFill>
            </a:endParaRPr>
          </a:p>
        </p:txBody>
      </p:sp>
      <p:sp>
        <p:nvSpPr>
          <p:cNvPr id="5" name="Rectangle 4"/>
          <p:cNvSpPr/>
          <p:nvPr/>
        </p:nvSpPr>
        <p:spPr>
          <a:xfrm>
            <a:off x="3226991" y="5330189"/>
            <a:ext cx="5660524" cy="461665"/>
          </a:xfrm>
          <a:prstGeom prst="rect">
            <a:avLst/>
          </a:prstGeom>
          <a:solidFill>
            <a:schemeClr val="accent1">
              <a:lumMod val="20000"/>
              <a:lumOff val="80000"/>
            </a:schemeClr>
          </a:solidFill>
        </p:spPr>
        <p:txBody>
          <a:bodyPr wrap="none">
            <a:spAutoFit/>
          </a:bodyPr>
          <a:lstStyle/>
          <a:p>
            <a:pPr lvl="0" algn="ctr" eaLnBrk="0" fontAlgn="base" hangingPunct="0">
              <a:spcBef>
                <a:spcPct val="20000"/>
              </a:spcBef>
              <a:spcAft>
                <a:spcPct val="0"/>
              </a:spcAft>
              <a:defRPr/>
            </a:pPr>
            <a:r>
              <a:rPr lang="en-GB" sz="2400" kern="0" dirty="0">
                <a:solidFill>
                  <a:srgbClr val="000000"/>
                </a:solidFill>
                <a:latin typeface="Arial"/>
              </a:rPr>
              <a:t>Section 75(b) Sexual Offences Act 2003</a:t>
            </a:r>
          </a:p>
        </p:txBody>
      </p:sp>
    </p:spTree>
    <p:extLst>
      <p:ext uri="{BB962C8B-B14F-4D97-AF65-F5344CB8AC3E}">
        <p14:creationId xmlns:p14="http://schemas.microsoft.com/office/powerpoint/2010/main" val="1575766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fade">
                                      <p:cBhvr>
                                        <p:cTn id="3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table"/>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475874" y="163011"/>
            <a:ext cx="9144000" cy="5732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2266537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213043" y="1493239"/>
            <a:ext cx="9462978" cy="3291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just" defTabSz="914400" rtl="0" eaLnBrk="0" fontAlgn="base" latinLnBrk="0" hangingPunct="0">
              <a:lnSpc>
                <a:spcPct val="100000"/>
              </a:lnSpc>
              <a:spcBef>
                <a:spcPct val="20000"/>
              </a:spcBef>
              <a:spcAft>
                <a:spcPct val="0"/>
              </a:spcAft>
              <a:buClrTx/>
              <a:buSzTx/>
              <a:buFontTx/>
              <a:buNone/>
              <a:tabLst/>
              <a:defRPr/>
            </a:pPr>
            <a:r>
              <a:rPr kumimoji="0" lang="en-GB" sz="2600" b="0" i="0" u="none" strike="noStrike" kern="0" cap="none" spc="0" normalizeH="0" baseline="0" noProof="0" dirty="0" smtClean="0">
                <a:ln>
                  <a:noFill/>
                </a:ln>
                <a:solidFill>
                  <a:srgbClr val="000000"/>
                </a:solidFill>
                <a:effectLst/>
                <a:uLnTx/>
                <a:uFillTx/>
                <a:latin typeface="Arial"/>
                <a:ea typeface="+mn-ea"/>
                <a:cs typeface="+mn-cs"/>
              </a:rPr>
              <a:t>If it is proved in court that:</a:t>
            </a:r>
          </a:p>
          <a:p>
            <a:pPr marL="0" marR="0" lvl="0" indent="0" algn="just" defTabSz="914400" rtl="0" eaLnBrk="0" fontAlgn="base" latinLnBrk="0" hangingPunct="0">
              <a:lnSpc>
                <a:spcPct val="100000"/>
              </a:lnSpc>
              <a:spcBef>
                <a:spcPct val="20000"/>
              </a:spcBef>
              <a:spcAft>
                <a:spcPct val="0"/>
              </a:spcAft>
              <a:buClrTx/>
              <a:buSzTx/>
              <a:buFontTx/>
              <a:buNone/>
              <a:tabLst/>
              <a:defRPr/>
            </a:pPr>
            <a:endParaRPr kumimoji="0" lang="en-GB" sz="2600" b="0" i="0" u="none" strike="noStrike" kern="0" cap="none" spc="0" normalizeH="0" baseline="0" noProof="0" dirty="0" smtClean="0">
              <a:ln>
                <a:noFill/>
              </a:ln>
              <a:solidFill>
                <a:srgbClr val="000000"/>
              </a:solidFill>
              <a:effectLst/>
              <a:uLnTx/>
              <a:uFillTx/>
              <a:latin typeface="Arial"/>
              <a:ea typeface="+mn-ea"/>
              <a:cs typeface="+mn-cs"/>
            </a:endParaRPr>
          </a:p>
          <a:p>
            <a:pPr marL="914400" lvl="1" indent="-514350" algn="just">
              <a:buFont typeface="+mj-lt"/>
              <a:buAutoNum type="arabicPeriod"/>
              <a:defRPr/>
            </a:pPr>
            <a:r>
              <a:rPr kumimoji="0" lang="en-GB" sz="2600" b="0" i="0" u="none" strike="noStrike" kern="0" cap="none" spc="0" normalizeH="0" baseline="0" noProof="0" dirty="0" smtClean="0">
                <a:ln>
                  <a:noFill/>
                </a:ln>
                <a:solidFill>
                  <a:srgbClr val="000000"/>
                </a:solidFill>
                <a:effectLst/>
                <a:uLnTx/>
                <a:uFillTx/>
                <a:latin typeface="Arial"/>
                <a:ea typeface="+mn-ea"/>
                <a:cs typeface="+mn-cs"/>
              </a:rPr>
              <a:t>The defendant did the sexual assault and </a:t>
            </a:r>
          </a:p>
          <a:p>
            <a:pPr marL="914400" lvl="1" indent="-514350" algn="just">
              <a:buFont typeface="+mj-lt"/>
              <a:buAutoNum type="arabicPeriod"/>
              <a:defRPr/>
            </a:pPr>
            <a:r>
              <a:rPr kumimoji="0" lang="en-GB" sz="2600" b="0" i="0" u="none" strike="noStrike" kern="0" cap="none" spc="0" normalizeH="0" baseline="0" noProof="0" dirty="0" smtClean="0">
                <a:ln>
                  <a:noFill/>
                </a:ln>
                <a:solidFill>
                  <a:srgbClr val="000000"/>
                </a:solidFill>
                <a:effectLst/>
                <a:uLnTx/>
                <a:uFillTx/>
                <a:latin typeface="Arial"/>
                <a:ea typeface="+mn-ea"/>
                <a:cs typeface="+mn-cs"/>
              </a:rPr>
              <a:t>Any of the specified circumstances existed</a:t>
            </a:r>
          </a:p>
          <a:p>
            <a:pPr marL="0" marR="0" lvl="0" indent="0" algn="just" defTabSz="914400" rtl="0" eaLnBrk="0" fontAlgn="base" latinLnBrk="0" hangingPunct="0">
              <a:lnSpc>
                <a:spcPct val="100000"/>
              </a:lnSpc>
              <a:spcBef>
                <a:spcPct val="20000"/>
              </a:spcBef>
              <a:spcAft>
                <a:spcPct val="0"/>
              </a:spcAft>
              <a:buClrTx/>
              <a:buSzTx/>
              <a:buFontTx/>
              <a:buNone/>
              <a:tabLst/>
              <a:defRPr/>
            </a:pPr>
            <a:endParaRPr kumimoji="0" lang="en-GB" sz="26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just" defTabSz="914400" rtl="0" eaLnBrk="0" fontAlgn="base" latinLnBrk="0" hangingPunct="0">
              <a:lnSpc>
                <a:spcPct val="100000"/>
              </a:lnSpc>
              <a:spcBef>
                <a:spcPct val="20000"/>
              </a:spcBef>
              <a:spcAft>
                <a:spcPct val="0"/>
              </a:spcAft>
              <a:buClrTx/>
              <a:buSzTx/>
              <a:buFontTx/>
              <a:buNone/>
              <a:tabLst/>
              <a:defRPr/>
            </a:pPr>
            <a:r>
              <a:rPr kumimoji="0" lang="en-GB" sz="2600" b="0" i="0" u="none" strike="noStrike" kern="0" cap="none" spc="0" normalizeH="0" baseline="0" noProof="0" dirty="0" smtClean="0">
                <a:ln>
                  <a:noFill/>
                </a:ln>
                <a:solidFill>
                  <a:srgbClr val="000000"/>
                </a:solidFill>
                <a:effectLst/>
                <a:uLnTx/>
                <a:uFillTx/>
                <a:latin typeface="Arial"/>
                <a:ea typeface="+mn-ea"/>
                <a:cs typeface="+mn-cs"/>
              </a:rPr>
              <a:t>Then the court will make the presumption that the victim did not consent.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8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000000"/>
              </a:solidFill>
              <a:effectLst/>
              <a:uLnTx/>
              <a:uFillTx/>
              <a:latin typeface="Arial"/>
              <a:ea typeface="+mn-ea"/>
              <a:cs typeface="+mn-cs"/>
            </a:endParaRPr>
          </a:p>
        </p:txBody>
      </p:sp>
      <p:sp>
        <p:nvSpPr>
          <p:cNvPr id="4" name="TextBox 3"/>
          <p:cNvSpPr txBox="1"/>
          <p:nvPr/>
        </p:nvSpPr>
        <p:spPr>
          <a:xfrm>
            <a:off x="1213043" y="475946"/>
            <a:ext cx="9462978"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Conclusive Presumptions about Consent</a:t>
            </a:r>
            <a:endParaRPr lang="en-GB" sz="3600" b="1" dirty="0">
              <a:solidFill>
                <a:schemeClr val="bg1"/>
              </a:solidFill>
            </a:endParaRPr>
          </a:p>
        </p:txBody>
      </p:sp>
      <p:sp>
        <p:nvSpPr>
          <p:cNvPr id="5" name="TextBox 4"/>
          <p:cNvSpPr txBox="1"/>
          <p:nvPr/>
        </p:nvSpPr>
        <p:spPr>
          <a:xfrm>
            <a:off x="2946150" y="5124894"/>
            <a:ext cx="5996763" cy="523220"/>
          </a:xfrm>
          <a:prstGeom prst="rect">
            <a:avLst/>
          </a:prstGeom>
          <a:solidFill>
            <a:schemeClr val="accent1">
              <a:lumMod val="20000"/>
              <a:lumOff val="80000"/>
            </a:schemeClr>
          </a:solidFill>
        </p:spPr>
        <p:txBody>
          <a:bodyPr wrap="square" rtlCol="0">
            <a:spAutoFit/>
          </a:bodyPr>
          <a:lstStyle/>
          <a:p>
            <a:r>
              <a:rPr lang="en-GB" sz="2800" dirty="0" smtClean="0"/>
              <a:t>Section 76(a) Sexual Offences Act 2003</a:t>
            </a:r>
            <a:endParaRPr lang="en-GB" sz="2800" dirty="0"/>
          </a:p>
        </p:txBody>
      </p:sp>
    </p:spTree>
    <p:extLst>
      <p:ext uri="{BB962C8B-B14F-4D97-AF65-F5344CB8AC3E}">
        <p14:creationId xmlns:p14="http://schemas.microsoft.com/office/powerpoint/2010/main" val="3686630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213043" y="1956756"/>
            <a:ext cx="9462978" cy="31043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600" b="0" i="0" u="none" strike="noStrike" kern="0" cap="none" spc="0" normalizeH="0" baseline="0" noProof="0" dirty="0" smtClean="0">
                <a:ln>
                  <a:noFill/>
                </a:ln>
                <a:solidFill>
                  <a:srgbClr val="000000"/>
                </a:solidFill>
                <a:effectLst/>
                <a:uLnTx/>
                <a:uFillTx/>
                <a:latin typeface="Arial"/>
                <a:ea typeface="+mn-ea"/>
                <a:cs typeface="+mn-cs"/>
              </a:rPr>
              <a:t>The circumstances are:</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600" b="0" i="0" u="none" strike="noStrike" kern="0" cap="none" spc="0" normalizeH="0" baseline="0" noProof="0" dirty="0" smtClean="0">
              <a:ln>
                <a:noFill/>
              </a:ln>
              <a:solidFill>
                <a:srgbClr val="000000"/>
              </a:solidFill>
              <a:effectLst/>
              <a:uLnTx/>
              <a:uFillTx/>
              <a:latin typeface="Arial"/>
              <a:ea typeface="+mn-ea"/>
              <a:cs typeface="+mn-cs"/>
            </a:endParaRPr>
          </a:p>
          <a:p>
            <a:pPr lvl="1" indent="-342900">
              <a:buFontTx/>
              <a:buChar char="•"/>
              <a:defRPr/>
            </a:pPr>
            <a:r>
              <a:rPr kumimoji="0" lang="en-GB" sz="2600" b="0" i="0" u="none" strike="noStrike" kern="0" cap="none" spc="0" normalizeH="0" baseline="0" noProof="0" dirty="0" smtClean="0">
                <a:ln>
                  <a:noFill/>
                </a:ln>
                <a:solidFill>
                  <a:srgbClr val="000000"/>
                </a:solidFill>
                <a:effectLst/>
                <a:uLnTx/>
                <a:uFillTx/>
                <a:latin typeface="Arial"/>
                <a:ea typeface="+mn-ea"/>
                <a:cs typeface="+mn-cs"/>
              </a:rPr>
              <a:t>Intentionally deceived the victim as to the nature or purpose of the relevant act</a:t>
            </a:r>
          </a:p>
          <a:p>
            <a:pPr lvl="1" indent="-342900">
              <a:buFontTx/>
              <a:buChar char="•"/>
              <a:defRPr/>
            </a:pPr>
            <a:r>
              <a:rPr kumimoji="0" lang="en-GB" sz="2600" b="0" i="0" u="none" strike="noStrike" kern="0" cap="none" spc="0" normalizeH="0" baseline="0" noProof="0" dirty="0" smtClean="0">
                <a:ln>
                  <a:noFill/>
                </a:ln>
                <a:solidFill>
                  <a:srgbClr val="000000"/>
                </a:solidFill>
                <a:effectLst/>
                <a:uLnTx/>
                <a:uFillTx/>
                <a:latin typeface="Arial"/>
                <a:ea typeface="+mn-ea"/>
                <a:cs typeface="+mn-cs"/>
              </a:rPr>
              <a:t>Intentionally induced the victim to consent to the relevant act by impersonating an individual known personally to them.</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800" b="0" i="0" u="none" strike="noStrike" kern="0" cap="none" spc="0" normalizeH="0" baseline="0" noProof="0" dirty="0" smtClean="0">
              <a:ln>
                <a:noFill/>
              </a:ln>
              <a:solidFill>
                <a:srgbClr val="000000"/>
              </a:solidFill>
              <a:effectLst/>
              <a:uLnTx/>
              <a:uFillTx/>
              <a:latin typeface="Arial"/>
              <a:ea typeface="+mn-ea"/>
              <a:cs typeface="+mn-cs"/>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000000"/>
              </a:solidFill>
              <a:effectLst/>
              <a:uLnTx/>
              <a:uFillTx/>
              <a:latin typeface="Arial"/>
              <a:ea typeface="+mn-ea"/>
              <a:cs typeface="+mn-cs"/>
            </a:endParaRPr>
          </a:p>
        </p:txBody>
      </p:sp>
      <p:sp>
        <p:nvSpPr>
          <p:cNvPr id="4" name="TextBox 3"/>
          <p:cNvSpPr txBox="1"/>
          <p:nvPr/>
        </p:nvSpPr>
        <p:spPr>
          <a:xfrm>
            <a:off x="1213043" y="475946"/>
            <a:ext cx="9462978" cy="1200329"/>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Conclusive Presumptions about Consent (circumstances)</a:t>
            </a:r>
            <a:endParaRPr lang="en-GB" sz="3600" b="1" dirty="0">
              <a:solidFill>
                <a:schemeClr val="bg1"/>
              </a:solidFill>
            </a:endParaRPr>
          </a:p>
        </p:txBody>
      </p:sp>
      <p:sp>
        <p:nvSpPr>
          <p:cNvPr id="5" name="Rectangle 4"/>
          <p:cNvSpPr/>
          <p:nvPr/>
        </p:nvSpPr>
        <p:spPr>
          <a:xfrm>
            <a:off x="3054730" y="5345614"/>
            <a:ext cx="5678156" cy="461665"/>
          </a:xfrm>
          <a:prstGeom prst="rect">
            <a:avLst/>
          </a:prstGeom>
          <a:solidFill>
            <a:schemeClr val="accent1">
              <a:lumMod val="20000"/>
              <a:lumOff val="80000"/>
            </a:schemeClr>
          </a:solidFill>
        </p:spPr>
        <p:txBody>
          <a:bodyPr wrap="none">
            <a:spAutoFit/>
          </a:bodyPr>
          <a:lstStyle/>
          <a:p>
            <a:pPr lvl="0" algn="ctr" eaLnBrk="0" fontAlgn="base" hangingPunct="0">
              <a:spcBef>
                <a:spcPct val="20000"/>
              </a:spcBef>
              <a:spcAft>
                <a:spcPct val="0"/>
              </a:spcAft>
              <a:defRPr/>
            </a:pPr>
            <a:r>
              <a:rPr lang="en-GB" sz="2400" kern="0" dirty="0">
                <a:solidFill>
                  <a:srgbClr val="000000"/>
                </a:solidFill>
                <a:latin typeface="Arial"/>
              </a:rPr>
              <a:t>Section 76 (b) Sexual offences Act 2003</a:t>
            </a:r>
          </a:p>
        </p:txBody>
      </p:sp>
    </p:spTree>
    <p:extLst>
      <p:ext uri="{BB962C8B-B14F-4D97-AF65-F5344CB8AC3E}">
        <p14:creationId xmlns:p14="http://schemas.microsoft.com/office/powerpoint/2010/main" val="903007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500"/>
                                        <p:tgtEl>
                                          <p:spTgt spid="3">
                                            <p:txEl>
                                              <p:pRg st="2" end="2"/>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340634" y="2262216"/>
            <a:ext cx="9462978" cy="1938992"/>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6000" b="1" dirty="0" smtClean="0">
                <a:solidFill>
                  <a:schemeClr val="bg1"/>
                </a:solidFill>
              </a:rPr>
              <a:t>Did the defendant    behave reasonably?</a:t>
            </a:r>
            <a:endParaRPr lang="en-GB" sz="6000" b="1" dirty="0">
              <a:solidFill>
                <a:schemeClr val="bg1"/>
              </a:solidFill>
            </a:endParaRPr>
          </a:p>
        </p:txBody>
      </p:sp>
    </p:spTree>
    <p:extLst>
      <p:ext uri="{BB962C8B-B14F-4D97-AF65-F5344CB8AC3E}">
        <p14:creationId xmlns:p14="http://schemas.microsoft.com/office/powerpoint/2010/main" val="2136906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3311407" y="2802361"/>
            <a:ext cx="5268395" cy="2814387"/>
          </a:xfrm>
          <a:prstGeom prst="rect">
            <a:avLst/>
          </a:prstGeom>
        </p:spPr>
      </p:pic>
      <p:pic>
        <p:nvPicPr>
          <p:cNvPr id="5" name="Picture 4"/>
          <p:cNvPicPr>
            <a:picLocks noChangeAspect="1"/>
          </p:cNvPicPr>
          <p:nvPr/>
        </p:nvPicPr>
        <p:blipFill>
          <a:blip r:embed="rId5"/>
          <a:stretch>
            <a:fillRect/>
          </a:stretch>
        </p:blipFill>
        <p:spPr>
          <a:xfrm>
            <a:off x="1213043" y="1532780"/>
            <a:ext cx="3355236" cy="1878932"/>
          </a:xfrm>
          <a:prstGeom prst="rect">
            <a:avLst/>
          </a:prstGeom>
        </p:spPr>
      </p:pic>
      <p:pic>
        <p:nvPicPr>
          <p:cNvPr id="6" name="Picture 5"/>
          <p:cNvPicPr>
            <a:picLocks noChangeAspect="1"/>
          </p:cNvPicPr>
          <p:nvPr/>
        </p:nvPicPr>
        <p:blipFill>
          <a:blip r:embed="rId6"/>
          <a:stretch>
            <a:fillRect/>
          </a:stretch>
        </p:blipFill>
        <p:spPr>
          <a:xfrm>
            <a:off x="7322930" y="1413190"/>
            <a:ext cx="3353091" cy="1877731"/>
          </a:xfrm>
          <a:prstGeom prst="rect">
            <a:avLst/>
          </a:prstGeom>
        </p:spPr>
      </p:pic>
      <p:sp>
        <p:nvSpPr>
          <p:cNvPr id="7" name="TextBox 6"/>
          <p:cNvSpPr txBox="1"/>
          <p:nvPr/>
        </p:nvSpPr>
        <p:spPr>
          <a:xfrm>
            <a:off x="1213043" y="475946"/>
            <a:ext cx="9462978"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Consent</a:t>
            </a:r>
            <a:endParaRPr lang="en-GB" sz="3600" b="1" dirty="0">
              <a:solidFill>
                <a:schemeClr val="bg1"/>
              </a:solidFill>
            </a:endParaRPr>
          </a:p>
        </p:txBody>
      </p:sp>
      <p:sp>
        <p:nvSpPr>
          <p:cNvPr id="2" name="Rectangle 1"/>
          <p:cNvSpPr/>
          <p:nvPr/>
        </p:nvSpPr>
        <p:spPr>
          <a:xfrm>
            <a:off x="3530782" y="5432082"/>
            <a:ext cx="5290807" cy="369332"/>
          </a:xfrm>
          <a:prstGeom prst="rect">
            <a:avLst/>
          </a:prstGeom>
        </p:spPr>
        <p:txBody>
          <a:bodyPr wrap="none">
            <a:spAutoFit/>
          </a:bodyPr>
          <a:lstStyle/>
          <a:p>
            <a:r>
              <a:rPr lang="en-US" altLang="en-US" dirty="0">
                <a:latin typeface="Arial" panose="020B0604020202020204" pitchFamily="34" charset="0"/>
                <a:ea typeface="ＭＳ Ｐゴシック" panose="020B0600070205080204" pitchFamily="34" charset="-128"/>
                <a:hlinkClick r:id="rId7"/>
              </a:rPr>
              <a:t>https://</a:t>
            </a:r>
            <a:r>
              <a:rPr lang="en-US" altLang="en-US" dirty="0" smtClean="0">
                <a:latin typeface="Arial" panose="020B0604020202020204" pitchFamily="34" charset="0"/>
                <a:ea typeface="ＭＳ Ｐゴシック" panose="020B0600070205080204" pitchFamily="34" charset="-128"/>
                <a:hlinkClick r:id="rId7"/>
              </a:rPr>
              <a:t>www.youtube.com/watch?v=pZwvrxVavnQ</a:t>
            </a:r>
            <a:r>
              <a:rPr lang="en-US" altLang="en-US" dirty="0" smtClean="0">
                <a:latin typeface="Arial" panose="020B0604020202020204" pitchFamily="34" charset="0"/>
                <a:ea typeface="ＭＳ Ｐゴシック" panose="020B0600070205080204" pitchFamily="34" charset="-128"/>
              </a:rPr>
              <a:t> </a:t>
            </a:r>
            <a:endParaRPr lang="en-US"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87741599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513348" y="401304"/>
            <a:ext cx="11357810" cy="13849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sz="2800" b="0" dirty="0" smtClean="0">
                <a:solidFill>
                  <a:srgbClr val="000099"/>
                </a:solidFill>
                <a:latin typeface="Arial" panose="020B0604020202020204" pitchFamily="34" charset="0"/>
                <a:ea typeface="ＭＳ Ｐゴシック" panose="020B0600070205080204" pitchFamily="34" charset="-128"/>
              </a:rPr>
              <a:t>Administering A Substance </a:t>
            </a:r>
          </a:p>
          <a:p>
            <a:pPr algn="ctr" eaLnBrk="0" fontAlgn="base" hangingPunct="0">
              <a:spcBef>
                <a:spcPct val="0"/>
              </a:spcBef>
              <a:spcAft>
                <a:spcPct val="0"/>
              </a:spcAft>
              <a:buFontTx/>
              <a:buNone/>
            </a:pPr>
            <a:r>
              <a:rPr lang="en-GB" altLang="en-US" sz="2800" b="0" dirty="0" smtClean="0">
                <a:solidFill>
                  <a:srgbClr val="000099"/>
                </a:solidFill>
                <a:latin typeface="Arial" panose="020B0604020202020204" pitchFamily="34" charset="0"/>
                <a:ea typeface="ＭＳ Ｐゴシック" panose="020B0600070205080204" pitchFamily="34" charset="-128"/>
              </a:rPr>
              <a:t>With Intent </a:t>
            </a:r>
            <a:br>
              <a:rPr lang="en-GB" altLang="en-US" sz="2800" b="0" dirty="0" smtClean="0">
                <a:solidFill>
                  <a:srgbClr val="000099"/>
                </a:solidFill>
                <a:latin typeface="Arial" panose="020B0604020202020204" pitchFamily="34" charset="0"/>
                <a:ea typeface="ＭＳ Ｐゴシック" panose="020B0600070205080204" pitchFamily="34" charset="-128"/>
              </a:rPr>
            </a:br>
            <a:r>
              <a:rPr lang="en-GB" altLang="en-US" sz="2800" b="0" dirty="0" smtClean="0">
                <a:solidFill>
                  <a:srgbClr val="000099"/>
                </a:solidFill>
                <a:latin typeface="Arial" panose="020B0604020202020204" pitchFamily="34" charset="0"/>
                <a:ea typeface="ＭＳ Ｐゴシック" panose="020B0600070205080204" pitchFamily="34" charset="-128"/>
              </a:rPr>
              <a:t>(S.61 S.O.A. 2003)</a:t>
            </a:r>
          </a:p>
        </p:txBody>
      </p:sp>
      <p:sp>
        <p:nvSpPr>
          <p:cNvPr id="3" name="Rectangle 2"/>
          <p:cNvSpPr txBox="1">
            <a:spLocks noChangeArrowheads="1"/>
          </p:cNvSpPr>
          <p:nvPr/>
        </p:nvSpPr>
        <p:spPr bwMode="auto">
          <a:xfrm>
            <a:off x="2278230" y="2317338"/>
            <a:ext cx="7772400" cy="923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b="1">
                <a:solidFill>
                  <a:schemeClr val="folHlink"/>
                </a:solidFill>
                <a:latin typeface="+mj-lt"/>
                <a:ea typeface="+mj-ea"/>
                <a:cs typeface="+mj-cs"/>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1" i="0" u="none" strike="noStrike" kern="0" cap="none" spc="0" normalizeH="0" baseline="0" noProof="0" dirty="0" smtClean="0">
                <a:ln>
                  <a:noFill/>
                </a:ln>
                <a:solidFill>
                  <a:srgbClr val="FFFF00"/>
                </a:solidFill>
                <a:effectLst/>
                <a:uLnTx/>
                <a:uFillTx/>
                <a:latin typeface="Arial Black"/>
                <a:cs typeface="+mj-cs"/>
              </a:rPr>
              <a:t/>
            </a:r>
            <a:br>
              <a:rPr kumimoji="0" lang="en-GB" altLang="en-US" sz="2000" b="1" i="0" u="none" strike="noStrike" kern="0" cap="none" spc="0" normalizeH="0" baseline="0" noProof="0" dirty="0" smtClean="0">
                <a:ln>
                  <a:noFill/>
                </a:ln>
                <a:solidFill>
                  <a:srgbClr val="FFFF00"/>
                </a:solidFill>
                <a:effectLst/>
                <a:uLnTx/>
                <a:uFillTx/>
                <a:latin typeface="Arial Black"/>
                <a:cs typeface="+mj-cs"/>
              </a:rPr>
            </a:br>
            <a:r>
              <a:rPr kumimoji="0" lang="en-GB" altLang="en-US" sz="2000" b="1" i="0" u="none" strike="noStrike" kern="0" cap="none" spc="0" normalizeH="0" baseline="0" noProof="0" dirty="0" smtClean="0">
                <a:ln>
                  <a:noFill/>
                </a:ln>
                <a:solidFill>
                  <a:srgbClr val="FFFF00"/>
                </a:solidFill>
                <a:effectLst/>
                <a:uLnTx/>
                <a:uFillTx/>
                <a:latin typeface="Arial Black"/>
                <a:cs typeface="+mj-cs"/>
              </a:rPr>
              <a:t/>
            </a:r>
            <a:br>
              <a:rPr kumimoji="0" lang="en-GB" altLang="en-US" sz="2000" b="1" i="0" u="none" strike="noStrike" kern="0" cap="none" spc="0" normalizeH="0" baseline="0" noProof="0" dirty="0" smtClean="0">
                <a:ln>
                  <a:noFill/>
                </a:ln>
                <a:solidFill>
                  <a:srgbClr val="FFFF00"/>
                </a:solidFill>
                <a:effectLst/>
                <a:uLnTx/>
                <a:uFillTx/>
                <a:latin typeface="Arial Black"/>
                <a:cs typeface="+mj-cs"/>
              </a:rPr>
            </a:br>
            <a:endParaRPr kumimoji="0" lang="en-GB" altLang="en-US" sz="2000" b="1" i="0" u="none" strike="noStrike" kern="0" cap="none" spc="0" normalizeH="0" baseline="0" noProof="0" dirty="0" smtClean="0">
              <a:ln>
                <a:noFill/>
              </a:ln>
              <a:solidFill>
                <a:srgbClr val="FFFF00"/>
              </a:solidFill>
              <a:effectLst/>
              <a:uLnTx/>
              <a:uFillTx/>
              <a:latin typeface="Arial Black"/>
              <a:cs typeface="+mj-cs"/>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lang="en-GB" altLang="en-US" sz="2000" kern="0" dirty="0">
              <a:solidFill>
                <a:srgbClr val="FFFF00"/>
              </a:solidFill>
              <a:latin typeface="Arial Black"/>
            </a:endParaRPr>
          </a:p>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GB" altLang="en-US" sz="2000" b="1" i="0" u="none" strike="noStrike" kern="0" cap="none" spc="0" normalizeH="0" baseline="0" noProof="0" dirty="0" smtClean="0">
              <a:ln>
                <a:noFill/>
              </a:ln>
              <a:solidFill>
                <a:srgbClr val="FFFF00"/>
              </a:solidFill>
              <a:effectLst/>
              <a:uLnTx/>
              <a:uFillTx/>
              <a:latin typeface="Arial Black"/>
              <a:cs typeface="+mj-cs"/>
            </a:endParaRP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000" b="1" i="0" u="none" strike="noStrike" kern="0" cap="none" spc="0" normalizeH="0" baseline="0" noProof="0" dirty="0" smtClean="0">
                <a:ln>
                  <a:noFill/>
                </a:ln>
                <a:solidFill>
                  <a:srgbClr val="FFFF00"/>
                </a:solidFill>
                <a:effectLst/>
                <a:uLnTx/>
                <a:uFillTx/>
                <a:latin typeface="Arial Black"/>
                <a:cs typeface="+mj-cs"/>
              </a:rPr>
              <a:t/>
            </a:r>
            <a:br>
              <a:rPr kumimoji="0" lang="en-GB" altLang="en-US" sz="2000" b="1" i="0" u="none" strike="noStrike" kern="0" cap="none" spc="0" normalizeH="0" baseline="0" noProof="0" dirty="0" smtClean="0">
                <a:ln>
                  <a:noFill/>
                </a:ln>
                <a:solidFill>
                  <a:srgbClr val="FFFF00"/>
                </a:solidFill>
                <a:effectLst/>
                <a:uLnTx/>
                <a:uFillTx/>
                <a:latin typeface="Arial Black"/>
                <a:cs typeface="+mj-cs"/>
              </a:rPr>
            </a:br>
            <a:r>
              <a:rPr kumimoji="0" lang="en-GB" altLang="en-US" sz="2000" b="1" i="0" u="none" strike="noStrike" kern="0" cap="none" spc="0" normalizeH="0" baseline="0" noProof="0" dirty="0" smtClean="0">
                <a:ln>
                  <a:noFill/>
                </a:ln>
                <a:solidFill>
                  <a:srgbClr val="FFFF00"/>
                </a:solidFill>
                <a:effectLst/>
                <a:uLnTx/>
                <a:uFillTx/>
                <a:latin typeface="Arial Black"/>
                <a:cs typeface="+mj-cs"/>
              </a:rPr>
              <a:t/>
            </a:r>
            <a:br>
              <a:rPr kumimoji="0" lang="en-GB" altLang="en-US" sz="2000" b="1" i="0" u="none" strike="noStrike" kern="0" cap="none" spc="0" normalizeH="0" baseline="0" noProof="0" dirty="0" smtClean="0">
                <a:ln>
                  <a:noFill/>
                </a:ln>
                <a:solidFill>
                  <a:srgbClr val="FFFF00"/>
                </a:solidFill>
                <a:effectLst/>
                <a:uLnTx/>
                <a:uFillTx/>
                <a:latin typeface="Arial Black"/>
                <a:cs typeface="+mj-cs"/>
              </a:rPr>
            </a:br>
            <a:r>
              <a:rPr kumimoji="0" lang="en-GB" altLang="en-US" sz="2000" b="1" i="0" u="none" strike="noStrike" kern="0" cap="none" spc="0" normalizeH="0" baseline="0" noProof="0" dirty="0" smtClean="0">
                <a:ln>
                  <a:noFill/>
                </a:ln>
                <a:solidFill>
                  <a:srgbClr val="FFFF00"/>
                </a:solidFill>
                <a:effectLst/>
                <a:uLnTx/>
                <a:uFillTx/>
                <a:latin typeface="Arial Black"/>
                <a:cs typeface="+mj-cs"/>
              </a:rPr>
              <a:t/>
            </a:r>
            <a:br>
              <a:rPr kumimoji="0" lang="en-GB" altLang="en-US" sz="2000" b="1" i="0" u="none" strike="noStrike" kern="0" cap="none" spc="0" normalizeH="0" baseline="0" noProof="0" dirty="0" smtClean="0">
                <a:ln>
                  <a:noFill/>
                </a:ln>
                <a:solidFill>
                  <a:srgbClr val="FFFF00"/>
                </a:solidFill>
                <a:effectLst/>
                <a:uLnTx/>
                <a:uFillTx/>
                <a:latin typeface="Arial Black"/>
                <a:cs typeface="+mj-cs"/>
              </a:rPr>
            </a:br>
            <a:r>
              <a:rPr kumimoji="0" lang="en-GB" altLang="en-US" sz="2000" b="1" i="0" u="none" strike="noStrike" kern="0" cap="none" spc="0" normalizeH="0" baseline="0" noProof="0" dirty="0" smtClean="0">
                <a:ln>
                  <a:noFill/>
                </a:ln>
                <a:solidFill>
                  <a:srgbClr val="FFFF00"/>
                </a:solidFill>
                <a:effectLst/>
                <a:uLnTx/>
                <a:uFillTx/>
                <a:latin typeface="Arial Black"/>
                <a:cs typeface="+mj-cs"/>
              </a:rPr>
              <a:t/>
            </a:r>
            <a:br>
              <a:rPr kumimoji="0" lang="en-GB" altLang="en-US" sz="2000" b="1" i="0" u="none" strike="noStrike" kern="0" cap="none" spc="0" normalizeH="0" baseline="0" noProof="0" dirty="0" smtClean="0">
                <a:ln>
                  <a:noFill/>
                </a:ln>
                <a:solidFill>
                  <a:srgbClr val="FFFF00"/>
                </a:solidFill>
                <a:effectLst/>
                <a:uLnTx/>
                <a:uFillTx/>
                <a:latin typeface="Arial Black"/>
                <a:cs typeface="+mj-cs"/>
              </a:rPr>
            </a:br>
            <a:r>
              <a:rPr kumimoji="0" lang="en-GB" altLang="en-US" sz="20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
            </a:r>
            <a:br>
              <a:rPr kumimoji="0" lang="en-GB" altLang="en-US" sz="20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br>
            <a:r>
              <a:rPr kumimoji="0" lang="en-GB" altLang="en-US" sz="20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
            </a:r>
            <a:br>
              <a:rPr kumimoji="0" lang="en-GB" altLang="en-US" sz="20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br>
            <a:r>
              <a:rPr kumimoji="0" lang="en-GB" altLang="en-US" sz="20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A person commits an offence if he:</a:t>
            </a:r>
            <a:br>
              <a:rPr kumimoji="0" lang="en-GB" altLang="en-US" sz="20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br>
            <a:r>
              <a:rPr kumimoji="0" lang="en-GB" altLang="en-US" sz="20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
            </a:r>
            <a:br>
              <a:rPr kumimoji="0" lang="en-GB" altLang="en-US" sz="20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br>
            <a:r>
              <a:rPr kumimoji="0" lang="en-GB" altLang="en-US" sz="20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Intentionally administers a substance to, or cause a substance to be taken by another person</a:t>
            </a:r>
            <a:br>
              <a:rPr kumimoji="0" lang="en-GB" altLang="en-US" sz="20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br>
            <a:r>
              <a:rPr kumimoji="0" lang="en-GB" altLang="en-US" sz="20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
            </a:r>
            <a:br>
              <a:rPr kumimoji="0" lang="en-GB" altLang="en-US" sz="20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br>
            <a:r>
              <a:rPr kumimoji="0" lang="en-GB" altLang="en-US" sz="20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a) Knowing that the person does not consent</a:t>
            </a:r>
            <a:br>
              <a:rPr kumimoji="0" lang="en-GB" altLang="en-US" sz="20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br>
            <a:r>
              <a:rPr kumimoji="0" lang="en-GB" altLang="en-US" sz="20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
            </a:r>
            <a:br>
              <a:rPr kumimoji="0" lang="en-GB" altLang="en-US" sz="20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br>
            <a:r>
              <a:rPr kumimoji="0" lang="en-GB" altLang="en-US" sz="20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t>b) with the intention of stupefying or overpowering that person, so as to enable any person to engage in a sexual activity that involves that person.</a:t>
            </a:r>
            <a:br>
              <a:rPr kumimoji="0" lang="en-GB" altLang="en-US" sz="20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rPr>
            </a:br>
            <a:endParaRPr kumimoji="0" lang="en-GB" altLang="en-US" sz="2000" b="1" i="0" u="none" strike="noStrike" kern="0" cap="none" spc="0" normalizeH="0" baseline="0" noProof="0" dirty="0" smtClean="0">
              <a:ln>
                <a:noFill/>
              </a:ln>
              <a:solidFill>
                <a:schemeClr val="tx1"/>
              </a:solidFill>
              <a:effectLst/>
              <a:uLnTx/>
              <a:uFillTx/>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4"/>
          <a:stretch>
            <a:fillRect/>
          </a:stretch>
        </p:blipFill>
        <p:spPr>
          <a:xfrm>
            <a:off x="8793330" y="1073755"/>
            <a:ext cx="2514600" cy="1819275"/>
          </a:xfrm>
          <a:prstGeom prst="rect">
            <a:avLst/>
          </a:prstGeom>
        </p:spPr>
      </p:pic>
      <p:pic>
        <p:nvPicPr>
          <p:cNvPr id="5" name="Picture 4"/>
          <p:cNvPicPr>
            <a:picLocks noChangeAspect="1"/>
          </p:cNvPicPr>
          <p:nvPr/>
        </p:nvPicPr>
        <p:blipFill>
          <a:blip r:embed="rId5"/>
          <a:stretch>
            <a:fillRect/>
          </a:stretch>
        </p:blipFill>
        <p:spPr>
          <a:xfrm>
            <a:off x="724277" y="1073755"/>
            <a:ext cx="2619375" cy="1743075"/>
          </a:xfrm>
          <a:prstGeom prst="rect">
            <a:avLst/>
          </a:prstGeom>
        </p:spPr>
      </p:pic>
    </p:spTree>
    <p:extLst>
      <p:ext uri="{BB962C8B-B14F-4D97-AF65-F5344CB8AC3E}">
        <p14:creationId xmlns:p14="http://schemas.microsoft.com/office/powerpoint/2010/main" val="3555199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340634" y="2262216"/>
            <a:ext cx="9462978" cy="1938992"/>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6000" b="1" dirty="0" smtClean="0">
                <a:solidFill>
                  <a:schemeClr val="bg1"/>
                </a:solidFill>
              </a:rPr>
              <a:t>How will victims        react?</a:t>
            </a:r>
            <a:endParaRPr lang="en-GB" sz="6000" b="1" dirty="0">
              <a:solidFill>
                <a:schemeClr val="bg1"/>
              </a:solidFill>
            </a:endParaRPr>
          </a:p>
        </p:txBody>
      </p:sp>
    </p:spTree>
    <p:extLst>
      <p:ext uri="{BB962C8B-B14F-4D97-AF65-F5344CB8AC3E}">
        <p14:creationId xmlns:p14="http://schemas.microsoft.com/office/powerpoint/2010/main" val="119604389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pSp>
        <p:nvGrpSpPr>
          <p:cNvPr id="4" name="Group 5"/>
          <p:cNvGrpSpPr>
            <a:grpSpLocks/>
          </p:cNvGrpSpPr>
          <p:nvPr/>
        </p:nvGrpSpPr>
        <p:grpSpPr bwMode="auto">
          <a:xfrm>
            <a:off x="4155825" y="1471362"/>
            <a:ext cx="3571875" cy="1784350"/>
            <a:chOff x="2855208" y="2277328"/>
            <a:chExt cx="3571900" cy="1783568"/>
          </a:xfrm>
        </p:grpSpPr>
        <p:cxnSp>
          <p:nvCxnSpPr>
            <p:cNvPr id="5" name="Straight Connector 4"/>
            <p:cNvCxnSpPr/>
            <p:nvPr/>
          </p:nvCxnSpPr>
          <p:spPr>
            <a:xfrm>
              <a:off x="4998348" y="2277328"/>
              <a:ext cx="0" cy="1783568"/>
            </a:xfrm>
            <a:prstGeom prst="line">
              <a:avLst/>
            </a:prstGeom>
            <a:noFill/>
            <a:ln w="50800" cap="flat" cmpd="sng" algn="ctr">
              <a:solidFill>
                <a:srgbClr val="FF0000"/>
              </a:solidFill>
              <a:prstDash val="solid"/>
            </a:ln>
            <a:effectLst/>
          </p:spPr>
        </p:cxnSp>
        <p:cxnSp>
          <p:nvCxnSpPr>
            <p:cNvPr id="6" name="Straight Connector 5"/>
            <p:cNvCxnSpPr/>
            <p:nvPr/>
          </p:nvCxnSpPr>
          <p:spPr>
            <a:xfrm>
              <a:off x="2855208" y="2277328"/>
              <a:ext cx="2143140" cy="0"/>
            </a:xfrm>
            <a:prstGeom prst="line">
              <a:avLst/>
            </a:prstGeom>
            <a:noFill/>
            <a:ln w="50800" cap="flat" cmpd="sng" algn="ctr">
              <a:solidFill>
                <a:srgbClr val="FF0000"/>
              </a:solidFill>
              <a:prstDash val="solid"/>
            </a:ln>
            <a:effectLst/>
          </p:spPr>
        </p:cxnSp>
        <p:cxnSp>
          <p:nvCxnSpPr>
            <p:cNvPr id="7" name="Straight Connector 6"/>
            <p:cNvCxnSpPr/>
            <p:nvPr/>
          </p:nvCxnSpPr>
          <p:spPr>
            <a:xfrm>
              <a:off x="2855208" y="3150070"/>
              <a:ext cx="2143140" cy="0"/>
            </a:xfrm>
            <a:prstGeom prst="line">
              <a:avLst/>
            </a:prstGeom>
            <a:noFill/>
            <a:ln w="50800" cap="flat" cmpd="sng" algn="ctr">
              <a:solidFill>
                <a:srgbClr val="FF0000"/>
              </a:solidFill>
              <a:prstDash val="solid"/>
            </a:ln>
            <a:effectLst/>
          </p:spPr>
        </p:cxnSp>
        <p:cxnSp>
          <p:nvCxnSpPr>
            <p:cNvPr id="8" name="Straight Connector 7"/>
            <p:cNvCxnSpPr/>
            <p:nvPr/>
          </p:nvCxnSpPr>
          <p:spPr>
            <a:xfrm>
              <a:off x="2855208" y="4060896"/>
              <a:ext cx="2143140" cy="0"/>
            </a:xfrm>
            <a:prstGeom prst="line">
              <a:avLst/>
            </a:prstGeom>
            <a:noFill/>
            <a:ln w="50800" cap="flat" cmpd="sng" algn="ctr">
              <a:solidFill>
                <a:srgbClr val="FF0000"/>
              </a:solidFill>
              <a:prstDash val="solid"/>
            </a:ln>
            <a:effectLst/>
          </p:spPr>
        </p:cxnSp>
        <p:cxnSp>
          <p:nvCxnSpPr>
            <p:cNvPr id="9" name="Straight Connector 8"/>
            <p:cNvCxnSpPr/>
            <p:nvPr/>
          </p:nvCxnSpPr>
          <p:spPr>
            <a:xfrm>
              <a:off x="4998348" y="3150070"/>
              <a:ext cx="1428760" cy="0"/>
            </a:xfrm>
            <a:prstGeom prst="line">
              <a:avLst/>
            </a:prstGeom>
            <a:noFill/>
            <a:ln w="50800" cap="flat" cmpd="sng" algn="ctr">
              <a:solidFill>
                <a:srgbClr val="FF0000"/>
              </a:solidFill>
              <a:prstDash val="solid"/>
              <a:tailEnd type="triangle"/>
            </a:ln>
            <a:effectLst/>
          </p:spPr>
        </p:cxnSp>
      </p:grpSp>
      <p:grpSp>
        <p:nvGrpSpPr>
          <p:cNvPr id="11" name="Group 12"/>
          <p:cNvGrpSpPr>
            <a:grpSpLocks/>
          </p:cNvGrpSpPr>
          <p:nvPr/>
        </p:nvGrpSpPr>
        <p:grpSpPr bwMode="auto">
          <a:xfrm>
            <a:off x="4155825" y="4166936"/>
            <a:ext cx="3571875" cy="857250"/>
            <a:chOff x="2855208" y="4706220"/>
            <a:chExt cx="3571900" cy="857256"/>
          </a:xfrm>
        </p:grpSpPr>
        <p:cxnSp>
          <p:nvCxnSpPr>
            <p:cNvPr id="12" name="Straight Connector 11"/>
            <p:cNvCxnSpPr/>
            <p:nvPr/>
          </p:nvCxnSpPr>
          <p:spPr>
            <a:xfrm rot="5400000">
              <a:off x="4569720" y="5134848"/>
              <a:ext cx="857256" cy="0"/>
            </a:xfrm>
            <a:prstGeom prst="line">
              <a:avLst/>
            </a:prstGeom>
            <a:noFill/>
            <a:ln w="50800" cap="flat" cmpd="sng" algn="ctr">
              <a:solidFill>
                <a:srgbClr val="FF0000"/>
              </a:solidFill>
              <a:prstDash val="solid"/>
            </a:ln>
            <a:effectLst/>
          </p:spPr>
        </p:cxnSp>
        <p:grpSp>
          <p:nvGrpSpPr>
            <p:cNvPr id="13" name="Group 14"/>
            <p:cNvGrpSpPr>
              <a:grpSpLocks/>
            </p:cNvGrpSpPr>
            <p:nvPr/>
          </p:nvGrpSpPr>
          <p:grpSpPr bwMode="auto">
            <a:xfrm>
              <a:off x="2855208" y="4706220"/>
              <a:ext cx="3571900" cy="857256"/>
              <a:chOff x="2855208" y="4706220"/>
              <a:chExt cx="3571900" cy="857256"/>
            </a:xfrm>
          </p:grpSpPr>
          <p:cxnSp>
            <p:nvCxnSpPr>
              <p:cNvPr id="14" name="Straight Connector 13"/>
              <p:cNvCxnSpPr/>
              <p:nvPr/>
            </p:nvCxnSpPr>
            <p:spPr>
              <a:xfrm>
                <a:off x="2855208" y="4706220"/>
                <a:ext cx="2143140" cy="0"/>
              </a:xfrm>
              <a:prstGeom prst="line">
                <a:avLst/>
              </a:prstGeom>
              <a:noFill/>
              <a:ln w="50800" cap="flat" cmpd="sng" algn="ctr">
                <a:solidFill>
                  <a:srgbClr val="FF0000"/>
                </a:solidFill>
                <a:prstDash val="solid"/>
              </a:ln>
              <a:effectLst/>
            </p:spPr>
          </p:cxnSp>
          <p:cxnSp>
            <p:nvCxnSpPr>
              <p:cNvPr id="15" name="Straight Connector 14"/>
              <p:cNvCxnSpPr/>
              <p:nvPr/>
            </p:nvCxnSpPr>
            <p:spPr>
              <a:xfrm>
                <a:off x="2855208" y="5563476"/>
                <a:ext cx="2143140" cy="0"/>
              </a:xfrm>
              <a:prstGeom prst="line">
                <a:avLst/>
              </a:prstGeom>
              <a:noFill/>
              <a:ln w="50800" cap="flat" cmpd="sng" algn="ctr">
                <a:solidFill>
                  <a:srgbClr val="FF0000"/>
                </a:solidFill>
                <a:prstDash val="solid"/>
              </a:ln>
              <a:effectLst/>
            </p:spPr>
          </p:cxnSp>
          <p:cxnSp>
            <p:nvCxnSpPr>
              <p:cNvPr id="16" name="Straight Connector 15"/>
              <p:cNvCxnSpPr/>
              <p:nvPr/>
            </p:nvCxnSpPr>
            <p:spPr>
              <a:xfrm>
                <a:off x="4998348" y="5134848"/>
                <a:ext cx="1428760" cy="0"/>
              </a:xfrm>
              <a:prstGeom prst="line">
                <a:avLst/>
              </a:prstGeom>
              <a:noFill/>
              <a:ln w="50800" cap="flat" cmpd="sng" algn="ctr">
                <a:solidFill>
                  <a:srgbClr val="FF0000"/>
                </a:solidFill>
                <a:prstDash val="solid"/>
                <a:tailEnd type="triangle"/>
              </a:ln>
              <a:effectLst/>
            </p:spPr>
          </p:cxnSp>
        </p:grpSp>
      </p:grpSp>
      <p:sp>
        <p:nvSpPr>
          <p:cNvPr id="17" name="TextBox 16"/>
          <p:cNvSpPr txBox="1"/>
          <p:nvPr/>
        </p:nvSpPr>
        <p:spPr>
          <a:xfrm>
            <a:off x="2582779" y="1209752"/>
            <a:ext cx="1382110" cy="523220"/>
          </a:xfrm>
          <a:prstGeom prst="rect">
            <a:avLst/>
          </a:prstGeom>
          <a:noFill/>
        </p:spPr>
        <p:txBody>
          <a:bodyPr wrap="none" rtlCol="0">
            <a:spAutoFit/>
          </a:bodyPr>
          <a:lstStyle/>
          <a:p>
            <a:r>
              <a:rPr lang="en-GB" sz="2800" b="1" dirty="0" smtClean="0">
                <a:latin typeface="Arial" panose="020B0604020202020204" pitchFamily="34" charset="0"/>
                <a:cs typeface="Arial" panose="020B0604020202020204" pitchFamily="34" charset="0"/>
              </a:rPr>
              <a:t>Friend </a:t>
            </a:r>
            <a:endParaRPr lang="en-GB" sz="2800" b="1" dirty="0">
              <a:latin typeface="Arial" panose="020B0604020202020204" pitchFamily="34" charset="0"/>
              <a:cs typeface="Arial" panose="020B0604020202020204" pitchFamily="34" charset="0"/>
            </a:endParaRPr>
          </a:p>
        </p:txBody>
      </p:sp>
      <p:sp>
        <p:nvSpPr>
          <p:cNvPr id="18" name="TextBox 17"/>
          <p:cNvSpPr txBox="1"/>
          <p:nvPr/>
        </p:nvSpPr>
        <p:spPr>
          <a:xfrm>
            <a:off x="8085220" y="4333951"/>
            <a:ext cx="3324949" cy="523220"/>
          </a:xfrm>
          <a:prstGeom prst="rect">
            <a:avLst/>
          </a:prstGeom>
          <a:noFill/>
        </p:spPr>
        <p:txBody>
          <a:bodyPr wrap="none" rtlCol="0">
            <a:spAutoFit/>
          </a:bodyPr>
          <a:lstStyle/>
          <a:p>
            <a:r>
              <a:rPr lang="en-GB" sz="2800" b="1" dirty="0" smtClean="0">
                <a:latin typeface="Arial" panose="020B0604020202020204" pitchFamily="34" charset="0"/>
                <a:cs typeface="Arial" panose="020B0604020202020204" pitchFamily="34" charset="0"/>
              </a:rPr>
              <a:t>Passive Defences </a:t>
            </a:r>
            <a:endParaRPr lang="en-GB" sz="2800" b="1" dirty="0">
              <a:latin typeface="Arial" panose="020B0604020202020204" pitchFamily="34" charset="0"/>
              <a:cs typeface="Arial" panose="020B0604020202020204" pitchFamily="34" charset="0"/>
            </a:endParaRPr>
          </a:p>
        </p:txBody>
      </p:sp>
      <p:sp>
        <p:nvSpPr>
          <p:cNvPr id="19" name="TextBox 18"/>
          <p:cNvSpPr txBox="1"/>
          <p:nvPr/>
        </p:nvSpPr>
        <p:spPr>
          <a:xfrm>
            <a:off x="8237620" y="2235277"/>
            <a:ext cx="3065263" cy="523220"/>
          </a:xfrm>
          <a:prstGeom prst="rect">
            <a:avLst/>
          </a:prstGeom>
          <a:noFill/>
        </p:spPr>
        <p:txBody>
          <a:bodyPr wrap="none" rtlCol="0">
            <a:spAutoFit/>
          </a:bodyPr>
          <a:lstStyle/>
          <a:p>
            <a:r>
              <a:rPr lang="en-GB" sz="2800" b="1" dirty="0" smtClean="0">
                <a:latin typeface="Arial" panose="020B0604020202020204" pitchFamily="34" charset="0"/>
                <a:cs typeface="Arial" panose="020B0604020202020204" pitchFamily="34" charset="0"/>
              </a:rPr>
              <a:t>Active Defences </a:t>
            </a:r>
            <a:endParaRPr lang="en-GB" sz="2800" b="1" dirty="0">
              <a:latin typeface="Arial" panose="020B0604020202020204" pitchFamily="34" charset="0"/>
              <a:cs typeface="Arial" panose="020B0604020202020204" pitchFamily="34" charset="0"/>
            </a:endParaRPr>
          </a:p>
        </p:txBody>
      </p:sp>
      <p:sp>
        <p:nvSpPr>
          <p:cNvPr id="20" name="TextBox 19"/>
          <p:cNvSpPr txBox="1"/>
          <p:nvPr/>
        </p:nvSpPr>
        <p:spPr>
          <a:xfrm>
            <a:off x="2582779" y="2082877"/>
            <a:ext cx="1162498" cy="523220"/>
          </a:xfrm>
          <a:prstGeom prst="rect">
            <a:avLst/>
          </a:prstGeom>
          <a:noFill/>
        </p:spPr>
        <p:txBody>
          <a:bodyPr wrap="none" rtlCol="0">
            <a:spAutoFit/>
          </a:bodyPr>
          <a:lstStyle/>
          <a:p>
            <a:r>
              <a:rPr lang="en-GB" sz="2800" b="1" dirty="0" smtClean="0">
                <a:latin typeface="Arial" panose="020B0604020202020204" pitchFamily="34" charset="0"/>
                <a:cs typeface="Arial" panose="020B0604020202020204" pitchFamily="34" charset="0"/>
              </a:rPr>
              <a:t>Fight </a:t>
            </a:r>
            <a:endParaRPr lang="en-GB" sz="2800" b="1" dirty="0">
              <a:latin typeface="Arial" panose="020B0604020202020204" pitchFamily="34" charset="0"/>
              <a:cs typeface="Arial" panose="020B0604020202020204" pitchFamily="34" charset="0"/>
            </a:endParaRPr>
          </a:p>
        </p:txBody>
      </p:sp>
      <p:sp>
        <p:nvSpPr>
          <p:cNvPr id="21" name="TextBox 20"/>
          <p:cNvSpPr txBox="1"/>
          <p:nvPr/>
        </p:nvSpPr>
        <p:spPr>
          <a:xfrm>
            <a:off x="2582779" y="3032202"/>
            <a:ext cx="1261884" cy="523220"/>
          </a:xfrm>
          <a:prstGeom prst="rect">
            <a:avLst/>
          </a:prstGeom>
          <a:noFill/>
        </p:spPr>
        <p:txBody>
          <a:bodyPr wrap="none" rtlCol="0">
            <a:spAutoFit/>
          </a:bodyPr>
          <a:lstStyle/>
          <a:p>
            <a:r>
              <a:rPr lang="en-GB" sz="2800" b="1" dirty="0" smtClean="0">
                <a:latin typeface="Arial" panose="020B0604020202020204" pitchFamily="34" charset="0"/>
                <a:cs typeface="Arial" panose="020B0604020202020204" pitchFamily="34" charset="0"/>
              </a:rPr>
              <a:t>Flight </a:t>
            </a:r>
            <a:endParaRPr lang="en-GB" sz="2800" b="1" dirty="0">
              <a:latin typeface="Arial" panose="020B0604020202020204" pitchFamily="34" charset="0"/>
              <a:cs typeface="Arial" panose="020B0604020202020204" pitchFamily="34" charset="0"/>
            </a:endParaRPr>
          </a:p>
        </p:txBody>
      </p:sp>
      <p:sp>
        <p:nvSpPr>
          <p:cNvPr id="22" name="TextBox 21"/>
          <p:cNvSpPr txBox="1"/>
          <p:nvPr/>
        </p:nvSpPr>
        <p:spPr>
          <a:xfrm>
            <a:off x="2582779" y="3905326"/>
            <a:ext cx="1423788" cy="523220"/>
          </a:xfrm>
          <a:prstGeom prst="rect">
            <a:avLst/>
          </a:prstGeom>
          <a:noFill/>
        </p:spPr>
        <p:txBody>
          <a:bodyPr wrap="none" rtlCol="0">
            <a:spAutoFit/>
          </a:bodyPr>
          <a:lstStyle/>
          <a:p>
            <a:r>
              <a:rPr lang="en-GB" sz="2800" b="1" dirty="0" smtClean="0">
                <a:latin typeface="Arial" panose="020B0604020202020204" pitchFamily="34" charset="0"/>
                <a:cs typeface="Arial" panose="020B0604020202020204" pitchFamily="34" charset="0"/>
              </a:rPr>
              <a:t>Freeze </a:t>
            </a:r>
            <a:endParaRPr lang="en-GB" sz="2800" b="1" dirty="0">
              <a:latin typeface="Arial" panose="020B0604020202020204" pitchFamily="34" charset="0"/>
              <a:cs typeface="Arial" panose="020B0604020202020204" pitchFamily="34" charset="0"/>
            </a:endParaRPr>
          </a:p>
        </p:txBody>
      </p:sp>
      <p:sp>
        <p:nvSpPr>
          <p:cNvPr id="23" name="TextBox 22"/>
          <p:cNvSpPr txBox="1"/>
          <p:nvPr/>
        </p:nvSpPr>
        <p:spPr>
          <a:xfrm>
            <a:off x="2582779" y="4749876"/>
            <a:ext cx="1042273" cy="523220"/>
          </a:xfrm>
          <a:prstGeom prst="rect">
            <a:avLst/>
          </a:prstGeom>
          <a:noFill/>
        </p:spPr>
        <p:txBody>
          <a:bodyPr wrap="none" rtlCol="0">
            <a:spAutoFit/>
          </a:bodyPr>
          <a:lstStyle/>
          <a:p>
            <a:r>
              <a:rPr lang="en-GB" sz="2800" b="1" dirty="0" smtClean="0">
                <a:latin typeface="Arial" panose="020B0604020202020204" pitchFamily="34" charset="0"/>
                <a:cs typeface="Arial" panose="020B0604020202020204" pitchFamily="34" charset="0"/>
              </a:rPr>
              <a:t>Flop </a:t>
            </a:r>
            <a:endParaRPr lang="en-GB" sz="2800" b="1" dirty="0">
              <a:latin typeface="Arial" panose="020B0604020202020204" pitchFamily="34" charset="0"/>
              <a:cs typeface="Arial" panose="020B0604020202020204" pitchFamily="34" charset="0"/>
            </a:endParaRPr>
          </a:p>
        </p:txBody>
      </p:sp>
      <p:pic>
        <p:nvPicPr>
          <p:cNvPr id="24" name="Picture 23"/>
          <p:cNvPicPr>
            <a:picLocks noChangeAspect="1"/>
          </p:cNvPicPr>
          <p:nvPr/>
        </p:nvPicPr>
        <p:blipFill>
          <a:blip r:embed="rId4"/>
          <a:stretch>
            <a:fillRect/>
          </a:stretch>
        </p:blipFill>
        <p:spPr>
          <a:xfrm>
            <a:off x="202799" y="2312659"/>
            <a:ext cx="2086062" cy="1854277"/>
          </a:xfrm>
          <a:prstGeom prst="rect">
            <a:avLst/>
          </a:prstGeom>
        </p:spPr>
      </p:pic>
      <p:sp>
        <p:nvSpPr>
          <p:cNvPr id="25" name="TextBox 24"/>
          <p:cNvSpPr txBox="1"/>
          <p:nvPr/>
        </p:nvSpPr>
        <p:spPr>
          <a:xfrm>
            <a:off x="1245830" y="311009"/>
            <a:ext cx="9462978"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Defensive Responses</a:t>
            </a:r>
            <a:endParaRPr lang="en-GB" sz="3600" b="1" dirty="0">
              <a:solidFill>
                <a:schemeClr val="bg1"/>
              </a:solidFill>
            </a:endParaRPr>
          </a:p>
        </p:txBody>
      </p:sp>
    </p:spTree>
    <p:extLst>
      <p:ext uri="{BB962C8B-B14F-4D97-AF65-F5344CB8AC3E}">
        <p14:creationId xmlns:p14="http://schemas.microsoft.com/office/powerpoint/2010/main" val="2255718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fade">
                                      <p:cBhvr>
                                        <p:cTn id="12" dur="500"/>
                                        <p:tgtEl>
                                          <p:spTgt spid="2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1"/>
                                        </p:tgtEl>
                                        <p:attrNameLst>
                                          <p:attrName>style.visibility</p:attrName>
                                        </p:attrNameLst>
                                      </p:cBhvr>
                                      <p:to>
                                        <p:strVal val="visible"/>
                                      </p:to>
                                    </p:set>
                                    <p:animEffect transition="in" filter="fade">
                                      <p:cBhvr>
                                        <p:cTn id="17" dur="500"/>
                                        <p:tgtEl>
                                          <p:spTgt spid="21"/>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2"/>
                                        </p:tgtEl>
                                        <p:attrNameLst>
                                          <p:attrName>style.visibility</p:attrName>
                                        </p:attrNameLst>
                                      </p:cBhvr>
                                      <p:to>
                                        <p:strVal val="visible"/>
                                      </p:to>
                                    </p:set>
                                    <p:animEffect transition="in" filter="fade">
                                      <p:cBhvr>
                                        <p:cTn id="27" dur="500"/>
                                        <p:tgtEl>
                                          <p:spTgt spid="2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fade">
                                      <p:cBhvr>
                                        <p:cTn id="37"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19" grpId="0"/>
      <p:bldP spid="20" grpId="0"/>
      <p:bldP spid="21" grpId="0"/>
      <p:bldP spid="22" grpId="0"/>
      <p:bldP spid="23"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07957" y="1690883"/>
            <a:ext cx="9144000" cy="3789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507957" y="475946"/>
            <a:ext cx="9144001"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Rape Trauma</a:t>
            </a:r>
            <a:endParaRPr lang="en-GB" sz="3600" b="1" dirty="0">
              <a:solidFill>
                <a:schemeClr val="bg1"/>
              </a:solidFill>
            </a:endParaRPr>
          </a:p>
        </p:txBody>
      </p:sp>
    </p:spTree>
    <p:extLst>
      <p:ext uri="{BB962C8B-B14F-4D97-AF65-F5344CB8AC3E}">
        <p14:creationId xmlns:p14="http://schemas.microsoft.com/office/powerpoint/2010/main" val="423768725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44109" y="1019329"/>
            <a:ext cx="7536162" cy="43549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0292008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1"/>
          <p:cNvSpPr>
            <a:spLocks noChangeArrowheads="1"/>
          </p:cNvSpPr>
          <p:nvPr/>
        </p:nvSpPr>
        <p:spPr bwMode="auto">
          <a:xfrm>
            <a:off x="1064187" y="1353469"/>
            <a:ext cx="6371895" cy="4616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eaLnBrk="0" fontAlgn="base" hangingPunct="0">
              <a:lnSpc>
                <a:spcPct val="150000"/>
              </a:lnSpc>
              <a:spcBef>
                <a:spcPct val="0"/>
              </a:spcBef>
              <a:spcAft>
                <a:spcPct val="0"/>
              </a:spcAft>
              <a:buFontTx/>
              <a:buNone/>
            </a:pP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….identified in 1970’s after research into the feelings &amp; reactions to 92 female victims of rape</a:t>
            </a:r>
          </a:p>
          <a:p>
            <a:pPr eaLnBrk="0" fontAlgn="base" hangingPunct="0">
              <a:lnSpc>
                <a:spcPct val="150000"/>
              </a:lnSpc>
              <a:spcBef>
                <a:spcPct val="0"/>
              </a:spcBef>
              <a:spcAft>
                <a:spcPct val="0"/>
              </a:spcAft>
              <a:buFontTx/>
              <a:buNone/>
            </a:pPr>
            <a:endPar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eaLnBrk="0" fontAlgn="base" hangingPunct="0">
              <a:lnSpc>
                <a:spcPct val="150000"/>
              </a:lnSpc>
              <a:spcBef>
                <a:spcPct val="0"/>
              </a:spcBef>
              <a:spcAft>
                <a:spcPct val="0"/>
              </a:spcAft>
              <a:buFontTx/>
              <a:buNone/>
            </a:pPr>
            <a:r>
              <a:rPr lang="en-GB" altLang="en-US" sz="2800" b="0" dirty="0" smtClean="0">
                <a:solidFill>
                  <a:schemeClr val="tx1"/>
                </a:solidFill>
                <a:latin typeface="Arial" panose="020B0604020202020204" pitchFamily="34" charset="0"/>
                <a:ea typeface="ＭＳ Ｐゴシック" panose="020B0600070205080204" pitchFamily="34" charset="-128"/>
                <a:cs typeface="Arial" panose="020B0604020202020204" pitchFamily="34" charset="0"/>
              </a:rPr>
              <a:t>Understanding of this can help us as police officers to give the best possible service to victims of rape.</a:t>
            </a:r>
          </a:p>
        </p:txBody>
      </p:sp>
      <p:sp>
        <p:nvSpPr>
          <p:cNvPr id="4" name="TextBox 3"/>
          <p:cNvSpPr txBox="1"/>
          <p:nvPr/>
        </p:nvSpPr>
        <p:spPr>
          <a:xfrm>
            <a:off x="1213043" y="475946"/>
            <a:ext cx="9462978"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Rape trauma syndrome was ….</a:t>
            </a:r>
            <a:endParaRPr lang="en-GB" sz="3600" b="1" dirty="0">
              <a:solidFill>
                <a:schemeClr val="bg1"/>
              </a:solidFill>
            </a:endParaRPr>
          </a:p>
        </p:txBody>
      </p:sp>
      <p:pic>
        <p:nvPicPr>
          <p:cNvPr id="5" name="Picture 4"/>
          <p:cNvPicPr>
            <a:picLocks noChangeAspect="1"/>
          </p:cNvPicPr>
          <p:nvPr/>
        </p:nvPicPr>
        <p:blipFill>
          <a:blip r:embed="rId4"/>
          <a:stretch>
            <a:fillRect/>
          </a:stretch>
        </p:blipFill>
        <p:spPr>
          <a:xfrm>
            <a:off x="7689491" y="2026151"/>
            <a:ext cx="3271284" cy="3271284"/>
          </a:xfrm>
          <a:prstGeom prst="rect">
            <a:avLst/>
          </a:prstGeom>
        </p:spPr>
      </p:pic>
    </p:spTree>
    <p:extLst>
      <p:ext uri="{BB962C8B-B14F-4D97-AF65-F5344CB8AC3E}">
        <p14:creationId xmlns:p14="http://schemas.microsoft.com/office/powerpoint/2010/main" val="39080977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57292" y="1330075"/>
            <a:ext cx="3816350" cy="3816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1"/>
          <p:cNvSpPr>
            <a:spLocks noChangeArrowheads="1"/>
          </p:cNvSpPr>
          <p:nvPr/>
        </p:nvSpPr>
        <p:spPr bwMode="auto">
          <a:xfrm>
            <a:off x="6458451" y="1747170"/>
            <a:ext cx="4450181" cy="27515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lnSpc>
                <a:spcPct val="90000"/>
              </a:lnSpc>
              <a:spcBef>
                <a:spcPct val="0"/>
              </a:spcBef>
              <a:spcAft>
                <a:spcPct val="0"/>
              </a:spcAft>
              <a:buFontTx/>
              <a:buNone/>
            </a:pPr>
            <a:r>
              <a:rPr lang="en-GB" altLang="en-US" sz="3200" b="0" dirty="0" smtClean="0">
                <a:solidFill>
                  <a:schemeClr val="tx1"/>
                </a:solidFill>
                <a:latin typeface="Arial" panose="020B0604020202020204" pitchFamily="34" charset="0"/>
                <a:ea typeface="ＭＳ Ｐゴシック" panose="020B0600070205080204" pitchFamily="34" charset="-128"/>
              </a:rPr>
              <a:t>Rape does not discriminate against people with disabilities, colour of skin, men, women or children or religious beliefs</a:t>
            </a:r>
          </a:p>
        </p:txBody>
      </p:sp>
    </p:spTree>
    <p:extLst>
      <p:ext uri="{BB962C8B-B14F-4D97-AF65-F5344CB8AC3E}">
        <p14:creationId xmlns:p14="http://schemas.microsoft.com/office/powerpoint/2010/main" val="275081641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p:cNvSpPr txBox="1"/>
          <p:nvPr/>
        </p:nvSpPr>
        <p:spPr>
          <a:xfrm>
            <a:off x="1213043" y="475946"/>
            <a:ext cx="9462978"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Stages of Rape Trauma</a:t>
            </a:r>
            <a:endParaRPr lang="en-GB" sz="3600" b="1" dirty="0">
              <a:solidFill>
                <a:schemeClr val="bg1"/>
              </a:solidFill>
            </a:endParaRPr>
          </a:p>
        </p:txBody>
      </p:sp>
      <p:sp>
        <p:nvSpPr>
          <p:cNvPr id="4" name="Rounded Rectangle 3"/>
          <p:cNvSpPr/>
          <p:nvPr/>
        </p:nvSpPr>
        <p:spPr>
          <a:xfrm>
            <a:off x="1213042" y="1597817"/>
            <a:ext cx="2784799" cy="4093429"/>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1213042" y="1751704"/>
            <a:ext cx="2784800" cy="3785652"/>
          </a:xfrm>
          <a:prstGeom prst="rect">
            <a:avLst/>
          </a:prstGeom>
          <a:noFill/>
        </p:spPr>
        <p:txBody>
          <a:bodyPr wrap="square" rtlCol="0">
            <a:spAutoFit/>
          </a:bodyPr>
          <a:lstStyle/>
          <a:p>
            <a:pPr>
              <a:defRPr/>
            </a:pPr>
            <a:r>
              <a:rPr lang="en-GB" sz="2000" b="1" u="sng" dirty="0"/>
              <a:t>Acute Stage:</a:t>
            </a:r>
          </a:p>
          <a:p>
            <a:pPr>
              <a:defRPr/>
            </a:pPr>
            <a:endParaRPr lang="en-GB" sz="2000" u="sng" dirty="0"/>
          </a:p>
          <a:p>
            <a:pPr marL="342900" indent="-342900" algn="just">
              <a:buFont typeface="Arial" panose="020B0604020202020204" pitchFamily="34" charset="0"/>
              <a:buChar char="•"/>
              <a:defRPr/>
            </a:pPr>
            <a:r>
              <a:rPr lang="en-GB" sz="2000" dirty="0"/>
              <a:t>Diminished Alertness</a:t>
            </a:r>
          </a:p>
          <a:p>
            <a:pPr marL="342900" indent="-342900" algn="just">
              <a:buFont typeface="Arial" panose="020B0604020202020204" pitchFamily="34" charset="0"/>
              <a:buChar char="•"/>
              <a:defRPr/>
            </a:pPr>
            <a:r>
              <a:rPr lang="en-GB" sz="2000" dirty="0"/>
              <a:t>Numbness</a:t>
            </a:r>
          </a:p>
          <a:p>
            <a:pPr marL="342900" indent="-342900" algn="just">
              <a:buFont typeface="Arial" panose="020B0604020202020204" pitchFamily="34" charset="0"/>
              <a:buChar char="•"/>
              <a:defRPr/>
            </a:pPr>
            <a:r>
              <a:rPr lang="en-GB" sz="2000" dirty="0"/>
              <a:t>Hysteria</a:t>
            </a:r>
          </a:p>
          <a:p>
            <a:pPr marL="342900" indent="-342900" algn="just">
              <a:buFont typeface="Arial" panose="020B0604020202020204" pitchFamily="34" charset="0"/>
              <a:buChar char="•"/>
              <a:defRPr/>
            </a:pPr>
            <a:r>
              <a:rPr lang="en-GB" sz="2000" dirty="0"/>
              <a:t>Bewilderment</a:t>
            </a:r>
          </a:p>
          <a:p>
            <a:pPr marL="342900" indent="-342900" algn="just">
              <a:buFont typeface="Arial" panose="020B0604020202020204" pitchFamily="34" charset="0"/>
              <a:buChar char="•"/>
              <a:defRPr/>
            </a:pPr>
            <a:r>
              <a:rPr lang="en-GB" sz="2000" dirty="0"/>
              <a:t>Calmness</a:t>
            </a:r>
          </a:p>
          <a:p>
            <a:pPr marL="342900" indent="-342900" algn="just">
              <a:buFont typeface="Arial" panose="020B0604020202020204" pitchFamily="34" charset="0"/>
              <a:buChar char="•"/>
              <a:defRPr/>
            </a:pPr>
            <a:r>
              <a:rPr lang="en-GB" sz="2000" dirty="0"/>
              <a:t>Collectedness</a:t>
            </a:r>
          </a:p>
          <a:p>
            <a:pPr marL="342900" indent="-342900" algn="just">
              <a:buFont typeface="Arial" panose="020B0604020202020204" pitchFamily="34" charset="0"/>
              <a:buChar char="•"/>
              <a:defRPr/>
            </a:pPr>
            <a:r>
              <a:rPr lang="en-GB" sz="2000" dirty="0"/>
              <a:t>Obsession to wash</a:t>
            </a:r>
          </a:p>
          <a:p>
            <a:pPr marL="342900" indent="-342900">
              <a:buFont typeface="Arial" panose="020B0604020202020204" pitchFamily="34" charset="0"/>
              <a:buChar char="•"/>
              <a:defRPr/>
            </a:pPr>
            <a:r>
              <a:rPr lang="en-GB" sz="2000" dirty="0"/>
              <a:t>Pronounced internal tremor</a:t>
            </a:r>
          </a:p>
          <a:p>
            <a:pPr marL="342900" indent="-342900" algn="just">
              <a:buFont typeface="Arial" panose="020B0604020202020204" pitchFamily="34" charset="0"/>
              <a:buChar char="•"/>
              <a:defRPr/>
            </a:pPr>
            <a:r>
              <a:rPr lang="en-GB" sz="2000" dirty="0"/>
              <a:t>Paralysing anxiety</a:t>
            </a:r>
          </a:p>
        </p:txBody>
      </p:sp>
      <p:sp>
        <p:nvSpPr>
          <p:cNvPr id="9" name="Rounded Rectangle 8"/>
          <p:cNvSpPr/>
          <p:nvPr/>
        </p:nvSpPr>
        <p:spPr>
          <a:xfrm>
            <a:off x="4274987" y="1597815"/>
            <a:ext cx="3339088" cy="4239886"/>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eaLnBrk="0" fontAlgn="base" hangingPunct="0">
              <a:spcBef>
                <a:spcPct val="0"/>
              </a:spcBef>
              <a:spcAft>
                <a:spcPct val="0"/>
              </a:spcAft>
              <a:defRPr/>
            </a:pPr>
            <a:endParaRPr lang="en-GB" sz="2000" dirty="0">
              <a:solidFill>
                <a:schemeClr val="tx1"/>
              </a:solidFill>
              <a:ea typeface="ＭＳ Ｐゴシック" pitchFamily="1" charset="-128"/>
            </a:endParaRPr>
          </a:p>
        </p:txBody>
      </p:sp>
      <p:sp>
        <p:nvSpPr>
          <p:cNvPr id="11" name="TextBox 10"/>
          <p:cNvSpPr txBox="1"/>
          <p:nvPr/>
        </p:nvSpPr>
        <p:spPr>
          <a:xfrm>
            <a:off x="4389756" y="1744273"/>
            <a:ext cx="3109549" cy="4093428"/>
          </a:xfrm>
          <a:prstGeom prst="rect">
            <a:avLst/>
          </a:prstGeom>
          <a:noFill/>
        </p:spPr>
        <p:txBody>
          <a:bodyPr wrap="square" rtlCol="0">
            <a:spAutoFit/>
          </a:bodyPr>
          <a:lstStyle/>
          <a:p>
            <a:pPr eaLnBrk="0" fontAlgn="base" hangingPunct="0">
              <a:spcBef>
                <a:spcPct val="0"/>
              </a:spcBef>
              <a:spcAft>
                <a:spcPct val="0"/>
              </a:spcAft>
              <a:defRPr/>
            </a:pPr>
            <a:r>
              <a:rPr lang="en-GB" sz="2000" b="1" u="sng" dirty="0">
                <a:ea typeface="ＭＳ Ｐゴシック" pitchFamily="1" charset="-128"/>
              </a:rPr>
              <a:t>Adjustment Stage:</a:t>
            </a:r>
          </a:p>
          <a:p>
            <a:pPr eaLnBrk="0" fontAlgn="base" hangingPunct="0">
              <a:spcBef>
                <a:spcPct val="0"/>
              </a:spcBef>
              <a:spcAft>
                <a:spcPct val="0"/>
              </a:spcAft>
              <a:defRPr/>
            </a:pPr>
            <a:endParaRPr lang="en-GB" sz="2000" b="1" u="sng" dirty="0">
              <a:ea typeface="ＭＳ Ｐゴシック" pitchFamily="1" charset="-128"/>
            </a:endParaRPr>
          </a:p>
          <a:p>
            <a:pPr marL="342900" indent="-342900" eaLnBrk="0" fontAlgn="base" hangingPunct="0">
              <a:spcBef>
                <a:spcPct val="0"/>
              </a:spcBef>
              <a:spcAft>
                <a:spcPct val="0"/>
              </a:spcAft>
              <a:buFont typeface="Arial" panose="020B0604020202020204" pitchFamily="34" charset="0"/>
              <a:buChar char="•"/>
              <a:defRPr/>
            </a:pPr>
            <a:r>
              <a:rPr lang="en-GB" sz="2000" dirty="0">
                <a:ea typeface="ＭＳ Ｐゴシック" pitchFamily="1" charset="-128"/>
              </a:rPr>
              <a:t>Continuing anxiety</a:t>
            </a:r>
          </a:p>
          <a:p>
            <a:pPr marL="342900" indent="-342900" eaLnBrk="0" fontAlgn="base" hangingPunct="0">
              <a:spcBef>
                <a:spcPct val="0"/>
              </a:spcBef>
              <a:spcAft>
                <a:spcPct val="0"/>
              </a:spcAft>
              <a:buFont typeface="Arial" panose="020B0604020202020204" pitchFamily="34" charset="0"/>
              <a:buChar char="•"/>
              <a:defRPr/>
            </a:pPr>
            <a:r>
              <a:rPr lang="en-GB" sz="2000" dirty="0">
                <a:ea typeface="ＭＳ Ｐゴシック" pitchFamily="1" charset="-128"/>
              </a:rPr>
              <a:t>Sense of helplessness</a:t>
            </a:r>
          </a:p>
          <a:p>
            <a:pPr marL="342900" indent="-342900" eaLnBrk="0" fontAlgn="base" hangingPunct="0">
              <a:spcBef>
                <a:spcPct val="0"/>
              </a:spcBef>
              <a:spcAft>
                <a:spcPct val="0"/>
              </a:spcAft>
              <a:buFont typeface="Arial" panose="020B0604020202020204" pitchFamily="34" charset="0"/>
              <a:buChar char="•"/>
              <a:defRPr/>
            </a:pPr>
            <a:r>
              <a:rPr lang="en-GB" sz="2000" dirty="0">
                <a:ea typeface="ＭＳ Ｐゴシック" pitchFamily="1" charset="-128"/>
              </a:rPr>
              <a:t>Persistent Fear </a:t>
            </a:r>
          </a:p>
          <a:p>
            <a:pPr marL="342900" indent="-342900" eaLnBrk="0" fontAlgn="base" hangingPunct="0">
              <a:spcBef>
                <a:spcPct val="0"/>
              </a:spcBef>
              <a:spcAft>
                <a:spcPct val="0"/>
              </a:spcAft>
              <a:buFont typeface="Arial" panose="020B0604020202020204" pitchFamily="34" charset="0"/>
              <a:buChar char="•"/>
              <a:defRPr/>
            </a:pPr>
            <a:r>
              <a:rPr lang="en-GB" sz="2000" dirty="0">
                <a:ea typeface="ＭＳ Ｐゴシック" pitchFamily="1" charset="-128"/>
              </a:rPr>
              <a:t>Depression</a:t>
            </a:r>
          </a:p>
          <a:p>
            <a:pPr marL="342900" indent="-342900" eaLnBrk="0" fontAlgn="base" hangingPunct="0">
              <a:spcBef>
                <a:spcPct val="0"/>
              </a:spcBef>
              <a:spcAft>
                <a:spcPct val="0"/>
              </a:spcAft>
              <a:buFont typeface="Arial" panose="020B0604020202020204" pitchFamily="34" charset="0"/>
              <a:buChar char="•"/>
              <a:defRPr/>
            </a:pPr>
            <a:r>
              <a:rPr lang="en-GB" sz="2000" dirty="0">
                <a:ea typeface="ＭＳ Ｐゴシック" pitchFamily="1" charset="-128"/>
              </a:rPr>
              <a:t>Mood swings</a:t>
            </a:r>
          </a:p>
          <a:p>
            <a:pPr marL="342900" indent="-342900" eaLnBrk="0" fontAlgn="base" hangingPunct="0">
              <a:spcBef>
                <a:spcPct val="0"/>
              </a:spcBef>
              <a:spcAft>
                <a:spcPct val="0"/>
              </a:spcAft>
              <a:buFont typeface="Arial" panose="020B0604020202020204" pitchFamily="34" charset="0"/>
              <a:buChar char="•"/>
              <a:defRPr/>
            </a:pPr>
            <a:r>
              <a:rPr lang="en-GB" sz="2000" dirty="0">
                <a:ea typeface="ＭＳ Ｐゴシック" pitchFamily="1" charset="-128"/>
              </a:rPr>
              <a:t>Vivid dreams</a:t>
            </a:r>
          </a:p>
          <a:p>
            <a:pPr marL="342900" indent="-342900" eaLnBrk="0" fontAlgn="base" hangingPunct="0">
              <a:spcBef>
                <a:spcPct val="0"/>
              </a:spcBef>
              <a:spcAft>
                <a:spcPct val="0"/>
              </a:spcAft>
              <a:buFont typeface="Arial" panose="020B0604020202020204" pitchFamily="34" charset="0"/>
              <a:buChar char="•"/>
              <a:defRPr/>
            </a:pPr>
            <a:r>
              <a:rPr lang="en-GB" sz="2000" dirty="0">
                <a:ea typeface="ＭＳ Ｐゴシック" pitchFamily="1" charset="-128"/>
              </a:rPr>
              <a:t>Nightmares</a:t>
            </a:r>
          </a:p>
          <a:p>
            <a:pPr marL="342900" indent="-342900" eaLnBrk="0" fontAlgn="base" hangingPunct="0">
              <a:spcBef>
                <a:spcPct val="0"/>
              </a:spcBef>
              <a:spcAft>
                <a:spcPct val="0"/>
              </a:spcAft>
              <a:buFont typeface="Arial" panose="020B0604020202020204" pitchFamily="34" charset="0"/>
              <a:buChar char="•"/>
              <a:defRPr/>
            </a:pPr>
            <a:r>
              <a:rPr lang="en-GB" sz="2000" dirty="0">
                <a:ea typeface="ＭＳ Ｐゴシック" pitchFamily="1" charset="-128"/>
              </a:rPr>
              <a:t>Insomnia</a:t>
            </a:r>
          </a:p>
          <a:p>
            <a:pPr marL="342900" indent="-342900" eaLnBrk="0" fontAlgn="base" hangingPunct="0">
              <a:spcBef>
                <a:spcPct val="0"/>
              </a:spcBef>
              <a:spcAft>
                <a:spcPct val="0"/>
              </a:spcAft>
              <a:buFont typeface="Arial" panose="020B0604020202020204" pitchFamily="34" charset="0"/>
              <a:buChar char="•"/>
              <a:defRPr/>
            </a:pPr>
            <a:r>
              <a:rPr lang="en-GB" sz="2000" dirty="0">
                <a:ea typeface="ＭＳ Ｐゴシック" pitchFamily="1" charset="-128"/>
              </a:rPr>
              <a:t>Wastefulness</a:t>
            </a:r>
          </a:p>
          <a:p>
            <a:pPr marL="342900" indent="-342900" eaLnBrk="0" fontAlgn="base" hangingPunct="0">
              <a:spcBef>
                <a:spcPct val="0"/>
              </a:spcBef>
              <a:spcAft>
                <a:spcPct val="0"/>
              </a:spcAft>
              <a:buFont typeface="Arial" panose="020B0604020202020204" pitchFamily="34" charset="0"/>
              <a:buChar char="•"/>
              <a:defRPr/>
            </a:pPr>
            <a:r>
              <a:rPr lang="en-GB" sz="2000" dirty="0">
                <a:ea typeface="ＭＳ Ｐゴシック" pitchFamily="1" charset="-128"/>
              </a:rPr>
              <a:t>Flashbacks</a:t>
            </a:r>
          </a:p>
          <a:p>
            <a:pPr marL="342900" indent="-342900" eaLnBrk="0" fontAlgn="base" hangingPunct="0">
              <a:spcBef>
                <a:spcPct val="0"/>
              </a:spcBef>
              <a:spcAft>
                <a:spcPct val="0"/>
              </a:spcAft>
              <a:buFont typeface="Arial" panose="020B0604020202020204" pitchFamily="34" charset="0"/>
              <a:buChar char="•"/>
              <a:defRPr/>
            </a:pPr>
            <a:r>
              <a:rPr lang="en-GB" sz="2000" dirty="0">
                <a:ea typeface="ＭＳ Ｐゴシック" pitchFamily="1" charset="-128"/>
              </a:rPr>
              <a:t>Loss of Concentration</a:t>
            </a:r>
          </a:p>
        </p:txBody>
      </p:sp>
      <p:sp>
        <p:nvSpPr>
          <p:cNvPr id="12" name="Rounded Rectangle 11"/>
          <p:cNvSpPr/>
          <p:nvPr/>
        </p:nvSpPr>
        <p:spPr>
          <a:xfrm>
            <a:off x="7891222" y="1597815"/>
            <a:ext cx="2784799" cy="4093429"/>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eaLnBrk="0" fontAlgn="base" hangingPunct="0">
              <a:spcBef>
                <a:spcPct val="0"/>
              </a:spcBef>
              <a:spcAft>
                <a:spcPct val="0"/>
              </a:spcAft>
              <a:defRPr/>
            </a:pPr>
            <a:endParaRPr lang="en-GB" dirty="0">
              <a:ea typeface="ＭＳ Ｐゴシック" pitchFamily="1" charset="-128"/>
            </a:endParaRPr>
          </a:p>
        </p:txBody>
      </p:sp>
      <p:sp>
        <p:nvSpPr>
          <p:cNvPr id="13" name="TextBox 12"/>
          <p:cNvSpPr txBox="1"/>
          <p:nvPr/>
        </p:nvSpPr>
        <p:spPr>
          <a:xfrm>
            <a:off x="7891221" y="1751704"/>
            <a:ext cx="2784800" cy="2246769"/>
          </a:xfrm>
          <a:prstGeom prst="rect">
            <a:avLst/>
          </a:prstGeom>
          <a:noFill/>
        </p:spPr>
        <p:txBody>
          <a:bodyPr wrap="square" rtlCol="0">
            <a:spAutoFit/>
          </a:bodyPr>
          <a:lstStyle/>
          <a:p>
            <a:pPr eaLnBrk="0" fontAlgn="base" hangingPunct="0">
              <a:spcBef>
                <a:spcPct val="0"/>
              </a:spcBef>
              <a:spcAft>
                <a:spcPct val="0"/>
              </a:spcAft>
              <a:defRPr/>
            </a:pPr>
            <a:r>
              <a:rPr lang="en-GB" sz="2000" b="1" u="sng" dirty="0">
                <a:ea typeface="ＭＳ Ｐゴシック" pitchFamily="1" charset="-128"/>
              </a:rPr>
              <a:t>Integration Stage:</a:t>
            </a:r>
          </a:p>
          <a:p>
            <a:pPr eaLnBrk="0" fontAlgn="base" hangingPunct="0">
              <a:spcBef>
                <a:spcPct val="0"/>
              </a:spcBef>
              <a:spcAft>
                <a:spcPct val="0"/>
              </a:spcAft>
              <a:defRPr/>
            </a:pPr>
            <a:endParaRPr lang="en-GB" sz="2000" b="1" u="sng" dirty="0">
              <a:ea typeface="ＭＳ Ｐゴシック" pitchFamily="1" charset="-128"/>
            </a:endParaRPr>
          </a:p>
          <a:p>
            <a:pPr marL="342900" indent="-342900" algn="just" eaLnBrk="0" fontAlgn="base" hangingPunct="0">
              <a:spcBef>
                <a:spcPct val="0"/>
              </a:spcBef>
              <a:spcAft>
                <a:spcPct val="0"/>
              </a:spcAft>
              <a:buFont typeface="Arial" panose="020B0604020202020204" pitchFamily="34" charset="0"/>
              <a:buChar char="•"/>
              <a:defRPr/>
            </a:pPr>
            <a:r>
              <a:rPr lang="en-GB" sz="2000" dirty="0">
                <a:ea typeface="ＭＳ Ｐゴシック" pitchFamily="1" charset="-128"/>
              </a:rPr>
              <a:t>Relationships</a:t>
            </a:r>
          </a:p>
          <a:p>
            <a:pPr marL="342900" indent="-342900" algn="just" eaLnBrk="0" fontAlgn="base" hangingPunct="0">
              <a:spcBef>
                <a:spcPct val="0"/>
              </a:spcBef>
              <a:spcAft>
                <a:spcPct val="0"/>
              </a:spcAft>
              <a:buFont typeface="Arial" panose="020B0604020202020204" pitchFamily="34" charset="0"/>
              <a:buChar char="•"/>
              <a:defRPr/>
            </a:pPr>
            <a:r>
              <a:rPr lang="en-GB" sz="2000" dirty="0">
                <a:ea typeface="ＭＳ Ｐゴシック" pitchFamily="1" charset="-128"/>
              </a:rPr>
              <a:t>Guilt</a:t>
            </a:r>
          </a:p>
          <a:p>
            <a:pPr marL="342900" indent="-342900" algn="just" eaLnBrk="0" fontAlgn="base" hangingPunct="0">
              <a:spcBef>
                <a:spcPct val="0"/>
              </a:spcBef>
              <a:spcAft>
                <a:spcPct val="0"/>
              </a:spcAft>
              <a:buFont typeface="Arial" panose="020B0604020202020204" pitchFamily="34" charset="0"/>
              <a:buChar char="•"/>
              <a:defRPr/>
            </a:pPr>
            <a:r>
              <a:rPr lang="en-GB" sz="2000" dirty="0">
                <a:ea typeface="ＭＳ Ｐゴシック" pitchFamily="1" charset="-128"/>
              </a:rPr>
              <a:t>Shame</a:t>
            </a:r>
          </a:p>
          <a:p>
            <a:pPr marL="342900" indent="-342900" algn="just" eaLnBrk="0" fontAlgn="base" hangingPunct="0">
              <a:spcBef>
                <a:spcPct val="0"/>
              </a:spcBef>
              <a:spcAft>
                <a:spcPct val="0"/>
              </a:spcAft>
              <a:buFont typeface="Arial" panose="020B0604020202020204" pitchFamily="34" charset="0"/>
              <a:buChar char="•"/>
              <a:defRPr/>
            </a:pPr>
            <a:r>
              <a:rPr lang="en-GB" sz="2000" dirty="0">
                <a:ea typeface="ＭＳ Ｐゴシック" pitchFamily="1" charset="-128"/>
              </a:rPr>
              <a:t>Pregnancy</a:t>
            </a:r>
          </a:p>
          <a:p>
            <a:pPr marL="342900" indent="-342900" algn="just" eaLnBrk="0" fontAlgn="base" hangingPunct="0">
              <a:spcBef>
                <a:spcPct val="0"/>
              </a:spcBef>
              <a:spcAft>
                <a:spcPct val="0"/>
              </a:spcAft>
              <a:buFont typeface="Arial" panose="020B0604020202020204" pitchFamily="34" charset="0"/>
              <a:buChar char="•"/>
              <a:defRPr/>
            </a:pPr>
            <a:r>
              <a:rPr lang="en-GB" sz="2000" dirty="0">
                <a:ea typeface="ＭＳ Ｐゴシック" pitchFamily="1" charset="-128"/>
              </a:rPr>
              <a:t>STI’s</a:t>
            </a:r>
          </a:p>
        </p:txBody>
      </p:sp>
    </p:spTree>
    <p:extLst>
      <p:ext uri="{BB962C8B-B14F-4D97-AF65-F5344CB8AC3E}">
        <p14:creationId xmlns:p14="http://schemas.microsoft.com/office/powerpoint/2010/main" val="40729125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Box 2"/>
          <p:cNvSpPr txBox="1">
            <a:spLocks noChangeArrowheads="1"/>
          </p:cNvSpPr>
          <p:nvPr/>
        </p:nvSpPr>
        <p:spPr bwMode="auto">
          <a:xfrm>
            <a:off x="1127051" y="652538"/>
            <a:ext cx="9718158" cy="4893647"/>
          </a:xfrm>
          <a:prstGeom prst="rect">
            <a:avLst/>
          </a:prstGeom>
          <a:solidFill>
            <a:srgbClr val="002060"/>
          </a:solidFill>
          <a:ln>
            <a:noFill/>
          </a:ln>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r>
              <a:rPr lang="en-GB" altLang="en-US" sz="3200" u="sng" dirty="0" smtClean="0">
                <a:solidFill>
                  <a:schemeClr val="bg1"/>
                </a:solidFill>
                <a:latin typeface="Arial" panose="020B0604020202020204" pitchFamily="34" charset="0"/>
                <a:ea typeface="ＭＳ Ｐゴシック" panose="020B0600070205080204" pitchFamily="34" charset="-128"/>
                <a:cs typeface="Arial" panose="020B0604020202020204" pitchFamily="34" charset="0"/>
              </a:rPr>
              <a:t>There is no prevention for Rape Trauma Syndrome,</a:t>
            </a:r>
            <a:r>
              <a:rPr lang="en-GB" altLang="en-US" sz="3200" dirty="0" smtClean="0">
                <a:solidFill>
                  <a:schemeClr val="bg1"/>
                </a:solidFill>
                <a:latin typeface="Arial" panose="020B0604020202020204" pitchFamily="34" charset="0"/>
                <a:ea typeface="ＭＳ Ｐゴシック" panose="020B0600070205080204" pitchFamily="34" charset="-128"/>
                <a:cs typeface="Arial" panose="020B0604020202020204" pitchFamily="34" charset="0"/>
              </a:rPr>
              <a:t> although immediate professional assistance, counselling, medical care, may reduce the effects.</a:t>
            </a:r>
          </a:p>
          <a:p>
            <a:pPr algn="ctr" eaLnBrk="0" fontAlgn="base" hangingPunct="0">
              <a:spcBef>
                <a:spcPct val="0"/>
              </a:spcBef>
              <a:spcAft>
                <a:spcPct val="0"/>
              </a:spcAft>
              <a:buFontTx/>
              <a:buNone/>
            </a:pPr>
            <a:endParaRPr lang="en-GB" altLang="en-US" sz="3200" dirty="0" smtClean="0">
              <a:solidFill>
                <a:schemeClr val="bg1"/>
              </a:solidFill>
              <a:latin typeface="Arial" panose="020B0604020202020204" pitchFamily="34" charset="0"/>
              <a:ea typeface="ＭＳ Ｐゴシック" panose="020B0600070205080204" pitchFamily="34" charset="-128"/>
              <a:cs typeface="Arial" panose="020B0604020202020204" pitchFamily="34" charset="0"/>
            </a:endParaRPr>
          </a:p>
          <a:p>
            <a:pPr algn="ctr" eaLnBrk="0" fontAlgn="base" hangingPunct="0">
              <a:spcBef>
                <a:spcPct val="0"/>
              </a:spcBef>
              <a:spcAft>
                <a:spcPct val="0"/>
              </a:spcAft>
              <a:buFontTx/>
              <a:buNone/>
            </a:pPr>
            <a:endParaRPr lang="en-GB" altLang="en-US" sz="3200" dirty="0" smtClean="0">
              <a:solidFill>
                <a:schemeClr val="bg1"/>
              </a:solidFill>
              <a:latin typeface="Arial" panose="020B0604020202020204" pitchFamily="34" charset="0"/>
              <a:ea typeface="ＭＳ Ｐゴシック" panose="020B0600070205080204" pitchFamily="34" charset="-128"/>
              <a:cs typeface="Arial" panose="020B0604020202020204" pitchFamily="34" charset="0"/>
            </a:endParaRPr>
          </a:p>
          <a:p>
            <a:pPr algn="ctr" eaLnBrk="0" fontAlgn="base" hangingPunct="0">
              <a:spcBef>
                <a:spcPct val="0"/>
              </a:spcBef>
              <a:spcAft>
                <a:spcPct val="0"/>
              </a:spcAft>
              <a:buFontTx/>
              <a:buNone/>
            </a:pPr>
            <a:r>
              <a:rPr lang="en-GB" altLang="en-US" sz="3200" dirty="0" smtClean="0">
                <a:solidFill>
                  <a:schemeClr val="bg1"/>
                </a:solidFill>
                <a:latin typeface="Arial" panose="020B0604020202020204" pitchFamily="34" charset="0"/>
                <a:ea typeface="ＭＳ Ｐゴシック" panose="020B0600070205080204" pitchFamily="34" charset="-128"/>
                <a:cs typeface="Arial" panose="020B0604020202020204" pitchFamily="34" charset="0"/>
              </a:rPr>
              <a:t>Rape Crisis Centres are advised in order for the victim to receive immediate support and information.</a:t>
            </a:r>
            <a:endParaRPr lang="en-GB" altLang="en-US" sz="3200" u="sng" dirty="0" smtClean="0">
              <a:solidFill>
                <a:schemeClr val="bg1"/>
              </a:solidFill>
              <a:latin typeface="Arial" panose="020B0604020202020204" pitchFamily="34" charset="0"/>
              <a:ea typeface="ＭＳ Ｐゴシック" panose="020B0600070205080204" pitchFamily="34" charset="-128"/>
              <a:cs typeface="Arial" panose="020B0604020202020204" pitchFamily="34" charset="0"/>
            </a:endParaRPr>
          </a:p>
          <a:p>
            <a:pPr eaLnBrk="0" fontAlgn="base" hangingPunct="0">
              <a:spcBef>
                <a:spcPct val="0"/>
              </a:spcBef>
              <a:spcAft>
                <a:spcPct val="0"/>
              </a:spcAft>
              <a:buFontTx/>
              <a:buNone/>
            </a:pPr>
            <a:endParaRPr lang="en-GB" altLang="en-US" b="0" dirty="0" smtClean="0">
              <a:solidFill>
                <a:srgbClr val="FFFFFF"/>
              </a:solidFill>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9714911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a:spLocks noChangeArrowheads="1"/>
          </p:cNvSpPr>
          <p:nvPr/>
        </p:nvSpPr>
        <p:spPr bwMode="auto">
          <a:xfrm>
            <a:off x="2438398" y="2123537"/>
            <a:ext cx="7395410"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marL="0" indent="0" algn="ctr" eaLnBrk="0" fontAlgn="base" hangingPunct="0">
              <a:lnSpc>
                <a:spcPct val="200000"/>
              </a:lnSpc>
              <a:spcBef>
                <a:spcPct val="0"/>
              </a:spcBef>
              <a:spcAft>
                <a:spcPct val="0"/>
              </a:spcAft>
              <a:buNone/>
            </a:pPr>
            <a:r>
              <a:rPr lang="en-GB" altLang="en-US" b="0" dirty="0" smtClean="0">
                <a:solidFill>
                  <a:schemeClr val="tx1"/>
                </a:solidFill>
                <a:latin typeface="Arial" panose="020B0604020202020204" pitchFamily="34" charset="0"/>
                <a:ea typeface="ＭＳ Ｐゴシック" panose="020B0600070205080204" pitchFamily="34" charset="-128"/>
              </a:rPr>
              <a:t>Preservation of Life</a:t>
            </a:r>
          </a:p>
          <a:p>
            <a:pPr marL="0" indent="0" algn="ctr" eaLnBrk="0" fontAlgn="base" hangingPunct="0">
              <a:lnSpc>
                <a:spcPct val="200000"/>
              </a:lnSpc>
              <a:spcBef>
                <a:spcPct val="0"/>
              </a:spcBef>
              <a:spcAft>
                <a:spcPct val="0"/>
              </a:spcAft>
              <a:buNone/>
            </a:pPr>
            <a:r>
              <a:rPr lang="en-GB" altLang="en-US" b="0" dirty="0" smtClean="0">
                <a:solidFill>
                  <a:schemeClr val="tx1"/>
                </a:solidFill>
                <a:latin typeface="Arial" panose="020B0604020202020204" pitchFamily="34" charset="0"/>
                <a:ea typeface="ＭＳ Ｐゴシック" panose="020B0600070205080204" pitchFamily="34" charset="-128"/>
              </a:rPr>
              <a:t>Preservation of Scene</a:t>
            </a:r>
          </a:p>
          <a:p>
            <a:pPr marL="0" indent="0" algn="ctr" eaLnBrk="0" fontAlgn="base" hangingPunct="0">
              <a:lnSpc>
                <a:spcPct val="200000"/>
              </a:lnSpc>
              <a:spcBef>
                <a:spcPct val="0"/>
              </a:spcBef>
              <a:spcAft>
                <a:spcPct val="0"/>
              </a:spcAft>
              <a:buNone/>
            </a:pPr>
            <a:r>
              <a:rPr lang="en-GB" altLang="en-US" b="0" dirty="0" smtClean="0">
                <a:solidFill>
                  <a:schemeClr val="tx1"/>
                </a:solidFill>
                <a:latin typeface="Arial" panose="020B0604020202020204" pitchFamily="34" charset="0"/>
                <a:ea typeface="ＭＳ Ｐゴシック" panose="020B0600070205080204" pitchFamily="34" charset="-128"/>
              </a:rPr>
              <a:t>Securing Evidence (incl. forensic evidence)</a:t>
            </a:r>
          </a:p>
          <a:p>
            <a:pPr marL="0" indent="0" algn="ctr" eaLnBrk="0" fontAlgn="base" hangingPunct="0">
              <a:lnSpc>
                <a:spcPct val="200000"/>
              </a:lnSpc>
              <a:spcBef>
                <a:spcPct val="0"/>
              </a:spcBef>
              <a:spcAft>
                <a:spcPct val="0"/>
              </a:spcAft>
              <a:buNone/>
            </a:pPr>
            <a:r>
              <a:rPr lang="en-GB" altLang="en-US" b="0" dirty="0" smtClean="0">
                <a:solidFill>
                  <a:schemeClr val="tx1"/>
                </a:solidFill>
                <a:latin typeface="Arial" panose="020B0604020202020204" pitchFamily="34" charset="0"/>
                <a:ea typeface="ＭＳ Ｐゴシック" panose="020B0600070205080204" pitchFamily="34" charset="-128"/>
              </a:rPr>
              <a:t>Identifying Victim(s) and Witnesses</a:t>
            </a:r>
          </a:p>
          <a:p>
            <a:pPr marL="0" indent="0" algn="ctr" eaLnBrk="0" fontAlgn="base" hangingPunct="0">
              <a:lnSpc>
                <a:spcPct val="200000"/>
              </a:lnSpc>
              <a:spcBef>
                <a:spcPct val="0"/>
              </a:spcBef>
              <a:spcAft>
                <a:spcPct val="0"/>
              </a:spcAft>
              <a:buNone/>
            </a:pPr>
            <a:r>
              <a:rPr lang="en-GB" altLang="en-US" b="0" dirty="0" smtClean="0">
                <a:solidFill>
                  <a:schemeClr val="tx1"/>
                </a:solidFill>
                <a:latin typeface="Arial" panose="020B0604020202020204" pitchFamily="34" charset="0"/>
                <a:ea typeface="ＭＳ Ｐゴシック" panose="020B0600070205080204" pitchFamily="34" charset="-128"/>
              </a:rPr>
              <a:t>Identifying Suspects</a:t>
            </a:r>
          </a:p>
        </p:txBody>
      </p:sp>
      <p:pic>
        <p:nvPicPr>
          <p:cNvPr id="4" name="Picture 3"/>
          <p:cNvPicPr>
            <a:picLocks noChangeAspect="1"/>
          </p:cNvPicPr>
          <p:nvPr/>
        </p:nvPicPr>
        <p:blipFill>
          <a:blip r:embed="rId4"/>
          <a:stretch>
            <a:fillRect/>
          </a:stretch>
        </p:blipFill>
        <p:spPr>
          <a:xfrm>
            <a:off x="759370" y="1468387"/>
            <a:ext cx="3281002" cy="2183358"/>
          </a:xfrm>
          <a:prstGeom prst="rect">
            <a:avLst/>
          </a:prstGeom>
        </p:spPr>
      </p:pic>
      <p:pic>
        <p:nvPicPr>
          <p:cNvPr id="5" name="Picture 4"/>
          <p:cNvPicPr>
            <a:picLocks noChangeAspect="1"/>
          </p:cNvPicPr>
          <p:nvPr/>
        </p:nvPicPr>
        <p:blipFill>
          <a:blip r:embed="rId5"/>
          <a:stretch>
            <a:fillRect/>
          </a:stretch>
        </p:blipFill>
        <p:spPr>
          <a:xfrm>
            <a:off x="8032039" y="1468387"/>
            <a:ext cx="3281002" cy="2183358"/>
          </a:xfrm>
          <a:prstGeom prst="rect">
            <a:avLst/>
          </a:prstGeom>
        </p:spPr>
      </p:pic>
      <p:sp>
        <p:nvSpPr>
          <p:cNvPr id="6" name="TextBox 5"/>
          <p:cNvSpPr txBox="1"/>
          <p:nvPr/>
        </p:nvSpPr>
        <p:spPr>
          <a:xfrm>
            <a:off x="1213043" y="475946"/>
            <a:ext cx="9462978"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Initial Actions at the Scene</a:t>
            </a:r>
            <a:endParaRPr lang="en-GB" sz="3600" b="1" dirty="0">
              <a:solidFill>
                <a:schemeClr val="bg1"/>
              </a:solidFill>
            </a:endParaRPr>
          </a:p>
        </p:txBody>
      </p:sp>
    </p:spTree>
    <p:extLst>
      <p:ext uri="{BB962C8B-B14F-4D97-AF65-F5344CB8AC3E}">
        <p14:creationId xmlns:p14="http://schemas.microsoft.com/office/powerpoint/2010/main" val="108737863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1"/>
          <p:cNvSpPr>
            <a:spLocks noChangeArrowheads="1"/>
          </p:cNvSpPr>
          <p:nvPr/>
        </p:nvSpPr>
        <p:spPr bwMode="auto">
          <a:xfrm>
            <a:off x="1645247" y="1886589"/>
            <a:ext cx="8598569" cy="2955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lnSpc>
                <a:spcPct val="150000"/>
              </a:lnSpc>
              <a:spcBef>
                <a:spcPct val="0"/>
              </a:spcBef>
              <a:spcAft>
                <a:spcPct val="0"/>
              </a:spcAft>
              <a:buFontTx/>
              <a:buNone/>
            </a:pPr>
            <a:r>
              <a:rPr lang="en-GB" altLang="en-US" sz="3200" b="0" dirty="0" smtClean="0">
                <a:solidFill>
                  <a:schemeClr val="tx1"/>
                </a:solidFill>
                <a:latin typeface="Arial" panose="020B0604020202020204" pitchFamily="34" charset="0"/>
                <a:ea typeface="ＭＳ Ｐゴシック" panose="020B0600070205080204" pitchFamily="34" charset="-128"/>
              </a:rPr>
              <a:t>If a victim of a sexual offence makes a voluntary complaint after an offence the person to whom they made the complaint can give evidence to this fact and what was said.  </a:t>
            </a:r>
          </a:p>
        </p:txBody>
      </p:sp>
      <p:sp>
        <p:nvSpPr>
          <p:cNvPr id="4" name="TextBox 3"/>
          <p:cNvSpPr txBox="1"/>
          <p:nvPr/>
        </p:nvSpPr>
        <p:spPr>
          <a:xfrm>
            <a:off x="1213043" y="475946"/>
            <a:ext cx="9462978"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Early Complaint</a:t>
            </a:r>
            <a:endParaRPr lang="en-GB" sz="3600" b="1" dirty="0">
              <a:solidFill>
                <a:schemeClr val="bg1"/>
              </a:solidFill>
            </a:endParaRPr>
          </a:p>
        </p:txBody>
      </p:sp>
    </p:spTree>
    <p:extLst>
      <p:ext uri="{BB962C8B-B14F-4D97-AF65-F5344CB8AC3E}">
        <p14:creationId xmlns:p14="http://schemas.microsoft.com/office/powerpoint/2010/main" val="140027841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213043" y="1594498"/>
            <a:ext cx="9462978" cy="4253472"/>
          </a:xfrm>
          <a:prstGeom prst="rect">
            <a:avLst/>
          </a:prstGeom>
          <a:noFill/>
        </p:spPr>
        <p:txBody>
          <a:bodyPr wrap="square">
            <a:spAutoFit/>
          </a:bodyPr>
          <a:lstStyle/>
          <a:p>
            <a:pPr marL="342900" indent="-342900" eaLnBrk="0" fontAlgn="base" hangingPunct="0">
              <a:lnSpc>
                <a:spcPct val="80000"/>
              </a:lnSpc>
              <a:spcBef>
                <a:spcPct val="0"/>
              </a:spcBef>
              <a:spcAft>
                <a:spcPct val="0"/>
              </a:spcAft>
              <a:buFont typeface="Arial" panose="020B0604020202020204" pitchFamily="34" charset="0"/>
              <a:buChar char="•"/>
              <a:defRPr/>
            </a:pPr>
            <a:r>
              <a:rPr lang="en-GB" altLang="en-US" sz="2800" dirty="0">
                <a:latin typeface="Arial" panose="020B0604020202020204" pitchFamily="34" charset="0"/>
                <a:ea typeface="ＭＳ Ｐゴシック" pitchFamily="1" charset="-128"/>
                <a:cs typeface="Arial" panose="020B0604020202020204" pitchFamily="34" charset="0"/>
              </a:rPr>
              <a:t>Encouragement to report, supported by a belief that they will be believed/heard/understood</a:t>
            </a:r>
          </a:p>
          <a:p>
            <a:pPr marL="342900" indent="-342900" eaLnBrk="0" fontAlgn="base" hangingPunct="0">
              <a:lnSpc>
                <a:spcPct val="80000"/>
              </a:lnSpc>
              <a:spcBef>
                <a:spcPct val="0"/>
              </a:spcBef>
              <a:spcAft>
                <a:spcPct val="0"/>
              </a:spcAft>
              <a:buFont typeface="Arial" panose="020B0604020202020204" pitchFamily="34" charset="0"/>
              <a:buChar char="•"/>
              <a:defRPr/>
            </a:pPr>
            <a:endParaRPr lang="en-GB" altLang="en-US" sz="2800" dirty="0">
              <a:latin typeface="Arial" panose="020B0604020202020204" pitchFamily="34" charset="0"/>
              <a:ea typeface="ＭＳ Ｐゴシック" pitchFamily="1" charset="-128"/>
              <a:cs typeface="Arial" panose="020B0604020202020204" pitchFamily="34" charset="0"/>
            </a:endParaRPr>
          </a:p>
          <a:p>
            <a:pPr marL="342900" indent="-342900" eaLnBrk="0" fontAlgn="base" hangingPunct="0">
              <a:lnSpc>
                <a:spcPct val="80000"/>
              </a:lnSpc>
              <a:spcBef>
                <a:spcPct val="0"/>
              </a:spcBef>
              <a:spcAft>
                <a:spcPct val="0"/>
              </a:spcAft>
              <a:buFont typeface="Arial" panose="020B0604020202020204" pitchFamily="34" charset="0"/>
              <a:buChar char="•"/>
              <a:defRPr/>
            </a:pPr>
            <a:r>
              <a:rPr lang="en-GB" altLang="en-US" sz="2800" dirty="0">
                <a:latin typeface="Arial" panose="020B0604020202020204" pitchFamily="34" charset="0"/>
                <a:ea typeface="ＭＳ Ｐゴシック" pitchFamily="1" charset="-128"/>
                <a:cs typeface="Arial" panose="020B0604020202020204" pitchFamily="34" charset="0"/>
              </a:rPr>
              <a:t>Support that they did the right thing – to overcome feelings of powerlessness/vulnerability/low self esteem</a:t>
            </a:r>
          </a:p>
          <a:p>
            <a:pPr marL="342900" indent="-342900" eaLnBrk="0" fontAlgn="base" hangingPunct="0">
              <a:lnSpc>
                <a:spcPct val="80000"/>
              </a:lnSpc>
              <a:spcBef>
                <a:spcPct val="0"/>
              </a:spcBef>
              <a:spcAft>
                <a:spcPct val="0"/>
              </a:spcAft>
              <a:buFont typeface="Arial" panose="020B0604020202020204" pitchFamily="34" charset="0"/>
              <a:buChar char="•"/>
              <a:defRPr/>
            </a:pPr>
            <a:endParaRPr lang="en-GB" altLang="en-US" sz="2800" dirty="0">
              <a:latin typeface="Arial" panose="020B0604020202020204" pitchFamily="34" charset="0"/>
              <a:ea typeface="ＭＳ Ｐゴシック" pitchFamily="1" charset="-128"/>
              <a:cs typeface="Arial" panose="020B0604020202020204" pitchFamily="34" charset="0"/>
            </a:endParaRPr>
          </a:p>
          <a:p>
            <a:pPr marL="342900" indent="-342900" eaLnBrk="0" fontAlgn="base" hangingPunct="0">
              <a:lnSpc>
                <a:spcPct val="80000"/>
              </a:lnSpc>
              <a:spcBef>
                <a:spcPct val="0"/>
              </a:spcBef>
              <a:spcAft>
                <a:spcPct val="0"/>
              </a:spcAft>
              <a:buFont typeface="Arial" panose="020B0604020202020204" pitchFamily="34" charset="0"/>
              <a:buChar char="•"/>
              <a:defRPr/>
            </a:pPr>
            <a:r>
              <a:rPr lang="en-GB" altLang="en-US" sz="2800" dirty="0">
                <a:latin typeface="Arial" panose="020B0604020202020204" pitchFamily="34" charset="0"/>
                <a:ea typeface="ＭＳ Ｐゴシック" pitchFamily="1" charset="-128"/>
                <a:cs typeface="Arial" panose="020B0604020202020204" pitchFamily="34" charset="0"/>
              </a:rPr>
              <a:t>Support with regard to help available to assist victim to regain control – counselling/medical care/ agencies</a:t>
            </a:r>
          </a:p>
          <a:p>
            <a:pPr marL="342900" indent="-342900" eaLnBrk="0" fontAlgn="base" hangingPunct="0">
              <a:lnSpc>
                <a:spcPct val="80000"/>
              </a:lnSpc>
              <a:spcBef>
                <a:spcPct val="0"/>
              </a:spcBef>
              <a:spcAft>
                <a:spcPct val="0"/>
              </a:spcAft>
              <a:buFont typeface="Arial" panose="020B0604020202020204" pitchFamily="34" charset="0"/>
              <a:buChar char="•"/>
              <a:defRPr/>
            </a:pPr>
            <a:endParaRPr lang="en-GB" altLang="en-US" sz="2800" dirty="0">
              <a:latin typeface="Arial" panose="020B0604020202020204" pitchFamily="34" charset="0"/>
              <a:ea typeface="ＭＳ Ｐゴシック" pitchFamily="1" charset="-128"/>
              <a:cs typeface="Arial" panose="020B0604020202020204" pitchFamily="34" charset="0"/>
            </a:endParaRPr>
          </a:p>
          <a:p>
            <a:pPr marL="342900" indent="-342900" eaLnBrk="0" fontAlgn="base" hangingPunct="0">
              <a:lnSpc>
                <a:spcPct val="80000"/>
              </a:lnSpc>
              <a:spcBef>
                <a:spcPct val="0"/>
              </a:spcBef>
              <a:spcAft>
                <a:spcPct val="0"/>
              </a:spcAft>
              <a:buFont typeface="Arial" panose="020B0604020202020204" pitchFamily="34" charset="0"/>
              <a:buChar char="•"/>
              <a:defRPr/>
            </a:pPr>
            <a:r>
              <a:rPr lang="en-GB" altLang="en-US" sz="2800" dirty="0">
                <a:latin typeface="Arial" panose="020B0604020202020204" pitchFamily="34" charset="0"/>
                <a:ea typeface="ＭＳ Ｐゴシック" pitchFamily="1" charset="-128"/>
                <a:cs typeface="Arial" panose="020B0604020202020204" pitchFamily="34" charset="0"/>
              </a:rPr>
              <a:t>Consider appropriate time to deliver info as it may not be absorbed or retained.</a:t>
            </a:r>
          </a:p>
          <a:p>
            <a:pPr eaLnBrk="0" fontAlgn="base" hangingPunct="0">
              <a:spcBef>
                <a:spcPct val="0"/>
              </a:spcBef>
              <a:spcAft>
                <a:spcPct val="0"/>
              </a:spcAft>
              <a:defRPr/>
            </a:pPr>
            <a:endParaRPr lang="en-GB" sz="2400" dirty="0">
              <a:solidFill>
                <a:srgbClr val="FFFFFF"/>
              </a:solidFill>
              <a:latin typeface="Arial" charset="0"/>
              <a:ea typeface="ＭＳ Ｐゴシック" pitchFamily="1" charset="-128"/>
            </a:endParaRPr>
          </a:p>
        </p:txBody>
      </p:sp>
      <p:sp>
        <p:nvSpPr>
          <p:cNvPr id="4" name="TextBox 3"/>
          <p:cNvSpPr txBox="1"/>
          <p:nvPr/>
        </p:nvSpPr>
        <p:spPr>
          <a:xfrm>
            <a:off x="1213043" y="475946"/>
            <a:ext cx="9462978"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Victim’s Needs</a:t>
            </a:r>
            <a:endParaRPr lang="en-GB" sz="3600" b="1" dirty="0">
              <a:solidFill>
                <a:schemeClr val="bg1"/>
              </a:solidFill>
            </a:endParaRPr>
          </a:p>
        </p:txBody>
      </p:sp>
    </p:spTree>
    <p:extLst>
      <p:ext uri="{BB962C8B-B14F-4D97-AF65-F5344CB8AC3E}">
        <p14:creationId xmlns:p14="http://schemas.microsoft.com/office/powerpoint/2010/main" val="3423637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3100686" y="1035147"/>
            <a:ext cx="5944320" cy="4335639"/>
          </a:xfrm>
          <a:prstGeom prst="rect">
            <a:avLst/>
          </a:prstGeom>
        </p:spPr>
      </p:pic>
    </p:spTree>
    <p:extLst>
      <p:ext uri="{BB962C8B-B14F-4D97-AF65-F5344CB8AC3E}">
        <p14:creationId xmlns:p14="http://schemas.microsoft.com/office/powerpoint/2010/main" val="300737780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258</TotalTime>
  <Words>3625</Words>
  <Application>Microsoft Office PowerPoint</Application>
  <PresentationFormat>Widescreen</PresentationFormat>
  <Paragraphs>450</Paragraphs>
  <Slides>23</Slides>
  <Notes>23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ＭＳ Ｐゴシック</vt:lpstr>
      <vt:lpstr>Arial</vt:lpstr>
      <vt:lpstr>Arial Black</vt:lpstr>
      <vt:lpstr>Calibri</vt:lpstr>
      <vt:lpstr>Calibri Light</vt:lpstr>
      <vt:lpstr>Microsoft Sans Serif</vt:lpstr>
      <vt:lpstr>Tahoma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59</cp:revision>
  <dcterms:created xsi:type="dcterms:W3CDTF">2018-01-30T11:09:50Z</dcterms:created>
  <dcterms:modified xsi:type="dcterms:W3CDTF">2019-02-21T09:04:23Z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897ee9f5-82dc-4e31-9fa7-1089d5aa41e4</vt:lpwstr>
  </property>
  <property fmtid="{D5CDD505-2E9C-101B-9397-08002B2CF9AE}" pid="3" name="Classification">
    <vt:lpwstr>OFFICIAL</vt:lpwstr>
  </property>
  <property fmtid="{D5CDD505-2E9C-101B-9397-08002B2CF9AE}" pid="4" name="Visibility">
    <vt:lpwstr>NOT VISIBLE</vt:lpwstr>
  </property>
</Properties>
</file>