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30" r:id="rId1"/>
  </p:sldMasterIdLst>
  <p:handoutMasterIdLst>
    <p:handoutMasterId r:id="rId16"/>
  </p:handoutMasterIdLst>
  <p:sldIdLst>
    <p:sldId id="256" r:id="rId2"/>
    <p:sldId id="282" r:id="rId3"/>
    <p:sldId id="257" r:id="rId4"/>
    <p:sldId id="265" r:id="rId5"/>
    <p:sldId id="269" r:id="rId6"/>
    <p:sldId id="270" r:id="rId7"/>
    <p:sldId id="275" r:id="rId8"/>
    <p:sldId id="276" r:id="rId9"/>
    <p:sldId id="278" r:id="rId10"/>
    <p:sldId id="279" r:id="rId11"/>
    <p:sldId id="272" r:id="rId12"/>
    <p:sldId id="271" r:id="rId13"/>
    <p:sldId id="280" r:id="rId14"/>
    <p:sldId id="273" r:id="rId15"/>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83F44"/>
    <a:srgbClr val="021C6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7" d="100"/>
          <a:sy n="67" d="100"/>
        </p:scale>
        <p:origin x="528"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6FF65A05-A60F-4758-8F59-319974A908CD}" type="datetimeFigureOut">
              <a:rPr lang="en-GB" smtClean="0"/>
              <a:pPr/>
              <a:t>26/09/2018</a:t>
            </a:fld>
            <a:endParaRPr lang="en-GB"/>
          </a:p>
        </p:txBody>
      </p:sp>
      <p:sp>
        <p:nvSpPr>
          <p:cNvPr id="4" name="Footer Placeholder 3"/>
          <p:cNvSpPr>
            <a:spLocks noGrp="1"/>
          </p:cNvSpPr>
          <p:nvPr>
            <p:ph type="ftr" sz="quarter" idx="2"/>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3815"/>
            <a:ext cx="2890665" cy="488225"/>
          </a:xfrm>
          <a:prstGeom prst="rect">
            <a:avLst/>
          </a:prstGeom>
        </p:spPr>
        <p:txBody>
          <a:bodyPr vert="horz" lIns="89785" tIns="44892" rIns="89785" bIns="44892" rtlCol="0" anchor="b"/>
          <a:lstStyle>
            <a:lvl1pPr algn="r">
              <a:defRPr sz="1200"/>
            </a:lvl1pPr>
          </a:lstStyle>
          <a:p>
            <a:fld id="{2624853B-8B41-4FD4-94CB-4075340429C7}" type="slidenum">
              <a:rPr lang="en-GB" smtClean="0"/>
              <a:pPr/>
              <a:t>‹#›</a:t>
            </a:fld>
            <a:endParaRPr lang="en-GB"/>
          </a:p>
        </p:txBody>
      </p:sp>
    </p:spTree>
    <p:extLst>
      <p:ext uri="{BB962C8B-B14F-4D97-AF65-F5344CB8AC3E}">
        <p14:creationId xmlns:p14="http://schemas.microsoft.com/office/powerpoint/2010/main" val="425292338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57350" y="4464028"/>
            <a:ext cx="6858000" cy="1194650"/>
          </a:xfrm>
        </p:spPr>
        <p:txBody>
          <a:bodyPr wrap="none" anchor="t">
            <a:normAutofit/>
          </a:bodyPr>
          <a:lstStyle>
            <a:lvl1pPr algn="r">
              <a:defRPr sz="7200" b="0" spc="-225">
                <a:gradFill flip="none" rotWithShape="1">
                  <a:gsLst>
                    <a:gs pos="32000">
                      <a:schemeClr val="tx1">
                        <a:lumMod val="89000"/>
                      </a:schemeClr>
                    </a:gs>
                    <a:gs pos="100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1657349" y="3829878"/>
            <a:ext cx="6858000" cy="618523"/>
          </a:xfrm>
        </p:spPr>
        <p:txBody>
          <a:bodyPr anchor="b">
            <a:normAutofit/>
          </a:bodyPr>
          <a:lstStyle>
            <a:lvl1pPr marL="0" indent="0" algn="r">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2330144624"/>
      </p:ext>
    </p:extLst>
  </p:cSld>
  <p:clrMapOvr>
    <a:masterClrMapping/>
  </p:clrMapOvr>
  <p:extLst mod="1">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8803405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640899" y="4464028"/>
            <a:ext cx="6858000" cy="1194650"/>
          </a:xfrm>
        </p:spPr>
        <p:txBody>
          <a:bodyPr wrap="none" anchor="t">
            <a:normAutofit/>
          </a:bodyPr>
          <a:lstStyle>
            <a:lvl1pPr algn="l">
              <a:defRPr sz="7200" b="0" spc="-225">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640899" y="3829878"/>
            <a:ext cx="6858000" cy="617822"/>
          </a:xfrm>
        </p:spPr>
        <p:txBody>
          <a:bodyPr anchor="b">
            <a:normAutofit/>
          </a:bodyPr>
          <a:lstStyle>
            <a:lvl1pPr marL="0" indent="0" algn="l">
              <a:buNone/>
              <a:defRPr sz="24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855302532"/>
      </p:ext>
    </p:extLst>
  </p:cSld>
  <p:clrMapOvr>
    <a:masterClrMapping/>
  </p:clrMapOvr>
  <p:extLst mod="1">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40000" y="1825625"/>
            <a:ext cx="3768912"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39880" y="1825625"/>
            <a:ext cx="377547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2634888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40000" y="1681163"/>
            <a:ext cx="3768912" cy="823912"/>
          </a:xfrm>
        </p:spPr>
        <p:txBody>
          <a:bodyPr anchor="b">
            <a:normAutofit/>
          </a:bodyPr>
          <a:lstStyle>
            <a:lvl1pPr marL="0" indent="0">
              <a:buNone/>
              <a:defRPr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840000" y="2505075"/>
            <a:ext cx="3768912"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39880" y="1681163"/>
            <a:ext cx="3776661" cy="823912"/>
          </a:xfrm>
        </p:spPr>
        <p:txBody>
          <a:bodyPr vert="horz" lIns="91440" tIns="45720" rIns="91440" bIns="45720" rtlCol="0" anchor="b">
            <a:normAutofit/>
          </a:bodyPr>
          <a:lstStyle>
            <a:lvl1pPr>
              <a:buNone/>
              <a:defRPr lang="en-US" sz="20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6" name="Content Placeholder 5"/>
          <p:cNvSpPr>
            <a:spLocks noGrp="1"/>
          </p:cNvSpPr>
          <p:nvPr>
            <p:ph sz="quarter" idx="4"/>
          </p:nvPr>
        </p:nvSpPr>
        <p:spPr>
          <a:xfrm>
            <a:off x="4739880" y="2505075"/>
            <a:ext cx="377666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2136043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802400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848867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20845156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40000" y="2057400"/>
            <a:ext cx="2739019" cy="3811588"/>
          </a:xfrm>
        </p:spPr>
        <p:txBody>
          <a:bodyPr>
            <a:normAutofit/>
          </a:bodyPr>
          <a:lstStyle>
            <a:lvl1pPr marL="0" indent="0">
              <a:buNone/>
              <a:defRPr sz="14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304147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367161"/>
            <a:ext cx="7886700" cy="819355"/>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29841" y="987426"/>
            <a:ext cx="7886700" cy="337973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5186516"/>
            <a:ext cx="7885509" cy="682472"/>
          </a:xfrm>
        </p:spPr>
        <p:txBody>
          <a:bodyPr/>
          <a:lstStyle>
            <a:lvl1pPr marL="0" indent="0">
              <a:buNone/>
              <a:defRPr sz="12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3447254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5"/>
            <a:ext cx="7886700" cy="3534344"/>
          </a:xfrm>
        </p:spPr>
        <p:txBody>
          <a:bodyPr anchor="ctr"/>
          <a:lstStyle>
            <a:lvl1pP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29841" y="4489399"/>
            <a:ext cx="7885509" cy="1501826"/>
          </a:xfrm>
        </p:spPr>
        <p:txBody>
          <a:bodyPr anchor="ct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1903385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365125"/>
            <a:ext cx="6977064" cy="2992904"/>
          </a:xfrm>
        </p:spPr>
        <p:txBody>
          <a:bodyPr anchor="ctr"/>
          <a:lstStyle>
            <a:lvl1pPr>
              <a:defRPr sz="33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365557"/>
            <a:ext cx="6564224" cy="548968"/>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4" name="Text Placeholder 3"/>
          <p:cNvSpPr>
            <a:spLocks noGrp="1"/>
          </p:cNvSpPr>
          <p:nvPr>
            <p:ph type="body" sz="half" idx="2"/>
          </p:nvPr>
        </p:nvSpPr>
        <p:spPr>
          <a:xfrm>
            <a:off x="628650" y="4501729"/>
            <a:ext cx="7884318" cy="1489496"/>
          </a:xfrm>
        </p:spPr>
        <p:txBody>
          <a:bodyPr anchor="ctr">
            <a:normAutofit/>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
        <p:nvSpPr>
          <p:cNvPr id="9" name="TextBox 8"/>
          <p:cNvSpPr txBox="1"/>
          <p:nvPr/>
        </p:nvSpPr>
        <p:spPr>
          <a:xfrm>
            <a:off x="833283" y="786824"/>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0" name="TextBox 9"/>
          <p:cNvSpPr txBox="1"/>
          <p:nvPr/>
        </p:nvSpPr>
        <p:spPr>
          <a:xfrm>
            <a:off x="7828359" y="2743200"/>
            <a:ext cx="457200" cy="584776"/>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extLst>
      <p:ext uri="{BB962C8B-B14F-4D97-AF65-F5344CB8AC3E}">
        <p14:creationId xmlns:p14="http://schemas.microsoft.com/office/powerpoint/2010/main" val="40501853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29841" y="2326968"/>
            <a:ext cx="7886700" cy="2511835"/>
          </a:xfrm>
        </p:spPr>
        <p:txBody>
          <a:bodyPr anchor="b">
            <a:normAutofit/>
          </a:bodyPr>
          <a:lstStyle>
            <a:lvl1pPr>
              <a:defRPr sz="4050"/>
            </a:lvl1pPr>
          </a:lstStyle>
          <a:p>
            <a:r>
              <a:rPr lang="en-US"/>
              <a:t>Click to edit Master title style</a:t>
            </a:r>
            <a:endParaRPr lang="en-US" dirty="0"/>
          </a:p>
        </p:txBody>
      </p:sp>
      <p:sp>
        <p:nvSpPr>
          <p:cNvPr id="4" name="Text Placeholder 3"/>
          <p:cNvSpPr>
            <a:spLocks noGrp="1"/>
          </p:cNvSpPr>
          <p:nvPr>
            <p:ph type="body" sz="half" idx="2"/>
          </p:nvPr>
        </p:nvSpPr>
        <p:spPr>
          <a:xfrm>
            <a:off x="629841" y="4850581"/>
            <a:ext cx="7885509" cy="1140644"/>
          </a:xfrm>
        </p:spPr>
        <p:txBody>
          <a:bodyPr anchor="t"/>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1705409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002961" y="1885950"/>
            <a:ext cx="2210150" cy="576262"/>
          </a:xfrm>
        </p:spPr>
        <p:txBody>
          <a:bodyPr anchor="b">
            <a:noAutofit/>
          </a:bodyPr>
          <a:lstStyle>
            <a:lvl1pPr marL="0" indent="0">
              <a:buNone/>
              <a:defRPr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8" name="Text Placeholder 3"/>
          <p:cNvSpPr>
            <a:spLocks noGrp="1"/>
          </p:cNvSpPr>
          <p:nvPr>
            <p:ph type="body" sz="half" idx="15"/>
          </p:nvPr>
        </p:nvSpPr>
        <p:spPr>
          <a:xfrm>
            <a:off x="1017598" y="2571750"/>
            <a:ext cx="2195513"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9" name="Text Placeholder 4"/>
          <p:cNvSpPr>
            <a:spLocks noGrp="1"/>
          </p:cNvSpPr>
          <p:nvPr>
            <p:ph type="body" sz="quarter" idx="3"/>
          </p:nvPr>
        </p:nvSpPr>
        <p:spPr>
          <a:xfrm>
            <a:off x="3440996" y="1885950"/>
            <a:ext cx="2202181" cy="576262"/>
          </a:xfrm>
        </p:spPr>
        <p:txBody>
          <a:bodyPr vert="horz" lIns="91440" tIns="45720" rIns="91440" bIns="45720" rtlCol="0" anchor="b">
            <a:noAutofit/>
          </a:bodyPr>
          <a:lstStyle>
            <a:lvl1pPr>
              <a:buNone/>
              <a:defRPr lang="en-US" sz="18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0" name="Text Placeholder 3"/>
          <p:cNvSpPr>
            <a:spLocks noGrp="1"/>
          </p:cNvSpPr>
          <p:nvPr>
            <p:ph type="body" sz="half" idx="16"/>
          </p:nvPr>
        </p:nvSpPr>
        <p:spPr>
          <a:xfrm>
            <a:off x="3433081" y="2571750"/>
            <a:ext cx="2210096"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11" name="Text Placeholder 4"/>
          <p:cNvSpPr>
            <a:spLocks noGrp="1"/>
          </p:cNvSpPr>
          <p:nvPr>
            <p:ph type="body" sz="quarter" idx="13"/>
          </p:nvPr>
        </p:nvSpPr>
        <p:spPr>
          <a:xfrm>
            <a:off x="5871777" y="1885950"/>
            <a:ext cx="2199085" cy="576262"/>
          </a:xfrm>
        </p:spPr>
        <p:txBody>
          <a:bodyPr vert="horz" lIns="91440" tIns="45720" rIns="91440" bIns="45720" rtlCol="0" anchor="b">
            <a:noAutofit/>
          </a:bodyPr>
          <a:lstStyle>
            <a:lvl1pPr>
              <a:buNone/>
              <a:defRPr lang="en-US" sz="18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Edit Master text styles</a:t>
            </a:r>
          </a:p>
        </p:txBody>
      </p:sp>
      <p:sp>
        <p:nvSpPr>
          <p:cNvPr id="12" name="Text Placeholder 3"/>
          <p:cNvSpPr>
            <a:spLocks noGrp="1"/>
          </p:cNvSpPr>
          <p:nvPr>
            <p:ph type="body" sz="half" idx="17"/>
          </p:nvPr>
        </p:nvSpPr>
        <p:spPr>
          <a:xfrm>
            <a:off x="5871777" y="2571750"/>
            <a:ext cx="2199085" cy="3589338"/>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6059507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28650" y="365126"/>
            <a:ext cx="78867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99064" y="4297503"/>
            <a:ext cx="2205038"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0" name="Picture Placeholder 2"/>
          <p:cNvSpPr>
            <a:spLocks noGrp="1" noChangeAspect="1"/>
          </p:cNvSpPr>
          <p:nvPr>
            <p:ph type="pic" idx="15"/>
          </p:nvPr>
        </p:nvSpPr>
        <p:spPr>
          <a:xfrm>
            <a:off x="999064" y="2256354"/>
            <a:ext cx="220503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999064" y="4873766"/>
            <a:ext cx="220503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2" name="Text Placeholder 4"/>
          <p:cNvSpPr>
            <a:spLocks noGrp="1"/>
          </p:cNvSpPr>
          <p:nvPr>
            <p:ph type="body" sz="quarter" idx="3"/>
          </p:nvPr>
        </p:nvSpPr>
        <p:spPr>
          <a:xfrm>
            <a:off x="3426748" y="4297503"/>
            <a:ext cx="2197894"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3" name="Picture Placeholder 2"/>
          <p:cNvSpPr>
            <a:spLocks noGrp="1" noChangeAspect="1"/>
          </p:cNvSpPr>
          <p:nvPr>
            <p:ph type="pic" idx="21"/>
          </p:nvPr>
        </p:nvSpPr>
        <p:spPr>
          <a:xfrm>
            <a:off x="3426747" y="2256354"/>
            <a:ext cx="2197894"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425733" y="4873765"/>
            <a:ext cx="2200805"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25" name="Text Placeholder 4"/>
          <p:cNvSpPr>
            <a:spLocks noGrp="1"/>
          </p:cNvSpPr>
          <p:nvPr>
            <p:ph type="body" sz="quarter" idx="13"/>
          </p:nvPr>
        </p:nvSpPr>
        <p:spPr>
          <a:xfrm>
            <a:off x="5853242" y="4297503"/>
            <a:ext cx="2199085" cy="576262"/>
          </a:xfrm>
        </p:spPr>
        <p:txBody>
          <a:bodyPr anchor="b">
            <a:noAutofit/>
          </a:bodyPr>
          <a:lstStyle>
            <a:lvl1pPr marL="0" indent="0">
              <a:buNone/>
              <a:defRPr sz="18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26" name="Picture Placeholder 2"/>
          <p:cNvSpPr>
            <a:spLocks noGrp="1" noChangeAspect="1"/>
          </p:cNvSpPr>
          <p:nvPr>
            <p:ph type="pic" idx="22"/>
          </p:nvPr>
        </p:nvSpPr>
        <p:spPr>
          <a:xfrm>
            <a:off x="5853241" y="2256354"/>
            <a:ext cx="219908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853148" y="4873763"/>
            <a:ext cx="2201998" cy="659189"/>
          </a:xfrm>
        </p:spPr>
        <p:txBody>
          <a:bodyPr anchor="t">
            <a:normAutofit/>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3" name="Date Placeholder 2"/>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3988339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24457193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C9A460-D9F4-4361-8F84-123E12884EF7}" type="datetimeFigureOut">
              <a:rPr lang="en-GB" smtClean="0"/>
              <a:pPr/>
              <a:t>26/09/2018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ADE0C5-6A6A-4068-9056-E55CC21123BC}" type="slidenum">
              <a:rPr lang="en-GB" smtClean="0"/>
              <a:pPr/>
              <a:t>‹#›</a:t>
            </a:fld>
            <a:endParaRPr lang="en-GB"/>
          </a:p>
        </p:txBody>
      </p:sp>
    </p:spTree>
    <p:extLst>
      <p:ext uri="{BB962C8B-B14F-4D97-AF65-F5344CB8AC3E}">
        <p14:creationId xmlns:p14="http://schemas.microsoft.com/office/powerpoint/2010/main" val="154686145"/>
      </p:ext>
    </p:extLst>
  </p:cSld>
  <p:clrMapOvr>
    <a:masterClrMapping/>
  </p:clrMapOvr>
  <p:extLst mod="1">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83F44"/>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40000" y="1825625"/>
            <a:ext cx="767535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32C9A460-D9F4-4361-8F84-123E12884EF7}" type="datetimeFigureOut">
              <a:rPr lang="en-GB" smtClean="0"/>
              <a:pPr/>
              <a:t>26/09/2018</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88ADE0C5-6A6A-4068-9056-E55CC21123BC}" type="slidenum">
              <a:rPr lang="en-GB" smtClean="0"/>
              <a:pPr/>
              <a:t>‹#›</a:t>
            </a:fld>
            <a:endParaRPr lang="en-GB"/>
          </a:p>
        </p:txBody>
      </p:sp>
    </p:spTree>
    <p:extLst>
      <p:ext uri="{BB962C8B-B14F-4D97-AF65-F5344CB8AC3E}">
        <p14:creationId xmlns:p14="http://schemas.microsoft.com/office/powerpoint/2010/main" val="45251071"/>
      </p:ext>
    </p:extLst>
  </p:cSld>
  <p:clrMap bg1="dk1" tx1="lt1" bg2="dk2" tx2="lt2" accent1="accent1" accent2="accent2" accent3="accent3" accent4="accent4" accent5="accent5" accent6="accent6" hlink="hlink" folHlink="folHlink"/>
  <p:sldLayoutIdLst>
    <p:sldLayoutId id="2147483931" r:id="rId1"/>
    <p:sldLayoutId id="2147483932" r:id="rId2"/>
    <p:sldLayoutId id="2147483933" r:id="rId3"/>
    <p:sldLayoutId id="2147483934" r:id="rId4"/>
    <p:sldLayoutId id="2147483935" r:id="rId5"/>
    <p:sldLayoutId id="2147483936" r:id="rId6"/>
    <p:sldLayoutId id="2147483937" r:id="rId7"/>
    <p:sldLayoutId id="2147483938" r:id="rId8"/>
    <p:sldLayoutId id="2147483939" r:id="rId9"/>
    <p:sldLayoutId id="2147483940" r:id="rId10"/>
    <p:sldLayoutId id="2147483941" r:id="rId11"/>
    <p:sldLayoutId id="2147483942" r:id="rId12"/>
    <p:sldLayoutId id="2147483943" r:id="rId13"/>
    <p:sldLayoutId id="2147483944" r:id="rId14"/>
    <p:sldLayoutId id="2147483945" r:id="rId15"/>
    <p:sldLayoutId id="2147483946" r:id="rId16"/>
    <p:sldLayoutId id="2147483947" r:id="rId17"/>
  </p:sldLayoutIdLst>
  <p:txStyles>
    <p:titleStyle>
      <a:lvl1pPr algn="l" defTabSz="685800" rtl="0" eaLnBrk="1" latinLnBrk="0" hangingPunct="1">
        <a:lnSpc>
          <a:spcPct val="90000"/>
        </a:lnSpc>
        <a:spcBef>
          <a:spcPct val="0"/>
        </a:spcBef>
        <a:buNone/>
        <a:defRPr sz="4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6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mod="1">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Layout" Target="../slideLayouts/slideLayout2.xml"/><Relationship Id="rId5" Type="http://schemas.microsoft.com/office/2007/relationships/hdphoto" Target="../media/hdphoto3.wdp"/><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5445224"/>
            <a:ext cx="8079432" cy="1024136"/>
          </a:xfrm>
        </p:spPr>
        <p:txBody>
          <a:bodyPr>
            <a:normAutofit/>
          </a:bodyPr>
          <a:lstStyle/>
          <a:p>
            <a:r>
              <a:rPr lang="en-GB" sz="5400" dirty="0">
                <a:solidFill>
                  <a:srgbClr val="00B050"/>
                </a:solidFill>
                <a:effectLst/>
              </a:rPr>
              <a:t>The Miller’s Tale </a:t>
            </a:r>
          </a:p>
        </p:txBody>
      </p:sp>
      <p:sp>
        <p:nvSpPr>
          <p:cNvPr id="3" name="Subtitle 2"/>
          <p:cNvSpPr>
            <a:spLocks noGrp="1"/>
          </p:cNvSpPr>
          <p:nvPr>
            <p:ph type="subTitle" idx="1"/>
          </p:nvPr>
        </p:nvSpPr>
        <p:spPr>
          <a:xfrm>
            <a:off x="-216532" y="134913"/>
            <a:ext cx="9289032" cy="1024136"/>
          </a:xfrm>
        </p:spPr>
        <p:txBody>
          <a:bodyPr>
            <a:normAutofit/>
          </a:bodyPr>
          <a:lstStyle/>
          <a:p>
            <a:r>
              <a:rPr lang="en-GB" sz="2800" dirty="0">
                <a:solidFill>
                  <a:srgbClr val="00B050"/>
                </a:solidFill>
              </a:rPr>
              <a:t>HPEN5001/6001 </a:t>
            </a:r>
          </a:p>
          <a:p>
            <a:r>
              <a:rPr lang="en-GB" sz="2800" dirty="0">
                <a:solidFill>
                  <a:srgbClr val="00B050"/>
                </a:solidFill>
              </a:rPr>
              <a:t>  DEBATING MEDIEVAL IDENTITY</a:t>
            </a:r>
            <a:endParaRPr lang="en-GB" dirty="0">
              <a:solidFill>
                <a:srgbClr val="00B050"/>
              </a:solidFill>
            </a:endParaRPr>
          </a:p>
        </p:txBody>
      </p:sp>
      <p:sp>
        <p:nvSpPr>
          <p:cNvPr id="49154" name="AutoShape 2" descr="http://dysgu.ydds.ac.uk/draftfile.php/77645/user/draft/845082876/adultery.jpg"/>
          <p:cNvSpPr>
            <a:spLocks noChangeAspect="1" noChangeArrowheads="1"/>
          </p:cNvSpPr>
          <p:nvPr/>
        </p:nvSpPr>
        <p:spPr bwMode="auto">
          <a:xfrm>
            <a:off x="155575" y="-1417638"/>
            <a:ext cx="2457450" cy="295275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7" name="Picture 1" descr="C:\Documents and Settings\sh095\Desktop\ADULT 2.jpg"/>
          <p:cNvPicPr>
            <a:picLocks noChangeAspect="1" noChangeArrowheads="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Lst>
          </a:blip>
          <a:srcRect/>
          <a:stretch>
            <a:fillRect/>
          </a:stretch>
        </p:blipFill>
        <p:spPr bwMode="auto">
          <a:xfrm>
            <a:off x="4355976" y="2842848"/>
            <a:ext cx="4390828" cy="2502984"/>
          </a:xfrm>
          <a:prstGeom prst="rect">
            <a:avLst/>
          </a:prstGeom>
          <a:ln w="38100" cap="sq">
            <a:solidFill>
              <a:srgbClr val="00B05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1">
            <a:extLst>
              <a:ext uri="{FF2B5EF4-FFF2-40B4-BE49-F238E27FC236}">
                <a16:creationId xmlns="" xmlns:a16="http://schemas.microsoft.com/office/drawing/2014/main" id="{D96257DB-09A1-4A7E-9BAA-E66410806EF0}"/>
              </a:ext>
            </a:extLst>
          </p:cNvPr>
          <p:cNvSpPr>
            <a:spLocks noGrp="1"/>
          </p:cNvSpPr>
          <p:nvPr>
            <p:ph idx="1"/>
          </p:nvPr>
        </p:nvSpPr>
        <p:spPr>
          <a:xfrm>
            <a:off x="373274" y="1556792"/>
            <a:ext cx="8397452" cy="4464496"/>
          </a:xfrm>
        </p:spPr>
        <p:txBody>
          <a:bodyPr>
            <a:normAutofit/>
          </a:bodyPr>
          <a:lstStyle/>
          <a:p>
            <a:pPr marL="18288" indent="0">
              <a:buNone/>
            </a:pPr>
            <a:r>
              <a:rPr lang="en-GB" sz="2000" i="1" dirty="0">
                <a:solidFill>
                  <a:schemeClr val="accent4">
                    <a:lumMod val="40000"/>
                    <a:lumOff val="60000"/>
                  </a:schemeClr>
                </a:solidFill>
                <a:effectLst/>
              </a:rPr>
              <a:t>Upon the successful completion of this module, the student should be able to </a:t>
            </a:r>
            <a:r>
              <a:rPr lang="en-GB" sz="2400" i="1" dirty="0">
                <a:solidFill>
                  <a:schemeClr val="accent4">
                    <a:lumMod val="40000"/>
                    <a:lumOff val="60000"/>
                  </a:schemeClr>
                </a:solidFill>
                <a:effectLst/>
              </a:rPr>
              <a:t>:</a:t>
            </a:r>
          </a:p>
          <a:p>
            <a:pPr marL="18288" indent="0">
              <a:buNone/>
            </a:pPr>
            <a:endParaRPr lang="en-GB" sz="2000" i="1" dirty="0" smtClean="0">
              <a:effectLst/>
            </a:endParaRPr>
          </a:p>
          <a:p>
            <a:pPr marL="18288" indent="0">
              <a:buNone/>
            </a:pPr>
            <a:endParaRPr lang="en-GB" sz="2000" i="1" dirty="0">
              <a:effectLst/>
            </a:endParaRPr>
          </a:p>
          <a:p>
            <a:pPr marL="0" indent="0">
              <a:lnSpc>
                <a:spcPct val="100000"/>
              </a:lnSpc>
              <a:spcBef>
                <a:spcPts val="0"/>
              </a:spcBef>
              <a:spcAft>
                <a:spcPts val="600"/>
              </a:spcAft>
              <a:buNone/>
            </a:pPr>
            <a:r>
              <a:rPr lang="en-GB" sz="2000" dirty="0">
                <a:latin typeface="Century Gothic" pitchFamily="34" charset="0"/>
              </a:rPr>
              <a:t>1. 	</a:t>
            </a:r>
            <a:r>
              <a:rPr lang="en-GB" sz="2200" dirty="0">
                <a:latin typeface="Century Gothic" pitchFamily="34" charset="0"/>
              </a:rPr>
              <a:t>Demonstrate a sound knowledge of a range of texts 	from </a:t>
            </a:r>
            <a:r>
              <a:rPr lang="en-GB" sz="2200" i="1" dirty="0">
                <a:latin typeface="Century Gothic" pitchFamily="34" charset="0"/>
              </a:rPr>
              <a:t>The Canterbury Tales </a:t>
            </a:r>
            <a:r>
              <a:rPr lang="en-GB" sz="2200" dirty="0">
                <a:latin typeface="Century Gothic" pitchFamily="34" charset="0"/>
              </a:rPr>
              <a:t>highlighting Chaucer’s 	narrative concern with unstable class and gender 	identities.</a:t>
            </a:r>
          </a:p>
          <a:p>
            <a:pPr marL="457200" indent="-457200">
              <a:lnSpc>
                <a:spcPct val="100000"/>
              </a:lnSpc>
              <a:spcBef>
                <a:spcPts val="0"/>
              </a:spcBef>
              <a:spcAft>
                <a:spcPts val="600"/>
              </a:spcAft>
              <a:buFont typeface="+mj-lt"/>
              <a:buAutoNum type="arabicPeriod"/>
            </a:pPr>
            <a:endParaRPr lang="en-GB" sz="2200" dirty="0">
              <a:latin typeface="Century Gothic" pitchFamily="34" charset="0"/>
            </a:endParaRPr>
          </a:p>
          <a:p>
            <a:pPr marL="0" indent="0">
              <a:lnSpc>
                <a:spcPct val="100000"/>
              </a:lnSpc>
              <a:spcBef>
                <a:spcPts val="0"/>
              </a:spcBef>
              <a:spcAft>
                <a:spcPts val="600"/>
              </a:spcAft>
              <a:buNone/>
            </a:pPr>
            <a:r>
              <a:rPr lang="en-GB" sz="2200" dirty="0">
                <a:latin typeface="Century Gothic" pitchFamily="34" charset="0"/>
              </a:rPr>
              <a:t>2. 	Show a secure knowledge and critical understanding 	of political and socio-cultural contexts that triggered 	Chaucer’s exploration of key medieval forms</a:t>
            </a:r>
            <a:endParaRPr lang="en-GB" sz="2200" i="1" dirty="0">
              <a:latin typeface="Century Gothic" pitchFamily="34" charset="0"/>
            </a:endParaRPr>
          </a:p>
          <a:p>
            <a:pPr marL="18288" indent="0">
              <a:buNone/>
            </a:pPr>
            <a:endParaRPr lang="en-GB" dirty="0">
              <a:effectLst/>
            </a:endParaRPr>
          </a:p>
        </p:txBody>
      </p:sp>
      <p:sp>
        <p:nvSpPr>
          <p:cNvPr id="4" name="Title 1">
            <a:extLst>
              <a:ext uri="{FF2B5EF4-FFF2-40B4-BE49-F238E27FC236}">
                <a16:creationId xmlns="" xmlns:a16="http://schemas.microsoft.com/office/drawing/2014/main" id="{DC3D889D-F637-44A2-9088-455781B98CDD}"/>
              </a:ext>
            </a:extLst>
          </p:cNvPr>
          <p:cNvSpPr>
            <a:spLocks noGrp="1"/>
          </p:cNvSpPr>
          <p:nvPr>
            <p:ph type="title"/>
          </p:nvPr>
        </p:nvSpPr>
        <p:spPr>
          <a:xfrm>
            <a:off x="827584" y="446364"/>
            <a:ext cx="6825952" cy="780696"/>
          </a:xfrm>
        </p:spPr>
        <p:txBody>
          <a:bodyPr>
            <a:normAutofit/>
          </a:bodyPr>
          <a:lstStyle/>
          <a:p>
            <a:r>
              <a:rPr lang="en-GB" sz="3600" dirty="0">
                <a:solidFill>
                  <a:srgbClr val="92D050"/>
                </a:solidFill>
              </a:rPr>
              <a:t>LEARNING OUTCOMES</a:t>
            </a:r>
          </a:p>
        </p:txBody>
      </p:sp>
    </p:spTree>
    <p:extLst>
      <p:ext uri="{BB962C8B-B14F-4D97-AF65-F5344CB8AC3E}">
        <p14:creationId xmlns:p14="http://schemas.microsoft.com/office/powerpoint/2010/main" val="3730496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284" y="908720"/>
            <a:ext cx="3779912" cy="1296144"/>
          </a:xfrm>
        </p:spPr>
        <p:txBody>
          <a:bodyPr>
            <a:noAutofit/>
          </a:bodyPr>
          <a:lstStyle/>
          <a:p>
            <a:r>
              <a:rPr lang="en-GB" sz="3600" dirty="0">
                <a:solidFill>
                  <a:srgbClr val="00B050"/>
                </a:solidFill>
              </a:rPr>
              <a:t>Q</a:t>
            </a:r>
            <a:r>
              <a:rPr lang="en-GB" sz="3600" b="0" dirty="0">
                <a:solidFill>
                  <a:srgbClr val="00B050"/>
                </a:solidFill>
              </a:rPr>
              <a:t>UITING ‘THE KNIGHTS TALE</a:t>
            </a:r>
            <a:r>
              <a:rPr lang="en-GB" sz="3600" b="0" dirty="0">
                <a:solidFill>
                  <a:srgbClr val="92D050"/>
                </a:solidFill>
              </a:rPr>
              <a:t>’</a:t>
            </a:r>
          </a:p>
        </p:txBody>
      </p:sp>
      <p:pic>
        <p:nvPicPr>
          <p:cNvPr id="4" name="Picture 3" descr="knights.jpg"/>
          <p:cNvPicPr>
            <a:picLocks noChangeAspect="1"/>
          </p:cNvPicPr>
          <p:nvPr/>
        </p:nvPicPr>
        <p:blipFill>
          <a:blip r:embed="rId2" cstate="print">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Lst>
          </a:blip>
          <a:stretch>
            <a:fillRect/>
          </a:stretch>
        </p:blipFill>
        <p:spPr>
          <a:xfrm>
            <a:off x="4855493" y="1850388"/>
            <a:ext cx="4013756" cy="2869191"/>
          </a:xfrm>
          <a:prstGeom prst="rect">
            <a:avLst/>
          </a:prstGeom>
          <a:ln w="38100" cap="sq">
            <a:solidFill>
              <a:srgbClr val="00B050"/>
            </a:solidFill>
            <a:prstDash val="solid"/>
            <a:miter lim="800000"/>
          </a:ln>
          <a:effectLst>
            <a:outerShdw blurRad="50800" dist="38100" dir="2700000" algn="tl" rotWithShape="0">
              <a:srgbClr val="000000">
                <a:alpha val="43000"/>
              </a:srgbClr>
            </a:outerShdw>
          </a:effectLst>
        </p:spPr>
      </p:pic>
      <p:pic>
        <p:nvPicPr>
          <p:cNvPr id="48130" name="Picture 2"/>
          <p:cNvPicPr>
            <a:picLocks noChangeAspect="1" noChangeArrowheads="1"/>
          </p:cNvPicPr>
          <p:nvPr/>
        </p:nvPicPr>
        <p:blipFill>
          <a:blip r:embed="rId4" cstate="print">
            <a:extLst>
              <a:ext uri="{BEBA8EAE-BF5A-486C-A8C5-ECC9F3942E4B}">
                <a14:imgProps xmlns:a14="http://schemas.microsoft.com/office/drawing/2010/main">
                  <a14:imgLayer r:embed="rId5">
                    <a14:imgEffect>
                      <a14:sharpenSoften amount="25000"/>
                    </a14:imgEffect>
                    <a14:imgEffect>
                      <a14:brightnessContrast bright="-20000" contrast="40000"/>
                    </a14:imgEffect>
                  </a14:imgLayer>
                </a14:imgProps>
              </a:ext>
            </a:extLst>
          </a:blip>
          <a:srcRect/>
          <a:stretch>
            <a:fillRect/>
          </a:stretch>
        </p:blipFill>
        <p:spPr bwMode="auto">
          <a:xfrm>
            <a:off x="467544" y="3284984"/>
            <a:ext cx="4013756" cy="3157644"/>
          </a:xfrm>
          <a:prstGeom prst="rect">
            <a:avLst/>
          </a:prstGeom>
          <a:ln w="38100" cap="sq">
            <a:solidFill>
              <a:srgbClr val="00B05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640960" cy="1143000"/>
          </a:xfrm>
          <a:noFill/>
        </p:spPr>
        <p:txBody>
          <a:bodyPr>
            <a:noAutofit/>
          </a:bodyPr>
          <a:lstStyle/>
          <a:p>
            <a:r>
              <a:rPr lang="en-GB" sz="3600" dirty="0">
                <a:solidFill>
                  <a:srgbClr val="00B050"/>
                </a:solidFill>
              </a:rPr>
              <a:t> </a:t>
            </a:r>
            <a:r>
              <a:rPr lang="en-GB" sz="3600" b="0" i="1" dirty="0">
                <a:solidFill>
                  <a:srgbClr val="92D050"/>
                </a:solidFill>
              </a:rPr>
              <a:t>KT</a:t>
            </a:r>
            <a:r>
              <a:rPr lang="en-GB" sz="3600" b="0" dirty="0">
                <a:solidFill>
                  <a:srgbClr val="92D050"/>
                </a:solidFill>
              </a:rPr>
              <a:t> : </a:t>
            </a:r>
            <a:r>
              <a:rPr lang="en-GB" sz="3200" b="0" dirty="0">
                <a:solidFill>
                  <a:srgbClr val="92D050"/>
                </a:solidFill>
                <a:latin typeface="Perpetua Titling MT" panose="02020502060505020804" pitchFamily="18" charset="0"/>
              </a:rPr>
              <a:t>developing the tradition of order &amp; inheritance</a:t>
            </a:r>
          </a:p>
        </p:txBody>
      </p:sp>
      <p:sp useBgFill="1">
        <p:nvSpPr>
          <p:cNvPr id="3" name="Content Placeholder 2"/>
          <p:cNvSpPr>
            <a:spLocks noGrp="1"/>
          </p:cNvSpPr>
          <p:nvPr>
            <p:ph idx="1"/>
          </p:nvPr>
        </p:nvSpPr>
        <p:spPr>
          <a:xfrm>
            <a:off x="251520" y="1124744"/>
            <a:ext cx="8640960" cy="5733256"/>
          </a:xfrm>
        </p:spPr>
        <p:txBody>
          <a:bodyPr>
            <a:normAutofit fontScale="55000" lnSpcReduction="20000"/>
          </a:bodyPr>
          <a:lstStyle/>
          <a:p>
            <a:pPr>
              <a:lnSpc>
                <a:spcPct val="120000"/>
              </a:lnSpc>
              <a:spcBef>
                <a:spcPts val="0"/>
              </a:spcBef>
              <a:spcAft>
                <a:spcPts val="600"/>
              </a:spcAft>
              <a:buNone/>
            </a:pPr>
            <a:r>
              <a:rPr lang="en-GB" dirty="0"/>
              <a:t>	</a:t>
            </a:r>
            <a:r>
              <a:rPr lang="en-GB" sz="4000" i="1" dirty="0">
                <a:latin typeface="+mj-lt"/>
              </a:rPr>
              <a:t>The Knight's Tale </a:t>
            </a:r>
            <a:r>
              <a:rPr lang="en-GB" sz="4000" dirty="0">
                <a:latin typeface="+mj-lt"/>
              </a:rPr>
              <a:t>is essentially neither a story nor a static picture, but rather a sort of poetic pageant. Its design expresses the nature of the noble life</a:t>
            </a:r>
            <a:r>
              <a:rPr lang="en-GB" sz="4000" dirty="0" smtClean="0">
                <a:latin typeface="+mj-lt"/>
              </a:rPr>
              <a:t>,</a:t>
            </a:r>
            <a:endParaRPr lang="en-GB" sz="1400" dirty="0">
              <a:latin typeface="+mj-lt"/>
            </a:endParaRPr>
          </a:p>
          <a:p>
            <a:pPr>
              <a:lnSpc>
                <a:spcPct val="120000"/>
              </a:lnSpc>
              <a:spcBef>
                <a:spcPts val="0"/>
              </a:spcBef>
              <a:spcAft>
                <a:spcPts val="600"/>
              </a:spcAft>
              <a:buNone/>
            </a:pPr>
            <a:r>
              <a:rPr lang="en-GB" sz="3300" dirty="0">
                <a:latin typeface="+mj-lt"/>
              </a:rPr>
              <a:t>		That is to </a:t>
            </a:r>
            <a:r>
              <a:rPr lang="en-GB" sz="3300" dirty="0" err="1">
                <a:latin typeface="+mj-lt"/>
              </a:rPr>
              <a:t>seyn</a:t>
            </a:r>
            <a:r>
              <a:rPr lang="en-GB" sz="3300" dirty="0">
                <a:latin typeface="+mj-lt"/>
              </a:rPr>
              <a:t>, </a:t>
            </a:r>
            <a:r>
              <a:rPr lang="en-GB" sz="3300" dirty="0" err="1">
                <a:latin typeface="+mj-lt"/>
              </a:rPr>
              <a:t>trouthe</a:t>
            </a:r>
            <a:r>
              <a:rPr lang="en-GB" sz="3300" dirty="0">
                <a:latin typeface="+mj-lt"/>
              </a:rPr>
              <a:t>, honour, </a:t>
            </a:r>
            <a:r>
              <a:rPr lang="en-GB" sz="3300" dirty="0" err="1">
                <a:latin typeface="+mj-lt"/>
              </a:rPr>
              <a:t>knyghthede</a:t>
            </a:r>
            <a:r>
              <a:rPr lang="en-GB" sz="3300" dirty="0">
                <a:latin typeface="+mj-lt"/>
              </a:rPr>
              <a:t>, [2789]</a:t>
            </a:r>
            <a:br>
              <a:rPr lang="en-GB" sz="3300" dirty="0">
                <a:latin typeface="+mj-lt"/>
              </a:rPr>
            </a:br>
            <a:r>
              <a:rPr lang="en-GB" sz="3300" dirty="0">
                <a:latin typeface="+mj-lt"/>
              </a:rPr>
              <a:t>	</a:t>
            </a:r>
            <a:r>
              <a:rPr lang="en-GB" sz="3300" dirty="0" err="1">
                <a:latin typeface="+mj-lt"/>
              </a:rPr>
              <a:t>Wysdom</a:t>
            </a:r>
            <a:r>
              <a:rPr lang="en-GB" sz="3300" dirty="0">
                <a:latin typeface="+mj-lt"/>
              </a:rPr>
              <a:t>, </a:t>
            </a:r>
            <a:r>
              <a:rPr lang="en-GB" sz="3300" dirty="0" err="1">
                <a:latin typeface="+mj-lt"/>
              </a:rPr>
              <a:t>humblesse</a:t>
            </a:r>
            <a:r>
              <a:rPr lang="en-GB" sz="3300" dirty="0">
                <a:latin typeface="+mj-lt"/>
              </a:rPr>
              <a:t>, </a:t>
            </a:r>
            <a:r>
              <a:rPr lang="en-GB" sz="3300" dirty="0" err="1">
                <a:latin typeface="+mj-lt"/>
              </a:rPr>
              <a:t>estaat</a:t>
            </a:r>
            <a:r>
              <a:rPr lang="en-GB" sz="3300" dirty="0">
                <a:latin typeface="+mj-lt"/>
              </a:rPr>
              <a:t>, and </a:t>
            </a:r>
            <a:r>
              <a:rPr lang="en-GB" sz="3300" dirty="0" err="1">
                <a:latin typeface="+mj-lt"/>
              </a:rPr>
              <a:t>heigh</a:t>
            </a:r>
            <a:r>
              <a:rPr lang="en-GB" sz="3300" dirty="0">
                <a:latin typeface="+mj-lt"/>
              </a:rPr>
              <a:t> </a:t>
            </a:r>
            <a:r>
              <a:rPr lang="en-GB" sz="3300" dirty="0" err="1">
                <a:latin typeface="+mj-lt"/>
              </a:rPr>
              <a:t>kynrede</a:t>
            </a:r>
            <a:r>
              <a:rPr lang="en-GB" sz="3300" dirty="0">
                <a:latin typeface="+mj-lt"/>
              </a:rPr>
              <a:t>,</a:t>
            </a:r>
            <a:br>
              <a:rPr lang="en-GB" sz="3300" dirty="0">
                <a:latin typeface="+mj-lt"/>
              </a:rPr>
            </a:br>
            <a:r>
              <a:rPr lang="en-GB" sz="3300" dirty="0">
                <a:latin typeface="+mj-lt"/>
              </a:rPr>
              <a:t>	</a:t>
            </a:r>
            <a:r>
              <a:rPr lang="en-GB" sz="3300" dirty="0" err="1">
                <a:latin typeface="+mj-lt"/>
              </a:rPr>
              <a:t>Fredom</a:t>
            </a:r>
            <a:r>
              <a:rPr lang="en-GB" sz="3300" dirty="0">
                <a:latin typeface="+mj-lt"/>
              </a:rPr>
              <a:t>, and al that </a:t>
            </a:r>
            <a:r>
              <a:rPr lang="en-GB" sz="3300" dirty="0" err="1">
                <a:latin typeface="+mj-lt"/>
              </a:rPr>
              <a:t>longeth</a:t>
            </a:r>
            <a:r>
              <a:rPr lang="en-GB" sz="3300" dirty="0">
                <a:latin typeface="+mj-lt"/>
              </a:rPr>
              <a:t> to that art .....</a:t>
            </a:r>
          </a:p>
          <a:p>
            <a:pPr>
              <a:lnSpc>
                <a:spcPct val="120000"/>
              </a:lnSpc>
              <a:spcBef>
                <a:spcPts val="0"/>
              </a:spcBef>
              <a:spcAft>
                <a:spcPts val="600"/>
              </a:spcAft>
              <a:buNone/>
            </a:pPr>
            <a:endParaRPr lang="en-GB" sz="1400" dirty="0">
              <a:latin typeface="+mj-lt"/>
            </a:endParaRPr>
          </a:p>
          <a:p>
            <a:pPr>
              <a:lnSpc>
                <a:spcPct val="120000"/>
              </a:lnSpc>
              <a:spcBef>
                <a:spcPts val="0"/>
              </a:spcBef>
              <a:spcAft>
                <a:spcPts val="600"/>
              </a:spcAft>
              <a:buNone/>
            </a:pPr>
            <a:r>
              <a:rPr lang="en-GB" sz="3300" dirty="0">
                <a:latin typeface="+mj-lt"/>
              </a:rPr>
              <a:t>	</a:t>
            </a:r>
            <a:r>
              <a:rPr lang="en-GB" sz="4000" dirty="0">
                <a:latin typeface="+mj-lt"/>
              </a:rPr>
              <a:t>The story is immediately concerned with those two noble activities, love and chivalry, but even more important is the general tenor of the noble life, the pomp and ceremony, the dignity and power, and particularly the repose and assurance with which the exponent of nobility invokes order. Order, which characterizes the structure of the poem, is also the heart of its meaning. </a:t>
            </a:r>
            <a:r>
              <a:rPr lang="en-GB" sz="4000" dirty="0">
                <a:solidFill>
                  <a:srgbClr val="92D050"/>
                </a:solidFill>
                <a:latin typeface="+mj-lt"/>
              </a:rPr>
              <a:t>The society depicted is one in which form is full of significance, in which life is conducted at a dignified, processional pace, and in which life's pattern is itself a reflection, or better, a reproduction, of the order of the universe. </a:t>
            </a:r>
            <a:r>
              <a:rPr lang="en-GB" sz="3600" dirty="0">
                <a:latin typeface="+mj-lt"/>
              </a:rPr>
              <a:t>	   </a:t>
            </a:r>
            <a:r>
              <a:rPr lang="en-GB" sz="3300" dirty="0">
                <a:latin typeface="+mj-lt"/>
              </a:rPr>
              <a:t>(</a:t>
            </a:r>
            <a:r>
              <a:rPr lang="en-GB" dirty="0">
                <a:latin typeface="+mj-lt"/>
              </a:rPr>
              <a:t>Charles Muscatine</a:t>
            </a:r>
            <a:r>
              <a:rPr lang="en-GB" i="1" dirty="0">
                <a:latin typeface="+mj-lt"/>
              </a:rPr>
              <a:t> Chaucer and the French Tradition</a:t>
            </a:r>
            <a:r>
              <a:rPr lang="en-GB" dirty="0">
                <a:latin typeface="+mj-lt"/>
              </a:rPr>
              <a:t>, Berkeley, 1957</a:t>
            </a:r>
            <a:r>
              <a:rPr lang="en-GB" sz="3300" dirty="0">
                <a:latin typeface="+mj-lt"/>
              </a:rPr>
              <a:t>)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0"/>
            <a:ext cx="8640960" cy="1008112"/>
          </a:xfrm>
          <a:noFill/>
        </p:spPr>
        <p:txBody>
          <a:bodyPr>
            <a:noAutofit/>
          </a:bodyPr>
          <a:lstStyle/>
          <a:p>
            <a:r>
              <a:rPr lang="en-GB" sz="3200" dirty="0">
                <a:solidFill>
                  <a:srgbClr val="92D050"/>
                </a:solidFill>
                <a:latin typeface="Perpetua Titling MT" panose="02020502060505020804" pitchFamily="18" charset="0"/>
              </a:rPr>
              <a:t>Chaucer’s critique of chivalry</a:t>
            </a:r>
          </a:p>
        </p:txBody>
      </p:sp>
      <p:sp>
        <p:nvSpPr>
          <p:cNvPr id="3" name="Content Placeholder 2"/>
          <p:cNvSpPr>
            <a:spLocks noGrp="1"/>
          </p:cNvSpPr>
          <p:nvPr>
            <p:ph idx="1"/>
          </p:nvPr>
        </p:nvSpPr>
        <p:spPr>
          <a:xfrm>
            <a:off x="179512" y="764704"/>
            <a:ext cx="8507288" cy="6336704"/>
          </a:xfrm>
        </p:spPr>
        <p:txBody>
          <a:bodyPr>
            <a:normAutofit fontScale="70000" lnSpcReduction="20000"/>
          </a:bodyPr>
          <a:lstStyle/>
          <a:p>
            <a:pPr>
              <a:lnSpc>
                <a:spcPct val="120000"/>
              </a:lnSpc>
              <a:spcBef>
                <a:spcPts val="0"/>
              </a:spcBef>
              <a:spcAft>
                <a:spcPts val="600"/>
              </a:spcAft>
              <a:buNone/>
            </a:pPr>
            <a:r>
              <a:rPr lang="en-GB" dirty="0"/>
              <a:t>	</a:t>
            </a:r>
            <a:r>
              <a:rPr lang="en-GB" sz="3100" dirty="0">
                <a:latin typeface="+mj-lt"/>
              </a:rPr>
              <a:t>Webb also noted that Chaucer altered Boccaccio's description of the imprisonment imposed on the young men. … If Theseus represents `the principle of order' in this culture, then </a:t>
            </a:r>
            <a:r>
              <a:rPr lang="en-GB" sz="3100" dirty="0">
                <a:solidFill>
                  <a:srgbClr val="92D050"/>
                </a:solidFill>
                <a:latin typeface="+mj-lt"/>
              </a:rPr>
              <a:t>Chaucer is leading us to see that we should never celebrate abstractions such as `order' but inquire about the kind of order and its specific human content. </a:t>
            </a:r>
          </a:p>
          <a:p>
            <a:pPr>
              <a:lnSpc>
                <a:spcPct val="120000"/>
              </a:lnSpc>
              <a:spcBef>
                <a:spcPts val="0"/>
              </a:spcBef>
              <a:spcAft>
                <a:spcPts val="600"/>
              </a:spcAft>
              <a:buNone/>
            </a:pPr>
            <a:r>
              <a:rPr lang="en-GB" sz="3100" dirty="0">
                <a:latin typeface="+mj-lt"/>
              </a:rPr>
              <a:t>	The poet's own inquiry into the order of those who celebrate Mars is perhaps most concentrated as he takes us into the temple of Mars.</a:t>
            </a:r>
            <a:r>
              <a:rPr lang="en-GB" sz="3100" b="1" dirty="0">
                <a:latin typeface="+mj-lt"/>
              </a:rPr>
              <a:t> </a:t>
            </a:r>
            <a:r>
              <a:rPr lang="en-GB" sz="3100" dirty="0">
                <a:latin typeface="+mj-lt"/>
              </a:rPr>
              <a:t> The imagery introducing the passage conveys the utter sterility of the way of life chosen by whose who admire the god (ll. 1975-94), and this moves into </a:t>
            </a:r>
            <a:r>
              <a:rPr lang="en-GB" sz="3100" dirty="0">
                <a:solidFill>
                  <a:srgbClr val="92D050"/>
                </a:solidFill>
                <a:latin typeface="+mj-lt"/>
              </a:rPr>
              <a:t>one of the poem's central disclosures about the commitments of those whose order is founded in the pursuit of Mars, </a:t>
            </a:r>
            <a:r>
              <a:rPr lang="en-GB" sz="3100" dirty="0">
                <a:latin typeface="+mj-lt"/>
              </a:rPr>
              <a:t>a pursuit shared by </a:t>
            </a:r>
            <a:r>
              <a:rPr lang="en-GB" sz="3100" dirty="0" err="1">
                <a:latin typeface="+mj-lt"/>
              </a:rPr>
              <a:t>Theseus</a:t>
            </a:r>
            <a:r>
              <a:rPr lang="en-GB" sz="3100" dirty="0">
                <a:latin typeface="+mj-lt"/>
              </a:rPr>
              <a:t>, </a:t>
            </a:r>
            <a:r>
              <a:rPr lang="en-GB" sz="3100" dirty="0" err="1">
                <a:latin typeface="+mj-lt"/>
              </a:rPr>
              <a:t>Arcite</a:t>
            </a:r>
            <a:r>
              <a:rPr lang="en-GB" sz="3100" dirty="0">
                <a:latin typeface="+mj-lt"/>
              </a:rPr>
              <a:t> and many in Chaucer's own world</a:t>
            </a:r>
          </a:p>
          <a:p>
            <a:pPr>
              <a:lnSpc>
                <a:spcPct val="120000"/>
              </a:lnSpc>
              <a:spcBef>
                <a:spcPts val="0"/>
              </a:spcBef>
              <a:spcAft>
                <a:spcPts val="600"/>
              </a:spcAft>
              <a:buNone/>
            </a:pPr>
            <a:r>
              <a:rPr lang="en-GB" b="1" dirty="0"/>
              <a:t>	</a:t>
            </a:r>
            <a:r>
              <a:rPr lang="en-GB" dirty="0"/>
              <a:t>David </a:t>
            </a:r>
            <a:r>
              <a:rPr lang="en-GB" dirty="0" err="1"/>
              <a:t>Aers</a:t>
            </a:r>
            <a:r>
              <a:rPr lang="en-GB" dirty="0"/>
              <a:t>, ‘Imagination, Order and Ideology: ‘The Knight's Tale’ in </a:t>
            </a:r>
            <a:r>
              <a:rPr lang="en-GB" dirty="0" err="1"/>
              <a:t>Aers</a:t>
            </a:r>
            <a:r>
              <a:rPr lang="en-GB" dirty="0"/>
              <a:t>, </a:t>
            </a:r>
            <a:r>
              <a:rPr lang="en-GB" i="1" dirty="0"/>
              <a:t>Chaucer, Langland, and the creative imagination</a:t>
            </a:r>
            <a:r>
              <a:rPr lang="en-GB" dirty="0"/>
              <a:t>, London; Boston: Routledge &amp; Kegan Paul, 1980 </a:t>
            </a:r>
          </a:p>
          <a:p>
            <a:pPr>
              <a:buNone/>
            </a:pP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0"/>
            <a:ext cx="8229600" cy="1143000"/>
          </a:xfrm>
        </p:spPr>
        <p:txBody>
          <a:bodyPr>
            <a:normAutofit/>
          </a:bodyPr>
          <a:lstStyle/>
          <a:p>
            <a:r>
              <a:rPr lang="en-GB" sz="3600" dirty="0">
                <a:solidFill>
                  <a:srgbClr val="92D050"/>
                </a:solidFill>
                <a:latin typeface="Perpetua Titling MT" panose="02020502060505020804" pitchFamily="18" charset="0"/>
              </a:rPr>
              <a:t>Miller’s Tale : 1</a:t>
            </a:r>
            <a:r>
              <a:rPr lang="en-GB" sz="3600" baseline="30000" dirty="0">
                <a:solidFill>
                  <a:srgbClr val="92D050"/>
                </a:solidFill>
                <a:latin typeface="Perpetua Titling MT" panose="02020502060505020804" pitchFamily="18" charset="0"/>
              </a:rPr>
              <a:t>st</a:t>
            </a:r>
            <a:r>
              <a:rPr lang="en-GB" sz="3600" dirty="0">
                <a:solidFill>
                  <a:srgbClr val="92D050"/>
                </a:solidFill>
                <a:latin typeface="Perpetua Titling MT" panose="02020502060505020804" pitchFamily="18" charset="0"/>
              </a:rPr>
              <a:t> response</a:t>
            </a:r>
          </a:p>
        </p:txBody>
      </p:sp>
      <p:sp>
        <p:nvSpPr>
          <p:cNvPr id="3" name="Content Placeholder 2"/>
          <p:cNvSpPr>
            <a:spLocks noGrp="1"/>
          </p:cNvSpPr>
          <p:nvPr>
            <p:ph idx="1"/>
          </p:nvPr>
        </p:nvSpPr>
        <p:spPr>
          <a:xfrm>
            <a:off x="395536" y="980728"/>
            <a:ext cx="8424936" cy="5877272"/>
          </a:xfrm>
        </p:spPr>
        <p:txBody>
          <a:bodyPr>
            <a:normAutofit/>
          </a:bodyPr>
          <a:lstStyle/>
          <a:p>
            <a:r>
              <a:rPr lang="en-GB" dirty="0"/>
              <a:t>Combination of </a:t>
            </a:r>
            <a:r>
              <a:rPr lang="en-GB" dirty="0">
                <a:solidFill>
                  <a:srgbClr val="92D050"/>
                </a:solidFill>
              </a:rPr>
              <a:t>DEBATE </a:t>
            </a:r>
            <a:r>
              <a:rPr lang="en-GB" dirty="0"/>
              <a:t>(clerical form) and </a:t>
            </a:r>
            <a:r>
              <a:rPr lang="en-GB" dirty="0">
                <a:solidFill>
                  <a:srgbClr val="92D050"/>
                </a:solidFill>
              </a:rPr>
              <a:t>FABLIAU </a:t>
            </a:r>
            <a:r>
              <a:rPr lang="en-GB" dirty="0"/>
              <a:t>(aristocratic form)</a:t>
            </a:r>
          </a:p>
          <a:p>
            <a:r>
              <a:rPr lang="en-GB" dirty="0"/>
              <a:t>Challenge to Knight on class ground (compare </a:t>
            </a:r>
            <a:r>
              <a:rPr lang="en-GB" dirty="0" err="1"/>
              <a:t>WoB</a:t>
            </a:r>
            <a:r>
              <a:rPr lang="en-GB" dirty="0"/>
              <a:t> who engages with clerical arguments)        [</a:t>
            </a:r>
            <a:r>
              <a:rPr lang="en-GB" dirty="0">
                <a:solidFill>
                  <a:srgbClr val="92D050"/>
                </a:solidFill>
              </a:rPr>
              <a:t>Patterson</a:t>
            </a:r>
            <a:r>
              <a:rPr lang="en-GB" dirty="0"/>
              <a:t>]</a:t>
            </a:r>
          </a:p>
          <a:p>
            <a:r>
              <a:rPr lang="en-GB" dirty="0"/>
              <a:t>Chivalry inimical to emergent </a:t>
            </a:r>
            <a:r>
              <a:rPr lang="en-GB" i="1" dirty="0" err="1"/>
              <a:t>étatist</a:t>
            </a:r>
            <a:r>
              <a:rPr lang="en-GB" dirty="0"/>
              <a:t> ideas of state which move to more centralised authority</a:t>
            </a:r>
          </a:p>
          <a:p>
            <a:r>
              <a:rPr lang="en-GB" dirty="0"/>
              <a:t>Problems with chivalric identity  [</a:t>
            </a:r>
            <a:r>
              <a:rPr lang="en-GB" dirty="0" err="1">
                <a:solidFill>
                  <a:srgbClr val="92D050"/>
                </a:solidFill>
              </a:rPr>
              <a:t>Aers</a:t>
            </a:r>
            <a:r>
              <a:rPr lang="en-GB" dirty="0"/>
              <a:t>]</a:t>
            </a:r>
          </a:p>
          <a:p>
            <a:r>
              <a:rPr lang="en-GB" dirty="0"/>
              <a:t>growing self assurance of peasant class and insistence on the physicality of the world </a:t>
            </a:r>
          </a:p>
          <a:p>
            <a:r>
              <a:rPr lang="en-GB" dirty="0"/>
              <a:t>Argument with 3 estates theory which locate the peasant class in the earth -  revaluing the material world</a:t>
            </a:r>
          </a:p>
          <a:p>
            <a:r>
              <a:rPr lang="en-GB" dirty="0"/>
              <a:t>Transformation of fabliau through same means</a:t>
            </a:r>
          </a:p>
          <a:p>
            <a:r>
              <a:rPr lang="en-GB" dirty="0"/>
              <a:t>Growing trade and clerical class to deal specifically with that trade: Nicholas </a:t>
            </a:r>
            <a:r>
              <a:rPr lang="en-GB" dirty="0">
                <a:solidFill>
                  <a:srgbClr val="92D050"/>
                </a:solidFill>
              </a:rPr>
              <a:t>exploits</a:t>
            </a:r>
            <a:r>
              <a:rPr lang="en-GB" dirty="0">
                <a:solidFill>
                  <a:srgbClr val="FFFF00"/>
                </a:solidFill>
              </a:rPr>
              <a:t> </a:t>
            </a:r>
            <a:r>
              <a:rPr lang="en-GB" dirty="0"/>
              <a:t>astrology rather than controlled by astrology; </a:t>
            </a:r>
            <a:r>
              <a:rPr lang="en-GB" dirty="0">
                <a:solidFill>
                  <a:srgbClr val="92D050"/>
                </a:solidFill>
              </a:rPr>
              <a:t>exploits</a:t>
            </a:r>
            <a:r>
              <a:rPr lang="en-GB" dirty="0">
                <a:solidFill>
                  <a:srgbClr val="FFFF00"/>
                </a:solidFill>
              </a:rPr>
              <a:t> </a:t>
            </a:r>
            <a:r>
              <a:rPr lang="en-GB" i="1" dirty="0"/>
              <a:t>fine amour</a:t>
            </a:r>
            <a:r>
              <a:rPr lang="en-GB" dirty="0"/>
              <a:t> to get hold of Alison</a:t>
            </a:r>
          </a:p>
          <a:p>
            <a:endParaRPr lang="en-GB" dirty="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399"/>
            <a:ext cx="8568952" cy="564672"/>
          </a:xfrm>
        </p:spPr>
        <p:txBody>
          <a:bodyPr>
            <a:noAutofit/>
          </a:bodyPr>
          <a:lstStyle/>
          <a:p>
            <a:r>
              <a:rPr lang="en-GB" sz="3200" dirty="0">
                <a:solidFill>
                  <a:srgbClr val="92D050"/>
                </a:solidFill>
                <a:latin typeface="Perpetua Titling MT" panose="02020502060505020804" pitchFamily="18" charset="0"/>
              </a:rPr>
              <a:t>Engaging with the </a:t>
            </a:r>
            <a:r>
              <a:rPr lang="en-GB" sz="3200" dirty="0" err="1">
                <a:solidFill>
                  <a:srgbClr val="92D050"/>
                </a:solidFill>
                <a:latin typeface="Perpetua Titling MT" panose="02020502060505020804" pitchFamily="18" charset="0"/>
              </a:rPr>
              <a:t>french</a:t>
            </a:r>
            <a:r>
              <a:rPr lang="en-GB" sz="3200" dirty="0">
                <a:solidFill>
                  <a:srgbClr val="92D050"/>
                </a:solidFill>
                <a:latin typeface="Perpetua Titling MT" panose="02020502060505020804" pitchFamily="18" charset="0"/>
              </a:rPr>
              <a:t> fabliau</a:t>
            </a:r>
          </a:p>
        </p:txBody>
      </p:sp>
      <p:sp>
        <p:nvSpPr>
          <p:cNvPr id="3" name="Content Placeholder 2"/>
          <p:cNvSpPr>
            <a:spLocks noGrp="1"/>
          </p:cNvSpPr>
          <p:nvPr>
            <p:ph idx="1"/>
          </p:nvPr>
        </p:nvSpPr>
        <p:spPr>
          <a:xfrm>
            <a:off x="251520" y="620688"/>
            <a:ext cx="8568952" cy="6237312"/>
          </a:xfrm>
        </p:spPr>
        <p:txBody>
          <a:bodyPr>
            <a:normAutofit fontScale="92500" lnSpcReduction="10000"/>
          </a:bodyPr>
          <a:lstStyle/>
          <a:p>
            <a:pPr marL="0" indent="0">
              <a:buNone/>
            </a:pPr>
            <a:r>
              <a:rPr lang="en-GB" dirty="0"/>
              <a:t>…</a:t>
            </a:r>
            <a:r>
              <a:rPr lang="en-GB" dirty="0">
                <a:latin typeface="+mj-lt"/>
              </a:rPr>
              <a:t>the fabliau spirit was not lacking in England before Chaucer. What was lacking, of course, </a:t>
            </a:r>
            <a:r>
              <a:rPr lang="en-GB" dirty="0">
                <a:solidFill>
                  <a:srgbClr val="92D050"/>
                </a:solidFill>
                <a:latin typeface="+mj-lt"/>
              </a:rPr>
              <a:t>were fabliaux in English</a:t>
            </a:r>
            <a:r>
              <a:rPr lang="en-GB" dirty="0">
                <a:latin typeface="+mj-lt"/>
              </a:rPr>
              <a:t>, and a plausible explanation for that lack is suggested by recent work on the audience of the fabliaux. </a:t>
            </a:r>
            <a:r>
              <a:rPr lang="en-GB" dirty="0" err="1">
                <a:latin typeface="+mj-lt"/>
              </a:rPr>
              <a:t>Bedier</a:t>
            </a:r>
            <a:r>
              <a:rPr lang="en-GB" dirty="0">
                <a:latin typeface="+mj-lt"/>
              </a:rPr>
              <a:t>, writing in 1893 in his book Les Fabliaux, which was the standard work on the subject for over sixty years, thought that the fabliaux were a bourgeois genre, intended for the amusement of the new urban middle class in the late twelfth and early thirteenth centuries in the commercial </a:t>
            </a:r>
            <a:r>
              <a:rPr lang="en-GB" dirty="0" err="1">
                <a:latin typeface="+mj-lt"/>
              </a:rPr>
              <a:t>centers</a:t>
            </a:r>
            <a:r>
              <a:rPr lang="en-GB" dirty="0">
                <a:latin typeface="+mj-lt"/>
              </a:rPr>
              <a:t> of Picardy and Artois in northern France. </a:t>
            </a:r>
            <a:r>
              <a:rPr lang="en-GB" dirty="0" err="1">
                <a:solidFill>
                  <a:srgbClr val="92D050"/>
                </a:solidFill>
                <a:latin typeface="+mj-lt"/>
              </a:rPr>
              <a:t>Nykrog</a:t>
            </a:r>
            <a:r>
              <a:rPr lang="en-GB" dirty="0">
                <a:solidFill>
                  <a:srgbClr val="92D050"/>
                </a:solidFill>
                <a:latin typeface="+mj-lt"/>
              </a:rPr>
              <a:t>, by contrast</a:t>
            </a:r>
            <a:r>
              <a:rPr lang="en-GB" dirty="0">
                <a:latin typeface="+mj-lt"/>
              </a:rPr>
              <a:t>, in a view that has been modified over the years from its first, perhaps overly extreme formulation in 1957, believes that in origin the fabliaux were a courtly and aristocratic genre because they </a:t>
            </a:r>
            <a:r>
              <a:rPr lang="en-GB" dirty="0">
                <a:solidFill>
                  <a:srgbClr val="92D050"/>
                </a:solidFill>
                <a:latin typeface="+mj-lt"/>
              </a:rPr>
              <a:t>"maintain not only a marked deference toward nobility, but also, what is more significant, a considerable contempt for the middle class, a contempt that grows to hateful and bitter scorn whenever the tale is about a bourgeois who transgresses into the world of the nobles, buys a castle, wants to marry a noble girl, or the like.'“ </a:t>
            </a:r>
            <a:r>
              <a:rPr lang="en-GB" dirty="0">
                <a:latin typeface="+mj-lt"/>
              </a:rPr>
              <a:t>Moreover, there is a great deal of parody or burlesque of courtly literature and conventions, and of the fabliau genre itself, that can only be understood in a courtly milieu.  (p.244</a:t>
            </a:r>
            <a:r>
              <a:rPr lang="en-GB" dirty="0" smtClean="0">
                <a:latin typeface="+mj-lt"/>
              </a:rPr>
              <a:t>) </a:t>
            </a:r>
          </a:p>
          <a:p>
            <a:pPr marL="0" indent="0">
              <a:buNone/>
            </a:pPr>
            <a:r>
              <a:rPr lang="en-GB" sz="2200" dirty="0" smtClean="0"/>
              <a:t>Robert </a:t>
            </a:r>
            <a:r>
              <a:rPr lang="en-GB" sz="2200" dirty="0"/>
              <a:t>E. Lewis, ‘The English Fabliau Tradition and Chaucer's "Miller's Tale“’ ‘</a:t>
            </a:r>
            <a:r>
              <a:rPr lang="en-GB" sz="2200" i="1" dirty="0"/>
              <a:t>Modern Philology</a:t>
            </a:r>
            <a:r>
              <a:rPr lang="en-GB" sz="2200" dirty="0"/>
              <a:t>, Vol. 79, No. 3 (Feb., 1982), pp. 241-255 </a:t>
            </a:r>
          </a:p>
        </p:txBody>
      </p:sp>
    </p:spTree>
    <p:extLst>
      <p:ext uri="{BB962C8B-B14F-4D97-AF65-F5344CB8AC3E}">
        <p14:creationId xmlns:p14="http://schemas.microsoft.com/office/powerpoint/2010/main" val="17245754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435280" cy="780696"/>
          </a:xfrm>
        </p:spPr>
        <p:txBody>
          <a:bodyPr>
            <a:noAutofit/>
          </a:bodyPr>
          <a:lstStyle/>
          <a:p>
            <a:r>
              <a:rPr lang="en-GB" sz="3600" dirty="0">
                <a:solidFill>
                  <a:srgbClr val="92D050"/>
                </a:solidFill>
              </a:rPr>
              <a:t>Shift towards English language</a:t>
            </a:r>
          </a:p>
        </p:txBody>
      </p:sp>
      <p:sp>
        <p:nvSpPr>
          <p:cNvPr id="3" name="Content Placeholder 2"/>
          <p:cNvSpPr>
            <a:spLocks noGrp="1"/>
          </p:cNvSpPr>
          <p:nvPr>
            <p:ph idx="1"/>
          </p:nvPr>
        </p:nvSpPr>
        <p:spPr>
          <a:xfrm>
            <a:off x="457200" y="836712"/>
            <a:ext cx="8363272" cy="5904656"/>
          </a:xfrm>
        </p:spPr>
        <p:txBody>
          <a:bodyPr>
            <a:normAutofit fontScale="92500" lnSpcReduction="20000"/>
          </a:bodyPr>
          <a:lstStyle/>
          <a:p>
            <a:pPr marL="0" indent="0">
              <a:lnSpc>
                <a:spcPct val="110000"/>
              </a:lnSpc>
              <a:spcBef>
                <a:spcPts val="600"/>
              </a:spcBef>
              <a:buNone/>
            </a:pPr>
            <a:r>
              <a:rPr lang="en-GB" dirty="0">
                <a:latin typeface="+mj-lt"/>
              </a:rPr>
              <a:t>the actual reading of fabliaux would have been done by literate people, and the writing down of fabliaux (or indeed any other kind of vernacular literature) in the //twelfth and thirteenth centuries would have been an activity patronized by and intended for such people, especially the aristocracy. Until England's loss of Normandy to France in 1204, the feudal aristocracy of England was almost entirely Norman French, and there was a strong Norman-French element among the clergy, especially the higher clergy, and in the monasteries. These are the people, especially the aristocracy, for whom the literature </a:t>
            </a:r>
            <a:r>
              <a:rPr lang="en-GB" dirty="0">
                <a:solidFill>
                  <a:schemeClr val="tx1"/>
                </a:solidFill>
                <a:latin typeface="+mj-lt"/>
              </a:rPr>
              <a:t>of entertainment was written down, and it would have been in either French or Anglo-Norman </a:t>
            </a:r>
            <a:r>
              <a:rPr lang="en-GB" u="sng" dirty="0">
                <a:solidFill>
                  <a:srgbClr val="92D050"/>
                </a:solidFill>
                <a:latin typeface="+mj-lt"/>
              </a:rPr>
              <a:t>It would not have been until after 1244, when Henry and King Louis of France decreed that no one could hold lands in both England and France, that the nobility and the aristocracy would finally have begun to consider themselves English </a:t>
            </a:r>
            <a:r>
              <a:rPr lang="en-GB" dirty="0">
                <a:solidFill>
                  <a:srgbClr val="92D050"/>
                </a:solidFill>
                <a:latin typeface="+mj-lt"/>
              </a:rPr>
              <a:t>and would have begun to use English as their first language, and this is confirmed by the fact that English does not borrow French words in large numbers until after 1250. </a:t>
            </a:r>
            <a:r>
              <a:rPr lang="en-GB" dirty="0">
                <a:latin typeface="+mj-lt"/>
              </a:rPr>
              <a:t>(Lewis, pp.244-5)</a:t>
            </a:r>
          </a:p>
        </p:txBody>
      </p:sp>
    </p:spTree>
    <p:extLst>
      <p:ext uri="{BB962C8B-B14F-4D97-AF65-F5344CB8AC3E}">
        <p14:creationId xmlns:p14="http://schemas.microsoft.com/office/powerpoint/2010/main" val="246158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16632"/>
            <a:ext cx="8229600" cy="636680"/>
          </a:xfrm>
        </p:spPr>
        <p:txBody>
          <a:bodyPr>
            <a:noAutofit/>
          </a:bodyPr>
          <a:lstStyle/>
          <a:p>
            <a:r>
              <a:rPr lang="en-GB" sz="3600" dirty="0">
                <a:solidFill>
                  <a:srgbClr val="92D050"/>
                </a:solidFill>
              </a:rPr>
              <a:t>Class challenges &amp; debates </a:t>
            </a:r>
          </a:p>
        </p:txBody>
      </p:sp>
      <p:sp>
        <p:nvSpPr>
          <p:cNvPr id="3" name="Content Placeholder 2"/>
          <p:cNvSpPr>
            <a:spLocks noGrp="1"/>
          </p:cNvSpPr>
          <p:nvPr>
            <p:ph idx="1"/>
          </p:nvPr>
        </p:nvSpPr>
        <p:spPr>
          <a:xfrm>
            <a:off x="251520" y="692696"/>
            <a:ext cx="8640960" cy="6165304"/>
          </a:xfrm>
        </p:spPr>
        <p:txBody>
          <a:bodyPr>
            <a:normAutofit fontScale="47500" lnSpcReduction="20000"/>
          </a:bodyPr>
          <a:lstStyle/>
          <a:p>
            <a:pPr marL="0" indent="0">
              <a:lnSpc>
                <a:spcPct val="120000"/>
              </a:lnSpc>
              <a:spcBef>
                <a:spcPts val="0"/>
              </a:spcBef>
              <a:buNone/>
            </a:pPr>
            <a:r>
              <a:rPr lang="en-GB" sz="4400" i="1" dirty="0" err="1">
                <a:latin typeface="+mj-lt"/>
              </a:rPr>
              <a:t>Quiten</a:t>
            </a:r>
            <a:r>
              <a:rPr lang="en-GB" sz="4400" dirty="0">
                <a:latin typeface="+mj-lt"/>
              </a:rPr>
              <a:t>, in the sense of ‘repaying’ or ‘getting even with’, links the first three tales and is also a key motif in </a:t>
            </a:r>
            <a:r>
              <a:rPr lang="en-GB" sz="4400" dirty="0" err="1">
                <a:latin typeface="+mj-lt"/>
              </a:rPr>
              <a:t>MilT</a:t>
            </a:r>
            <a:r>
              <a:rPr lang="en-GB" sz="4400" dirty="0">
                <a:latin typeface="+mj-lt"/>
              </a:rPr>
              <a:t> and RT (of which more later), and the term arises in the passage that connects the first two tales. When the Knight has finished his tale, the Host invites the Monk, the next highest in social status, to tell a story: ‘“</a:t>
            </a:r>
            <a:r>
              <a:rPr lang="en-GB" sz="4400" dirty="0">
                <a:solidFill>
                  <a:srgbClr val="92D050"/>
                </a:solidFill>
                <a:latin typeface="+mj-lt"/>
              </a:rPr>
              <a:t>Now </a:t>
            </a:r>
            <a:r>
              <a:rPr lang="en-GB" sz="4400" dirty="0" err="1">
                <a:solidFill>
                  <a:srgbClr val="92D050"/>
                </a:solidFill>
                <a:latin typeface="+mj-lt"/>
              </a:rPr>
              <a:t>telleth</a:t>
            </a:r>
            <a:r>
              <a:rPr lang="en-GB" sz="4400" dirty="0">
                <a:solidFill>
                  <a:srgbClr val="92D050"/>
                </a:solidFill>
                <a:latin typeface="+mj-lt"/>
              </a:rPr>
              <a:t> on, sir Monk, if that ye </a:t>
            </a:r>
            <a:r>
              <a:rPr lang="en-GB" sz="4400" dirty="0" err="1">
                <a:solidFill>
                  <a:srgbClr val="92D050"/>
                </a:solidFill>
                <a:latin typeface="+mj-lt"/>
              </a:rPr>
              <a:t>konne</a:t>
            </a:r>
            <a:r>
              <a:rPr lang="en-GB" sz="4400" dirty="0">
                <a:solidFill>
                  <a:srgbClr val="92D050"/>
                </a:solidFill>
                <a:latin typeface="+mj-lt"/>
              </a:rPr>
              <a:t> | </a:t>
            </a:r>
            <a:r>
              <a:rPr lang="en-GB" sz="4400" dirty="0" err="1">
                <a:solidFill>
                  <a:srgbClr val="92D050"/>
                </a:solidFill>
                <a:latin typeface="+mj-lt"/>
              </a:rPr>
              <a:t>Somwhat</a:t>
            </a:r>
            <a:r>
              <a:rPr lang="en-GB" sz="4400" dirty="0">
                <a:solidFill>
                  <a:srgbClr val="92D050"/>
                </a:solidFill>
                <a:latin typeface="+mj-lt"/>
              </a:rPr>
              <a:t> to quite with the </a:t>
            </a:r>
            <a:r>
              <a:rPr lang="en-GB" sz="4400" dirty="0" err="1">
                <a:solidFill>
                  <a:srgbClr val="92D050"/>
                </a:solidFill>
                <a:latin typeface="+mj-lt"/>
              </a:rPr>
              <a:t>Knyghtes</a:t>
            </a:r>
            <a:r>
              <a:rPr lang="en-GB" sz="4400" dirty="0">
                <a:solidFill>
                  <a:srgbClr val="92D050"/>
                </a:solidFill>
                <a:latin typeface="+mj-lt"/>
              </a:rPr>
              <a:t> tale”</a:t>
            </a:r>
            <a:r>
              <a:rPr lang="en-GB" sz="4400" dirty="0">
                <a:solidFill>
                  <a:srgbClr val="FFFF00"/>
                </a:solidFill>
                <a:latin typeface="+mj-lt"/>
              </a:rPr>
              <a:t>’ </a:t>
            </a:r>
            <a:r>
              <a:rPr lang="en-GB" sz="4400" dirty="0">
                <a:latin typeface="+mj-lt"/>
              </a:rPr>
              <a:t>(I[A] 3,118–19). However, the Miller is clearly struck by the idea of </a:t>
            </a:r>
            <a:r>
              <a:rPr lang="en-GB" sz="4400" dirty="0" err="1">
                <a:latin typeface="+mj-lt"/>
              </a:rPr>
              <a:t>quiting</a:t>
            </a:r>
            <a:r>
              <a:rPr lang="en-GB" sz="4400" dirty="0">
                <a:latin typeface="+mj-lt"/>
              </a:rPr>
              <a:t> – here meaning ‘matching’ or ‘repaying’ – and interrupts, saying: ‘“</a:t>
            </a:r>
            <a:r>
              <a:rPr lang="en-GB" sz="4400" dirty="0">
                <a:solidFill>
                  <a:srgbClr val="92D050"/>
                </a:solidFill>
                <a:latin typeface="+mj-lt"/>
              </a:rPr>
              <a:t>I </a:t>
            </a:r>
            <a:r>
              <a:rPr lang="en-GB" sz="4400" dirty="0" err="1">
                <a:solidFill>
                  <a:srgbClr val="92D050"/>
                </a:solidFill>
                <a:latin typeface="+mj-lt"/>
              </a:rPr>
              <a:t>kan</a:t>
            </a:r>
            <a:r>
              <a:rPr lang="en-GB" sz="4400" dirty="0">
                <a:solidFill>
                  <a:srgbClr val="92D050"/>
                </a:solidFill>
                <a:latin typeface="+mj-lt"/>
              </a:rPr>
              <a:t> a noble tale for the </a:t>
            </a:r>
            <a:r>
              <a:rPr lang="en-GB" sz="4400" dirty="0" err="1">
                <a:solidFill>
                  <a:srgbClr val="92D050"/>
                </a:solidFill>
                <a:latin typeface="+mj-lt"/>
              </a:rPr>
              <a:t>nones</a:t>
            </a:r>
            <a:r>
              <a:rPr lang="en-GB" sz="4400" dirty="0">
                <a:solidFill>
                  <a:srgbClr val="92D050"/>
                </a:solidFill>
                <a:latin typeface="+mj-lt"/>
              </a:rPr>
              <a:t>, | With which I </a:t>
            </a:r>
            <a:r>
              <a:rPr lang="en-GB" sz="4400" dirty="0" err="1">
                <a:solidFill>
                  <a:srgbClr val="92D050"/>
                </a:solidFill>
                <a:latin typeface="+mj-lt"/>
              </a:rPr>
              <a:t>wol</a:t>
            </a:r>
            <a:r>
              <a:rPr lang="en-GB" sz="4400" dirty="0">
                <a:solidFill>
                  <a:srgbClr val="92D050"/>
                </a:solidFill>
                <a:latin typeface="+mj-lt"/>
              </a:rPr>
              <a:t> now quite the </a:t>
            </a:r>
            <a:r>
              <a:rPr lang="en-GB" sz="4400" dirty="0" err="1">
                <a:solidFill>
                  <a:srgbClr val="92D050"/>
                </a:solidFill>
                <a:latin typeface="+mj-lt"/>
              </a:rPr>
              <a:t>Knyghtes</a:t>
            </a:r>
            <a:r>
              <a:rPr lang="en-GB" sz="4400" dirty="0">
                <a:solidFill>
                  <a:srgbClr val="92D050"/>
                </a:solidFill>
                <a:latin typeface="+mj-lt"/>
              </a:rPr>
              <a:t> tale”’ </a:t>
            </a:r>
            <a:r>
              <a:rPr lang="en-GB" sz="4400" dirty="0">
                <a:latin typeface="+mj-lt"/>
              </a:rPr>
              <a:t>(I [A], 3126–27). The idea of </a:t>
            </a:r>
            <a:r>
              <a:rPr lang="en-GB" sz="4400" dirty="0" err="1">
                <a:latin typeface="+mj-lt"/>
              </a:rPr>
              <a:t>quiting</a:t>
            </a:r>
            <a:r>
              <a:rPr lang="en-GB" sz="4400" dirty="0">
                <a:latin typeface="+mj-lt"/>
              </a:rPr>
              <a:t> will be used explicitly to connect </a:t>
            </a:r>
            <a:r>
              <a:rPr lang="en-GB" sz="4400" dirty="0" err="1">
                <a:latin typeface="+mj-lt"/>
              </a:rPr>
              <a:t>MilT</a:t>
            </a:r>
            <a:r>
              <a:rPr lang="en-GB" sz="4400" dirty="0">
                <a:latin typeface="+mj-lt"/>
              </a:rPr>
              <a:t> to RT, and the term will recur several times. In the linking passage, the Miller says he </a:t>
            </a:r>
            <a:r>
              <a:rPr lang="en-GB" sz="4400" dirty="0">
                <a:solidFill>
                  <a:srgbClr val="92D050"/>
                </a:solidFill>
                <a:latin typeface="+mj-lt"/>
              </a:rPr>
              <a:t>‘“</a:t>
            </a:r>
            <a:r>
              <a:rPr lang="en-GB" sz="4400" dirty="0" err="1">
                <a:solidFill>
                  <a:srgbClr val="92D050"/>
                </a:solidFill>
                <a:latin typeface="+mj-lt"/>
              </a:rPr>
              <a:t>wol</a:t>
            </a:r>
            <a:r>
              <a:rPr lang="en-GB" sz="4400" dirty="0">
                <a:solidFill>
                  <a:srgbClr val="92D050"/>
                </a:solidFill>
                <a:latin typeface="+mj-lt"/>
              </a:rPr>
              <a:t> </a:t>
            </a:r>
            <a:r>
              <a:rPr lang="en-GB" sz="4400" dirty="0" err="1">
                <a:solidFill>
                  <a:srgbClr val="92D050"/>
                </a:solidFill>
                <a:latin typeface="+mj-lt"/>
              </a:rPr>
              <a:t>telle</a:t>
            </a:r>
            <a:r>
              <a:rPr lang="en-GB" sz="4400" dirty="0">
                <a:solidFill>
                  <a:srgbClr val="92D050"/>
                </a:solidFill>
                <a:latin typeface="+mj-lt"/>
              </a:rPr>
              <a:t> a </a:t>
            </a:r>
            <a:r>
              <a:rPr lang="en-GB" sz="4400" dirty="0" err="1">
                <a:solidFill>
                  <a:srgbClr val="92D050"/>
                </a:solidFill>
                <a:latin typeface="+mj-lt"/>
              </a:rPr>
              <a:t>legende</a:t>
            </a:r>
            <a:r>
              <a:rPr lang="en-GB" sz="4400" dirty="0">
                <a:solidFill>
                  <a:srgbClr val="92D050"/>
                </a:solidFill>
                <a:latin typeface="+mj-lt"/>
              </a:rPr>
              <a:t> and a </a:t>
            </a:r>
            <a:r>
              <a:rPr lang="en-GB" sz="4400" dirty="0" err="1">
                <a:solidFill>
                  <a:srgbClr val="92D050"/>
                </a:solidFill>
                <a:latin typeface="+mj-lt"/>
              </a:rPr>
              <a:t>lyf</a:t>
            </a:r>
            <a:r>
              <a:rPr lang="en-GB" sz="4400" dirty="0">
                <a:solidFill>
                  <a:srgbClr val="92D050"/>
                </a:solidFill>
                <a:latin typeface="+mj-lt"/>
              </a:rPr>
              <a:t> | Bothe of a carpenter and </a:t>
            </a:r>
            <a:r>
              <a:rPr lang="en-GB" sz="4400" dirty="0" err="1">
                <a:solidFill>
                  <a:srgbClr val="92D050"/>
                </a:solidFill>
                <a:latin typeface="+mj-lt"/>
              </a:rPr>
              <a:t>ofhis</a:t>
            </a:r>
            <a:r>
              <a:rPr lang="en-GB" sz="4400" dirty="0">
                <a:solidFill>
                  <a:srgbClr val="92D050"/>
                </a:solidFill>
                <a:latin typeface="+mj-lt"/>
              </a:rPr>
              <a:t> </a:t>
            </a:r>
            <a:r>
              <a:rPr lang="en-GB" sz="4400" dirty="0" err="1">
                <a:solidFill>
                  <a:srgbClr val="92D050"/>
                </a:solidFill>
                <a:latin typeface="+mj-lt"/>
              </a:rPr>
              <a:t>wyf</a:t>
            </a:r>
            <a:r>
              <a:rPr lang="en-GB" sz="4400" dirty="0">
                <a:solidFill>
                  <a:srgbClr val="92D050"/>
                </a:solidFill>
                <a:latin typeface="+mj-lt"/>
              </a:rPr>
              <a:t>, | How that a clerk hath set the </a:t>
            </a:r>
            <a:r>
              <a:rPr lang="en-GB" sz="4400" dirty="0" err="1">
                <a:solidFill>
                  <a:srgbClr val="92D050"/>
                </a:solidFill>
                <a:latin typeface="+mj-lt"/>
              </a:rPr>
              <a:t>wrightes</a:t>
            </a:r>
            <a:r>
              <a:rPr lang="en-GB" sz="4400" dirty="0">
                <a:solidFill>
                  <a:srgbClr val="92D050"/>
                </a:solidFill>
                <a:latin typeface="+mj-lt"/>
              </a:rPr>
              <a:t> </a:t>
            </a:r>
            <a:r>
              <a:rPr lang="en-GB" sz="4400" dirty="0" err="1">
                <a:solidFill>
                  <a:srgbClr val="92D050"/>
                </a:solidFill>
                <a:latin typeface="+mj-lt"/>
              </a:rPr>
              <a:t>cappe</a:t>
            </a:r>
            <a:r>
              <a:rPr lang="en-GB" sz="4400" dirty="0">
                <a:solidFill>
                  <a:srgbClr val="92D050"/>
                </a:solidFill>
                <a:latin typeface="+mj-lt"/>
              </a:rPr>
              <a:t>”’ </a:t>
            </a:r>
            <a:r>
              <a:rPr lang="en-GB" sz="4400" dirty="0">
                <a:latin typeface="+mj-lt"/>
              </a:rPr>
              <a:t>(I [A], 3141–43). Setting the </a:t>
            </a:r>
            <a:r>
              <a:rPr lang="en-GB" sz="4400" dirty="0" err="1">
                <a:latin typeface="+mj-lt"/>
              </a:rPr>
              <a:t>wrightes</a:t>
            </a:r>
            <a:r>
              <a:rPr lang="en-GB" sz="4400" dirty="0">
                <a:latin typeface="+mj-lt"/>
              </a:rPr>
              <a:t> </a:t>
            </a:r>
            <a:r>
              <a:rPr lang="en-GB" sz="4400" dirty="0" err="1">
                <a:latin typeface="+mj-lt"/>
              </a:rPr>
              <a:t>cappe</a:t>
            </a:r>
            <a:r>
              <a:rPr lang="en-GB" sz="4400" dirty="0">
                <a:latin typeface="+mj-lt"/>
              </a:rPr>
              <a:t> refers to deceiving or making a fool of someone; medieval listeners or readers would be well aware of the appalling reputation students (clerks) had for sexual debauchery, and would immediately suppose that adultery would feature in the Miller’s story</a:t>
            </a:r>
          </a:p>
          <a:p>
            <a:pPr marL="0" indent="0">
              <a:lnSpc>
                <a:spcPct val="120000"/>
              </a:lnSpc>
              <a:spcBef>
                <a:spcPts val="0"/>
              </a:spcBef>
              <a:spcAft>
                <a:spcPts val="600"/>
              </a:spcAft>
              <a:buNone/>
            </a:pPr>
            <a:r>
              <a:rPr lang="en-GB" sz="2900" dirty="0"/>
              <a:t>Amanda Hopkins, ‘Chaucer’s Fabliaux: The Miller’s Tale and The Reeve’s Tale</a:t>
            </a:r>
            <a:r>
              <a:rPr lang="en-GB" sz="2900" dirty="0" smtClean="0"/>
              <a:t>.’, </a:t>
            </a:r>
            <a:r>
              <a:rPr lang="en-GB" sz="2900" dirty="0"/>
              <a:t>University of Warwick, 12 </a:t>
            </a:r>
            <a:r>
              <a:rPr lang="en-GB" sz="2900" dirty="0" err="1"/>
              <a:t>Nove</a:t>
            </a:r>
            <a:r>
              <a:rPr lang="en-GB" sz="2900" dirty="0"/>
              <a:t>, 2013</a:t>
            </a:r>
            <a:r>
              <a:rPr lang="en-GB" sz="3200" dirty="0"/>
              <a:t>.</a:t>
            </a:r>
          </a:p>
        </p:txBody>
      </p:sp>
    </p:spTree>
    <p:extLst>
      <p:ext uri="{BB962C8B-B14F-4D97-AF65-F5344CB8AC3E}">
        <p14:creationId xmlns:p14="http://schemas.microsoft.com/office/powerpoint/2010/main" val="1536113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16632"/>
            <a:ext cx="9144000" cy="504056"/>
          </a:xfrm>
        </p:spPr>
        <p:txBody>
          <a:bodyPr>
            <a:noAutofit/>
          </a:bodyPr>
          <a:lstStyle/>
          <a:p>
            <a:pPr algn="ctr"/>
            <a:r>
              <a:rPr lang="en-GB" sz="3200" dirty="0">
                <a:solidFill>
                  <a:srgbClr val="92D050"/>
                </a:solidFill>
                <a:latin typeface="Perpetua Titling MT" panose="02020502060505020804" pitchFamily="18" charset="0"/>
              </a:rPr>
              <a:t>A BATTLE OF WORDS: </a:t>
            </a:r>
            <a:r>
              <a:rPr lang="en-GB" sz="2800" i="1" dirty="0">
                <a:solidFill>
                  <a:srgbClr val="92D050"/>
                </a:solidFill>
              </a:rPr>
              <a:t>the case of ‘</a:t>
            </a:r>
            <a:r>
              <a:rPr lang="en-GB" sz="2800" i="1" dirty="0" err="1">
                <a:solidFill>
                  <a:srgbClr val="92D050"/>
                </a:solidFill>
              </a:rPr>
              <a:t>queynte</a:t>
            </a:r>
            <a:r>
              <a:rPr lang="en-GB" sz="2800" dirty="0">
                <a:solidFill>
                  <a:srgbClr val="92D050"/>
                </a:solidFill>
              </a:rPr>
              <a:t>’ </a:t>
            </a:r>
            <a:r>
              <a:rPr lang="en-GB" sz="2800" i="1" dirty="0">
                <a:solidFill>
                  <a:srgbClr val="92D050"/>
                </a:solidFill>
              </a:rPr>
              <a:t>&amp; ‘</a:t>
            </a:r>
            <a:r>
              <a:rPr lang="en-GB" sz="2800" i="1" dirty="0" err="1">
                <a:solidFill>
                  <a:srgbClr val="92D050"/>
                </a:solidFill>
              </a:rPr>
              <a:t>hende</a:t>
            </a:r>
            <a:r>
              <a:rPr lang="en-GB" sz="2800" dirty="0">
                <a:solidFill>
                  <a:srgbClr val="92D050"/>
                </a:solidFill>
              </a:rPr>
              <a:t>’</a:t>
            </a:r>
          </a:p>
        </p:txBody>
      </p:sp>
      <p:sp>
        <p:nvSpPr>
          <p:cNvPr id="3" name="Content Placeholder 2"/>
          <p:cNvSpPr>
            <a:spLocks noGrp="1"/>
          </p:cNvSpPr>
          <p:nvPr>
            <p:ph idx="1"/>
          </p:nvPr>
        </p:nvSpPr>
        <p:spPr>
          <a:xfrm>
            <a:off x="395536" y="764704"/>
            <a:ext cx="8373616" cy="5904656"/>
          </a:xfrm>
        </p:spPr>
        <p:txBody>
          <a:bodyPr>
            <a:normAutofit fontScale="92500" lnSpcReduction="10000"/>
          </a:bodyPr>
          <a:lstStyle/>
          <a:p>
            <a:pPr marL="0" indent="0">
              <a:lnSpc>
                <a:spcPct val="110000"/>
              </a:lnSpc>
              <a:spcBef>
                <a:spcPts val="0"/>
              </a:spcBef>
              <a:buNone/>
            </a:pPr>
            <a:r>
              <a:rPr lang="en-GB" dirty="0">
                <a:latin typeface="+mj-lt"/>
              </a:rPr>
              <a:t>The lexis in Chaucer’s fabliaux is not usually as coarse as the action; on the other hand, Chaucer does not avoid ‘marked’ language. </a:t>
            </a:r>
            <a:r>
              <a:rPr lang="en-GB" dirty="0" err="1">
                <a:latin typeface="+mj-lt"/>
              </a:rPr>
              <a:t>MilT</a:t>
            </a:r>
            <a:r>
              <a:rPr lang="en-GB" dirty="0">
                <a:latin typeface="+mj-lt"/>
              </a:rPr>
              <a:t> blends bawdiness into its courtliness. Nicholas sweet-talks Alison in terms reminiscent of courtly love: he declares that he will die if he cannot make love to her. Yet the actions accompanying his speech are expressed in the crude, ‘marked’ language of the fabliau tradition as </a:t>
            </a:r>
            <a:r>
              <a:rPr lang="en-GB" dirty="0" err="1">
                <a:solidFill>
                  <a:srgbClr val="92D050"/>
                </a:solidFill>
                <a:latin typeface="+mj-lt"/>
              </a:rPr>
              <a:t>prively</a:t>
            </a:r>
            <a:r>
              <a:rPr lang="en-GB" dirty="0">
                <a:solidFill>
                  <a:srgbClr val="92D050"/>
                </a:solidFill>
                <a:latin typeface="+mj-lt"/>
              </a:rPr>
              <a:t> he </a:t>
            </a:r>
            <a:r>
              <a:rPr lang="en-GB" dirty="0" err="1">
                <a:solidFill>
                  <a:srgbClr val="92D050"/>
                </a:solidFill>
                <a:latin typeface="+mj-lt"/>
              </a:rPr>
              <a:t>caughte</a:t>
            </a:r>
            <a:r>
              <a:rPr lang="en-GB" dirty="0">
                <a:solidFill>
                  <a:srgbClr val="92D050"/>
                </a:solidFill>
                <a:latin typeface="+mj-lt"/>
              </a:rPr>
              <a:t> hire by the </a:t>
            </a:r>
            <a:r>
              <a:rPr lang="en-GB" dirty="0" err="1">
                <a:solidFill>
                  <a:srgbClr val="92D050"/>
                </a:solidFill>
                <a:latin typeface="+mj-lt"/>
              </a:rPr>
              <a:t>queynte</a:t>
            </a:r>
            <a:r>
              <a:rPr lang="en-GB" dirty="0" smtClean="0">
                <a:solidFill>
                  <a:srgbClr val="92D050"/>
                </a:solidFill>
                <a:latin typeface="+mj-lt"/>
              </a:rPr>
              <a:t>,/ </a:t>
            </a:r>
            <a:r>
              <a:rPr lang="en-GB" dirty="0">
                <a:solidFill>
                  <a:srgbClr val="92D050"/>
                </a:solidFill>
                <a:latin typeface="+mj-lt"/>
              </a:rPr>
              <a:t>And </a:t>
            </a:r>
            <a:r>
              <a:rPr lang="en-GB" dirty="0" err="1">
                <a:solidFill>
                  <a:srgbClr val="92D050"/>
                </a:solidFill>
                <a:latin typeface="+mj-lt"/>
              </a:rPr>
              <a:t>seyde</a:t>
            </a:r>
            <a:r>
              <a:rPr lang="en-GB" dirty="0">
                <a:solidFill>
                  <a:srgbClr val="92D050"/>
                </a:solidFill>
                <a:latin typeface="+mj-lt"/>
              </a:rPr>
              <a:t>, ‘</a:t>
            </a:r>
            <a:r>
              <a:rPr lang="en-GB" dirty="0" err="1">
                <a:solidFill>
                  <a:srgbClr val="92D050"/>
                </a:solidFill>
                <a:latin typeface="+mj-lt"/>
              </a:rPr>
              <a:t>Ywis</a:t>
            </a:r>
            <a:r>
              <a:rPr lang="en-GB" dirty="0">
                <a:solidFill>
                  <a:srgbClr val="92D050"/>
                </a:solidFill>
                <a:latin typeface="+mj-lt"/>
              </a:rPr>
              <a:t>, but if </a:t>
            </a:r>
            <a:r>
              <a:rPr lang="en-GB" dirty="0" err="1">
                <a:solidFill>
                  <a:srgbClr val="92D050"/>
                </a:solidFill>
                <a:latin typeface="+mj-lt"/>
              </a:rPr>
              <a:t>ich</a:t>
            </a:r>
            <a:r>
              <a:rPr lang="en-GB" dirty="0">
                <a:solidFill>
                  <a:srgbClr val="92D050"/>
                </a:solidFill>
                <a:latin typeface="+mj-lt"/>
              </a:rPr>
              <a:t> have my </a:t>
            </a:r>
            <a:r>
              <a:rPr lang="en-GB" dirty="0" err="1">
                <a:solidFill>
                  <a:srgbClr val="92D050"/>
                </a:solidFill>
                <a:latin typeface="+mj-lt"/>
              </a:rPr>
              <a:t>wille</a:t>
            </a:r>
            <a:r>
              <a:rPr lang="en-GB" dirty="0" smtClean="0">
                <a:solidFill>
                  <a:srgbClr val="92D050"/>
                </a:solidFill>
                <a:latin typeface="+mj-lt"/>
              </a:rPr>
              <a:t>,/ </a:t>
            </a:r>
            <a:r>
              <a:rPr lang="en-GB" dirty="0">
                <a:solidFill>
                  <a:srgbClr val="92D050"/>
                </a:solidFill>
                <a:latin typeface="+mj-lt"/>
              </a:rPr>
              <a:t>For </a:t>
            </a:r>
            <a:r>
              <a:rPr lang="en-GB" dirty="0" err="1">
                <a:solidFill>
                  <a:srgbClr val="92D050"/>
                </a:solidFill>
                <a:latin typeface="+mj-lt"/>
              </a:rPr>
              <a:t>deerne</a:t>
            </a:r>
            <a:r>
              <a:rPr lang="en-GB" dirty="0">
                <a:solidFill>
                  <a:srgbClr val="92D050"/>
                </a:solidFill>
                <a:latin typeface="+mj-lt"/>
              </a:rPr>
              <a:t> love of thee, </a:t>
            </a:r>
            <a:r>
              <a:rPr lang="en-GB" dirty="0" err="1">
                <a:solidFill>
                  <a:srgbClr val="92D050"/>
                </a:solidFill>
                <a:latin typeface="+mj-lt"/>
              </a:rPr>
              <a:t>lemman</a:t>
            </a:r>
            <a:r>
              <a:rPr lang="en-GB" dirty="0">
                <a:solidFill>
                  <a:srgbClr val="92D050"/>
                </a:solidFill>
                <a:latin typeface="+mj-lt"/>
              </a:rPr>
              <a:t>, I </a:t>
            </a:r>
            <a:r>
              <a:rPr lang="en-GB" dirty="0" err="1">
                <a:solidFill>
                  <a:srgbClr val="92D050"/>
                </a:solidFill>
                <a:latin typeface="+mj-lt"/>
              </a:rPr>
              <a:t>spille</a:t>
            </a:r>
            <a:r>
              <a:rPr lang="en-GB" dirty="0">
                <a:solidFill>
                  <a:srgbClr val="92D050"/>
                </a:solidFill>
                <a:latin typeface="+mj-lt"/>
              </a:rPr>
              <a:t>.’ </a:t>
            </a:r>
            <a:r>
              <a:rPr lang="en-GB" dirty="0" smtClean="0">
                <a:solidFill>
                  <a:srgbClr val="92D050"/>
                </a:solidFill>
                <a:latin typeface="+mj-lt"/>
              </a:rPr>
              <a:t>/And </a:t>
            </a:r>
            <a:r>
              <a:rPr lang="en-GB" dirty="0" err="1">
                <a:solidFill>
                  <a:srgbClr val="92D050"/>
                </a:solidFill>
                <a:latin typeface="+mj-lt"/>
              </a:rPr>
              <a:t>heeld</a:t>
            </a:r>
            <a:r>
              <a:rPr lang="en-GB" dirty="0">
                <a:solidFill>
                  <a:srgbClr val="92D050"/>
                </a:solidFill>
                <a:latin typeface="+mj-lt"/>
              </a:rPr>
              <a:t> hire </a:t>
            </a:r>
            <a:r>
              <a:rPr lang="en-GB" dirty="0" err="1">
                <a:solidFill>
                  <a:srgbClr val="92D050"/>
                </a:solidFill>
                <a:latin typeface="+mj-lt"/>
              </a:rPr>
              <a:t>harde</a:t>
            </a:r>
            <a:r>
              <a:rPr lang="en-GB" dirty="0">
                <a:solidFill>
                  <a:srgbClr val="92D050"/>
                </a:solidFill>
                <a:latin typeface="+mj-lt"/>
              </a:rPr>
              <a:t> by the </a:t>
            </a:r>
            <a:r>
              <a:rPr lang="en-GB" dirty="0" err="1">
                <a:solidFill>
                  <a:srgbClr val="92D050"/>
                </a:solidFill>
                <a:latin typeface="+mj-lt"/>
              </a:rPr>
              <a:t>haunchebones</a:t>
            </a:r>
            <a:r>
              <a:rPr lang="en-GB" dirty="0" smtClean="0">
                <a:solidFill>
                  <a:srgbClr val="92D050"/>
                </a:solidFill>
                <a:latin typeface="+mj-lt"/>
              </a:rPr>
              <a:t>,/ </a:t>
            </a:r>
            <a:r>
              <a:rPr lang="en-GB" dirty="0">
                <a:solidFill>
                  <a:srgbClr val="92D050"/>
                </a:solidFill>
                <a:latin typeface="+mj-lt"/>
              </a:rPr>
              <a:t>And </a:t>
            </a:r>
            <a:r>
              <a:rPr lang="en-GB" dirty="0" err="1">
                <a:solidFill>
                  <a:srgbClr val="92D050"/>
                </a:solidFill>
                <a:latin typeface="+mj-lt"/>
              </a:rPr>
              <a:t>seyde</a:t>
            </a:r>
            <a:r>
              <a:rPr lang="en-GB" dirty="0">
                <a:solidFill>
                  <a:srgbClr val="92D050"/>
                </a:solidFill>
                <a:latin typeface="+mj-lt"/>
              </a:rPr>
              <a:t>, ‘</a:t>
            </a:r>
            <a:r>
              <a:rPr lang="en-GB" dirty="0" err="1">
                <a:solidFill>
                  <a:srgbClr val="92D050"/>
                </a:solidFill>
                <a:latin typeface="+mj-lt"/>
              </a:rPr>
              <a:t>Lemman</a:t>
            </a:r>
            <a:r>
              <a:rPr lang="en-GB" dirty="0">
                <a:solidFill>
                  <a:srgbClr val="92D050"/>
                </a:solidFill>
                <a:latin typeface="+mj-lt"/>
              </a:rPr>
              <a:t>, love me al atones</a:t>
            </a:r>
            <a:r>
              <a:rPr lang="en-GB" dirty="0" smtClean="0">
                <a:solidFill>
                  <a:srgbClr val="92D050"/>
                </a:solidFill>
                <a:latin typeface="+mj-lt"/>
              </a:rPr>
              <a:t>,/ </a:t>
            </a:r>
            <a:r>
              <a:rPr lang="en-GB" dirty="0">
                <a:solidFill>
                  <a:srgbClr val="92D050"/>
                </a:solidFill>
                <a:latin typeface="+mj-lt"/>
              </a:rPr>
              <a:t>Or I </a:t>
            </a:r>
            <a:r>
              <a:rPr lang="en-GB" dirty="0" err="1">
                <a:solidFill>
                  <a:srgbClr val="92D050"/>
                </a:solidFill>
                <a:latin typeface="+mj-lt"/>
              </a:rPr>
              <a:t>wol</a:t>
            </a:r>
            <a:r>
              <a:rPr lang="en-GB" dirty="0">
                <a:solidFill>
                  <a:srgbClr val="92D050"/>
                </a:solidFill>
                <a:latin typeface="+mj-lt"/>
              </a:rPr>
              <a:t> </a:t>
            </a:r>
            <a:r>
              <a:rPr lang="en-GB" dirty="0" err="1">
                <a:solidFill>
                  <a:srgbClr val="92D050"/>
                </a:solidFill>
                <a:latin typeface="+mj-lt"/>
              </a:rPr>
              <a:t>dyen</a:t>
            </a:r>
            <a:r>
              <a:rPr lang="en-GB" dirty="0">
                <a:solidFill>
                  <a:srgbClr val="92D050"/>
                </a:solidFill>
                <a:latin typeface="+mj-lt"/>
              </a:rPr>
              <a:t>, also God me save!’ </a:t>
            </a:r>
            <a:r>
              <a:rPr lang="en-GB" dirty="0">
                <a:latin typeface="+mj-lt"/>
              </a:rPr>
              <a:t>(I [A], 3276–81) Hines explains that ‘</a:t>
            </a:r>
            <a:r>
              <a:rPr lang="en-GB" dirty="0" err="1">
                <a:latin typeface="+mj-lt"/>
              </a:rPr>
              <a:t>queynte</a:t>
            </a:r>
            <a:r>
              <a:rPr lang="en-GB" dirty="0">
                <a:latin typeface="+mj-lt"/>
              </a:rPr>
              <a:t> as a noun is used to represent cunt’ (1993: 76), and here it is given even greater emphasis by being placed at the end of a line, in the rhyming position. Reflecting the fabliau tradition of using homonyms and puns, Chaucer pairs the noun with the adjective </a:t>
            </a:r>
            <a:r>
              <a:rPr lang="en-GB" dirty="0" err="1">
                <a:latin typeface="+mj-lt"/>
              </a:rPr>
              <a:t>queynte</a:t>
            </a:r>
            <a:r>
              <a:rPr lang="en-GB" dirty="0">
                <a:latin typeface="+mj-lt"/>
              </a:rPr>
              <a:t>, meaning ‘cunning’, describing the clerks as ‘</a:t>
            </a:r>
            <a:r>
              <a:rPr lang="en-GB" dirty="0" err="1">
                <a:latin typeface="+mj-lt"/>
              </a:rPr>
              <a:t>ful</a:t>
            </a:r>
            <a:r>
              <a:rPr lang="en-GB" dirty="0">
                <a:latin typeface="+mj-lt"/>
              </a:rPr>
              <a:t> </a:t>
            </a:r>
            <a:r>
              <a:rPr lang="en-GB" dirty="0" err="1">
                <a:latin typeface="+mj-lt"/>
              </a:rPr>
              <a:t>subtile</a:t>
            </a:r>
            <a:r>
              <a:rPr lang="en-GB" dirty="0">
                <a:latin typeface="+mj-lt"/>
              </a:rPr>
              <a:t> and </a:t>
            </a:r>
            <a:r>
              <a:rPr lang="en-GB" dirty="0" err="1">
                <a:latin typeface="+mj-lt"/>
              </a:rPr>
              <a:t>ful</a:t>
            </a:r>
            <a:r>
              <a:rPr lang="en-GB" dirty="0">
                <a:latin typeface="+mj-lt"/>
              </a:rPr>
              <a:t> </a:t>
            </a:r>
            <a:r>
              <a:rPr lang="en-GB" dirty="0" err="1">
                <a:latin typeface="+mj-lt"/>
              </a:rPr>
              <a:t>queynte</a:t>
            </a:r>
            <a:r>
              <a:rPr lang="en-GB" dirty="0">
                <a:latin typeface="+mj-lt"/>
              </a:rPr>
              <a:t>’ (I[A], 3275).                    </a:t>
            </a:r>
            <a:r>
              <a:rPr lang="en-GB" dirty="0"/>
              <a:t>[</a:t>
            </a:r>
            <a:r>
              <a:rPr lang="en-GB" sz="2800" dirty="0"/>
              <a:t>Hopkins]</a:t>
            </a:r>
            <a:endParaRPr lang="en-GB" dirty="0"/>
          </a:p>
        </p:txBody>
      </p:sp>
    </p:spTree>
    <p:extLst>
      <p:ext uri="{BB962C8B-B14F-4D97-AF65-F5344CB8AC3E}">
        <p14:creationId xmlns:p14="http://schemas.microsoft.com/office/powerpoint/2010/main" val="40597918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9524" y="188640"/>
            <a:ext cx="8686800" cy="864096"/>
          </a:xfrm>
        </p:spPr>
        <p:txBody>
          <a:bodyPr>
            <a:noAutofit/>
          </a:bodyPr>
          <a:lstStyle/>
          <a:p>
            <a:r>
              <a:rPr lang="en-GB" sz="3600" dirty="0">
                <a:solidFill>
                  <a:srgbClr val="92D050"/>
                </a:solidFill>
                <a:latin typeface="Perpetua Titling MT" panose="02020502060505020804" pitchFamily="18" charset="0"/>
              </a:rPr>
              <a:t>History: famine &amp; black death</a:t>
            </a:r>
          </a:p>
        </p:txBody>
      </p:sp>
      <p:sp>
        <p:nvSpPr>
          <p:cNvPr id="3" name="Content Placeholder 2"/>
          <p:cNvSpPr>
            <a:spLocks noGrp="1"/>
          </p:cNvSpPr>
          <p:nvPr>
            <p:ph idx="1"/>
          </p:nvPr>
        </p:nvSpPr>
        <p:spPr>
          <a:xfrm>
            <a:off x="251520" y="1196752"/>
            <a:ext cx="8640960" cy="5661248"/>
          </a:xfrm>
        </p:spPr>
        <p:txBody>
          <a:bodyPr>
            <a:normAutofit/>
          </a:bodyPr>
          <a:lstStyle/>
          <a:p>
            <a:pPr>
              <a:lnSpc>
                <a:spcPct val="100000"/>
              </a:lnSpc>
              <a:spcBef>
                <a:spcPts val="600"/>
              </a:spcBef>
              <a:buNone/>
            </a:pPr>
            <a:r>
              <a:rPr lang="en-GB" dirty="0"/>
              <a:t>	</a:t>
            </a:r>
            <a:r>
              <a:rPr lang="en-GB" b="1" dirty="0"/>
              <a:t>Social disruption</a:t>
            </a:r>
            <a:r>
              <a:rPr lang="en-GB" dirty="0"/>
              <a:t> rooted in a) cost of the ongoing Hundred Years War between England and France (1337-1453);  b) the Black Death which killed off up 30-60% of the population of Europe, wiping out whole towns and villages across Britain and, resulting in the labouring classes gaining negotiating power;  c) an attempt to recoup some of the lost income because of the death toll by the introduction of a poll tax on every person over 14 - with tax inspectors checking for pubic hair on children to ascertain their age.</a:t>
            </a:r>
          </a:p>
          <a:p>
            <a:pPr>
              <a:lnSpc>
                <a:spcPct val="100000"/>
              </a:lnSpc>
              <a:spcBef>
                <a:spcPts val="600"/>
              </a:spcBef>
            </a:pPr>
            <a:r>
              <a:rPr lang="en-GB" dirty="0"/>
              <a:t>Memories of Peasants Revolt 1381</a:t>
            </a:r>
          </a:p>
          <a:p>
            <a:pPr>
              <a:lnSpc>
                <a:spcPct val="100000"/>
              </a:lnSpc>
              <a:spcBef>
                <a:spcPts val="600"/>
              </a:spcBef>
            </a:pPr>
            <a:r>
              <a:rPr lang="en-GB" dirty="0"/>
              <a:t>Millers both leaders of revolt and mills subject to increased appropriation by the nobility</a:t>
            </a:r>
          </a:p>
          <a:p>
            <a:pPr>
              <a:lnSpc>
                <a:spcPct val="100000"/>
              </a:lnSpc>
              <a:spcBef>
                <a:spcPts val="600"/>
              </a:spcBef>
            </a:pPr>
            <a:r>
              <a:rPr lang="en-GB" dirty="0"/>
              <a:t>Growing agricultural innovation </a:t>
            </a:r>
          </a:p>
          <a:p>
            <a:pPr>
              <a:lnSpc>
                <a:spcPct val="100000"/>
              </a:lnSpc>
              <a:spcBef>
                <a:spcPts val="600"/>
              </a:spcBef>
            </a:pPr>
            <a:r>
              <a:rPr lang="en-GB" dirty="0"/>
              <a:t>New universities to serve growing trade (R4 podcast)</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7787208" cy="708688"/>
          </a:xfrm>
        </p:spPr>
        <p:txBody>
          <a:bodyPr>
            <a:normAutofit/>
          </a:bodyPr>
          <a:lstStyle/>
          <a:p>
            <a:pPr algn="ctr"/>
            <a:r>
              <a:rPr lang="en-GB" sz="3600" dirty="0">
                <a:solidFill>
                  <a:srgbClr val="92D050"/>
                </a:solidFill>
                <a:latin typeface="Perpetua Titling MT" panose="02020502060505020804" pitchFamily="18" charset="0"/>
              </a:rPr>
              <a:t>KNIGHTS, STUDENTS &amp; CLERICS</a:t>
            </a:r>
          </a:p>
        </p:txBody>
      </p:sp>
      <p:sp>
        <p:nvSpPr>
          <p:cNvPr id="3" name="Content Placeholder 2"/>
          <p:cNvSpPr>
            <a:spLocks noGrp="1"/>
          </p:cNvSpPr>
          <p:nvPr>
            <p:ph idx="1"/>
          </p:nvPr>
        </p:nvSpPr>
        <p:spPr>
          <a:xfrm>
            <a:off x="395536" y="980728"/>
            <a:ext cx="8208912" cy="5616624"/>
          </a:xfrm>
        </p:spPr>
        <p:txBody>
          <a:bodyPr>
            <a:normAutofit/>
          </a:bodyPr>
          <a:lstStyle/>
          <a:p>
            <a:pPr marL="0" indent="0">
              <a:buNone/>
            </a:pPr>
            <a:r>
              <a:rPr lang="en-GB" sz="2800" dirty="0">
                <a:latin typeface="+mj-lt"/>
              </a:rPr>
              <a:t>Unlike </a:t>
            </a:r>
            <a:r>
              <a:rPr lang="en-GB" sz="2800" dirty="0" err="1">
                <a:latin typeface="+mj-lt"/>
              </a:rPr>
              <a:t>Palomon</a:t>
            </a:r>
            <a:r>
              <a:rPr lang="en-GB" sz="2800" dirty="0">
                <a:latin typeface="+mj-lt"/>
              </a:rPr>
              <a:t> and </a:t>
            </a:r>
            <a:r>
              <a:rPr lang="en-GB" sz="2800" dirty="0" err="1">
                <a:latin typeface="+mj-lt"/>
              </a:rPr>
              <a:t>Arcite</a:t>
            </a:r>
            <a:r>
              <a:rPr lang="en-GB" sz="2800" dirty="0">
                <a:latin typeface="+mj-lt"/>
              </a:rPr>
              <a:t> the aspiring lovers are very clearly differentiated in ‘The Millers Tale’</a:t>
            </a:r>
          </a:p>
          <a:p>
            <a:pPr>
              <a:buNone/>
            </a:pPr>
            <a:endParaRPr lang="en-GB" sz="1100" dirty="0">
              <a:latin typeface="+mj-lt"/>
            </a:endParaRPr>
          </a:p>
          <a:p>
            <a:pPr marL="0" indent="0">
              <a:buNone/>
            </a:pPr>
            <a:r>
              <a:rPr lang="en-GB" dirty="0">
                <a:solidFill>
                  <a:srgbClr val="92D050"/>
                </a:solidFill>
                <a:latin typeface="+mj-lt"/>
              </a:rPr>
              <a:t>Nicholas - </a:t>
            </a:r>
            <a:r>
              <a:rPr lang="en-GB" dirty="0">
                <a:latin typeface="+mj-lt"/>
              </a:rPr>
              <a:t>earthly nature not divine (compare the Clerk in the Prologue)  </a:t>
            </a:r>
          </a:p>
          <a:p>
            <a:pPr lvl="1"/>
            <a:r>
              <a:rPr lang="en-GB" sz="2400" i="1" dirty="0">
                <a:latin typeface="+mj-lt"/>
              </a:rPr>
              <a:t> Music and perfume</a:t>
            </a:r>
          </a:p>
          <a:p>
            <a:pPr lvl="1"/>
            <a:r>
              <a:rPr lang="en-GB" sz="2400" i="1" dirty="0">
                <a:latin typeface="+mj-lt"/>
              </a:rPr>
              <a:t>Manipulation of ideas of time and space</a:t>
            </a:r>
          </a:p>
          <a:p>
            <a:pPr marL="0" indent="0">
              <a:buNone/>
            </a:pPr>
            <a:r>
              <a:rPr lang="en-GB" dirty="0" err="1">
                <a:solidFill>
                  <a:srgbClr val="92D050"/>
                </a:solidFill>
                <a:latin typeface="+mj-lt"/>
              </a:rPr>
              <a:t>Absolon</a:t>
            </a:r>
            <a:r>
              <a:rPr lang="en-GB" dirty="0">
                <a:latin typeface="+mj-lt"/>
              </a:rPr>
              <a:t> – associated with useless church ritual </a:t>
            </a:r>
          </a:p>
          <a:p>
            <a:pPr lvl="1"/>
            <a:r>
              <a:rPr lang="en-GB" sz="2400" dirty="0">
                <a:latin typeface="+mj-lt"/>
              </a:rPr>
              <a:t> </a:t>
            </a:r>
            <a:r>
              <a:rPr lang="en-GB" sz="2400" i="1" dirty="0">
                <a:latin typeface="+mj-lt"/>
              </a:rPr>
              <a:t>Music and perfume      </a:t>
            </a:r>
          </a:p>
          <a:p>
            <a:pPr lvl="1"/>
            <a:r>
              <a:rPr lang="en-GB" sz="2400" i="1" dirty="0">
                <a:latin typeface="+mj-lt"/>
              </a:rPr>
              <a:t>City setting     </a:t>
            </a:r>
          </a:p>
          <a:p>
            <a:pPr lvl="1"/>
            <a:r>
              <a:rPr lang="en-GB" sz="2400" i="1" dirty="0">
                <a:latin typeface="+mj-lt"/>
              </a:rPr>
              <a:t> Mobility </a:t>
            </a:r>
          </a:p>
          <a:p>
            <a:pPr lvl="1"/>
            <a:r>
              <a:rPr lang="en-GB" sz="2400" i="1" dirty="0">
                <a:latin typeface="+mj-lt"/>
              </a:rPr>
              <a:t>Solidity of space </a:t>
            </a:r>
          </a:p>
          <a:p>
            <a:pPr marL="0" indent="0">
              <a:buNone/>
            </a:pPr>
            <a:r>
              <a:rPr lang="en-GB" i="1" dirty="0">
                <a:latin typeface="+mj-lt"/>
              </a:rPr>
              <a:t>–</a:t>
            </a:r>
            <a:r>
              <a:rPr lang="en-GB" dirty="0">
                <a:latin typeface="+mj-lt"/>
              </a:rPr>
              <a:t> compare the ideological space of the grove in KT  to the solidity of the house with its shot window and cat hole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16216" y="1916832"/>
            <a:ext cx="2520280" cy="4597120"/>
          </a:xfrm>
        </p:spPr>
        <p:txBody>
          <a:bodyPr>
            <a:noAutofit/>
          </a:bodyPr>
          <a:lstStyle/>
          <a:p>
            <a:pPr algn="r"/>
            <a:r>
              <a:rPr lang="en-GB" sz="3600" dirty="0">
                <a:solidFill>
                  <a:srgbClr val="92D050"/>
                </a:solidFill>
                <a:latin typeface="Perpetua Titling MT" panose="02020502060505020804" pitchFamily="18" charset="0"/>
              </a:rPr>
              <a:t>The Linked Tales as a Class Debate</a:t>
            </a:r>
            <a:br>
              <a:rPr lang="en-GB" sz="3600" dirty="0">
                <a:solidFill>
                  <a:srgbClr val="92D050"/>
                </a:solidFill>
                <a:latin typeface="Perpetua Titling MT" panose="02020502060505020804" pitchFamily="18" charset="0"/>
              </a:rPr>
            </a:br>
            <a:r>
              <a:rPr lang="en-GB" sz="3600" dirty="0">
                <a:solidFill>
                  <a:srgbClr val="92D050"/>
                </a:solidFill>
                <a:latin typeface="Perpetua Titling MT" panose="02020502060505020804" pitchFamily="18" charset="0"/>
              </a:rPr>
              <a:t/>
            </a:r>
            <a:br>
              <a:rPr lang="en-GB" sz="3600" dirty="0">
                <a:solidFill>
                  <a:srgbClr val="92D050"/>
                </a:solidFill>
                <a:latin typeface="Perpetua Titling MT" panose="02020502060505020804" pitchFamily="18" charset="0"/>
              </a:rPr>
            </a:br>
            <a:r>
              <a:rPr lang="en-GB" sz="3600" dirty="0">
                <a:solidFill>
                  <a:srgbClr val="92D050"/>
                </a:solidFill>
              </a:rPr>
              <a:t/>
            </a:r>
            <a:br>
              <a:rPr lang="en-GB" sz="3600" dirty="0">
                <a:solidFill>
                  <a:srgbClr val="92D050"/>
                </a:solidFill>
              </a:rPr>
            </a:br>
            <a:r>
              <a:rPr lang="en-GB" sz="3600" dirty="0">
                <a:solidFill>
                  <a:srgbClr val="92D050"/>
                </a:solidFill>
              </a:rPr>
              <a:t/>
            </a:r>
            <a:br>
              <a:rPr lang="en-GB" sz="3600" dirty="0">
                <a:solidFill>
                  <a:srgbClr val="92D050"/>
                </a:solidFill>
              </a:rPr>
            </a:br>
            <a:r>
              <a:rPr lang="en-GB" sz="2000" dirty="0">
                <a:solidFill>
                  <a:srgbClr val="92D050"/>
                </a:solidFill>
              </a:rPr>
              <a:t>JW</a:t>
            </a:r>
            <a:endParaRPr lang="en-GB" sz="2400" dirty="0">
              <a:solidFill>
                <a:srgbClr val="92D050"/>
              </a:solidFill>
            </a:endParaRPr>
          </a:p>
        </p:txBody>
      </p:sp>
      <p:pic>
        <p:nvPicPr>
          <p:cNvPr id="6" name="Content Placeholder 5"/>
          <p:cNvPicPr>
            <a:picLocks noGrp="1" noChangeAspect="1"/>
          </p:cNvPicPr>
          <p:nvPr>
            <p:ph idx="1"/>
          </p:nvPr>
        </p:nvPicPr>
        <p:blipFill>
          <a:blip r:embed="rId2">
            <a:duotone>
              <a:prstClr val="black"/>
              <a:schemeClr val="accent2">
                <a:tint val="45000"/>
                <a:satMod val="400000"/>
              </a:schemeClr>
            </a:duotone>
            <a:extLst>
              <a:ext uri="{BEBA8EAE-BF5A-486C-A8C5-ECC9F3942E4B}">
                <a14:imgProps xmlns:a14="http://schemas.microsoft.com/office/drawing/2010/main">
                  <a14:imgLayer r:embed="rId3">
                    <a14:imgEffect>
                      <a14:sharpenSoften amount="25000"/>
                    </a14:imgEffect>
                    <a14:imgEffect>
                      <a14:colorTemperature colorTemp="7200"/>
                    </a14:imgEffect>
                    <a14:imgEffect>
                      <a14:saturation sat="300000"/>
                    </a14:imgEffect>
                    <a14:imgEffect>
                      <a14:brightnessContrast bright="-20000"/>
                    </a14:imgEffect>
                  </a14:imgLayer>
                </a14:imgProps>
              </a:ext>
              <a:ext uri="{28A0092B-C50C-407E-A947-70E740481C1C}">
                <a14:useLocalDpi xmlns:a14="http://schemas.microsoft.com/office/drawing/2010/main" val="0"/>
              </a:ext>
            </a:extLst>
          </a:blip>
          <a:stretch>
            <a:fillRect/>
          </a:stretch>
        </p:blipFill>
        <p:spPr>
          <a:xfrm>
            <a:off x="192551" y="184330"/>
            <a:ext cx="5878579" cy="6489340"/>
          </a:xfrm>
        </p:spPr>
      </p:pic>
    </p:spTree>
    <p:extLst>
      <p:ext uri="{BB962C8B-B14F-4D97-AF65-F5344CB8AC3E}">
        <p14:creationId xmlns:p14="http://schemas.microsoft.com/office/powerpoint/2010/main" val="13794748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1296144"/>
          </a:xfrm>
        </p:spPr>
        <p:txBody>
          <a:bodyPr>
            <a:noAutofit/>
          </a:bodyPr>
          <a:lstStyle/>
          <a:p>
            <a:pPr algn="ctr"/>
            <a:r>
              <a:rPr lang="en-GB" sz="3600" dirty="0">
                <a:solidFill>
                  <a:srgbClr val="92D050"/>
                </a:solidFill>
                <a:latin typeface="Perpetua Titling MT" panose="02020502060505020804" pitchFamily="18" charset="0"/>
              </a:rPr>
              <a:t>CHALLENGING  KT; </a:t>
            </a:r>
            <a:br>
              <a:rPr lang="en-GB" sz="3600" dirty="0">
                <a:solidFill>
                  <a:srgbClr val="92D050"/>
                </a:solidFill>
                <a:latin typeface="Perpetua Titling MT" panose="02020502060505020804" pitchFamily="18" charset="0"/>
              </a:rPr>
            </a:br>
            <a:r>
              <a:rPr lang="en-GB" sz="3600" dirty="0">
                <a:solidFill>
                  <a:srgbClr val="92D050"/>
                </a:solidFill>
                <a:latin typeface="Perpetua Titling MT" panose="02020502060505020804" pitchFamily="18" charset="0"/>
              </a:rPr>
              <a:t>NARRATIVE CHOICES</a:t>
            </a:r>
          </a:p>
        </p:txBody>
      </p:sp>
      <p:sp>
        <p:nvSpPr>
          <p:cNvPr id="3" name="Content Placeholder 2"/>
          <p:cNvSpPr>
            <a:spLocks noGrp="1"/>
          </p:cNvSpPr>
          <p:nvPr>
            <p:ph idx="1"/>
          </p:nvPr>
        </p:nvSpPr>
        <p:spPr>
          <a:xfrm>
            <a:off x="395536" y="1988840"/>
            <a:ext cx="8229600" cy="4389120"/>
          </a:xfrm>
        </p:spPr>
        <p:txBody>
          <a:bodyPr/>
          <a:lstStyle/>
          <a:p>
            <a:r>
              <a:rPr lang="en-GB" dirty="0"/>
              <a:t>Compare Alison with </a:t>
            </a:r>
            <a:r>
              <a:rPr lang="en-GB" dirty="0" err="1"/>
              <a:t>Emelye</a:t>
            </a:r>
            <a:endParaRPr lang="en-GB" dirty="0"/>
          </a:p>
          <a:p>
            <a:r>
              <a:rPr lang="en-GB" dirty="0"/>
              <a:t>Vocabulary (</a:t>
            </a:r>
            <a:r>
              <a:rPr lang="en-GB" dirty="0" err="1"/>
              <a:t>esp</a:t>
            </a:r>
            <a:r>
              <a:rPr lang="en-GB" dirty="0"/>
              <a:t> </a:t>
            </a:r>
            <a:r>
              <a:rPr lang="en-GB" dirty="0" err="1"/>
              <a:t>queynte</a:t>
            </a:r>
            <a:r>
              <a:rPr lang="en-GB" dirty="0"/>
              <a:t>)</a:t>
            </a:r>
          </a:p>
          <a:p>
            <a:r>
              <a:rPr lang="en-GB" dirty="0"/>
              <a:t>Issue of desire (including female desire)</a:t>
            </a:r>
          </a:p>
          <a:p>
            <a:r>
              <a:rPr lang="en-GB" dirty="0"/>
              <a:t>Space natural world in urban setting</a:t>
            </a:r>
          </a:p>
          <a:p>
            <a:r>
              <a:rPr lang="en-GB" dirty="0"/>
              <a:t>Social world</a:t>
            </a:r>
          </a:p>
          <a:p>
            <a:r>
              <a:rPr lang="en-GB" dirty="0"/>
              <a:t>Predetermination versus random</a:t>
            </a:r>
          </a:p>
          <a:p>
            <a:r>
              <a:rPr lang="en-GB" dirty="0"/>
              <a:t>Self determination</a:t>
            </a:r>
          </a:p>
          <a:p>
            <a:r>
              <a:rPr lang="en-GB" dirty="0"/>
              <a:t>Morality </a:t>
            </a:r>
          </a:p>
          <a:p>
            <a:r>
              <a:rPr lang="en-GB" dirty="0"/>
              <a:t>Farcical Comedy versus Farcical Tragedy </a:t>
            </a:r>
          </a:p>
          <a:p>
            <a:r>
              <a:rPr lang="en-GB" dirty="0" smtClean="0"/>
              <a:t>Why </a:t>
            </a:r>
            <a:r>
              <a:rPr lang="en-GB" smtClean="0"/>
              <a:t>university setting? </a:t>
            </a:r>
            <a:endParaRPr lang="en-GB" dirty="0"/>
          </a:p>
          <a:p>
            <a:endParaRPr lang="en-GB" dirty="0"/>
          </a:p>
        </p:txBody>
      </p:sp>
    </p:spTree>
  </p:cSld>
  <p:clrMapOvr>
    <a:masterClrMapping/>
  </p:clrMapOvr>
</p:sld>
</file>

<file path=ppt/theme/theme1.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Custom 1">
      <a:majorFont>
        <a:latin typeface="Palatino Linotype"/>
        <a:ea typeface=""/>
        <a:cs typeface=""/>
      </a:majorFont>
      <a:minorFont>
        <a:latin typeface="Garamond"/>
        <a:ea typeface=""/>
        <a:cs typeface=""/>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517</TotalTime>
  <Words>1360</Words>
  <Application>Microsoft Office PowerPoint</Application>
  <PresentationFormat>On-screen Show (4:3)</PresentationFormat>
  <Paragraphs>69</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Century Gothic</vt:lpstr>
      <vt:lpstr>Garamond</vt:lpstr>
      <vt:lpstr>Palatino Linotype</vt:lpstr>
      <vt:lpstr>Perpetua Titling MT</vt:lpstr>
      <vt:lpstr>Depth</vt:lpstr>
      <vt:lpstr>The Miller’s Tale </vt:lpstr>
      <vt:lpstr>LEARNING OUTCOMES</vt:lpstr>
      <vt:lpstr>QUITING ‘THE KNIGHTS TALE’</vt:lpstr>
      <vt:lpstr> KT : developing the tradition of order &amp; inheritance</vt:lpstr>
      <vt:lpstr>Chaucer’s critique of chivalry</vt:lpstr>
      <vt:lpstr>Miller’s Tale : 1st response</vt:lpstr>
      <vt:lpstr>Engaging with the french fabliau</vt:lpstr>
      <vt:lpstr>Shift towards English language</vt:lpstr>
      <vt:lpstr>Class challenges &amp; debates </vt:lpstr>
      <vt:lpstr>A BATTLE OF WORDS: the case of ‘queynte’ &amp; ‘hende’</vt:lpstr>
      <vt:lpstr>History: famine &amp; black death</vt:lpstr>
      <vt:lpstr>KNIGHTS, STUDENTS &amp; CLERICS</vt:lpstr>
      <vt:lpstr>The Linked Tales as a Class Debate    JW</vt:lpstr>
      <vt:lpstr>CHALLENGING  KT;  NARRATIVE CHOICES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sh095</dc:creator>
  <cp:lastModifiedBy>Jeni Williams</cp:lastModifiedBy>
  <cp:revision>61</cp:revision>
  <cp:lastPrinted>2018-09-26T17:42:08Z</cp:lastPrinted>
  <dcterms:created xsi:type="dcterms:W3CDTF">2014-02-20T01:23:37Z</dcterms:created>
  <dcterms:modified xsi:type="dcterms:W3CDTF">2018-09-26T17:42:15Z</dcterms:modified>
</cp:coreProperties>
</file>