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1" r:id="rId3"/>
    <p:sldId id="257" r:id="rId4"/>
    <p:sldId id="258" r:id="rId5"/>
    <p:sldId id="259"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00DFE2-F884-DEB2-BAF8-1E0FF830BF60}" v="52" dt="2026-02-13T15:52:20.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fora Mihai (2421152)" userId="S::2421152@student.uwtsd.ac.uk::75be97a4-2259-42ea-b630-6ae229ca623d" providerId="AD" clId="Web-{C600DFE2-F884-DEB2-BAF8-1E0FF830BF60}"/>
    <pc:docChg chg="modSld">
      <pc:chgData name="Sefora Mihai (2421152)" userId="S::2421152@student.uwtsd.ac.uk::75be97a4-2259-42ea-b630-6ae229ca623d" providerId="AD" clId="Web-{C600DFE2-F884-DEB2-BAF8-1E0FF830BF60}" dt="2026-02-13T15:52:20.831" v="50"/>
      <pc:docMkLst>
        <pc:docMk/>
      </pc:docMkLst>
      <pc:sldChg chg="modSp">
        <pc:chgData name="Sefora Mihai (2421152)" userId="S::2421152@student.uwtsd.ac.uk::75be97a4-2259-42ea-b630-6ae229ca623d" providerId="AD" clId="Web-{C600DFE2-F884-DEB2-BAF8-1E0FF830BF60}" dt="2026-02-13T15:50:23.578" v="41" actId="20577"/>
        <pc:sldMkLst>
          <pc:docMk/>
          <pc:sldMk cId="615022515" sldId="256"/>
        </pc:sldMkLst>
        <pc:spChg chg="mod">
          <ac:chgData name="Sefora Mihai (2421152)" userId="S::2421152@student.uwtsd.ac.uk::75be97a4-2259-42ea-b630-6ae229ca623d" providerId="AD" clId="Web-{C600DFE2-F884-DEB2-BAF8-1E0FF830BF60}" dt="2026-02-13T15:50:23.578" v="41" actId="20577"/>
          <ac:spMkLst>
            <pc:docMk/>
            <pc:sldMk cId="615022515" sldId="256"/>
            <ac:spMk id="3" creationId="{AD4202BE-27E3-85FE-8F38-DD8889E18148}"/>
          </ac:spMkLst>
        </pc:spChg>
      </pc:sldChg>
      <pc:sldChg chg="addSp modSp">
        <pc:chgData name="Sefora Mihai (2421152)" userId="S::2421152@student.uwtsd.ac.uk::75be97a4-2259-42ea-b630-6ae229ca623d" providerId="AD" clId="Web-{C600DFE2-F884-DEB2-BAF8-1E0FF830BF60}" dt="2026-02-13T15:51:44.049" v="48"/>
        <pc:sldMkLst>
          <pc:docMk/>
          <pc:sldMk cId="2461413750" sldId="257"/>
        </pc:sldMkLst>
        <pc:spChg chg="add">
          <ac:chgData name="Sefora Mihai (2421152)" userId="S::2421152@student.uwtsd.ac.uk::75be97a4-2259-42ea-b630-6ae229ca623d" providerId="AD" clId="Web-{C600DFE2-F884-DEB2-BAF8-1E0FF830BF60}" dt="2026-02-13T15:51:18.128" v="45"/>
          <ac:spMkLst>
            <pc:docMk/>
            <pc:sldMk cId="2461413750" sldId="257"/>
            <ac:spMk id="2" creationId="{E8A6B5A7-5EB1-0581-5EF6-30E6DD915CB7}"/>
          </ac:spMkLst>
        </pc:spChg>
        <pc:spChg chg="add">
          <ac:chgData name="Sefora Mihai (2421152)" userId="S::2421152@student.uwtsd.ac.uk::75be97a4-2259-42ea-b630-6ae229ca623d" providerId="AD" clId="Web-{C600DFE2-F884-DEB2-BAF8-1E0FF830BF60}" dt="2026-02-13T15:51:44.049" v="48"/>
          <ac:spMkLst>
            <pc:docMk/>
            <pc:sldMk cId="2461413750" sldId="257"/>
            <ac:spMk id="3" creationId="{F05BCDA7-7586-DA33-C6F7-53FC2BA46E1F}"/>
          </ac:spMkLst>
        </pc:spChg>
        <pc:spChg chg="mod">
          <ac:chgData name="Sefora Mihai (2421152)" userId="S::2421152@student.uwtsd.ac.uk::75be97a4-2259-42ea-b630-6ae229ca623d" providerId="AD" clId="Web-{C600DFE2-F884-DEB2-BAF8-1E0FF830BF60}" dt="2026-02-13T15:51:32.220" v="47"/>
          <ac:spMkLst>
            <pc:docMk/>
            <pc:sldMk cId="2461413750" sldId="257"/>
            <ac:spMk id="6" creationId="{399E6612-EA6A-FD12-99DD-F4F4D908B000}"/>
          </ac:spMkLst>
        </pc:spChg>
      </pc:sldChg>
      <pc:sldChg chg="addSp">
        <pc:chgData name="Sefora Mihai (2421152)" userId="S::2421152@student.uwtsd.ac.uk::75be97a4-2259-42ea-b630-6ae229ca623d" providerId="AD" clId="Web-{C600DFE2-F884-DEB2-BAF8-1E0FF830BF60}" dt="2026-02-13T15:52:20.831" v="50"/>
        <pc:sldMkLst>
          <pc:docMk/>
          <pc:sldMk cId="2240477260" sldId="258"/>
        </pc:sldMkLst>
        <pc:spChg chg="add">
          <ac:chgData name="Sefora Mihai (2421152)" userId="S::2421152@student.uwtsd.ac.uk::75be97a4-2259-42ea-b630-6ae229ca623d" providerId="AD" clId="Web-{C600DFE2-F884-DEB2-BAF8-1E0FF830BF60}" dt="2026-02-13T15:52:03.377" v="49"/>
          <ac:spMkLst>
            <pc:docMk/>
            <pc:sldMk cId="2240477260" sldId="258"/>
            <ac:spMk id="3" creationId="{513EA888-EC97-78BE-3768-7214FE065074}"/>
          </ac:spMkLst>
        </pc:spChg>
        <pc:spChg chg="add">
          <ac:chgData name="Sefora Mihai (2421152)" userId="S::2421152@student.uwtsd.ac.uk::75be97a4-2259-42ea-b630-6ae229ca623d" providerId="AD" clId="Web-{C600DFE2-F884-DEB2-BAF8-1E0FF830BF60}" dt="2026-02-13T15:52:20.831" v="50"/>
          <ac:spMkLst>
            <pc:docMk/>
            <pc:sldMk cId="2240477260" sldId="258"/>
            <ac:spMk id="6" creationId="{0A35F9F5-8530-46F3-381C-CCED36038949}"/>
          </ac:spMkLst>
        </pc:spChg>
      </pc:sldChg>
      <pc:sldChg chg="addSp modSp">
        <pc:chgData name="Sefora Mihai (2421152)" userId="S::2421152@student.uwtsd.ac.uk::75be97a4-2259-42ea-b630-6ae229ca623d" providerId="AD" clId="Web-{C600DFE2-F884-DEB2-BAF8-1E0FF830BF60}" dt="2026-02-13T15:51:01.407" v="44"/>
        <pc:sldMkLst>
          <pc:docMk/>
          <pc:sldMk cId="1121382765" sldId="261"/>
        </pc:sldMkLst>
        <pc:spChg chg="add">
          <ac:chgData name="Sefora Mihai (2421152)" userId="S::2421152@student.uwtsd.ac.uk::75be97a4-2259-42ea-b630-6ae229ca623d" providerId="AD" clId="Web-{C600DFE2-F884-DEB2-BAF8-1E0FF830BF60}" dt="2026-02-13T15:51:01.407" v="44"/>
          <ac:spMkLst>
            <pc:docMk/>
            <pc:sldMk cId="1121382765" sldId="261"/>
            <ac:spMk id="3" creationId="{62DEB9DE-E9C0-A8DC-90BA-9CE8B76BA5D1}"/>
          </ac:spMkLst>
        </pc:spChg>
        <pc:spChg chg="mod">
          <ac:chgData name="Sefora Mihai (2421152)" userId="S::2421152@student.uwtsd.ac.uk::75be97a4-2259-42ea-b630-6ae229ca623d" providerId="AD" clId="Web-{C600DFE2-F884-DEB2-BAF8-1E0FF830BF60}" dt="2026-02-13T15:51:01.282" v="43" actId="20577"/>
          <ac:spMkLst>
            <pc:docMk/>
            <pc:sldMk cId="1121382765" sldId="261"/>
            <ac:spMk id="4" creationId="{F548EC02-0F17-9EF7-376D-16194DC5D8C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AA7643-F953-49E6-B96C-01CC7962AA09}"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78262-066E-43B5-B95D-130A8273EC5C}" type="slidenum">
              <a:rPr lang="en-GB" smtClean="0"/>
              <a:t>‹#›</a:t>
            </a:fld>
            <a:endParaRPr lang="en-GB"/>
          </a:p>
        </p:txBody>
      </p:sp>
    </p:spTree>
    <p:extLst>
      <p:ext uri="{BB962C8B-B14F-4D97-AF65-F5344CB8AC3E}">
        <p14:creationId xmlns:p14="http://schemas.microsoft.com/office/powerpoint/2010/main" val="1394470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During recent years, the retail sector has undergone a substantial transformation because of evolving customer expectations, swift </a:t>
            </a:r>
            <a:r>
              <a:rPr lang="en-US" sz="1200" kern="1200" err="1">
                <a:solidFill>
                  <a:schemeClr val="tx1"/>
                </a:solidFill>
                <a:effectLst/>
                <a:latin typeface="+mn-lt"/>
                <a:ea typeface="+mn-ea"/>
                <a:cs typeface="+mn-cs"/>
              </a:rPr>
              <a:t>digitalisation</a:t>
            </a:r>
            <a:r>
              <a:rPr lang="en-US" sz="1200" kern="1200">
                <a:solidFill>
                  <a:schemeClr val="tx1"/>
                </a:solidFill>
                <a:effectLst/>
                <a:latin typeface="+mn-lt"/>
                <a:ea typeface="+mn-ea"/>
                <a:cs typeface="+mn-cs"/>
              </a:rPr>
              <a:t>, and augmented competitive intensity. This eventually led traditional high-street businesses, predominantly small independent retailers like Green Haven Florists, to be excessively affected by decreasing footfall as well as the increasing dominance of diverse online alternatives </a:t>
            </a:r>
            <a:r>
              <a:rPr lang="en-GB" sz="1200" kern="1200">
                <a:solidFill>
                  <a:schemeClr val="tx1"/>
                </a:solidFill>
                <a:effectLst/>
                <a:latin typeface="+mn-lt"/>
                <a:ea typeface="+mn-ea"/>
                <a:cs typeface="+mn-cs"/>
              </a:rPr>
              <a:t>(Adjei, 2025)</a:t>
            </a:r>
            <a:r>
              <a:rPr lang="en-US" sz="1200" kern="1200">
                <a:solidFill>
                  <a:schemeClr val="tx1"/>
                </a:solidFill>
                <a:effectLst/>
                <a:latin typeface="+mn-lt"/>
                <a:ea typeface="+mn-ea"/>
                <a:cs typeface="+mn-cs"/>
              </a:rPr>
              <a:t>. Green Haven Florists is a small and independent flower shop established in 2016 in Norwich, UK, by business partners named Priya Patel and Liam. Since its foundation, this business has built a robust reputation for its robust commitment to sustainability via eco-friendly packaging as well as locally sourced flowers, bespoke floral arrangements, and its close relationship with the local community. All these key strengths have factually differentiated this business from larger and mass flower market competitors in the UK </a:t>
            </a:r>
            <a:r>
              <a:rPr lang="en-GB" sz="1200" kern="1200">
                <a:solidFill>
                  <a:schemeClr val="tx1"/>
                </a:solidFill>
                <a:effectLst/>
                <a:latin typeface="+mn-lt"/>
                <a:ea typeface="+mn-ea"/>
                <a:cs typeface="+mn-cs"/>
              </a:rPr>
              <a:t>(Etheredge, DelPrince and Waliczek, 2024)</a:t>
            </a:r>
            <a:r>
              <a:rPr lang="en-US" sz="1200" kern="1200">
                <a:solidFill>
                  <a:schemeClr val="tx1"/>
                </a:solidFill>
                <a:effectLst/>
                <a:latin typeface="+mn-lt"/>
                <a:ea typeface="+mn-ea"/>
                <a:cs typeface="+mn-cs"/>
              </a:rPr>
              <a:t>. Nevertheless, despite these strengths, this business is presently facing a substantial decline in its overall profitability, with nearly 30% decline in in-store sales. This presentation aims to investigate and assess the key external and internal factors that are meaningfully contributing to the decline in in-store sales of Green Haven Florists. For this purpose, this presentation will mainly cover a discussion regarding the nature and scope of the issues that are impacting the in-store sales of Green Haven Florists. Following this, it will create and apply the 5W2H model, PESTEL analysis, and a Fishbone diagram to assess the given context of Green Haven Florists. Finally, this presentation will highlight the key findings to support </a:t>
            </a:r>
            <a:r>
              <a:rPr lang="en-GB" sz="1200" kern="1200">
                <a:solidFill>
                  <a:schemeClr val="tx1"/>
                </a:solidFill>
                <a:effectLst/>
                <a:latin typeface="+mn-lt"/>
                <a:ea typeface="+mn-ea"/>
                <a:cs typeface="+mn-cs"/>
              </a:rPr>
              <a:t>Liam and Priya with a well-structured understanding of the key challenges that they are facing before applying strategic changes.</a:t>
            </a:r>
          </a:p>
          <a:p>
            <a:pPr algn="just"/>
            <a:endParaRPr lang="en-GB"/>
          </a:p>
        </p:txBody>
      </p:sp>
      <p:sp>
        <p:nvSpPr>
          <p:cNvPr id="4" name="Slide Number Placeholder 3"/>
          <p:cNvSpPr>
            <a:spLocks noGrp="1"/>
          </p:cNvSpPr>
          <p:nvPr>
            <p:ph type="sldNum" sz="quarter" idx="5"/>
          </p:nvPr>
        </p:nvSpPr>
        <p:spPr/>
        <p:txBody>
          <a:bodyPr/>
          <a:lstStyle/>
          <a:p>
            <a:fld id="{75F78262-066E-43B5-B95D-130A8273EC5C}" type="slidenum">
              <a:rPr lang="en-GB" smtClean="0"/>
              <a:t>2</a:t>
            </a:fld>
            <a:endParaRPr lang="en-GB"/>
          </a:p>
        </p:txBody>
      </p:sp>
    </p:spTree>
    <p:extLst>
      <p:ext uri="{BB962C8B-B14F-4D97-AF65-F5344CB8AC3E}">
        <p14:creationId xmlns:p14="http://schemas.microsoft.com/office/powerpoint/2010/main" val="3220703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scale of the issues that Green Haven Florists is facing is significant, as its in-store sales declining by around 30% in the past 12 months. This significant reduction signifies not only decreased revenue but also inadequate customer engagement along with the physical store of the business, which has usually been dominant to its brand identity as well as value proposition </a:t>
            </a:r>
            <a:r>
              <a:rPr lang="en-GB" sz="1200" kern="1200">
                <a:solidFill>
                  <a:schemeClr val="tx1"/>
                </a:solidFill>
                <a:effectLst/>
                <a:latin typeface="+mn-lt"/>
                <a:ea typeface="+mn-ea"/>
                <a:cs typeface="+mn-cs"/>
              </a:rPr>
              <a:t>(Vardhan, 2025)</a:t>
            </a:r>
            <a:r>
              <a:rPr lang="en-US" sz="1200" kern="1200">
                <a:solidFill>
                  <a:schemeClr val="tx1"/>
                </a:solidFill>
                <a:effectLst/>
                <a:latin typeface="+mn-lt"/>
                <a:ea typeface="+mn-ea"/>
                <a:cs typeface="+mn-cs"/>
              </a:rPr>
              <a:t>. Additionally, the nature of the issues aligned with this in-store sales decline is vast, whereas numerous external factors proactively contributed. In terms of this, a decrease in high-street footfall in Norwich is a significant one, which has occurred because of the wider shift of consumer preferences towards online shopping and the closure of </a:t>
            </a:r>
            <a:r>
              <a:rPr lang="en-US" sz="1200" kern="1200" err="1">
                <a:solidFill>
                  <a:schemeClr val="tx1"/>
                </a:solidFill>
                <a:effectLst/>
                <a:latin typeface="+mn-lt"/>
                <a:ea typeface="+mn-ea"/>
                <a:cs typeface="+mn-cs"/>
              </a:rPr>
              <a:t>neighbouring</a:t>
            </a:r>
            <a:r>
              <a:rPr lang="en-US" sz="1200" kern="1200">
                <a:solidFill>
                  <a:schemeClr val="tx1"/>
                </a:solidFill>
                <a:effectLst/>
                <a:latin typeface="+mn-lt"/>
                <a:ea typeface="+mn-ea"/>
                <a:cs typeface="+mn-cs"/>
              </a:rPr>
              <a:t> businesses. Also, according to research by </a:t>
            </a:r>
            <a:r>
              <a:rPr lang="en-GB" sz="1200" kern="1200">
                <a:solidFill>
                  <a:schemeClr val="tx1"/>
                </a:solidFill>
                <a:effectLst/>
                <a:latin typeface="+mn-lt"/>
                <a:ea typeface="+mn-ea"/>
                <a:cs typeface="+mn-cs"/>
              </a:rPr>
              <a:t>Ward (2025)</a:t>
            </a:r>
            <a:r>
              <a:rPr lang="en-US" sz="1200" kern="1200">
                <a:solidFill>
                  <a:schemeClr val="tx1"/>
                </a:solidFill>
                <a:effectLst/>
                <a:latin typeface="+mn-lt"/>
                <a:ea typeface="+mn-ea"/>
                <a:cs typeface="+mn-cs"/>
              </a:rPr>
              <a:t>, UK high streets are continuously struggling post-pandemic, along with customers progressively </a:t>
            </a:r>
            <a:r>
              <a:rPr lang="en-US" sz="1200" kern="1200" err="1">
                <a:solidFill>
                  <a:schemeClr val="tx1"/>
                </a:solidFill>
                <a:effectLst/>
                <a:latin typeface="+mn-lt"/>
                <a:ea typeface="+mn-ea"/>
                <a:cs typeface="+mn-cs"/>
              </a:rPr>
              <a:t>favouring</a:t>
            </a:r>
            <a:r>
              <a:rPr lang="en-US" sz="1200" kern="1200">
                <a:solidFill>
                  <a:schemeClr val="tx1"/>
                </a:solidFill>
                <a:effectLst/>
                <a:latin typeface="+mn-lt"/>
                <a:ea typeface="+mn-ea"/>
                <a:cs typeface="+mn-cs"/>
              </a:rPr>
              <a:t> digital convenience instead of physical retail experiences, leading to a decrease in in-store sales. Furthermore, larger online flower retailers are currently offering same-day delivery, nationwide reach, destructive competitor pricing and frequent discounts, eventually making them more attractive alternatives for time-poor and price-sensitive customers </a:t>
            </a:r>
            <a:r>
              <a:rPr lang="en-GB" sz="1200" kern="1200">
                <a:solidFill>
                  <a:schemeClr val="tx1"/>
                </a:solidFill>
                <a:effectLst/>
                <a:latin typeface="+mn-lt"/>
                <a:ea typeface="+mn-ea"/>
                <a:cs typeface="+mn-cs"/>
              </a:rPr>
              <a:t>(Rihn et al., 2024)</a:t>
            </a:r>
            <a:r>
              <a:rPr lang="en-US" sz="1200" kern="1200">
                <a:solidFill>
                  <a:schemeClr val="tx1"/>
                </a:solidFill>
                <a:effectLst/>
                <a:latin typeface="+mn-lt"/>
                <a:ea typeface="+mn-ea"/>
                <a:cs typeface="+mn-cs"/>
              </a:rPr>
              <a:t>. In addition to these,</a:t>
            </a:r>
            <a:r>
              <a:rPr lang="en-GB" sz="1200" kern="1200">
                <a:solidFill>
                  <a:schemeClr val="tx1"/>
                </a:solidFill>
                <a:effectLst/>
                <a:latin typeface="+mn-lt"/>
                <a:ea typeface="+mn-ea"/>
                <a:cs typeface="+mn-cs"/>
              </a:rPr>
              <a:t> some </a:t>
            </a:r>
            <a:r>
              <a:rPr lang="en-US" sz="1200" kern="1200">
                <a:solidFill>
                  <a:schemeClr val="tx1"/>
                </a:solidFill>
                <a:effectLst/>
                <a:latin typeface="+mn-lt"/>
                <a:ea typeface="+mn-ea"/>
                <a:cs typeface="+mn-cs"/>
              </a:rPr>
              <a:t>internal factors are also creating issues for Green Haven Florists, including heavily relying on word-of-mouth promotion, limited marketing capacity, and the lack of expertise of Priya Patel and Liam in digital marketing are significant ones. Also, customer feedback on the company’s website being outdated as well as tough to navigate is also a significant issue that potentially limits its efficiency as a marketing and sales channel </a:t>
            </a:r>
            <a:r>
              <a:rPr lang="en-GB" sz="1200" kern="1200">
                <a:solidFill>
                  <a:schemeClr val="tx1"/>
                </a:solidFill>
                <a:effectLst/>
                <a:latin typeface="+mn-lt"/>
                <a:ea typeface="+mn-ea"/>
                <a:cs typeface="+mn-cs"/>
              </a:rPr>
              <a:t>(Gabellini and Scaramuzzi, 2022)</a:t>
            </a:r>
            <a:r>
              <a:rPr lang="en-US" sz="1200" kern="1200">
                <a:solidFill>
                  <a:schemeClr val="tx1"/>
                </a:solidFill>
                <a:effectLst/>
                <a:latin typeface="+mn-lt"/>
                <a:ea typeface="+mn-ea"/>
                <a:cs typeface="+mn-cs"/>
              </a:rPr>
              <a:t>. Furthermore, the lack of flexible delivery and subscription service options further decreases repeat purchases and customer retention. In addition to these, cost pressures also performs vital role in leading to the decline in in-store sales of this business. This mainly includes increasing flower import expenses and the increased price of sustainable materials. These significant issues are potentially making it harder for businesses to compete on a pricing strategy without losing profitability </a:t>
            </a:r>
            <a:r>
              <a:rPr lang="en-GB" sz="1200" kern="1200">
                <a:solidFill>
                  <a:schemeClr val="tx1"/>
                </a:solidFill>
                <a:effectLst/>
                <a:latin typeface="+mn-lt"/>
                <a:ea typeface="+mn-ea"/>
                <a:cs typeface="+mn-cs"/>
              </a:rPr>
              <a:t>(Adjei, 2025)</a:t>
            </a:r>
            <a:r>
              <a:rPr lang="en-US" sz="1200" kern="1200">
                <a:solidFill>
                  <a:schemeClr val="tx1"/>
                </a:solidFill>
                <a:effectLst/>
                <a:latin typeface="+mn-lt"/>
                <a:ea typeface="+mn-ea"/>
                <a:cs typeface="+mn-cs"/>
              </a:rPr>
              <a:t>.</a:t>
            </a:r>
            <a:endParaRPr lang="en-GB" sz="1200" kern="1200">
              <a:solidFill>
                <a:schemeClr val="tx1"/>
              </a:solidFill>
              <a:effectLst/>
              <a:latin typeface="+mn-lt"/>
              <a:ea typeface="+mn-ea"/>
              <a:cs typeface="+mn-cs"/>
            </a:endParaRPr>
          </a:p>
          <a:p>
            <a:pPr algn="just"/>
            <a:endParaRPr lang="en-GB"/>
          </a:p>
        </p:txBody>
      </p:sp>
      <p:sp>
        <p:nvSpPr>
          <p:cNvPr id="4" name="Slide Number Placeholder 3"/>
          <p:cNvSpPr>
            <a:spLocks noGrp="1"/>
          </p:cNvSpPr>
          <p:nvPr>
            <p:ph type="sldNum" sz="quarter" idx="5"/>
          </p:nvPr>
        </p:nvSpPr>
        <p:spPr/>
        <p:txBody>
          <a:bodyPr/>
          <a:lstStyle/>
          <a:p>
            <a:fld id="{75F78262-066E-43B5-B95D-130A8273EC5C}" type="slidenum">
              <a:rPr lang="en-GB" smtClean="0"/>
              <a:t>3</a:t>
            </a:fld>
            <a:endParaRPr lang="en-GB"/>
          </a:p>
        </p:txBody>
      </p:sp>
    </p:spTree>
    <p:extLst>
      <p:ext uri="{BB962C8B-B14F-4D97-AF65-F5344CB8AC3E}">
        <p14:creationId xmlns:p14="http://schemas.microsoft.com/office/powerpoint/2010/main" val="1196851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5W2H model is fundamentally a structured and seven-question checklist-based analytical tool that businesses use to clear and concisely define a problem by effectively examining seven crucial dimensions, which are What, When, Who, Where, Why, How Much and How </a:t>
            </a:r>
            <a:r>
              <a:rPr lang="en-GB" sz="1200" kern="1200">
                <a:solidFill>
                  <a:schemeClr val="tx1"/>
                </a:solidFill>
                <a:effectLst/>
                <a:latin typeface="+mn-lt"/>
                <a:ea typeface="+mn-ea"/>
                <a:cs typeface="+mn-cs"/>
              </a:rPr>
              <a:t>(Kohl, 2020)</a:t>
            </a:r>
            <a:r>
              <a:rPr lang="en-US" sz="1200" kern="1200">
                <a:solidFill>
                  <a:schemeClr val="tx1"/>
                </a:solidFill>
                <a:effectLst/>
                <a:latin typeface="+mn-lt"/>
                <a:ea typeface="+mn-ea"/>
                <a:cs typeface="+mn-cs"/>
              </a:rPr>
              <a:t>. Applying this problem-solving model supports businesses in gaining a comprehensive understanding of all the issues initially, before any proactive solutions are proposed. In the context of Green Haven Florists, as per this model, the key stakeholders that are affected by the significant issue are mainly Priya Patel and Liam as owners, customers who might experience higher prices and decreased availability of products and service quality and also shop employees whose job security might be impacted </a:t>
            </a:r>
            <a:r>
              <a:rPr lang="en-GB" sz="1200" kern="1200">
                <a:solidFill>
                  <a:schemeClr val="tx1"/>
                </a:solidFill>
                <a:effectLst/>
                <a:latin typeface="+mn-lt"/>
                <a:ea typeface="+mn-ea"/>
                <a:cs typeface="+mn-cs"/>
              </a:rPr>
              <a:t>(Sabatini et al., 2021)</a:t>
            </a:r>
            <a:r>
              <a:rPr lang="en-US" sz="1200" kern="1200">
                <a:solidFill>
                  <a:schemeClr val="tx1"/>
                </a:solidFill>
                <a:effectLst/>
                <a:latin typeface="+mn-lt"/>
                <a:ea typeface="+mn-ea"/>
                <a:cs typeface="+mn-cs"/>
              </a:rPr>
              <a:t>. Here, the core issue is mainly the continued decline in in-store sales that has occurred over the last 12 months at its physical store situated on the high street of Norwich. The key explanations behind this decline are multi-layered, such as modern customers are progressively shifting to online shopping, attracted by convenience, lower prices, high street and quicker delivery options. Also, competition in the flower market has highly intensified from diverse digitally savvy florist boutiques and also from national chains, along with destructive pricing strategies </a:t>
            </a:r>
            <a:r>
              <a:rPr lang="en-GB" sz="1200" kern="1200">
                <a:solidFill>
                  <a:schemeClr val="tx1"/>
                </a:solidFill>
                <a:effectLst/>
                <a:latin typeface="+mn-lt"/>
                <a:ea typeface="+mn-ea"/>
                <a:cs typeface="+mn-cs"/>
              </a:rPr>
              <a:t>(Rafique et al., 2024)</a:t>
            </a:r>
            <a:r>
              <a:rPr lang="en-US" sz="1200" kern="1200">
                <a:solidFill>
                  <a:schemeClr val="tx1"/>
                </a:solidFill>
                <a:effectLst/>
                <a:latin typeface="+mn-lt"/>
                <a:ea typeface="+mn-ea"/>
                <a:cs typeface="+mn-cs"/>
              </a:rPr>
              <a:t>. The key reason behind this decline is mainly identified through the customers' feedback regarding an outdated website, limited digital presence, and a lack of flexible services, which eventually makes it less competitive within the market. This ultimately imposed a significant financial impact on the business sales and profit, with a reported 30% decrease in in-store sales. This decline eventually highlights the urgency of solving the situation to sustain this business in the market </a:t>
            </a:r>
            <a:r>
              <a:rPr lang="en-GB" sz="1200" kern="1200">
                <a:solidFill>
                  <a:schemeClr val="tx1"/>
                </a:solidFill>
                <a:effectLst/>
                <a:latin typeface="+mn-lt"/>
                <a:ea typeface="+mn-ea"/>
                <a:cs typeface="+mn-cs"/>
              </a:rPr>
              <a:t>(Har et al., 2022)</a:t>
            </a:r>
            <a:r>
              <a:rPr lang="en-US" sz="1200" kern="1200">
                <a:solidFill>
                  <a:schemeClr val="tx1"/>
                </a:solidFill>
                <a:effectLst/>
                <a:latin typeface="+mn-lt"/>
                <a:ea typeface="+mn-ea"/>
                <a:cs typeface="+mn-cs"/>
              </a:rPr>
              <a:t>.</a:t>
            </a:r>
            <a:endParaRPr lang="en-GB" sz="1200" kern="1200">
              <a:solidFill>
                <a:schemeClr val="tx1"/>
              </a:solidFill>
              <a:effectLst/>
              <a:latin typeface="+mn-lt"/>
              <a:ea typeface="+mn-ea"/>
              <a:cs typeface="+mn-cs"/>
            </a:endParaRPr>
          </a:p>
          <a:p>
            <a:pPr algn="just"/>
            <a:endParaRPr lang="en-GB"/>
          </a:p>
        </p:txBody>
      </p:sp>
      <p:sp>
        <p:nvSpPr>
          <p:cNvPr id="4" name="Slide Number Placeholder 3"/>
          <p:cNvSpPr>
            <a:spLocks noGrp="1"/>
          </p:cNvSpPr>
          <p:nvPr>
            <p:ph type="sldNum" sz="quarter" idx="5"/>
          </p:nvPr>
        </p:nvSpPr>
        <p:spPr/>
        <p:txBody>
          <a:bodyPr/>
          <a:lstStyle/>
          <a:p>
            <a:fld id="{75F78262-066E-43B5-B95D-130A8273EC5C}" type="slidenum">
              <a:rPr lang="en-GB" smtClean="0"/>
              <a:t>4</a:t>
            </a:fld>
            <a:endParaRPr lang="en-GB"/>
          </a:p>
        </p:txBody>
      </p:sp>
    </p:spTree>
    <p:extLst>
      <p:ext uri="{BB962C8B-B14F-4D97-AF65-F5344CB8AC3E}">
        <p14:creationId xmlns:p14="http://schemas.microsoft.com/office/powerpoint/2010/main" val="2292755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PESTEL analysis is mainly a strategic framework that is utilised to assess and monitor the macro-environmental factors that potentially impact an </a:t>
            </a:r>
            <a:r>
              <a:rPr lang="en-US" sz="1200" kern="1200" err="1">
                <a:solidFill>
                  <a:schemeClr val="tx1"/>
                </a:solidFill>
                <a:effectLst/>
                <a:latin typeface="+mn-lt"/>
                <a:ea typeface="+mn-ea"/>
                <a:cs typeface="+mn-cs"/>
              </a:rPr>
              <a:t>organisation's</a:t>
            </a:r>
            <a:r>
              <a:rPr lang="en-US" sz="1200" kern="1200">
                <a:solidFill>
                  <a:schemeClr val="tx1"/>
                </a:solidFill>
                <a:effectLst/>
                <a:latin typeface="+mn-lt"/>
                <a:ea typeface="+mn-ea"/>
                <a:cs typeface="+mn-cs"/>
              </a:rPr>
              <a:t> overall performance </a:t>
            </a:r>
            <a:r>
              <a:rPr lang="en-GB" sz="1200" kern="1200">
                <a:solidFill>
                  <a:schemeClr val="tx1"/>
                </a:solidFill>
                <a:effectLst/>
                <a:latin typeface="+mn-lt"/>
                <a:ea typeface="+mn-ea"/>
                <a:cs typeface="+mn-cs"/>
              </a:rPr>
              <a:t>(Bouzid, 2020)</a:t>
            </a:r>
            <a:r>
              <a:rPr lang="en-US" sz="1200" kern="1200">
                <a:solidFill>
                  <a:schemeClr val="tx1"/>
                </a:solidFill>
                <a:effectLst/>
                <a:latin typeface="+mn-lt"/>
                <a:ea typeface="+mn-ea"/>
                <a:cs typeface="+mn-cs"/>
              </a:rPr>
              <a:t>. This framework mainly covers six key external factors, such as Political, Economic, and Social, along with Technological, Environmental, and Legal factors. Applying this model to the context of Green Haven Florists highlights both potential opportunities and threats. For example, </a:t>
            </a:r>
            <a:r>
              <a:rPr lang="en-US" sz="1200" i="1" kern="1200">
                <a:solidFill>
                  <a:schemeClr val="tx1"/>
                </a:solidFill>
                <a:effectLst/>
                <a:latin typeface="+mn-lt"/>
                <a:ea typeface="+mn-ea"/>
                <a:cs typeface="+mn-cs"/>
              </a:rPr>
              <a:t>politically</a:t>
            </a:r>
            <a:r>
              <a:rPr lang="en-US" sz="1200" kern="1200">
                <a:solidFill>
                  <a:schemeClr val="tx1"/>
                </a:solidFill>
                <a:effectLst/>
                <a:latin typeface="+mn-lt"/>
                <a:ea typeface="+mn-ea"/>
                <a:cs typeface="+mn-cs"/>
              </a:rPr>
              <a:t>, post-Brexit trade complexities and import regulations have significantly affected the availability and price of imported flowers. Also, while environmental policies that inspire sustainable packaging, this potentially increase compliance expenses </a:t>
            </a:r>
            <a:r>
              <a:rPr lang="en-GB" sz="1200" kern="1200">
                <a:solidFill>
                  <a:schemeClr val="tx1"/>
                </a:solidFill>
                <a:effectLst/>
                <a:latin typeface="+mn-lt"/>
                <a:ea typeface="+mn-ea"/>
                <a:cs typeface="+mn-cs"/>
              </a:rPr>
              <a:t>(Marmol, 2021)</a:t>
            </a:r>
            <a:r>
              <a:rPr lang="en-US" sz="1200" kern="1200">
                <a:solidFill>
                  <a:schemeClr val="tx1"/>
                </a:solidFill>
                <a:effectLst/>
                <a:latin typeface="+mn-lt"/>
                <a:ea typeface="+mn-ea"/>
                <a:cs typeface="+mn-cs"/>
              </a:rPr>
              <a:t>. Yet they also offer an opportunity for the business to reinforce its ethical and sustainable brand positioning. Also, </a:t>
            </a:r>
            <a:r>
              <a:rPr lang="en-US" sz="1200" i="1" kern="1200">
                <a:solidFill>
                  <a:schemeClr val="tx1"/>
                </a:solidFill>
                <a:effectLst/>
                <a:latin typeface="+mn-lt"/>
                <a:ea typeface="+mn-ea"/>
                <a:cs typeface="+mn-cs"/>
              </a:rPr>
              <a:t>economically</a:t>
            </a:r>
            <a:r>
              <a:rPr lang="en-US" sz="1200" kern="1200">
                <a:solidFill>
                  <a:schemeClr val="tx1"/>
                </a:solidFill>
                <a:effectLst/>
                <a:latin typeface="+mn-lt"/>
                <a:ea typeface="+mn-ea"/>
                <a:cs typeface="+mn-cs"/>
              </a:rPr>
              <a:t>, the Uk is facing a high inflation rate that eventually increases supplier costs, which highly squeezes profit margins of the company. A high inflation rate also decreases customers' disposable income, eventually making them highly price-sensitive </a:t>
            </a:r>
            <a:r>
              <a:rPr lang="en-GB" sz="1200" kern="1200">
                <a:solidFill>
                  <a:schemeClr val="tx1"/>
                </a:solidFill>
                <a:effectLst/>
                <a:latin typeface="+mn-lt"/>
                <a:ea typeface="+mn-ea"/>
                <a:cs typeface="+mn-cs"/>
              </a:rPr>
              <a:t>(Gabellini and Scaramuzzi, 2022)</a:t>
            </a:r>
            <a:r>
              <a:rPr lang="en-US" sz="1200" kern="1200">
                <a:solidFill>
                  <a:schemeClr val="tx1"/>
                </a:solidFill>
                <a:effectLst/>
                <a:latin typeface="+mn-lt"/>
                <a:ea typeface="+mn-ea"/>
                <a:cs typeface="+mn-cs"/>
              </a:rPr>
              <a:t>. Nevertheless, economic pressure also potentially creates opportunities for product differentiation via value-added services instead of price competition </a:t>
            </a:r>
            <a:r>
              <a:rPr lang="en-GB" sz="1200" kern="1200">
                <a:solidFill>
                  <a:schemeClr val="tx1"/>
                </a:solidFill>
                <a:effectLst/>
                <a:latin typeface="+mn-lt"/>
                <a:ea typeface="+mn-ea"/>
                <a:cs typeface="+mn-cs"/>
              </a:rPr>
              <a:t>(</a:t>
            </a:r>
            <a:r>
              <a:rPr lang="en-GB" sz="1200" kern="1200" err="1">
                <a:solidFill>
                  <a:schemeClr val="tx1"/>
                </a:solidFill>
                <a:effectLst/>
                <a:latin typeface="+mn-lt"/>
                <a:ea typeface="+mn-ea"/>
                <a:cs typeface="+mn-cs"/>
              </a:rPr>
              <a:t>Devrani</a:t>
            </a:r>
            <a:r>
              <a:rPr lang="en-GB" sz="1200" kern="1200">
                <a:solidFill>
                  <a:schemeClr val="tx1"/>
                </a:solidFill>
                <a:effectLst/>
                <a:latin typeface="+mn-lt"/>
                <a:ea typeface="+mn-ea"/>
                <a:cs typeface="+mn-cs"/>
              </a:rPr>
              <a:t> et al., 2023)</a:t>
            </a:r>
            <a:r>
              <a:rPr lang="en-US" sz="1200" kern="1200">
                <a:solidFill>
                  <a:schemeClr val="tx1"/>
                </a:solidFill>
                <a:effectLst/>
                <a:latin typeface="+mn-lt"/>
                <a:ea typeface="+mn-ea"/>
                <a:cs typeface="+mn-cs"/>
              </a:rPr>
              <a:t>. Additionally, </a:t>
            </a:r>
            <a:r>
              <a:rPr lang="en-US" sz="1200" i="1" kern="1200">
                <a:solidFill>
                  <a:schemeClr val="tx1"/>
                </a:solidFill>
                <a:effectLst/>
                <a:latin typeface="+mn-lt"/>
                <a:ea typeface="+mn-ea"/>
                <a:cs typeface="+mn-cs"/>
              </a:rPr>
              <a:t>socially</a:t>
            </a:r>
            <a:r>
              <a:rPr lang="en-US" sz="1200" kern="1200">
                <a:solidFill>
                  <a:schemeClr val="tx1"/>
                </a:solidFill>
                <a:effectLst/>
                <a:latin typeface="+mn-lt"/>
                <a:ea typeface="+mn-ea"/>
                <a:cs typeface="+mn-cs"/>
              </a:rPr>
              <a:t>, the modern consumers are highly preferring convenience-driven products and services, along with shifting towards online shopping </a:t>
            </a:r>
            <a:r>
              <a:rPr lang="en-GB" sz="1200" kern="1200">
                <a:solidFill>
                  <a:schemeClr val="tx1"/>
                </a:solidFill>
                <a:effectLst/>
                <a:latin typeface="+mn-lt"/>
                <a:ea typeface="+mn-ea"/>
                <a:cs typeface="+mn-cs"/>
              </a:rPr>
              <a:t>(Ward, 2025)</a:t>
            </a:r>
            <a:r>
              <a:rPr lang="en-US" sz="1200" kern="1200">
                <a:solidFill>
                  <a:schemeClr val="tx1"/>
                </a:solidFill>
                <a:effectLst/>
                <a:latin typeface="+mn-lt"/>
                <a:ea typeface="+mn-ea"/>
                <a:cs typeface="+mn-cs"/>
              </a:rPr>
              <a:t>. While this trend threatens in-store sales of the businesses, constant consumer interest in sustainability provided a strong opportunity for Green Haven to reinforce its sustainable and ethical brand positioning. Furthermore, </a:t>
            </a:r>
            <a:r>
              <a:rPr lang="en-US" sz="1200" i="1" kern="1200">
                <a:solidFill>
                  <a:schemeClr val="tx1"/>
                </a:solidFill>
                <a:effectLst/>
                <a:latin typeface="+mn-lt"/>
                <a:ea typeface="+mn-ea"/>
                <a:cs typeface="+mn-cs"/>
              </a:rPr>
              <a:t>technologically</a:t>
            </a:r>
            <a:r>
              <a:rPr lang="en-US" sz="1200" kern="1200">
                <a:solidFill>
                  <a:schemeClr val="tx1"/>
                </a:solidFill>
                <a:effectLst/>
                <a:latin typeface="+mn-lt"/>
                <a:ea typeface="+mn-ea"/>
                <a:cs typeface="+mn-cs"/>
              </a:rPr>
              <a:t>, demands for advanced e-commerce platforms, social media and digital marketing are rapidly growing, and competitors are progressively leveraging them, posing a threat to Green Haven Florists' business due to its outdated website, which significantly limits customer engagement </a:t>
            </a:r>
            <a:r>
              <a:rPr lang="en-GB" sz="1200" kern="1200">
                <a:solidFill>
                  <a:schemeClr val="tx1"/>
                </a:solidFill>
                <a:effectLst/>
                <a:latin typeface="+mn-lt"/>
                <a:ea typeface="+mn-ea"/>
                <a:cs typeface="+mn-cs"/>
              </a:rPr>
              <a:t>(Gabellini and Scaramuzzi, 2022)</a:t>
            </a:r>
            <a:r>
              <a:rPr lang="en-US" sz="1200" kern="1200">
                <a:solidFill>
                  <a:schemeClr val="tx1"/>
                </a:solidFill>
                <a:effectLst/>
                <a:latin typeface="+mn-lt"/>
                <a:ea typeface="+mn-ea"/>
                <a:cs typeface="+mn-cs"/>
              </a:rPr>
              <a:t>. Besides, </a:t>
            </a:r>
            <a:r>
              <a:rPr lang="en-US" sz="1200" i="1" kern="1200">
                <a:solidFill>
                  <a:schemeClr val="tx1"/>
                </a:solidFill>
                <a:effectLst/>
                <a:latin typeface="+mn-lt"/>
                <a:ea typeface="+mn-ea"/>
                <a:cs typeface="+mn-cs"/>
              </a:rPr>
              <a:t>environmentally</a:t>
            </a:r>
            <a:r>
              <a:rPr lang="en-US" sz="1200" kern="1200">
                <a:solidFill>
                  <a:schemeClr val="tx1"/>
                </a:solidFill>
                <a:effectLst/>
                <a:latin typeface="+mn-lt"/>
                <a:ea typeface="+mn-ea"/>
                <a:cs typeface="+mn-cs"/>
              </a:rPr>
              <a:t>, this business's strong commitment to sustainability and ethical sourcing strengthens its brand credibility, yet increases expenses. Also, </a:t>
            </a:r>
            <a:r>
              <a:rPr lang="en-US" sz="1200" i="1" kern="1200">
                <a:solidFill>
                  <a:schemeClr val="tx1"/>
                </a:solidFill>
                <a:effectLst/>
                <a:latin typeface="+mn-lt"/>
                <a:ea typeface="+mn-ea"/>
                <a:cs typeface="+mn-cs"/>
              </a:rPr>
              <a:t>legally</a:t>
            </a:r>
            <a:r>
              <a:rPr lang="en-US" sz="1200" kern="1200">
                <a:solidFill>
                  <a:schemeClr val="tx1"/>
                </a:solidFill>
                <a:effectLst/>
                <a:latin typeface="+mn-lt"/>
                <a:ea typeface="+mn-ea"/>
                <a:cs typeface="+mn-cs"/>
              </a:rPr>
              <a:t>, the business must ensure compliance with all health and safety, employment, and customer protection laws, which further adds operational pressure, predominantly for delivery services </a:t>
            </a:r>
            <a:r>
              <a:rPr lang="en-GB" sz="1200" kern="1200">
                <a:solidFill>
                  <a:schemeClr val="tx1"/>
                </a:solidFill>
                <a:effectLst/>
                <a:latin typeface="+mn-lt"/>
                <a:ea typeface="+mn-ea"/>
                <a:cs typeface="+mn-cs"/>
              </a:rPr>
              <a:t>(Bouzid, 2020)</a:t>
            </a:r>
            <a:r>
              <a:rPr lang="en-US" sz="1200" kern="1200">
                <a:solidFill>
                  <a:schemeClr val="tx1"/>
                </a:solidFill>
                <a:effectLst/>
                <a:latin typeface="+mn-lt"/>
                <a:ea typeface="+mn-ea"/>
                <a:cs typeface="+mn-cs"/>
              </a:rPr>
              <a:t>.</a:t>
            </a:r>
            <a:endParaRPr lang="en-GB" sz="1200" kern="1200">
              <a:solidFill>
                <a:schemeClr val="tx1"/>
              </a:solidFill>
              <a:effectLst/>
              <a:latin typeface="+mn-lt"/>
              <a:ea typeface="+mn-ea"/>
              <a:cs typeface="+mn-cs"/>
            </a:endParaRPr>
          </a:p>
          <a:p>
            <a:pPr algn="just"/>
            <a:endParaRPr lang="en-GB"/>
          </a:p>
        </p:txBody>
      </p:sp>
      <p:sp>
        <p:nvSpPr>
          <p:cNvPr id="4" name="Slide Number Placeholder 3"/>
          <p:cNvSpPr>
            <a:spLocks noGrp="1"/>
          </p:cNvSpPr>
          <p:nvPr>
            <p:ph type="sldNum" sz="quarter" idx="5"/>
          </p:nvPr>
        </p:nvSpPr>
        <p:spPr/>
        <p:txBody>
          <a:bodyPr/>
          <a:lstStyle/>
          <a:p>
            <a:fld id="{75F78262-066E-43B5-B95D-130A8273EC5C}" type="slidenum">
              <a:rPr lang="en-GB" smtClean="0"/>
              <a:t>5</a:t>
            </a:fld>
            <a:endParaRPr lang="en-GB"/>
          </a:p>
        </p:txBody>
      </p:sp>
    </p:spTree>
    <p:extLst>
      <p:ext uri="{BB962C8B-B14F-4D97-AF65-F5344CB8AC3E}">
        <p14:creationId xmlns:p14="http://schemas.microsoft.com/office/powerpoint/2010/main" val="19160968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Fishbone diagram is mainly a well-structured root-cause analysis tool that business used to classify, explore, and chart all possible causes of a precise problem </a:t>
            </a:r>
            <a:r>
              <a:rPr lang="en-GB" sz="1200" kern="1200">
                <a:solidFill>
                  <a:schemeClr val="tx1"/>
                </a:solidFill>
                <a:effectLst/>
                <a:latin typeface="+mn-lt"/>
                <a:ea typeface="+mn-ea"/>
                <a:cs typeface="+mn-cs"/>
              </a:rPr>
              <a:t>(Kumah et al., 2024)</a:t>
            </a:r>
            <a:r>
              <a:rPr lang="en-US" sz="1200" kern="1200">
                <a:solidFill>
                  <a:schemeClr val="tx1"/>
                </a:solidFill>
                <a:effectLst/>
                <a:latin typeface="+mn-lt"/>
                <a:ea typeface="+mn-ea"/>
                <a:cs typeface="+mn-cs"/>
              </a:rPr>
              <a:t>. </a:t>
            </a:r>
            <a:r>
              <a:rPr lang="en-GB" sz="1200" kern="1200">
                <a:solidFill>
                  <a:schemeClr val="tx1"/>
                </a:solidFill>
                <a:effectLst/>
                <a:latin typeface="+mn-lt"/>
                <a:ea typeface="+mn-ea"/>
                <a:cs typeface="+mn-cs"/>
              </a:rPr>
              <a:t>In the case of Green Haven Florists, the chief problem is a decline in its in-store sales. While applying this diagram to</a:t>
            </a:r>
            <a:r>
              <a:rPr lang="en-US" sz="1200" kern="1200">
                <a:solidFill>
                  <a:schemeClr val="tx1"/>
                </a:solidFill>
                <a:effectLst/>
                <a:latin typeface="+mn-lt"/>
                <a:ea typeface="+mn-ea"/>
                <a:cs typeface="+mn-cs"/>
              </a:rPr>
              <a:t>classify the key and underlying reasons for decline in Green Haven Florists’ in-store sales highlights that under the </a:t>
            </a:r>
            <a:r>
              <a:rPr lang="en-US" sz="1200" i="1" kern="1200">
                <a:solidFill>
                  <a:schemeClr val="tx1"/>
                </a:solidFill>
                <a:effectLst/>
                <a:latin typeface="+mn-lt"/>
                <a:ea typeface="+mn-ea"/>
                <a:cs typeface="+mn-cs"/>
              </a:rPr>
              <a:t>People</a:t>
            </a:r>
            <a:r>
              <a:rPr lang="en-US" sz="1200" kern="1200">
                <a:solidFill>
                  <a:schemeClr val="tx1"/>
                </a:solidFill>
                <a:effectLst/>
                <a:latin typeface="+mn-lt"/>
                <a:ea typeface="+mn-ea"/>
                <a:cs typeface="+mn-cs"/>
              </a:rPr>
              <a:t> </a:t>
            </a:r>
            <a:r>
              <a:rPr lang="en-GB" sz="1200" kern="1200">
                <a:solidFill>
                  <a:schemeClr val="tx1"/>
                </a:solidFill>
                <a:effectLst/>
                <a:latin typeface="+mn-lt"/>
                <a:ea typeface="+mn-ea"/>
                <a:cs typeface="+mn-cs"/>
              </a:rPr>
              <a:t>perspective</a:t>
            </a:r>
            <a:r>
              <a:rPr lang="en-US" sz="1200" kern="1200">
                <a:solidFill>
                  <a:schemeClr val="tx1"/>
                </a:solidFill>
                <a:effectLst/>
                <a:latin typeface="+mn-lt"/>
                <a:ea typeface="+mn-ea"/>
                <a:cs typeface="+mn-cs"/>
              </a:rPr>
              <a:t>, the limited digital marketing skills of its owners restrict its customer reach, while </a:t>
            </a:r>
            <a:r>
              <a:rPr lang="en-US" sz="1200" i="1" kern="1200">
                <a:solidFill>
                  <a:schemeClr val="tx1"/>
                </a:solidFill>
                <a:effectLst/>
                <a:latin typeface="+mn-lt"/>
                <a:ea typeface="+mn-ea"/>
                <a:cs typeface="+mn-cs"/>
              </a:rPr>
              <a:t>Process</a:t>
            </a:r>
            <a:r>
              <a:rPr lang="en-US" sz="1200" kern="1200">
                <a:solidFill>
                  <a:schemeClr val="tx1"/>
                </a:solidFill>
                <a:effectLst/>
                <a:latin typeface="+mn-lt"/>
                <a:ea typeface="+mn-ea"/>
                <a:cs typeface="+mn-cs"/>
              </a:rPr>
              <a:t> issues mainly include the lack of flexible delivery and subscription services options that eventually decrease repeat purchases </a:t>
            </a:r>
            <a:r>
              <a:rPr lang="en-GB" sz="1200" kern="1200">
                <a:solidFill>
                  <a:schemeClr val="tx1"/>
                </a:solidFill>
                <a:effectLst/>
                <a:latin typeface="+mn-lt"/>
                <a:ea typeface="+mn-ea"/>
                <a:cs typeface="+mn-cs"/>
              </a:rPr>
              <a:t>(Rihn et al., 2024)</a:t>
            </a:r>
            <a:r>
              <a:rPr lang="en-US" sz="1200" kern="1200">
                <a:solidFill>
                  <a:schemeClr val="tx1"/>
                </a:solidFill>
                <a:effectLst/>
                <a:latin typeface="+mn-lt"/>
                <a:ea typeface="+mn-ea"/>
                <a:cs typeface="+mn-cs"/>
              </a:rPr>
              <a:t>. Also, Place-related aspects, such as a decline in high-street footfall at Norwich, and decreased surrounding business activity, additionally limit its in-store customers. Besides, significant </a:t>
            </a:r>
            <a:r>
              <a:rPr lang="en-US" sz="1200" i="1" kern="1200">
                <a:solidFill>
                  <a:schemeClr val="tx1"/>
                </a:solidFill>
                <a:effectLst/>
                <a:latin typeface="+mn-lt"/>
                <a:ea typeface="+mn-ea"/>
                <a:cs typeface="+mn-cs"/>
              </a:rPr>
              <a:t>Price </a:t>
            </a:r>
            <a:r>
              <a:rPr lang="en-US" sz="1200" kern="1200">
                <a:solidFill>
                  <a:schemeClr val="tx1"/>
                </a:solidFill>
                <a:effectLst/>
                <a:latin typeface="+mn-lt"/>
                <a:ea typeface="+mn-ea"/>
                <a:cs typeface="+mn-cs"/>
              </a:rPr>
              <a:t>pressures occur from higher expenses aligned with sustainable flower sourcing, while </a:t>
            </a:r>
            <a:r>
              <a:rPr lang="en-US" sz="1200" i="1" kern="1200">
                <a:solidFill>
                  <a:schemeClr val="tx1"/>
                </a:solidFill>
                <a:effectLst/>
                <a:latin typeface="+mn-lt"/>
                <a:ea typeface="+mn-ea"/>
                <a:cs typeface="+mn-cs"/>
              </a:rPr>
              <a:t>Promotion</a:t>
            </a:r>
            <a:r>
              <a:rPr lang="en-US" sz="1200" kern="1200">
                <a:solidFill>
                  <a:schemeClr val="tx1"/>
                </a:solidFill>
                <a:effectLst/>
                <a:latin typeface="+mn-lt"/>
                <a:ea typeface="+mn-ea"/>
                <a:cs typeface="+mn-cs"/>
              </a:rPr>
              <a:t> is declining due to nominal social media engagement, as well as poor online visibility. In addition to these, Product limitations, like a lack of innovation in contrast to competitors, significantly contribute to declining sales performance </a:t>
            </a:r>
            <a:r>
              <a:rPr lang="en-GB" sz="1200" kern="1200">
                <a:solidFill>
                  <a:schemeClr val="tx1"/>
                </a:solidFill>
                <a:effectLst/>
                <a:latin typeface="+mn-lt"/>
                <a:ea typeface="+mn-ea"/>
                <a:cs typeface="+mn-cs"/>
              </a:rPr>
              <a:t>(</a:t>
            </a:r>
            <a:r>
              <a:rPr lang="en-GB" sz="1200" kern="1200" err="1">
                <a:solidFill>
                  <a:schemeClr val="tx1"/>
                </a:solidFill>
                <a:effectLst/>
                <a:latin typeface="+mn-lt"/>
                <a:ea typeface="+mn-ea"/>
                <a:cs typeface="+mn-cs"/>
              </a:rPr>
              <a:t>Devrani</a:t>
            </a:r>
            <a:r>
              <a:rPr lang="en-GB" sz="1200" kern="1200">
                <a:solidFill>
                  <a:schemeClr val="tx1"/>
                </a:solidFill>
                <a:effectLst/>
                <a:latin typeface="+mn-lt"/>
                <a:ea typeface="+mn-ea"/>
                <a:cs typeface="+mn-cs"/>
              </a:rPr>
              <a:t> et al., 2023)</a:t>
            </a:r>
            <a:r>
              <a:rPr lang="en-US" sz="1200" kern="1200">
                <a:solidFill>
                  <a:schemeClr val="tx1"/>
                </a:solidFill>
                <a:effectLst/>
                <a:latin typeface="+mn-lt"/>
                <a:ea typeface="+mn-ea"/>
                <a:cs typeface="+mn-cs"/>
              </a:rPr>
              <a:t>.</a:t>
            </a:r>
            <a:endParaRPr lang="en-GB" sz="1200" kern="1200">
              <a:solidFill>
                <a:schemeClr val="tx1"/>
              </a:solidFill>
              <a:effectLst/>
              <a:latin typeface="+mn-lt"/>
              <a:ea typeface="+mn-ea"/>
              <a:cs typeface="+mn-cs"/>
            </a:endParaRPr>
          </a:p>
          <a:p>
            <a:pPr algn="just"/>
            <a:endParaRPr lang="en-GB"/>
          </a:p>
        </p:txBody>
      </p:sp>
      <p:sp>
        <p:nvSpPr>
          <p:cNvPr id="4" name="Slide Number Placeholder 3"/>
          <p:cNvSpPr>
            <a:spLocks noGrp="1"/>
          </p:cNvSpPr>
          <p:nvPr>
            <p:ph type="sldNum" sz="quarter" idx="5"/>
          </p:nvPr>
        </p:nvSpPr>
        <p:spPr/>
        <p:txBody>
          <a:bodyPr/>
          <a:lstStyle/>
          <a:p>
            <a:fld id="{75F78262-066E-43B5-B95D-130A8273EC5C}" type="slidenum">
              <a:rPr lang="en-GB" smtClean="0"/>
              <a:t>6</a:t>
            </a:fld>
            <a:endParaRPr lang="en-GB"/>
          </a:p>
        </p:txBody>
      </p:sp>
    </p:spTree>
    <p:extLst>
      <p:ext uri="{BB962C8B-B14F-4D97-AF65-F5344CB8AC3E}">
        <p14:creationId xmlns:p14="http://schemas.microsoft.com/office/powerpoint/2010/main" val="1528451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5F78262-066E-43B5-B95D-130A8273EC5C}" type="slidenum">
              <a:rPr lang="en-GB" smtClean="0"/>
              <a:t>7</a:t>
            </a:fld>
            <a:endParaRPr lang="en-GB"/>
          </a:p>
        </p:txBody>
      </p:sp>
    </p:spTree>
    <p:extLst>
      <p:ext uri="{BB962C8B-B14F-4D97-AF65-F5344CB8AC3E}">
        <p14:creationId xmlns:p14="http://schemas.microsoft.com/office/powerpoint/2010/main" val="3452521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3EDBD66-A742-4D8C-8288-4363BECE0ED0}"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2170642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EDBD66-A742-4D8C-8288-4363BECE0ED0}"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1696779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EDBD66-A742-4D8C-8288-4363BECE0ED0}"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3426405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3EDBD66-A742-4D8C-8288-4363BECE0ED0}"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3232994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3EDBD66-A742-4D8C-8288-4363BECE0ED0}"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1157030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3EDBD66-A742-4D8C-8288-4363BECE0ED0}"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3330507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EDBD66-A742-4D8C-8288-4363BECE0ED0}"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2342051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EDBD66-A742-4D8C-8288-4363BECE0ED0}"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980388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EDBD66-A742-4D8C-8288-4363BECE0ED0}"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419502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EDBD66-A742-4D8C-8288-4363BECE0ED0}"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203928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EDBD66-A742-4D8C-8288-4363BECE0ED0}"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EE1E794-9ED6-434E-ACBE-BC5F5357F69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3783401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EDBD66-A742-4D8C-8288-4363BECE0ED0}"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20695626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EDBD66-A742-4D8C-8288-4363BECE0ED0}"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EE1E794-9ED6-434E-ACBE-BC5F5357F69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5302755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3EDBD66-A742-4D8C-8288-4363BECE0ED0}"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21837586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EDBD66-A742-4D8C-8288-4363BECE0ED0}"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856840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3EDBD66-A742-4D8C-8288-4363BECE0ED0}"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EE1E794-9ED6-434E-ACBE-BC5F5357F69E}" type="slidenum">
              <a:rPr lang="en-GB" smtClean="0"/>
              <a:t>‹#›</a:t>
            </a:fld>
            <a:endParaRPr lang="en-GB"/>
          </a:p>
        </p:txBody>
      </p:sp>
    </p:spTree>
    <p:extLst>
      <p:ext uri="{BB962C8B-B14F-4D97-AF65-F5344CB8AC3E}">
        <p14:creationId xmlns:p14="http://schemas.microsoft.com/office/powerpoint/2010/main" val="2188481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3EDBD66-A742-4D8C-8288-4363BECE0ED0}" type="datetimeFigureOut">
              <a:rPr lang="en-GB" smtClean="0"/>
              <a:t>13/02/2026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EE1E794-9ED6-434E-ACBE-BC5F5357F69E}" type="slidenum">
              <a:rPr lang="en-GB" smtClean="0"/>
              <a:t>‹#›</a:t>
            </a:fld>
            <a:endParaRPr lang="en-GB"/>
          </a:p>
        </p:txBody>
      </p:sp>
    </p:spTree>
    <p:extLst>
      <p:ext uri="{BB962C8B-B14F-4D97-AF65-F5344CB8AC3E}">
        <p14:creationId xmlns:p14="http://schemas.microsoft.com/office/powerpoint/2010/main" val="28828712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29814-EC1B-1283-BCC6-8D018D88F33B}"/>
              </a:ext>
            </a:extLst>
          </p:cNvPr>
          <p:cNvSpPr>
            <a:spLocks noGrp="1"/>
          </p:cNvSpPr>
          <p:nvPr>
            <p:ph type="ctrTitle"/>
          </p:nvPr>
        </p:nvSpPr>
        <p:spPr>
          <a:xfrm>
            <a:off x="1638300" y="798286"/>
            <a:ext cx="8915399" cy="3282410"/>
          </a:xfrm>
        </p:spPr>
        <p:txBody>
          <a:bodyPr>
            <a:noAutofit/>
          </a:bodyPr>
          <a:lstStyle/>
          <a:p>
            <a:pPr algn="ctr"/>
            <a:r>
              <a:rPr lang="en-US" sz="2800" err="1"/>
              <a:t>Programme</a:t>
            </a:r>
            <a:r>
              <a:rPr lang="en-US" sz="2800"/>
              <a:t>: Certificate of Higher Education in Business Skills for the Workplace</a:t>
            </a:r>
            <a:br>
              <a:rPr lang="en-US" sz="2800"/>
            </a:br>
            <a:r>
              <a:rPr lang="en-US" sz="2800"/>
              <a:t>Module: Problem Solving and Decision Making</a:t>
            </a:r>
            <a:br>
              <a:rPr lang="en-US" sz="2800"/>
            </a:br>
            <a:r>
              <a:rPr lang="en-US" sz="2800"/>
              <a:t>Module code: LCLM4004</a:t>
            </a:r>
            <a:br>
              <a:rPr lang="en-US" sz="2800"/>
            </a:br>
            <a:r>
              <a:rPr lang="en-US" sz="2800"/>
              <a:t>Assignment Title: Component 1:</a:t>
            </a:r>
            <a:br>
              <a:rPr lang="en-US" sz="2800"/>
            </a:br>
            <a:r>
              <a:rPr lang="en-US" sz="2800"/>
              <a:t>Individual Presentation</a:t>
            </a:r>
            <a:br>
              <a:rPr lang="en-US" sz="2800"/>
            </a:br>
            <a:r>
              <a:rPr lang="en-US" sz="2800"/>
              <a:t>Green Haven Florists</a:t>
            </a:r>
            <a:endParaRPr lang="en-GB" sz="2800"/>
          </a:p>
        </p:txBody>
      </p:sp>
      <p:sp>
        <p:nvSpPr>
          <p:cNvPr id="3" name="Subtitle 2">
            <a:extLst>
              <a:ext uri="{FF2B5EF4-FFF2-40B4-BE49-F238E27FC236}">
                <a16:creationId xmlns:a16="http://schemas.microsoft.com/office/drawing/2014/main" id="{AD4202BE-27E3-85FE-8F38-DD8889E18148}"/>
              </a:ext>
            </a:extLst>
          </p:cNvPr>
          <p:cNvSpPr>
            <a:spLocks noGrp="1"/>
          </p:cNvSpPr>
          <p:nvPr>
            <p:ph type="subTitle" idx="1"/>
          </p:nvPr>
        </p:nvSpPr>
        <p:spPr>
          <a:xfrm>
            <a:off x="1834470" y="4209143"/>
            <a:ext cx="8915399" cy="1680005"/>
          </a:xfrm>
        </p:spPr>
        <p:txBody>
          <a:bodyPr>
            <a:normAutofit/>
          </a:bodyPr>
          <a:lstStyle/>
          <a:p>
            <a:pPr algn="ctr"/>
            <a:r>
              <a:rPr lang="en-GB" sz="2000"/>
              <a:t>Student Name: SEFORA MIHAI</a:t>
            </a:r>
          </a:p>
          <a:p>
            <a:pPr algn="ctr"/>
            <a:r>
              <a:rPr lang="en-GB" sz="2000"/>
              <a:t>Student ID Number: 2421152</a:t>
            </a:r>
          </a:p>
          <a:p>
            <a:pPr algn="ctr"/>
            <a:r>
              <a:rPr lang="en-GB" sz="2000"/>
              <a:t>Date:13.02.2026</a:t>
            </a:r>
          </a:p>
        </p:txBody>
      </p:sp>
    </p:spTree>
    <p:extLst>
      <p:ext uri="{BB962C8B-B14F-4D97-AF65-F5344CB8AC3E}">
        <p14:creationId xmlns:p14="http://schemas.microsoft.com/office/powerpoint/2010/main" val="615022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B35FC-5D7A-8556-56CE-A91C7FD1B5F0}"/>
              </a:ext>
            </a:extLst>
          </p:cNvPr>
          <p:cNvSpPr>
            <a:spLocks noGrp="1"/>
          </p:cNvSpPr>
          <p:nvPr>
            <p:ph type="title"/>
          </p:nvPr>
        </p:nvSpPr>
        <p:spPr/>
        <p:txBody>
          <a:bodyPr/>
          <a:lstStyle/>
          <a:p>
            <a:pPr algn="ctr"/>
            <a:r>
              <a:rPr lang="en-US"/>
              <a:t>Introduction: Structure and Context Overview</a:t>
            </a:r>
            <a:endParaRPr lang="en-GB"/>
          </a:p>
        </p:txBody>
      </p:sp>
      <p:sp>
        <p:nvSpPr>
          <p:cNvPr id="4" name="Content Placeholder 3">
            <a:extLst>
              <a:ext uri="{FF2B5EF4-FFF2-40B4-BE49-F238E27FC236}">
                <a16:creationId xmlns:a16="http://schemas.microsoft.com/office/drawing/2014/main" id="{F548EC02-0F17-9EF7-376D-16194DC5D8C4}"/>
              </a:ext>
            </a:extLst>
          </p:cNvPr>
          <p:cNvSpPr>
            <a:spLocks noGrp="1"/>
          </p:cNvSpPr>
          <p:nvPr>
            <p:ph sz="half" idx="2"/>
          </p:nvPr>
        </p:nvSpPr>
        <p:spPr>
          <a:xfrm>
            <a:off x="5512904" y="2126222"/>
            <a:ext cx="5991707" cy="3777622"/>
          </a:xfrm>
        </p:spPr>
        <p:txBody>
          <a:bodyPr vert="horz" lIns="91440" tIns="45720" rIns="91440" bIns="45720" rtlCol="0" anchor="t">
            <a:normAutofit fontScale="92500" lnSpcReduction="10000"/>
          </a:bodyPr>
          <a:lstStyle/>
          <a:p>
            <a:r>
              <a:rPr lang="en-US"/>
              <a:t>Retail businesses are progressively facing pressure from </a:t>
            </a:r>
            <a:r>
              <a:rPr lang="en-US" err="1"/>
              <a:t>digitalisation</a:t>
            </a:r>
            <a:r>
              <a:rPr lang="en-US"/>
              <a:t> and changes in economic factors and consumer </a:t>
            </a:r>
            <a:r>
              <a:rPr lang="en-US" err="1"/>
              <a:t>behaviour</a:t>
            </a:r>
            <a:r>
              <a:rPr lang="en-US"/>
              <a:t> (Har et al., 2022).</a:t>
            </a:r>
          </a:p>
          <a:p>
            <a:r>
              <a:rPr lang="en-US"/>
              <a:t>This eventually led independent high-street retailers like Green Haven Florists to be predominantly vulnerable to decreasing footfall.</a:t>
            </a:r>
          </a:p>
          <a:p>
            <a:r>
              <a:rPr lang="en-US"/>
              <a:t>This presentation will be prepared based on a case study of Green Haven Florists, which is an independent florist business that is currently experiencing a decline in profitability and in-store sales.</a:t>
            </a:r>
          </a:p>
          <a:p>
            <a:r>
              <a:rPr lang="en-US"/>
              <a:t>This presentation aims to assess the key factors that substantially impact in-store sales of Green Haven Florists.</a:t>
            </a:r>
          </a:p>
        </p:txBody>
      </p:sp>
      <p:pic>
        <p:nvPicPr>
          <p:cNvPr id="5" name="Picture 4">
            <a:extLst>
              <a:ext uri="{FF2B5EF4-FFF2-40B4-BE49-F238E27FC236}">
                <a16:creationId xmlns:a16="http://schemas.microsoft.com/office/drawing/2014/main" id="{A4CAC93A-B3C3-9EF7-80BC-DBD06560D007}"/>
              </a:ext>
            </a:extLst>
          </p:cNvPr>
          <p:cNvPicPr>
            <a:picLocks noChangeAspect="1"/>
          </p:cNvPicPr>
          <p:nvPr/>
        </p:nvPicPr>
        <p:blipFill>
          <a:blip r:embed="rId3"/>
          <a:stretch>
            <a:fillRect/>
          </a:stretch>
        </p:blipFill>
        <p:spPr>
          <a:xfrm>
            <a:off x="162123" y="2209585"/>
            <a:ext cx="4648415" cy="4648415"/>
          </a:xfrm>
          <a:prstGeom prst="rect">
            <a:avLst/>
          </a:prstGeom>
        </p:spPr>
      </p:pic>
      <p:sp>
        <p:nvSpPr>
          <p:cNvPr id="3" name="Chord 2">
            <a:extLst>
              <a:ext uri="{FF2B5EF4-FFF2-40B4-BE49-F238E27FC236}">
                <a16:creationId xmlns:a16="http://schemas.microsoft.com/office/drawing/2014/main" id="{62DEB9DE-E9C0-A8DC-90BA-9CE8B76BA5D1}"/>
              </a:ext>
            </a:extLst>
          </p:cNvPr>
          <p:cNvSpPr/>
          <p:nvPr/>
        </p:nvSpPr>
        <p:spPr>
          <a:xfrm>
            <a:off x="10517746" y="2693831"/>
            <a:ext cx="225380" cy="118056"/>
          </a:xfrm>
          <a:prstGeom prst="chor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1382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A58B0C-11E8-2EF2-3AFA-A6947A6D0A58}"/>
              </a:ext>
            </a:extLst>
          </p:cNvPr>
          <p:cNvSpPr>
            <a:spLocks noGrp="1"/>
          </p:cNvSpPr>
          <p:nvPr>
            <p:ph type="title"/>
          </p:nvPr>
        </p:nvSpPr>
        <p:spPr>
          <a:xfrm>
            <a:off x="2319130" y="624110"/>
            <a:ext cx="9185481" cy="1280890"/>
          </a:xfrm>
        </p:spPr>
        <p:txBody>
          <a:bodyPr>
            <a:normAutofit fontScale="90000"/>
          </a:bodyPr>
          <a:lstStyle/>
          <a:p>
            <a:pPr algn="ctr"/>
            <a:r>
              <a:rPr lang="en-US"/>
              <a:t>Nature and Scope of the Issues That Impact Green Haven Florists' In-Store Sales </a:t>
            </a:r>
            <a:endParaRPr lang="en-GB"/>
          </a:p>
        </p:txBody>
      </p:sp>
      <p:sp>
        <p:nvSpPr>
          <p:cNvPr id="6" name="Content Placeholder 5">
            <a:extLst>
              <a:ext uri="{FF2B5EF4-FFF2-40B4-BE49-F238E27FC236}">
                <a16:creationId xmlns:a16="http://schemas.microsoft.com/office/drawing/2014/main" id="{399E6612-EA6A-FD12-99DD-F4F4D908B000}"/>
              </a:ext>
            </a:extLst>
          </p:cNvPr>
          <p:cNvSpPr>
            <a:spLocks noGrp="1"/>
          </p:cNvSpPr>
          <p:nvPr>
            <p:ph sz="half" idx="2"/>
          </p:nvPr>
        </p:nvSpPr>
        <p:spPr>
          <a:xfrm>
            <a:off x="5738191" y="2083150"/>
            <a:ext cx="6453810" cy="4774850"/>
          </a:xfrm>
        </p:spPr>
        <p:txBody>
          <a:bodyPr>
            <a:normAutofit fontScale="92500" lnSpcReduction="10000"/>
          </a:bodyPr>
          <a:lstStyle/>
          <a:p>
            <a:pPr algn="just">
              <a:buFont typeface="Wingdings" panose="05000000000000000000" pitchFamily="2" charset="2"/>
              <a:buChar char="q"/>
            </a:pPr>
            <a:r>
              <a:rPr lang="en-US" b="1"/>
              <a:t>Scale of the Problem:</a:t>
            </a:r>
            <a:r>
              <a:rPr lang="en-US"/>
              <a:t> 30% decline in profit and in-store sales in the past 12 months.</a:t>
            </a:r>
            <a:endParaRPr lang="en-GB"/>
          </a:p>
          <a:p>
            <a:pPr algn="just"/>
            <a:r>
              <a:rPr lang="en-US" b="1"/>
              <a:t>External Issues:</a:t>
            </a:r>
            <a:endParaRPr lang="en-GB"/>
          </a:p>
          <a:p>
            <a:pPr lvl="0" algn="just">
              <a:buFont typeface="Wingdings" panose="05000000000000000000" pitchFamily="2" charset="2"/>
              <a:buChar char="§"/>
            </a:pPr>
            <a:r>
              <a:rPr lang="en-US"/>
              <a:t>Decreased high-street footfall.</a:t>
            </a:r>
            <a:endParaRPr lang="en-GB"/>
          </a:p>
          <a:p>
            <a:pPr lvl="0" algn="just">
              <a:buFont typeface="Wingdings" panose="05000000000000000000" pitchFamily="2" charset="2"/>
              <a:buChar char="§"/>
            </a:pPr>
            <a:r>
              <a:rPr lang="en-US"/>
              <a:t>Evolution of online flower retailers.</a:t>
            </a:r>
            <a:endParaRPr lang="en-GB"/>
          </a:p>
          <a:p>
            <a:pPr lvl="0" algn="just">
              <a:buFont typeface="Wingdings" panose="05000000000000000000" pitchFamily="2" charset="2"/>
              <a:buChar char="§"/>
            </a:pPr>
            <a:r>
              <a:rPr lang="en-US"/>
              <a:t>Destructive competitor pricing and discounts.</a:t>
            </a:r>
            <a:endParaRPr lang="en-GB"/>
          </a:p>
          <a:p>
            <a:pPr algn="just"/>
            <a:r>
              <a:rPr lang="en-US" b="1"/>
              <a:t>Internal Issues:</a:t>
            </a:r>
            <a:endParaRPr lang="en-GB"/>
          </a:p>
          <a:p>
            <a:pPr lvl="0" algn="just">
              <a:buFont typeface="Wingdings" panose="05000000000000000000" pitchFamily="2" charset="2"/>
              <a:buChar char="§"/>
            </a:pPr>
            <a:r>
              <a:rPr lang="en-US"/>
              <a:t>Limited digital marketing capability.</a:t>
            </a:r>
            <a:endParaRPr lang="en-GB"/>
          </a:p>
          <a:p>
            <a:pPr lvl="0" algn="just">
              <a:buFont typeface="Wingdings" panose="05000000000000000000" pitchFamily="2" charset="2"/>
              <a:buChar char="§"/>
            </a:pPr>
            <a:r>
              <a:rPr lang="en-US"/>
              <a:t>Outdated website.</a:t>
            </a:r>
            <a:endParaRPr lang="en-GB"/>
          </a:p>
          <a:p>
            <a:pPr lvl="0" algn="just">
              <a:buFont typeface="Wingdings" panose="05000000000000000000" pitchFamily="2" charset="2"/>
              <a:buChar char="§"/>
            </a:pPr>
            <a:r>
              <a:rPr lang="en-US"/>
              <a:t>No flexible delivery and subscription service options.</a:t>
            </a:r>
            <a:endParaRPr lang="en-GB"/>
          </a:p>
          <a:p>
            <a:pPr algn="just"/>
            <a:r>
              <a:rPr lang="en-US" b="1"/>
              <a:t>Cost Pressures:</a:t>
            </a:r>
            <a:endParaRPr lang="en-GB"/>
          </a:p>
          <a:p>
            <a:pPr lvl="0" algn="just">
              <a:buFont typeface="Wingdings" panose="05000000000000000000" pitchFamily="2" charset="2"/>
              <a:buChar char="§"/>
            </a:pPr>
            <a:r>
              <a:rPr lang="en-US"/>
              <a:t>Increasing flower import expenses.</a:t>
            </a:r>
            <a:endParaRPr lang="en-GB"/>
          </a:p>
          <a:p>
            <a:pPr lvl="0" algn="just">
              <a:buFont typeface="Wingdings" panose="05000000000000000000" pitchFamily="2" charset="2"/>
              <a:buChar char="§"/>
            </a:pPr>
            <a:r>
              <a:rPr lang="en-US"/>
              <a:t>Increased price of sustainable materials.</a:t>
            </a:r>
            <a:endParaRPr lang="en-GB"/>
          </a:p>
        </p:txBody>
      </p:sp>
      <p:pic>
        <p:nvPicPr>
          <p:cNvPr id="7" name="Picture 6">
            <a:extLst>
              <a:ext uri="{FF2B5EF4-FFF2-40B4-BE49-F238E27FC236}">
                <a16:creationId xmlns:a16="http://schemas.microsoft.com/office/drawing/2014/main" id="{4AD26CDB-C262-EECA-15D3-8D4ADAD3FF0B}"/>
              </a:ext>
            </a:extLst>
          </p:cNvPr>
          <p:cNvPicPr>
            <a:picLocks noChangeAspect="1"/>
          </p:cNvPicPr>
          <p:nvPr/>
        </p:nvPicPr>
        <p:blipFill>
          <a:blip r:embed="rId3"/>
          <a:stretch>
            <a:fillRect/>
          </a:stretch>
        </p:blipFill>
        <p:spPr>
          <a:xfrm>
            <a:off x="211799" y="2083150"/>
            <a:ext cx="5180111" cy="4774850"/>
          </a:xfrm>
          <a:prstGeom prst="rect">
            <a:avLst/>
          </a:prstGeom>
        </p:spPr>
      </p:pic>
      <p:sp>
        <p:nvSpPr>
          <p:cNvPr id="2" name="Partial Circle 1">
            <a:extLst>
              <a:ext uri="{FF2B5EF4-FFF2-40B4-BE49-F238E27FC236}">
                <a16:creationId xmlns:a16="http://schemas.microsoft.com/office/drawing/2014/main" id="{E8A6B5A7-5EB1-0581-5EF6-30E6DD915CB7}"/>
              </a:ext>
            </a:extLst>
          </p:cNvPr>
          <p:cNvSpPr/>
          <p:nvPr/>
        </p:nvSpPr>
        <p:spPr>
          <a:xfrm>
            <a:off x="9465972" y="3123126"/>
            <a:ext cx="289774" cy="85859"/>
          </a:xfrm>
          <a:prstGeom prst="pi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Star: 5 Points 2">
            <a:extLst>
              <a:ext uri="{FF2B5EF4-FFF2-40B4-BE49-F238E27FC236}">
                <a16:creationId xmlns:a16="http://schemas.microsoft.com/office/drawing/2014/main" id="{F05BCDA7-7586-DA33-C6F7-53FC2BA46E1F}"/>
              </a:ext>
            </a:extLst>
          </p:cNvPr>
          <p:cNvSpPr/>
          <p:nvPr/>
        </p:nvSpPr>
        <p:spPr>
          <a:xfrm>
            <a:off x="10152845" y="4561267"/>
            <a:ext cx="440028" cy="118056"/>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141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74DAC-4AF6-6427-DB41-E65F5FA061B4}"/>
              </a:ext>
            </a:extLst>
          </p:cNvPr>
          <p:cNvSpPr>
            <a:spLocks noGrp="1"/>
          </p:cNvSpPr>
          <p:nvPr>
            <p:ph type="title"/>
          </p:nvPr>
        </p:nvSpPr>
        <p:spPr/>
        <p:txBody>
          <a:bodyPr/>
          <a:lstStyle/>
          <a:p>
            <a:pPr algn="ctr"/>
            <a:r>
              <a:rPr lang="en-US"/>
              <a:t>5W2H Model: Creating and Applying in the Context of Green Haven Florists</a:t>
            </a:r>
            <a:endParaRPr lang="en-GB"/>
          </a:p>
        </p:txBody>
      </p:sp>
      <p:sp>
        <p:nvSpPr>
          <p:cNvPr id="4" name="Content Placeholder 3">
            <a:extLst>
              <a:ext uri="{FF2B5EF4-FFF2-40B4-BE49-F238E27FC236}">
                <a16:creationId xmlns:a16="http://schemas.microsoft.com/office/drawing/2014/main" id="{A607ACC6-9893-6679-93B1-9689478A79E1}"/>
              </a:ext>
            </a:extLst>
          </p:cNvPr>
          <p:cNvSpPr>
            <a:spLocks noGrp="1"/>
          </p:cNvSpPr>
          <p:nvPr>
            <p:ph sz="half" idx="2"/>
          </p:nvPr>
        </p:nvSpPr>
        <p:spPr>
          <a:xfrm>
            <a:off x="1571824" y="2006952"/>
            <a:ext cx="5650611" cy="4672143"/>
          </a:xfrm>
        </p:spPr>
        <p:txBody>
          <a:bodyPr>
            <a:normAutofit fontScale="92500" lnSpcReduction="10000"/>
          </a:bodyPr>
          <a:lstStyle/>
          <a:p>
            <a:pPr algn="just"/>
            <a:r>
              <a:rPr lang="en-US" b="1"/>
              <a:t>5W2H Model:</a:t>
            </a:r>
            <a:r>
              <a:rPr lang="en-US"/>
              <a:t> This is mainly a structured project management, problem-analysis and action planning tool </a:t>
            </a:r>
            <a:r>
              <a:rPr lang="en-GB"/>
              <a:t>(Kohl, 2020)</a:t>
            </a:r>
            <a:r>
              <a:rPr lang="en-US"/>
              <a:t>.</a:t>
            </a:r>
            <a:endParaRPr lang="en-GB"/>
          </a:p>
          <a:p>
            <a:pPr algn="just"/>
            <a:r>
              <a:rPr lang="en-US" b="1"/>
              <a:t>Applying the 5W2H Model As Per Its Seven Key Elements:</a:t>
            </a:r>
            <a:endParaRPr lang="en-GB"/>
          </a:p>
          <a:p>
            <a:pPr algn="just">
              <a:buFont typeface="Wingdings" panose="05000000000000000000" pitchFamily="2" charset="2"/>
              <a:buChar char="§"/>
            </a:pPr>
            <a:r>
              <a:rPr lang="en-US" i="1"/>
              <a:t>WHO:</a:t>
            </a:r>
            <a:r>
              <a:rPr lang="en-US"/>
              <a:t> Owners, customers and employees.</a:t>
            </a:r>
            <a:endParaRPr lang="en-GB"/>
          </a:p>
          <a:p>
            <a:pPr algn="just">
              <a:buFont typeface="Wingdings" panose="05000000000000000000" pitchFamily="2" charset="2"/>
              <a:buChar char="§"/>
            </a:pPr>
            <a:r>
              <a:rPr lang="en-US" i="1"/>
              <a:t>WHERE:</a:t>
            </a:r>
            <a:r>
              <a:rPr lang="en-US"/>
              <a:t> Physical store on Norwich High Street, UK.</a:t>
            </a:r>
            <a:endParaRPr lang="en-GB"/>
          </a:p>
          <a:p>
            <a:pPr algn="just">
              <a:buFont typeface="Wingdings" panose="05000000000000000000" pitchFamily="2" charset="2"/>
              <a:buChar char="§"/>
            </a:pPr>
            <a:r>
              <a:rPr lang="en-US" i="1"/>
              <a:t>WHEN:</a:t>
            </a:r>
            <a:r>
              <a:rPr lang="en-US"/>
              <a:t> In the past 12 months.</a:t>
            </a:r>
            <a:endParaRPr lang="en-GB"/>
          </a:p>
          <a:p>
            <a:pPr algn="just">
              <a:buFont typeface="Wingdings" panose="05000000000000000000" pitchFamily="2" charset="2"/>
              <a:buChar char="§"/>
            </a:pPr>
            <a:r>
              <a:rPr lang="en-US" i="1"/>
              <a:t>WHAT:</a:t>
            </a:r>
            <a:r>
              <a:rPr lang="en-US"/>
              <a:t> Decline in in-store foot traffic and sales.</a:t>
            </a:r>
            <a:endParaRPr lang="en-GB"/>
          </a:p>
          <a:p>
            <a:pPr algn="just">
              <a:buFont typeface="Wingdings" panose="05000000000000000000" pitchFamily="2" charset="2"/>
              <a:buChar char="§"/>
            </a:pPr>
            <a:r>
              <a:rPr lang="en-US" i="1"/>
              <a:t>WHY:</a:t>
            </a:r>
            <a:r>
              <a:rPr lang="en-US"/>
              <a:t> Increasing costs, customer preference shift to online shopping, and increasing competition. </a:t>
            </a:r>
            <a:endParaRPr lang="en-GB"/>
          </a:p>
          <a:p>
            <a:pPr algn="just">
              <a:buFont typeface="Wingdings" panose="05000000000000000000" pitchFamily="2" charset="2"/>
              <a:buChar char="§"/>
            </a:pPr>
            <a:r>
              <a:rPr lang="en-US" i="1"/>
              <a:t>HOW:</a:t>
            </a:r>
            <a:r>
              <a:rPr lang="en-US"/>
              <a:t> Customers </a:t>
            </a:r>
            <a:r>
              <a:rPr lang="en-US" err="1"/>
              <a:t>prioritising</a:t>
            </a:r>
            <a:r>
              <a:rPr lang="en-US"/>
              <a:t> convenience and price.</a:t>
            </a:r>
            <a:endParaRPr lang="en-GB"/>
          </a:p>
          <a:p>
            <a:pPr algn="just">
              <a:buFont typeface="Wingdings" panose="05000000000000000000" pitchFamily="2" charset="2"/>
              <a:buChar char="§"/>
            </a:pPr>
            <a:r>
              <a:rPr lang="en-US" i="1"/>
              <a:t>HOW MUCH:</a:t>
            </a:r>
            <a:r>
              <a:rPr lang="en-US"/>
              <a:t> 30% drop in in-store sales.</a:t>
            </a:r>
            <a:endParaRPr lang="en-GB"/>
          </a:p>
        </p:txBody>
      </p:sp>
      <p:pic>
        <p:nvPicPr>
          <p:cNvPr id="5" name="Picture 4">
            <a:extLst>
              <a:ext uri="{FF2B5EF4-FFF2-40B4-BE49-F238E27FC236}">
                <a16:creationId xmlns:a16="http://schemas.microsoft.com/office/drawing/2014/main" id="{7BFFD67E-917A-76D6-8EC0-C249B8DCB5FB}"/>
              </a:ext>
            </a:extLst>
          </p:cNvPr>
          <p:cNvPicPr>
            <a:picLocks noChangeAspect="1"/>
          </p:cNvPicPr>
          <p:nvPr/>
        </p:nvPicPr>
        <p:blipFill>
          <a:blip r:embed="rId3"/>
          <a:stretch>
            <a:fillRect/>
          </a:stretch>
        </p:blipFill>
        <p:spPr>
          <a:xfrm>
            <a:off x="7553739" y="2129142"/>
            <a:ext cx="4346713" cy="3436771"/>
          </a:xfrm>
          <a:prstGeom prst="rect">
            <a:avLst/>
          </a:prstGeom>
        </p:spPr>
      </p:pic>
      <p:sp>
        <p:nvSpPr>
          <p:cNvPr id="7" name="TextBox 6">
            <a:extLst>
              <a:ext uri="{FF2B5EF4-FFF2-40B4-BE49-F238E27FC236}">
                <a16:creationId xmlns:a16="http://schemas.microsoft.com/office/drawing/2014/main" id="{32CDDE45-0983-3FBE-72C7-2978415C750F}"/>
              </a:ext>
            </a:extLst>
          </p:cNvPr>
          <p:cNvSpPr txBox="1"/>
          <p:nvPr/>
        </p:nvSpPr>
        <p:spPr>
          <a:xfrm>
            <a:off x="8282608" y="5790055"/>
            <a:ext cx="2888974" cy="457498"/>
          </a:xfrm>
          <a:prstGeom prst="rect">
            <a:avLst/>
          </a:prstGeom>
          <a:noFill/>
        </p:spPr>
        <p:txBody>
          <a:bodyPr wrap="square">
            <a:spAutoFit/>
          </a:bodyPr>
          <a:lstStyle/>
          <a:p>
            <a:pPr algn="ctr">
              <a:lnSpc>
                <a:spcPct val="150000"/>
              </a:lnSpc>
            </a:pPr>
            <a:r>
              <a:rPr lang="en-US"/>
              <a:t>Source: </a:t>
            </a:r>
            <a:r>
              <a:rPr lang="en-GB"/>
              <a:t>(Kohl, 2020)</a:t>
            </a:r>
            <a:r>
              <a:rPr lang="en-US"/>
              <a:t>.</a:t>
            </a:r>
            <a:endParaRPr lang="en-GB"/>
          </a:p>
        </p:txBody>
      </p:sp>
      <p:sp>
        <p:nvSpPr>
          <p:cNvPr id="3" name="Chord 2">
            <a:extLst>
              <a:ext uri="{FF2B5EF4-FFF2-40B4-BE49-F238E27FC236}">
                <a16:creationId xmlns:a16="http://schemas.microsoft.com/office/drawing/2014/main" id="{513EA888-EC97-78BE-3768-7214FE065074}"/>
              </a:ext>
            </a:extLst>
          </p:cNvPr>
          <p:cNvSpPr/>
          <p:nvPr/>
        </p:nvSpPr>
        <p:spPr>
          <a:xfrm>
            <a:off x="6503831" y="3466563"/>
            <a:ext cx="279042" cy="203915"/>
          </a:xfrm>
          <a:prstGeom prst="chor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hord 5">
            <a:extLst>
              <a:ext uri="{FF2B5EF4-FFF2-40B4-BE49-F238E27FC236}">
                <a16:creationId xmlns:a16="http://schemas.microsoft.com/office/drawing/2014/main" id="{0A35F9F5-8530-46F3-381C-CCED36038949}"/>
              </a:ext>
            </a:extLst>
          </p:cNvPr>
          <p:cNvSpPr/>
          <p:nvPr/>
        </p:nvSpPr>
        <p:spPr>
          <a:xfrm>
            <a:off x="6922393" y="4539802"/>
            <a:ext cx="139521" cy="118056"/>
          </a:xfrm>
          <a:prstGeom prst="chor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0477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A7B0F-A4B5-D3F8-7311-12D88F508B75}"/>
              </a:ext>
            </a:extLst>
          </p:cNvPr>
          <p:cNvSpPr>
            <a:spLocks noGrp="1"/>
          </p:cNvSpPr>
          <p:nvPr>
            <p:ph type="title"/>
          </p:nvPr>
        </p:nvSpPr>
        <p:spPr>
          <a:xfrm>
            <a:off x="1908314" y="624110"/>
            <a:ext cx="9596298" cy="1280890"/>
          </a:xfrm>
        </p:spPr>
        <p:txBody>
          <a:bodyPr>
            <a:normAutofit fontScale="90000"/>
          </a:bodyPr>
          <a:lstStyle/>
          <a:p>
            <a:pPr algn="ctr"/>
            <a:r>
              <a:rPr lang="en-US"/>
              <a:t>PESTEL Analysis: Explaining, Creating and Applying in the Context of Green Haven Florists</a:t>
            </a:r>
            <a:endParaRPr lang="en-GB"/>
          </a:p>
        </p:txBody>
      </p:sp>
      <p:sp>
        <p:nvSpPr>
          <p:cNvPr id="3" name="Content Placeholder 2">
            <a:extLst>
              <a:ext uri="{FF2B5EF4-FFF2-40B4-BE49-F238E27FC236}">
                <a16:creationId xmlns:a16="http://schemas.microsoft.com/office/drawing/2014/main" id="{047E41FD-0E7D-E804-9569-48B1BD6F53D1}"/>
              </a:ext>
            </a:extLst>
          </p:cNvPr>
          <p:cNvSpPr>
            <a:spLocks noGrp="1"/>
          </p:cNvSpPr>
          <p:nvPr>
            <p:ph sz="half" idx="1"/>
          </p:nvPr>
        </p:nvSpPr>
        <p:spPr>
          <a:xfrm>
            <a:off x="1431235" y="2133600"/>
            <a:ext cx="5471841" cy="4100290"/>
          </a:xfrm>
        </p:spPr>
        <p:txBody>
          <a:bodyPr>
            <a:normAutofit fontScale="92500" lnSpcReduction="20000"/>
          </a:bodyPr>
          <a:lstStyle/>
          <a:p>
            <a:pPr algn="just"/>
            <a:r>
              <a:rPr lang="en-US" sz="1600"/>
              <a:t>PESTEL Analysis is mainly a macro-environmental analysis tool that analyses six key external factors </a:t>
            </a:r>
            <a:r>
              <a:rPr lang="en-GB" sz="1600"/>
              <a:t>(Marmol, 2021)</a:t>
            </a:r>
            <a:r>
              <a:rPr lang="en-US" sz="1600"/>
              <a:t>.</a:t>
            </a:r>
            <a:endParaRPr lang="en-GB" sz="1600"/>
          </a:p>
          <a:p>
            <a:pPr algn="just">
              <a:buFont typeface="Wingdings" panose="05000000000000000000" pitchFamily="2" charset="2"/>
              <a:buChar char="§"/>
            </a:pPr>
            <a:r>
              <a:rPr lang="en-US" sz="1600" b="1" i="1"/>
              <a:t>Political Factors:</a:t>
            </a:r>
            <a:r>
              <a:rPr lang="en-US" sz="1600"/>
              <a:t> This mainly includes import regulations and environmental policy.</a:t>
            </a:r>
            <a:endParaRPr lang="en-GB" sz="1600"/>
          </a:p>
          <a:p>
            <a:pPr algn="just">
              <a:buFont typeface="Wingdings" panose="05000000000000000000" pitchFamily="2" charset="2"/>
              <a:buChar char="§"/>
            </a:pPr>
            <a:r>
              <a:rPr lang="en-US" sz="1600" b="1" i="1"/>
              <a:t>Economic Factors:</a:t>
            </a:r>
            <a:r>
              <a:rPr lang="en-US" sz="1600"/>
              <a:t> This mainly includes inflation, increasing supplier costs, and lower spending.</a:t>
            </a:r>
            <a:endParaRPr lang="en-GB" sz="1600"/>
          </a:p>
          <a:p>
            <a:pPr algn="just">
              <a:buFont typeface="Wingdings" panose="05000000000000000000" pitchFamily="2" charset="2"/>
              <a:buChar char="§"/>
            </a:pPr>
            <a:r>
              <a:rPr lang="en-US" sz="1600" b="1" i="1"/>
              <a:t>Social Factors:</a:t>
            </a:r>
            <a:r>
              <a:rPr lang="en-US" sz="1600"/>
              <a:t> This mainly includes rising demands for online shopping, convenience, and sustainability.</a:t>
            </a:r>
            <a:endParaRPr lang="en-GB" sz="1600"/>
          </a:p>
          <a:p>
            <a:pPr algn="just">
              <a:buFont typeface="Wingdings" panose="05000000000000000000" pitchFamily="2" charset="2"/>
              <a:buChar char="§"/>
            </a:pPr>
            <a:r>
              <a:rPr lang="en-US" sz="1600" b="1" i="1"/>
              <a:t>Technological Factors:</a:t>
            </a:r>
            <a:r>
              <a:rPr lang="en-US" sz="1600"/>
              <a:t> This mainly includes the utilisation of advanced e-commerce by competitors.</a:t>
            </a:r>
            <a:endParaRPr lang="en-GB" sz="1600"/>
          </a:p>
          <a:p>
            <a:pPr algn="just">
              <a:buFont typeface="Wingdings" panose="05000000000000000000" pitchFamily="2" charset="2"/>
              <a:buChar char="§"/>
            </a:pPr>
            <a:r>
              <a:rPr lang="en-US" sz="1600" b="1" i="1"/>
              <a:t>Environmental Factors:</a:t>
            </a:r>
            <a:r>
              <a:rPr lang="en-US" sz="1600"/>
              <a:t> This mainly includes eco-friendly commitment and sourcing sustainable materials.</a:t>
            </a:r>
            <a:endParaRPr lang="en-GB" sz="1600"/>
          </a:p>
          <a:p>
            <a:pPr algn="just">
              <a:buFont typeface="Wingdings" panose="05000000000000000000" pitchFamily="2" charset="2"/>
              <a:buChar char="§"/>
            </a:pPr>
            <a:r>
              <a:rPr lang="en-US" sz="1600" b="1" i="1"/>
              <a:t>Legal Factors:</a:t>
            </a:r>
            <a:r>
              <a:rPr lang="en-US" sz="1600"/>
              <a:t> This mainly includes Employment and customer protection laws.</a:t>
            </a:r>
            <a:endParaRPr lang="en-GB" sz="1600"/>
          </a:p>
        </p:txBody>
      </p:sp>
      <p:pic>
        <p:nvPicPr>
          <p:cNvPr id="5" name="Picture 4">
            <a:extLst>
              <a:ext uri="{FF2B5EF4-FFF2-40B4-BE49-F238E27FC236}">
                <a16:creationId xmlns:a16="http://schemas.microsoft.com/office/drawing/2014/main" id="{57669BD4-31AB-51ED-6434-AC1A436AEA4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03629" y="1905001"/>
            <a:ext cx="3681205" cy="3422374"/>
          </a:xfrm>
          <a:prstGeom prst="rect">
            <a:avLst/>
          </a:prstGeom>
          <a:noFill/>
        </p:spPr>
      </p:pic>
      <p:sp>
        <p:nvSpPr>
          <p:cNvPr id="6" name="TextBox 5">
            <a:extLst>
              <a:ext uri="{FF2B5EF4-FFF2-40B4-BE49-F238E27FC236}">
                <a16:creationId xmlns:a16="http://schemas.microsoft.com/office/drawing/2014/main" id="{3A8C8A6B-90E3-6F98-CD47-157F36245EE2}"/>
              </a:ext>
            </a:extLst>
          </p:cNvPr>
          <p:cNvSpPr txBox="1"/>
          <p:nvPr/>
        </p:nvSpPr>
        <p:spPr>
          <a:xfrm>
            <a:off x="7992510" y="5445499"/>
            <a:ext cx="2888974" cy="457498"/>
          </a:xfrm>
          <a:prstGeom prst="rect">
            <a:avLst/>
          </a:prstGeom>
          <a:noFill/>
        </p:spPr>
        <p:txBody>
          <a:bodyPr wrap="square">
            <a:spAutoFit/>
          </a:bodyPr>
          <a:lstStyle/>
          <a:p>
            <a:pPr algn="ctr">
              <a:lnSpc>
                <a:spcPct val="150000"/>
              </a:lnSpc>
            </a:pPr>
            <a:r>
              <a:rPr lang="en-US"/>
              <a:t>Source: </a:t>
            </a:r>
            <a:r>
              <a:rPr lang="en-GB"/>
              <a:t>(Marmol, 2021)</a:t>
            </a:r>
            <a:r>
              <a:rPr lang="en-US"/>
              <a:t>.</a:t>
            </a:r>
            <a:endParaRPr lang="en-GB"/>
          </a:p>
        </p:txBody>
      </p:sp>
    </p:spTree>
    <p:extLst>
      <p:ext uri="{BB962C8B-B14F-4D97-AF65-F5344CB8AC3E}">
        <p14:creationId xmlns:p14="http://schemas.microsoft.com/office/powerpoint/2010/main" val="25181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01421-43D9-D8CE-BDA0-81770E9D9F16}"/>
              </a:ext>
            </a:extLst>
          </p:cNvPr>
          <p:cNvSpPr>
            <a:spLocks noGrp="1"/>
          </p:cNvSpPr>
          <p:nvPr>
            <p:ph type="title"/>
          </p:nvPr>
        </p:nvSpPr>
        <p:spPr>
          <a:xfrm>
            <a:off x="1656522" y="624109"/>
            <a:ext cx="9463776" cy="1280890"/>
          </a:xfrm>
        </p:spPr>
        <p:txBody>
          <a:bodyPr>
            <a:normAutofit fontScale="90000"/>
          </a:bodyPr>
          <a:lstStyle/>
          <a:p>
            <a:pPr algn="ctr"/>
            <a:r>
              <a:rPr lang="en-US"/>
              <a:t>Fishbone Diagram: Explaining, Creating and Applying in the Context of Green Haven Florists</a:t>
            </a:r>
            <a:endParaRPr lang="en-GB"/>
          </a:p>
        </p:txBody>
      </p:sp>
      <p:pic>
        <p:nvPicPr>
          <p:cNvPr id="5" name="Picture 4">
            <a:extLst>
              <a:ext uri="{FF2B5EF4-FFF2-40B4-BE49-F238E27FC236}">
                <a16:creationId xmlns:a16="http://schemas.microsoft.com/office/drawing/2014/main" id="{BEFEF623-283E-5593-F0BE-29A9420632C5}"/>
              </a:ext>
            </a:extLst>
          </p:cNvPr>
          <p:cNvPicPr>
            <a:picLocks noChangeAspect="1"/>
          </p:cNvPicPr>
          <p:nvPr/>
        </p:nvPicPr>
        <p:blipFill>
          <a:blip r:embed="rId3"/>
          <a:stretch>
            <a:fillRect/>
          </a:stretch>
        </p:blipFill>
        <p:spPr>
          <a:xfrm>
            <a:off x="1656522" y="1904999"/>
            <a:ext cx="9607826" cy="4628323"/>
          </a:xfrm>
          <a:prstGeom prst="rect">
            <a:avLst/>
          </a:prstGeom>
        </p:spPr>
      </p:pic>
    </p:spTree>
    <p:extLst>
      <p:ext uri="{BB962C8B-B14F-4D97-AF65-F5344CB8AC3E}">
        <p14:creationId xmlns:p14="http://schemas.microsoft.com/office/powerpoint/2010/main" val="3704787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E12B2-D6EE-E369-8969-2F4B1DBAE673}"/>
              </a:ext>
            </a:extLst>
          </p:cNvPr>
          <p:cNvSpPr>
            <a:spLocks noGrp="1"/>
          </p:cNvSpPr>
          <p:nvPr>
            <p:ph type="title"/>
          </p:nvPr>
        </p:nvSpPr>
        <p:spPr>
          <a:xfrm>
            <a:off x="4691270" y="677118"/>
            <a:ext cx="6323011" cy="1178186"/>
          </a:xfrm>
        </p:spPr>
        <p:txBody>
          <a:bodyPr/>
          <a:lstStyle/>
          <a:p>
            <a:pPr algn="ctr"/>
            <a:r>
              <a:rPr lang="en-GB"/>
              <a:t>Summary of Key Findings</a:t>
            </a:r>
          </a:p>
        </p:txBody>
      </p:sp>
      <p:sp>
        <p:nvSpPr>
          <p:cNvPr id="4" name="Content Placeholder 3">
            <a:extLst>
              <a:ext uri="{FF2B5EF4-FFF2-40B4-BE49-F238E27FC236}">
                <a16:creationId xmlns:a16="http://schemas.microsoft.com/office/drawing/2014/main" id="{34E35237-FCB6-0B5C-D354-B29DD0FCB747}"/>
              </a:ext>
            </a:extLst>
          </p:cNvPr>
          <p:cNvSpPr>
            <a:spLocks noGrp="1"/>
          </p:cNvSpPr>
          <p:nvPr>
            <p:ph sz="half" idx="2"/>
          </p:nvPr>
        </p:nvSpPr>
        <p:spPr>
          <a:xfrm>
            <a:off x="4492488" y="2126221"/>
            <a:ext cx="7012124" cy="4513117"/>
          </a:xfrm>
        </p:spPr>
        <p:txBody>
          <a:bodyPr>
            <a:normAutofit fontScale="85000" lnSpcReduction="10000"/>
          </a:bodyPr>
          <a:lstStyle/>
          <a:p>
            <a:r>
              <a:rPr lang="en-US"/>
              <a:t>This presentation has highlighted that the significant 30% decline in in-store sales of Green Haven Florists is driven by several external and internal factors.</a:t>
            </a:r>
            <a:endParaRPr lang="en-GB"/>
          </a:p>
          <a:p>
            <a:r>
              <a:rPr lang="en-US"/>
              <a:t>Here, the key external factors that weakened physical store demand and led to a decline in sales of Green Haven Florists are mainly decreased high-street footfall, the evolution of online flower retailers and destructive competitor pricing and discounts.</a:t>
            </a:r>
            <a:endParaRPr lang="en-GB"/>
          </a:p>
          <a:p>
            <a:r>
              <a:rPr lang="en-US"/>
              <a:t>Also, Internal limitations encompass an outdated website, a lack of flexible service delivery or subscription options, as well as weak digital marketing.</a:t>
            </a:r>
            <a:endParaRPr lang="en-GB"/>
          </a:p>
          <a:p>
            <a:r>
              <a:rPr lang="en-US"/>
              <a:t>Additionally, cost pressures, such as increasing flower import expenses and Increased price of sustainable materials, are also leading this business towards a decline in sales and profitability.</a:t>
            </a:r>
            <a:endParaRPr lang="en-GB"/>
          </a:p>
          <a:p>
            <a:r>
              <a:rPr lang="en-US"/>
              <a:t>Nevertheless, this presentation highlighted that despite all these challenges, Green Haven Florists’ strong bespoke quality and sustainability ethos remain its key competitive strengths to survive in the market.</a:t>
            </a:r>
            <a:endParaRPr lang="en-GB"/>
          </a:p>
        </p:txBody>
      </p:sp>
      <p:pic>
        <p:nvPicPr>
          <p:cNvPr id="5" name="Picture 4">
            <a:extLst>
              <a:ext uri="{FF2B5EF4-FFF2-40B4-BE49-F238E27FC236}">
                <a16:creationId xmlns:a16="http://schemas.microsoft.com/office/drawing/2014/main" id="{289FADE7-6546-653D-4200-7A5F53BD04F4}"/>
              </a:ext>
            </a:extLst>
          </p:cNvPr>
          <p:cNvPicPr>
            <a:picLocks noChangeAspect="1"/>
          </p:cNvPicPr>
          <p:nvPr/>
        </p:nvPicPr>
        <p:blipFill>
          <a:blip r:embed="rId3"/>
          <a:stretch>
            <a:fillRect/>
          </a:stretch>
        </p:blipFill>
        <p:spPr>
          <a:xfrm>
            <a:off x="0" y="-1"/>
            <a:ext cx="4492488" cy="6858001"/>
          </a:xfrm>
          <a:prstGeom prst="rect">
            <a:avLst/>
          </a:prstGeom>
        </p:spPr>
      </p:pic>
    </p:spTree>
    <p:extLst>
      <p:ext uri="{BB962C8B-B14F-4D97-AF65-F5344CB8AC3E}">
        <p14:creationId xmlns:p14="http://schemas.microsoft.com/office/powerpoint/2010/main" val="3538801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353F17-E7CF-E99C-AB0E-0D1E8CCB1826}"/>
              </a:ext>
            </a:extLst>
          </p:cNvPr>
          <p:cNvSpPr>
            <a:spLocks noGrp="1"/>
          </p:cNvSpPr>
          <p:nvPr>
            <p:ph type="title"/>
          </p:nvPr>
        </p:nvSpPr>
        <p:spPr>
          <a:xfrm>
            <a:off x="1797794" y="622728"/>
            <a:ext cx="8911687" cy="648099"/>
          </a:xfrm>
        </p:spPr>
        <p:txBody>
          <a:bodyPr/>
          <a:lstStyle/>
          <a:p>
            <a:pPr algn="ctr"/>
            <a:r>
              <a:rPr lang="en-US"/>
              <a:t>References</a:t>
            </a:r>
            <a:endParaRPr lang="en-GB"/>
          </a:p>
        </p:txBody>
      </p:sp>
      <p:sp>
        <p:nvSpPr>
          <p:cNvPr id="6" name="Content Placeholder 5">
            <a:extLst>
              <a:ext uri="{FF2B5EF4-FFF2-40B4-BE49-F238E27FC236}">
                <a16:creationId xmlns:a16="http://schemas.microsoft.com/office/drawing/2014/main" id="{B4C8AC62-1AC5-5684-2875-958B84303290}"/>
              </a:ext>
            </a:extLst>
          </p:cNvPr>
          <p:cNvSpPr>
            <a:spLocks noGrp="1"/>
          </p:cNvSpPr>
          <p:nvPr>
            <p:ph idx="1"/>
          </p:nvPr>
        </p:nvSpPr>
        <p:spPr>
          <a:xfrm>
            <a:off x="1638300" y="1540189"/>
            <a:ext cx="9811578" cy="4953376"/>
          </a:xfrm>
        </p:spPr>
        <p:txBody>
          <a:bodyPr>
            <a:normAutofit fontScale="92500"/>
          </a:bodyPr>
          <a:lstStyle/>
          <a:p>
            <a:pPr marL="457200" indent="-457200" algn="just">
              <a:lnSpc>
                <a:spcPct val="170000"/>
              </a:lnSpc>
              <a:buNone/>
            </a:pPr>
            <a:r>
              <a:rPr lang="en-GB" sz="800"/>
              <a:t>Adjei, </a:t>
            </a:r>
            <a:r>
              <a:rPr lang="en-GB" sz="800" err="1"/>
              <a:t>S.N</a:t>
            </a:r>
            <a:r>
              <a:rPr lang="en-GB" sz="800"/>
              <a:t>. (2025). </a:t>
            </a:r>
            <a:r>
              <a:rPr lang="en-GB" sz="800" i="1"/>
              <a:t>Chasing Permanence: How Businesses on our High Streets Can Adapt and Thrive</a:t>
            </a:r>
            <a:r>
              <a:rPr lang="en-GB" sz="800"/>
              <a:t>. Taylor &amp; Francis.</a:t>
            </a:r>
          </a:p>
          <a:p>
            <a:pPr marL="457200" indent="-457200" algn="just">
              <a:lnSpc>
                <a:spcPct val="170000"/>
              </a:lnSpc>
              <a:buNone/>
            </a:pPr>
            <a:r>
              <a:rPr lang="en-GB" sz="800"/>
              <a:t>Bouzid, A. (2020). </a:t>
            </a:r>
            <a:r>
              <a:rPr lang="en-GB" sz="800" i="1"/>
              <a:t>The PESTLE Model &amp; The CAGE Framework</a:t>
            </a:r>
            <a:r>
              <a:rPr lang="en-GB" sz="800"/>
              <a:t>. Independently Published.</a:t>
            </a:r>
          </a:p>
          <a:p>
            <a:pPr marL="457200" indent="-457200" algn="just">
              <a:lnSpc>
                <a:spcPct val="170000"/>
              </a:lnSpc>
              <a:buNone/>
            </a:pPr>
            <a:r>
              <a:rPr lang="en-GB" sz="800" err="1"/>
              <a:t>Devrani</a:t>
            </a:r>
            <a:r>
              <a:rPr lang="en-GB" sz="800"/>
              <a:t>, N., Kakkar, P., Sahu, A. and Tiwari, C. (2023). Global trends in floriculture. </a:t>
            </a:r>
            <a:r>
              <a:rPr lang="en-GB" sz="800" i="1" err="1"/>
              <a:t>Floric</a:t>
            </a:r>
            <a:r>
              <a:rPr lang="en-GB" sz="800" i="1"/>
              <a:t> Landscaping Chronicles A Revital </a:t>
            </a:r>
            <a:r>
              <a:rPr lang="en-GB" sz="800" i="1" err="1"/>
              <a:t>Floric</a:t>
            </a:r>
            <a:r>
              <a:rPr lang="en-GB" sz="800" i="1"/>
              <a:t> Sect Sri Lanka Collab Insights</a:t>
            </a:r>
            <a:r>
              <a:rPr lang="en-GB" sz="800"/>
              <a:t>, pp.190–221.</a:t>
            </a:r>
          </a:p>
          <a:p>
            <a:pPr marL="457200" indent="-457200" algn="just">
              <a:lnSpc>
                <a:spcPct val="170000"/>
              </a:lnSpc>
              <a:buNone/>
            </a:pPr>
            <a:r>
              <a:rPr lang="en-GB" sz="800"/>
              <a:t>Etheredge, C.L., DelPrince, J. and Waliczek, T.M. (2024). Perceptions of environmentalism and the use of sustainable floral design practices by professional florists. </a:t>
            </a:r>
            <a:r>
              <a:rPr lang="en-GB" sz="800" i="1" err="1"/>
              <a:t>HortTechnology</a:t>
            </a:r>
            <a:r>
              <a:rPr lang="en-GB" sz="800"/>
              <a:t>, 34(6), pp.812–818.</a:t>
            </a:r>
          </a:p>
          <a:p>
            <a:pPr marL="457200" indent="-457200" algn="just">
              <a:lnSpc>
                <a:spcPct val="170000"/>
              </a:lnSpc>
              <a:buNone/>
            </a:pPr>
            <a:r>
              <a:rPr lang="en-GB" sz="800"/>
              <a:t>Gabellini, S. and Scaramuzzi, S. (2022). Evolving Consumption Trends, Marketing Strategies, and Governance Settings in Ornamental Horticulture: A Grey Literature Review. </a:t>
            </a:r>
            <a:r>
              <a:rPr lang="en-GB" sz="800" i="1" err="1"/>
              <a:t>Horticulturae</a:t>
            </a:r>
            <a:r>
              <a:rPr lang="en-GB" sz="800"/>
              <a:t>, [online] 8(3), p.234. </a:t>
            </a:r>
          </a:p>
          <a:p>
            <a:pPr marL="457200" indent="-457200" algn="just">
              <a:lnSpc>
                <a:spcPct val="170000"/>
              </a:lnSpc>
              <a:buNone/>
            </a:pPr>
            <a:r>
              <a:rPr lang="en-GB" sz="800"/>
              <a:t>Har, L.L., Rashid, U.K., Chuan, L.T., Sen, S.C. and Xia, </a:t>
            </a:r>
            <a:r>
              <a:rPr lang="en-GB" sz="800" err="1"/>
              <a:t>L.Y</a:t>
            </a:r>
            <a:r>
              <a:rPr lang="en-GB" sz="800"/>
              <a:t>. (2022). Revolution of Retail Industry: from Perspective of Retail 1.0 to 4.0. </a:t>
            </a:r>
            <a:r>
              <a:rPr lang="en-GB" sz="800" i="1"/>
              <a:t>Procedia Computer Science</a:t>
            </a:r>
            <a:r>
              <a:rPr lang="en-GB" sz="800"/>
              <a:t>, 200(1), pp.1615–1625. </a:t>
            </a:r>
          </a:p>
          <a:p>
            <a:pPr marL="457200" indent="-457200" algn="just">
              <a:lnSpc>
                <a:spcPct val="170000"/>
              </a:lnSpc>
              <a:buNone/>
            </a:pPr>
            <a:r>
              <a:rPr lang="en-GB" sz="800"/>
              <a:t>Kohl, H. (2020). </a:t>
            </a:r>
            <a:r>
              <a:rPr lang="en-GB" sz="800" i="1"/>
              <a:t>Standards for management systems: a comprehensive guide to content, implementation tools, and certification schemes</a:t>
            </a:r>
            <a:r>
              <a:rPr lang="en-GB" sz="800"/>
              <a:t>. Cham: Springer.</a:t>
            </a:r>
          </a:p>
          <a:p>
            <a:pPr marL="457200" indent="-457200" algn="just">
              <a:lnSpc>
                <a:spcPct val="170000"/>
              </a:lnSpc>
              <a:buNone/>
            </a:pPr>
            <a:r>
              <a:rPr lang="en-GB" sz="800"/>
              <a:t>Kumah, A., Nwogu, </a:t>
            </a:r>
            <a:r>
              <a:rPr lang="en-GB" sz="800" err="1"/>
              <a:t>C.N</a:t>
            </a:r>
            <a:r>
              <a:rPr lang="en-GB" sz="800"/>
              <a:t>., Issah, A., Obot, E., </a:t>
            </a:r>
            <a:r>
              <a:rPr lang="en-GB" sz="800" err="1"/>
              <a:t>Kanamitie</a:t>
            </a:r>
            <a:r>
              <a:rPr lang="en-GB" sz="800"/>
              <a:t>, D.T., Sifa, J.S. and Aidoo, L.A. (2024). Cause-and-effect (fishbone) diagram: a tool for generating and organising quality improvement ideas. </a:t>
            </a:r>
            <a:r>
              <a:rPr lang="en-GB" sz="800" i="1"/>
              <a:t>Global Journal on Quality and Safety in Healthcare</a:t>
            </a:r>
            <a:r>
              <a:rPr lang="en-GB" sz="800"/>
              <a:t>, 7(2), pp.85–87.</a:t>
            </a:r>
          </a:p>
          <a:p>
            <a:pPr marL="457200" indent="-457200" algn="just">
              <a:lnSpc>
                <a:spcPct val="170000"/>
              </a:lnSpc>
              <a:buNone/>
            </a:pPr>
            <a:r>
              <a:rPr lang="en-GB" sz="800"/>
              <a:t>Marmol, T.D. (2021). </a:t>
            </a:r>
            <a:r>
              <a:rPr lang="en-GB" sz="800" i="1"/>
              <a:t>PESTLE Analysis: Prepare the best strategies in advance</a:t>
            </a:r>
            <a:r>
              <a:rPr lang="en-GB" sz="800"/>
              <a:t>. 50Minutes.com.</a:t>
            </a:r>
          </a:p>
          <a:p>
            <a:pPr marL="457200" indent="-457200" algn="just">
              <a:lnSpc>
                <a:spcPct val="170000"/>
              </a:lnSpc>
              <a:buNone/>
            </a:pPr>
            <a:r>
              <a:rPr lang="en-GB" sz="800"/>
              <a:t>Rafique, Z., Riaz, H., Ahmad, A. and Iqbal, T. (2024). </a:t>
            </a:r>
            <a:r>
              <a:rPr lang="en-GB" sz="800" i="1"/>
              <a:t>Emerging Trends in the Floriculture Industry: Adapting to Market Demands and Consumer Preferences</a:t>
            </a:r>
            <a:r>
              <a:rPr lang="en-GB" sz="800"/>
              <a:t>. [online] Available at: https://biologicaltimes.com/wp-content/uploads/journal/published_paper/volume-3/issue-11/BT_2024_8001191.pdf.</a:t>
            </a:r>
          </a:p>
          <a:p>
            <a:pPr marL="457200" indent="-457200" algn="just">
              <a:lnSpc>
                <a:spcPct val="170000"/>
              </a:lnSpc>
              <a:buNone/>
            </a:pPr>
            <a:r>
              <a:rPr lang="en-GB" sz="800"/>
              <a:t>Rihn, A.L., Behe, </a:t>
            </a:r>
            <a:r>
              <a:rPr lang="en-GB" sz="800" err="1"/>
              <a:t>B.K</a:t>
            </a:r>
            <a:r>
              <a:rPr lang="en-GB" sz="800"/>
              <a:t>., Knuth, M. and Huddleston, P. (2024). Blooming Business: How Consumer Satisfaction Shapes Online Plant and Cut Flower Spending. </a:t>
            </a:r>
            <a:r>
              <a:rPr lang="en-GB" sz="800" i="1" err="1"/>
              <a:t>HortTechnology</a:t>
            </a:r>
            <a:r>
              <a:rPr lang="en-GB" sz="800"/>
              <a:t>, 34(4), pp.481–484. </a:t>
            </a:r>
          </a:p>
          <a:p>
            <a:pPr marL="457200" indent="-457200" algn="just">
              <a:lnSpc>
                <a:spcPct val="170000"/>
              </a:lnSpc>
              <a:buNone/>
            </a:pPr>
            <a:r>
              <a:rPr lang="en-GB" sz="800"/>
              <a:t>Sabatini, I., </a:t>
            </a:r>
            <a:r>
              <a:rPr lang="en-GB" sz="800" err="1"/>
              <a:t>Buntojo</a:t>
            </a:r>
            <a:r>
              <a:rPr lang="en-GB" sz="800"/>
              <a:t>, P., </a:t>
            </a:r>
            <a:r>
              <a:rPr lang="en-GB" sz="800" err="1"/>
              <a:t>Karmagatri</a:t>
            </a:r>
            <a:r>
              <a:rPr lang="en-GB" sz="800"/>
              <a:t>, M. and Karim, N. (2021). </a:t>
            </a:r>
            <a:r>
              <a:rPr lang="en-GB" sz="800" i="1"/>
              <a:t>Factors Affecting Consumer Buying Decision of Flower Bouquet: A Case Study of an Online Florist Business</a:t>
            </a:r>
            <a:r>
              <a:rPr lang="en-GB" sz="800"/>
              <a:t>. [online] Available at: https://ieomsociety.org/proceedings/2021dhaka/320.pdf.</a:t>
            </a:r>
          </a:p>
          <a:p>
            <a:pPr marL="457200" indent="-457200" algn="just">
              <a:lnSpc>
                <a:spcPct val="170000"/>
              </a:lnSpc>
              <a:buNone/>
            </a:pPr>
            <a:r>
              <a:rPr lang="en-GB" sz="800"/>
              <a:t>Vardhan, N. (2025). </a:t>
            </a:r>
            <a:r>
              <a:rPr lang="en-GB" sz="800" i="1"/>
              <a:t>Shopping Quest: Transforming the Shopping Experience by Creating a More Immersive and Enjoyable Experience</a:t>
            </a:r>
            <a:r>
              <a:rPr lang="en-GB" sz="800"/>
              <a:t>. Rochester Institute of Technology.</a:t>
            </a:r>
          </a:p>
          <a:p>
            <a:pPr marL="457200" indent="-457200" algn="just">
              <a:lnSpc>
                <a:spcPct val="170000"/>
              </a:lnSpc>
              <a:buNone/>
            </a:pPr>
            <a:r>
              <a:rPr lang="en-GB" sz="800"/>
              <a:t>Ward, M. (2025). </a:t>
            </a:r>
            <a:r>
              <a:rPr lang="en-GB" sz="800" i="1"/>
              <a:t>Retail Sector in the UK</a:t>
            </a:r>
            <a:r>
              <a:rPr lang="en-GB" sz="800"/>
              <a:t>. [online] Parliament.UK. Available at: https://researchbriefings.files.parliament.uk/documents/SN06186/SN06186.pdf.</a:t>
            </a:r>
          </a:p>
        </p:txBody>
      </p:sp>
    </p:spTree>
    <p:extLst>
      <p:ext uri="{BB962C8B-B14F-4D97-AF65-F5344CB8AC3E}">
        <p14:creationId xmlns:p14="http://schemas.microsoft.com/office/powerpoint/2010/main" val="421727860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8</Slides>
  <Notes>6</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Wisp</vt:lpstr>
      <vt:lpstr>Programme: Certificate of Higher Education in Business Skills for the Workplace Module: Problem Solving and Decision Making Module code: LCLM4004 Assignment Title: Component 1: Individual Presentation Green Haven Florists</vt:lpstr>
      <vt:lpstr>Introduction: Structure and Context Overview</vt:lpstr>
      <vt:lpstr>Nature and Scope of the Issues That Impact Green Haven Florists' In-Store Sales </vt:lpstr>
      <vt:lpstr>5W2H Model: Creating and Applying in the Context of Green Haven Florists</vt:lpstr>
      <vt:lpstr>PESTEL Analysis: Explaining, Creating and Applying in the Context of Green Haven Florists</vt:lpstr>
      <vt:lpstr>Fishbone Diagram: Explaining, Creating and Applying in the Context of Green Haven Florists</vt:lpstr>
      <vt:lpstr>Summary of Key Findings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Certificate of Higher Education in Business Skills for the Workplace Module: Problem Solving and Decision Making Module code: LCLM4004 Assignment Title: Component 1: Individual Presentation Green Haven Florists</dc:title>
  <cp:revision>1</cp:revision>
  <dcterms:created xsi:type="dcterms:W3CDTF">2026-02-10T11:23:34Z</dcterms:created>
  <dcterms:modified xsi:type="dcterms:W3CDTF">2026-02-13T15:52:34Z</dcterms:modified>
</cp:coreProperties>
</file>