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handoutMasterIdLst>
    <p:handoutMasterId r:id="rId18"/>
  </p:handoutMasterIdLst>
  <p:sldIdLst>
    <p:sldId id="256" r:id="rId5"/>
    <p:sldId id="304" r:id="rId6"/>
    <p:sldId id="315" r:id="rId7"/>
    <p:sldId id="311" r:id="rId8"/>
    <p:sldId id="305" r:id="rId9"/>
    <p:sldId id="306" r:id="rId10"/>
    <p:sldId id="307" r:id="rId11"/>
    <p:sldId id="308" r:id="rId12"/>
    <p:sldId id="309" r:id="rId13"/>
    <p:sldId id="313" r:id="rId14"/>
    <p:sldId id="312" r:id="rId15"/>
    <p:sldId id="314"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3761" autoAdjust="0"/>
  </p:normalViewPr>
  <p:slideViewPr>
    <p:cSldViewPr>
      <p:cViewPr varScale="1">
        <p:scale>
          <a:sx n="49" d="100"/>
          <a:sy n="49" d="100"/>
        </p:scale>
        <p:origin x="1780" y="5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01/03/2022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D9DF18-FA57-4565-AA75-8F99D6A3E25F}" type="datetimeFigureOut">
              <a:rPr lang="en-GB" smtClean="0"/>
              <a:t>01/03/2022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C59DE9-006E-48D1-97A4-CBF7150443F8}" type="slidenum">
              <a:rPr lang="en-GB" smtClean="0"/>
              <a:t>‹#›</a:t>
            </a:fld>
            <a:endParaRPr lang="en-GB"/>
          </a:p>
        </p:txBody>
      </p:sp>
    </p:spTree>
    <p:extLst>
      <p:ext uri="{BB962C8B-B14F-4D97-AF65-F5344CB8AC3E}">
        <p14:creationId xmlns:p14="http://schemas.microsoft.com/office/powerpoint/2010/main" val="15808344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01/03/2022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01/03/2022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01/03/2022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01/03/2022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01/03/2022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01/03/2022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484784"/>
            <a:ext cx="7992888" cy="1470025"/>
          </a:xfrm>
        </p:spPr>
        <p:txBody>
          <a:bodyPr>
            <a:normAutofit fontScale="90000"/>
          </a:bodyPr>
          <a:lstStyle/>
          <a:p>
            <a:r>
              <a:rPr lang="en-GB" dirty="0">
                <a:solidFill>
                  <a:schemeClr val="bg1"/>
                </a:solidFill>
              </a:rPr>
              <a:t>International meetings management</a:t>
            </a:r>
            <a:br>
              <a:rPr lang="en-GB" dirty="0">
                <a:solidFill>
                  <a:schemeClr val="bg1"/>
                </a:solidFill>
              </a:rPr>
            </a:br>
            <a:r>
              <a:rPr lang="en-GB" dirty="0">
                <a:solidFill>
                  <a:schemeClr val="bg1"/>
                </a:solidFill>
              </a:rPr>
              <a:t>Report Writing Workshop</a:t>
            </a:r>
          </a:p>
        </p:txBody>
      </p:sp>
      <p:sp>
        <p:nvSpPr>
          <p:cNvPr id="3" name="TextBox 9">
            <a:extLst>
              <a:ext uri="{FF2B5EF4-FFF2-40B4-BE49-F238E27FC236}">
                <a16:creationId xmlns:a16="http://schemas.microsoft.com/office/drawing/2014/main" id="{AEAA591F-B6F3-4945-9068-B2E6A9C20B94}"/>
              </a:ext>
            </a:extLst>
          </p:cNvPr>
          <p:cNvSpPr txBox="1"/>
          <p:nvPr/>
        </p:nvSpPr>
        <p:spPr>
          <a:xfrm>
            <a:off x="514350" y="5373053"/>
            <a:ext cx="3827219" cy="224292"/>
          </a:xfrm>
          <a:prstGeom prst="rect">
            <a:avLst/>
          </a:prstGeom>
        </p:spPr>
        <p:txBody>
          <a:bodyPr lIns="0" tIns="0" rIns="0" bIns="0" rtlCol="0" anchor="t">
            <a:spAutoFit/>
          </a:bodyPr>
          <a:lstStyle/>
          <a:p>
            <a:pPr>
              <a:lnSpc>
                <a:spcPts val="1680"/>
              </a:lnSpc>
            </a:pPr>
            <a:r>
              <a:rPr lang="en-US" spc="36" dirty="0">
                <a:solidFill>
                  <a:srgbClr val="FAFDFF"/>
                </a:solidFill>
                <a:latin typeface="Assistant Regular"/>
              </a:rPr>
              <a:t>Lecturer: Dr Emma Roberts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11933-9E56-4749-A1FB-E30418C7D429}"/>
              </a:ext>
            </a:extLst>
          </p:cNvPr>
          <p:cNvSpPr>
            <a:spLocks noGrp="1"/>
          </p:cNvSpPr>
          <p:nvPr>
            <p:ph type="title"/>
          </p:nvPr>
        </p:nvSpPr>
        <p:spPr>
          <a:xfrm>
            <a:off x="457200" y="274638"/>
            <a:ext cx="3394720" cy="1143000"/>
          </a:xfrm>
        </p:spPr>
        <p:txBody>
          <a:bodyPr>
            <a:normAutofit/>
          </a:bodyPr>
          <a:lstStyle/>
          <a:p>
            <a:r>
              <a:rPr lang="en-GB" sz="2400" b="1" dirty="0">
                <a:solidFill>
                  <a:schemeClr val="tx2">
                    <a:lumMod val="75000"/>
                  </a:schemeClr>
                </a:solidFill>
              </a:rPr>
              <a:t>Assessments</a:t>
            </a:r>
          </a:p>
        </p:txBody>
      </p:sp>
      <p:sp>
        <p:nvSpPr>
          <p:cNvPr id="3" name="Content Placeholder 2">
            <a:extLst>
              <a:ext uri="{FF2B5EF4-FFF2-40B4-BE49-F238E27FC236}">
                <a16:creationId xmlns:a16="http://schemas.microsoft.com/office/drawing/2014/main" id="{94BDDDEA-D1C3-460F-82C5-95817CDE8984}"/>
              </a:ext>
            </a:extLst>
          </p:cNvPr>
          <p:cNvSpPr>
            <a:spLocks noGrp="1"/>
          </p:cNvSpPr>
          <p:nvPr>
            <p:ph sz="half" idx="1"/>
          </p:nvPr>
        </p:nvSpPr>
        <p:spPr/>
        <p:txBody>
          <a:bodyPr>
            <a:normAutofit fontScale="77500" lnSpcReduction="20000"/>
          </a:bodyPr>
          <a:lstStyle/>
          <a:p>
            <a:pPr marL="0" indent="0">
              <a:buNone/>
            </a:pPr>
            <a:r>
              <a:rPr lang="en-GB" sz="2900" b="1" dirty="0">
                <a:effectLst/>
                <a:latin typeface="Arial" panose="020B0604020202020204" pitchFamily="34" charset="0"/>
                <a:ea typeface="Calibri" panose="020F0502020204030204" pitchFamily="34" charset="0"/>
              </a:rPr>
              <a:t>Assignment Title: Planning and Delivering an Event</a:t>
            </a:r>
            <a:endParaRPr lang="en-GB" sz="2900" dirty="0">
              <a:effectLst/>
              <a:latin typeface="Calibri" panose="020F0502020204030204" pitchFamily="34" charset="0"/>
              <a:ea typeface="Calibri" panose="020F0502020204030204" pitchFamily="34" charset="0"/>
            </a:endParaRPr>
          </a:p>
          <a:p>
            <a:endParaRPr lang="en-GB" dirty="0"/>
          </a:p>
          <a:p>
            <a:r>
              <a:rPr lang="en-GB" dirty="0"/>
              <a:t>15 min presentation (50%)</a:t>
            </a:r>
          </a:p>
          <a:p>
            <a:r>
              <a:rPr lang="en-GB" dirty="0"/>
              <a:t>2,500 word report (50%)</a:t>
            </a:r>
          </a:p>
          <a:p>
            <a:endParaRPr lang="en-GB" dirty="0"/>
          </a:p>
          <a:p>
            <a:pPr marL="0" indent="0">
              <a:buNone/>
            </a:pPr>
            <a:endParaRPr lang="en-GB" dirty="0"/>
          </a:p>
          <a:p>
            <a:r>
              <a:rPr lang="en-GB" dirty="0"/>
              <a:t>Submission Date: The same date!</a:t>
            </a:r>
          </a:p>
          <a:p>
            <a:r>
              <a:rPr lang="en-GB" dirty="0">
                <a:highlight>
                  <a:srgbClr val="FFFF00"/>
                </a:highlight>
              </a:rPr>
              <a:t>Weds 23</a:t>
            </a:r>
            <a:r>
              <a:rPr lang="en-GB" baseline="30000" dirty="0">
                <a:highlight>
                  <a:srgbClr val="FFFF00"/>
                </a:highlight>
              </a:rPr>
              <a:t>rd</a:t>
            </a:r>
            <a:r>
              <a:rPr lang="en-GB" dirty="0">
                <a:highlight>
                  <a:srgbClr val="FFFF00"/>
                </a:highlight>
              </a:rPr>
              <a:t> March 2022,</a:t>
            </a:r>
          </a:p>
        </p:txBody>
      </p:sp>
      <p:sp>
        <p:nvSpPr>
          <p:cNvPr id="4" name="Content Placeholder 3">
            <a:extLst>
              <a:ext uri="{FF2B5EF4-FFF2-40B4-BE49-F238E27FC236}">
                <a16:creationId xmlns:a16="http://schemas.microsoft.com/office/drawing/2014/main" id="{3AA09C32-09A1-44B3-BBD1-660F50456881}"/>
              </a:ext>
            </a:extLst>
          </p:cNvPr>
          <p:cNvSpPr>
            <a:spLocks noGrp="1"/>
          </p:cNvSpPr>
          <p:nvPr>
            <p:ph sz="half" idx="2"/>
          </p:nvPr>
        </p:nvSpPr>
        <p:spPr>
          <a:xfrm>
            <a:off x="4495800" y="274638"/>
            <a:ext cx="4191000" cy="5314603"/>
          </a:xfrm>
        </p:spPr>
        <p:txBody>
          <a:bodyPr>
            <a:normAutofit fontScale="77500" lnSpcReduction="20000"/>
          </a:bodyPr>
          <a:lstStyle/>
          <a:p>
            <a:pPr marL="0" indent="0" algn="just">
              <a:lnSpc>
                <a:spcPct val="115000"/>
              </a:lnSpc>
              <a:spcAft>
                <a:spcPts val="1000"/>
              </a:spcAft>
              <a:buNone/>
            </a:pPr>
            <a:r>
              <a:rPr lang="en-GB" sz="1800" u="sng" dirty="0">
                <a:effectLst/>
                <a:latin typeface="Arial" panose="020B0604020202020204" pitchFamily="34" charset="0"/>
                <a:ea typeface="Calibri" panose="020F0502020204030204" pitchFamily="34" charset="0"/>
              </a:rPr>
              <a:t>Presentation</a:t>
            </a:r>
            <a:r>
              <a:rPr lang="en-GB" sz="1800" dirty="0">
                <a:effectLst/>
                <a:latin typeface="Arial" panose="020B0604020202020204" pitchFamily="34" charset="0"/>
                <a:ea typeface="Calibri" panose="020F0502020204030204" pitchFamily="34" charset="0"/>
              </a:rPr>
              <a:t> Deliver a 10 min presentation on your event and you will have 5min Q&amp;A</a:t>
            </a:r>
            <a:endParaRPr lang="en-GB" sz="1800" u="sng" dirty="0">
              <a:effectLst/>
              <a:latin typeface="Arial" panose="020B0604020202020204" pitchFamily="34" charset="0"/>
              <a:ea typeface="Calibri" panose="020F0502020204030204" pitchFamily="34" charset="0"/>
            </a:endParaRPr>
          </a:p>
          <a:p>
            <a:pPr marL="0" indent="0" algn="just">
              <a:lnSpc>
                <a:spcPct val="115000"/>
              </a:lnSpc>
              <a:spcAft>
                <a:spcPts val="1000"/>
              </a:spcAft>
              <a:buNone/>
            </a:pPr>
            <a:endParaRPr lang="en-GB" sz="1800" dirty="0">
              <a:latin typeface="Arial" panose="020B0604020202020204" pitchFamily="34" charset="0"/>
              <a:ea typeface="Calibri" panose="020F0502020204030204" pitchFamily="34" charset="0"/>
            </a:endParaRPr>
          </a:p>
          <a:p>
            <a:pPr marL="0" indent="0" algn="just">
              <a:lnSpc>
                <a:spcPct val="115000"/>
              </a:lnSpc>
              <a:spcAft>
                <a:spcPts val="1000"/>
              </a:spcAft>
              <a:buNone/>
            </a:pPr>
            <a:r>
              <a:rPr lang="en-GB" sz="1800" u="sng" dirty="0">
                <a:latin typeface="Arial" panose="020B0604020202020204" pitchFamily="34" charset="0"/>
                <a:ea typeface="Calibri" panose="020F0502020204030204" pitchFamily="34" charset="0"/>
              </a:rPr>
              <a:t>Report</a:t>
            </a:r>
            <a:r>
              <a:rPr lang="en-GB" sz="1800" dirty="0">
                <a:latin typeface="Arial" panose="020B0604020202020204" pitchFamily="34" charset="0"/>
                <a:ea typeface="Calibri" panose="020F0502020204030204" pitchFamily="34" charset="0"/>
              </a:rPr>
              <a:t> </a:t>
            </a:r>
            <a:r>
              <a:rPr lang="en-GB" sz="1800" dirty="0">
                <a:effectLst/>
                <a:latin typeface="Arial" panose="020B0604020202020204" pitchFamily="34" charset="0"/>
                <a:ea typeface="Calibri" panose="020F0502020204030204" pitchFamily="34" charset="0"/>
              </a:rPr>
              <a:t>Students will be required to write a 2500 word supporting paper as an academic </a:t>
            </a:r>
            <a:r>
              <a:rPr lang="en-GB" sz="1800" b="1" dirty="0">
                <a:effectLst/>
                <a:latin typeface="Arial" panose="020B0604020202020204" pitchFamily="34" charset="0"/>
                <a:ea typeface="Calibri" panose="020F0502020204030204" pitchFamily="34" charset="0"/>
              </a:rPr>
              <a:t>report</a:t>
            </a:r>
            <a:r>
              <a:rPr lang="en-GB" sz="1800" dirty="0">
                <a:effectLst/>
                <a:latin typeface="Arial" panose="020B0604020202020204" pitchFamily="34" charset="0"/>
                <a:ea typeface="Calibri" panose="020F0502020204030204" pitchFamily="34" charset="0"/>
              </a:rPr>
              <a:t> that delves further into the concepts presented in Assessment 1.   All theories and concepts introduced during the presentation must be included, although supplementary ideas can also be introduced as examples of best or poor practice.  The author is expected to introduce relevant current trends and updates within the events management space.</a:t>
            </a:r>
          </a:p>
          <a:p>
            <a:pPr marL="0" indent="0">
              <a:lnSpc>
                <a:spcPct val="115000"/>
              </a:lnSpc>
              <a:spcAft>
                <a:spcPts val="1000"/>
              </a:spcAft>
              <a:buNone/>
            </a:pPr>
            <a:r>
              <a:rPr lang="en-GB" sz="1800" dirty="0">
                <a:effectLst/>
                <a:latin typeface="Arial" panose="020B0604020202020204" pitchFamily="34" charset="0"/>
                <a:ea typeface="Calibri" panose="020F0502020204030204" pitchFamily="34" charset="0"/>
              </a:rPr>
              <a:t>Within your report you must discuss:</a:t>
            </a:r>
            <a:endParaRPr lang="en-GB" sz="1800" dirty="0">
              <a:effectLst/>
              <a:latin typeface="Calibri" panose="020F0502020204030204" pitchFamily="34" charset="0"/>
              <a:ea typeface="Calibri" panose="020F0502020204030204" pitchFamily="34" charset="0"/>
            </a:endParaRPr>
          </a:p>
          <a:p>
            <a:pPr marL="342900" lvl="0" indent="-342900">
              <a:buFont typeface="Wingdings" panose="05000000000000000000" pitchFamily="2" charset="2"/>
              <a:buChar char=""/>
            </a:pPr>
            <a:r>
              <a:rPr lang="en-GB" sz="1800" b="1" dirty="0">
                <a:effectLst/>
                <a:latin typeface="Arial" panose="020B0604020202020204" pitchFamily="34" charset="0"/>
                <a:ea typeface="Calibri" panose="020F0502020204030204" pitchFamily="34" charset="0"/>
              </a:rPr>
              <a:t>The Event Cycle</a:t>
            </a:r>
            <a:endParaRPr lang="en-GB" sz="1800" dirty="0">
              <a:effectLst/>
              <a:latin typeface="Calibri" panose="020F0502020204030204" pitchFamily="34" charset="0"/>
              <a:ea typeface="Calibri" panose="020F0502020204030204" pitchFamily="34" charset="0"/>
            </a:endParaRPr>
          </a:p>
          <a:p>
            <a:pPr marL="342900" lvl="0" indent="-342900">
              <a:buFont typeface="Wingdings" panose="05000000000000000000" pitchFamily="2" charset="2"/>
              <a:buChar char=""/>
            </a:pPr>
            <a:r>
              <a:rPr lang="en-GB" sz="1800" b="1" dirty="0">
                <a:effectLst/>
                <a:latin typeface="Arial" panose="020B0604020202020204" pitchFamily="34" charset="0"/>
                <a:ea typeface="Calibri" panose="020F0502020204030204" pitchFamily="34" charset="0"/>
              </a:rPr>
              <a:t>Event Research</a:t>
            </a:r>
            <a:endParaRPr lang="en-GB" sz="1800" dirty="0">
              <a:effectLst/>
              <a:latin typeface="Calibri" panose="020F0502020204030204" pitchFamily="34" charset="0"/>
              <a:ea typeface="Calibri" panose="020F0502020204030204" pitchFamily="34" charset="0"/>
            </a:endParaRPr>
          </a:p>
          <a:p>
            <a:pPr marL="342900" lvl="0" indent="-342900">
              <a:buFont typeface="Wingdings" panose="05000000000000000000" pitchFamily="2" charset="2"/>
              <a:buChar char=""/>
            </a:pPr>
            <a:r>
              <a:rPr lang="en-GB" sz="1800" b="1" dirty="0">
                <a:effectLst/>
                <a:latin typeface="Arial" panose="020B0604020202020204" pitchFamily="34" charset="0"/>
                <a:ea typeface="Calibri" panose="020F0502020204030204" pitchFamily="34" charset="0"/>
              </a:rPr>
              <a:t>The Feasibility Study</a:t>
            </a:r>
            <a:endParaRPr lang="en-GB" sz="1800" dirty="0">
              <a:effectLst/>
              <a:latin typeface="Calibri" panose="020F0502020204030204" pitchFamily="34" charset="0"/>
              <a:ea typeface="Calibri" panose="020F0502020204030204" pitchFamily="34" charset="0"/>
            </a:endParaRPr>
          </a:p>
          <a:p>
            <a:pPr marL="342900" lvl="0" indent="-342900">
              <a:buFont typeface="Wingdings" panose="05000000000000000000" pitchFamily="2" charset="2"/>
              <a:buChar char=""/>
            </a:pPr>
            <a:r>
              <a:rPr lang="en-GB" sz="1800" b="1" dirty="0">
                <a:effectLst/>
                <a:latin typeface="Arial" panose="020B0604020202020204" pitchFamily="34" charset="0"/>
                <a:ea typeface="Calibri" panose="020F0502020204030204" pitchFamily="34" charset="0"/>
              </a:rPr>
              <a:t>Event Operations – the practicalities </a:t>
            </a:r>
            <a:endParaRPr lang="en-GB" sz="1800" dirty="0">
              <a:effectLst/>
              <a:latin typeface="Calibri" panose="020F0502020204030204" pitchFamily="34" charset="0"/>
              <a:ea typeface="Calibri" panose="020F0502020204030204" pitchFamily="34" charset="0"/>
            </a:endParaRPr>
          </a:p>
          <a:p>
            <a:pPr marL="342900" lvl="0" indent="-342900">
              <a:buFont typeface="Wingdings" panose="05000000000000000000" pitchFamily="2" charset="2"/>
              <a:buChar char=""/>
            </a:pPr>
            <a:r>
              <a:rPr lang="en-GB" sz="1800" b="1" dirty="0">
                <a:effectLst/>
                <a:latin typeface="Arial" panose="020B0604020202020204" pitchFamily="34" charset="0"/>
                <a:ea typeface="Calibri" panose="020F0502020204030204" pitchFamily="34" charset="0"/>
              </a:rPr>
              <a:t>Budgets</a:t>
            </a:r>
            <a:endParaRPr lang="en-GB" sz="1800" dirty="0">
              <a:effectLst/>
              <a:latin typeface="Calibri" panose="020F0502020204030204" pitchFamily="34" charset="0"/>
              <a:ea typeface="Calibri" panose="020F0502020204030204" pitchFamily="34" charset="0"/>
            </a:endParaRPr>
          </a:p>
          <a:p>
            <a:pPr marL="342900" lvl="0" indent="-342900">
              <a:buFont typeface="Wingdings" panose="05000000000000000000" pitchFamily="2" charset="2"/>
              <a:buChar char=""/>
            </a:pPr>
            <a:r>
              <a:rPr lang="en-GB" sz="1800" b="1" dirty="0">
                <a:effectLst/>
                <a:latin typeface="Arial" panose="020B0604020202020204" pitchFamily="34" charset="0"/>
                <a:ea typeface="Calibri" panose="020F0502020204030204" pitchFamily="34" charset="0"/>
              </a:rPr>
              <a:t>Industry Trends or Cultural Considerations that were considered</a:t>
            </a:r>
            <a:endParaRPr lang="en-GB" sz="1800" dirty="0">
              <a:effectLst/>
              <a:latin typeface="Calibri" panose="020F0502020204030204" pitchFamily="34" charset="0"/>
              <a:ea typeface="Calibri" panose="020F0502020204030204" pitchFamily="34" charset="0"/>
            </a:endParaRPr>
          </a:p>
          <a:p>
            <a:pPr algn="just">
              <a:lnSpc>
                <a:spcPct val="115000"/>
              </a:lnSpc>
              <a:spcAft>
                <a:spcPts val="1000"/>
              </a:spcAft>
            </a:pPr>
            <a:endParaRPr lang="en-GB" sz="1800" dirty="0">
              <a:effectLst/>
              <a:latin typeface="Calibri" panose="020F0502020204030204" pitchFamily="34" charset="0"/>
              <a:ea typeface="Calibri" panose="020F0502020204030204" pitchFamily="34" charset="0"/>
            </a:endParaRPr>
          </a:p>
          <a:p>
            <a:pPr algn="just">
              <a:lnSpc>
                <a:spcPct val="115000"/>
              </a:lnSpc>
              <a:spcAft>
                <a:spcPts val="1000"/>
              </a:spcAft>
            </a:pPr>
            <a:endParaRPr lang="en-GB" sz="1800" dirty="0">
              <a:effectLst/>
              <a:latin typeface="Calibri" panose="020F050202020403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10459991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99F78-B74A-4F23-A00F-984F315D6ABD}"/>
              </a:ext>
            </a:extLst>
          </p:cNvPr>
          <p:cNvSpPr>
            <a:spLocks noGrp="1"/>
          </p:cNvSpPr>
          <p:nvPr>
            <p:ph type="title"/>
          </p:nvPr>
        </p:nvSpPr>
        <p:spPr/>
        <p:txBody>
          <a:bodyPr/>
          <a:lstStyle/>
          <a:p>
            <a:r>
              <a:rPr lang="en-US" dirty="0"/>
              <a:t>Our remaining schedule</a:t>
            </a:r>
            <a:endParaRPr lang="en-GB" dirty="0"/>
          </a:p>
        </p:txBody>
      </p:sp>
      <p:graphicFrame>
        <p:nvGraphicFramePr>
          <p:cNvPr id="4" name="Table 4">
            <a:extLst>
              <a:ext uri="{FF2B5EF4-FFF2-40B4-BE49-F238E27FC236}">
                <a16:creationId xmlns:a16="http://schemas.microsoft.com/office/drawing/2014/main" id="{B028867C-EA43-4DDE-A4EA-BB924DF91CB5}"/>
              </a:ext>
            </a:extLst>
          </p:cNvPr>
          <p:cNvGraphicFramePr>
            <a:graphicFrameLocks noGrp="1"/>
          </p:cNvGraphicFramePr>
          <p:nvPr>
            <p:ph idx="1"/>
          </p:nvPr>
        </p:nvGraphicFramePr>
        <p:xfrm>
          <a:off x="457200" y="1600200"/>
          <a:ext cx="8229600" cy="2936240"/>
        </p:xfrm>
        <a:graphic>
          <a:graphicData uri="http://schemas.openxmlformats.org/drawingml/2006/table">
            <a:tbl>
              <a:tblPr firstRow="1" bandRow="1">
                <a:tableStyleId>{5C22544A-7EE6-4342-B048-85BDC9FD1C3A}</a:tableStyleId>
              </a:tblPr>
              <a:tblGrid>
                <a:gridCol w="2314600">
                  <a:extLst>
                    <a:ext uri="{9D8B030D-6E8A-4147-A177-3AD203B41FA5}">
                      <a16:colId xmlns:a16="http://schemas.microsoft.com/office/drawing/2014/main" val="3188709973"/>
                    </a:ext>
                  </a:extLst>
                </a:gridCol>
                <a:gridCol w="5915000">
                  <a:extLst>
                    <a:ext uri="{9D8B030D-6E8A-4147-A177-3AD203B41FA5}">
                      <a16:colId xmlns:a16="http://schemas.microsoft.com/office/drawing/2014/main" val="989539017"/>
                    </a:ext>
                  </a:extLst>
                </a:gridCol>
              </a:tblGrid>
              <a:tr h="370840">
                <a:tc>
                  <a:txBody>
                    <a:bodyPr/>
                    <a:lstStyle/>
                    <a:p>
                      <a:r>
                        <a:rPr lang="en-US" dirty="0"/>
                        <a:t>Date</a:t>
                      </a:r>
                      <a:endParaRPr lang="en-GB" dirty="0"/>
                    </a:p>
                  </a:txBody>
                  <a:tcPr/>
                </a:tc>
                <a:tc>
                  <a:txBody>
                    <a:bodyPr/>
                    <a:lstStyle/>
                    <a:p>
                      <a:r>
                        <a:rPr lang="en-US" dirty="0"/>
                        <a:t>Plan</a:t>
                      </a:r>
                      <a:endParaRPr lang="en-GB" dirty="0"/>
                    </a:p>
                  </a:txBody>
                  <a:tcPr/>
                </a:tc>
                <a:extLst>
                  <a:ext uri="{0D108BD9-81ED-4DB2-BD59-A6C34878D82A}">
                    <a16:rowId xmlns:a16="http://schemas.microsoft.com/office/drawing/2014/main" val="3325857462"/>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TODAY Weds 2</a:t>
                      </a:r>
                      <a:r>
                        <a:rPr lang="en-US" baseline="30000" dirty="0"/>
                        <a:t>nd</a:t>
                      </a:r>
                      <a:r>
                        <a:rPr lang="en-US" dirty="0"/>
                        <a:t>  March</a:t>
                      </a:r>
                      <a:endParaRPr lang="en-GB" dirty="0"/>
                    </a:p>
                  </a:txBody>
                  <a:tcPr/>
                </a:tc>
                <a:tc>
                  <a:txBody>
                    <a:bodyPr/>
                    <a:lstStyle/>
                    <a:p>
                      <a:r>
                        <a:rPr lang="en-US" dirty="0"/>
                        <a:t>Report writing workshop (optional).</a:t>
                      </a:r>
                    </a:p>
                    <a:p>
                      <a:r>
                        <a:rPr lang="en-US" dirty="0"/>
                        <a:t>1-2-1 tutorials available</a:t>
                      </a:r>
                      <a:endParaRPr lang="en-GB" dirty="0"/>
                    </a:p>
                  </a:txBody>
                  <a:tcPr/>
                </a:tc>
                <a:extLst>
                  <a:ext uri="{0D108BD9-81ED-4DB2-BD59-A6C34878D82A}">
                    <a16:rowId xmlns:a16="http://schemas.microsoft.com/office/drawing/2014/main" val="1492204866"/>
                  </a:ext>
                </a:extLst>
              </a:tr>
              <a:tr h="370840">
                <a:tc>
                  <a:txBody>
                    <a:bodyPr/>
                    <a:lstStyle/>
                    <a:p>
                      <a:r>
                        <a:rPr lang="en-US" dirty="0"/>
                        <a:t>Weds 9</a:t>
                      </a:r>
                      <a:r>
                        <a:rPr lang="en-US" baseline="30000" dirty="0"/>
                        <a:t>th</a:t>
                      </a:r>
                      <a:r>
                        <a:rPr lang="en-US" dirty="0"/>
                        <a:t> March</a:t>
                      </a:r>
                      <a:endParaRPr lang="en-GB" dirty="0"/>
                    </a:p>
                  </a:txBody>
                  <a:tcPr/>
                </a:tc>
                <a:tc>
                  <a:txBody>
                    <a:bodyPr/>
                    <a:lstStyle/>
                    <a:p>
                      <a:r>
                        <a:rPr lang="en-US" dirty="0"/>
                        <a:t>1-2-1 tutorials available</a:t>
                      </a:r>
                      <a:endParaRPr lang="en-GB" dirty="0"/>
                    </a:p>
                  </a:txBody>
                  <a:tcPr/>
                </a:tc>
                <a:extLst>
                  <a:ext uri="{0D108BD9-81ED-4DB2-BD59-A6C34878D82A}">
                    <a16:rowId xmlns:a16="http://schemas.microsoft.com/office/drawing/2014/main" val="4221326715"/>
                  </a:ext>
                </a:extLst>
              </a:tr>
              <a:tr h="370840">
                <a:tc>
                  <a:txBody>
                    <a:bodyPr/>
                    <a:lstStyle/>
                    <a:p>
                      <a:r>
                        <a:rPr lang="en-US" dirty="0"/>
                        <a:t>Wed 16</a:t>
                      </a:r>
                      <a:r>
                        <a:rPr lang="en-US" baseline="30000" dirty="0"/>
                        <a:t>th</a:t>
                      </a:r>
                      <a:r>
                        <a:rPr lang="en-US" dirty="0"/>
                        <a:t> March</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class we will discuss how to create excellent presentations from your paper.</a:t>
                      </a:r>
                      <a:endParaRPr lang="en-GB" dirty="0"/>
                    </a:p>
                  </a:txBody>
                  <a:tcPr/>
                </a:tc>
                <a:extLst>
                  <a:ext uri="{0D108BD9-81ED-4DB2-BD59-A6C34878D82A}">
                    <a16:rowId xmlns:a16="http://schemas.microsoft.com/office/drawing/2014/main" val="1396931326"/>
                  </a:ext>
                </a:extLst>
              </a:tr>
              <a:tr h="370840">
                <a:tc>
                  <a:txBody>
                    <a:bodyPr/>
                    <a:lstStyle/>
                    <a:p>
                      <a:r>
                        <a:rPr lang="en-US" dirty="0"/>
                        <a:t>Weds 23</a:t>
                      </a:r>
                      <a:r>
                        <a:rPr lang="en-US" baseline="30000" dirty="0"/>
                        <a:t>rd</a:t>
                      </a:r>
                      <a:r>
                        <a:rPr lang="en-US" dirty="0"/>
                        <a:t> March</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Assessed presentations- you will be a given a timeslot with 3 other people and be expected to stay for ONE hour.</a:t>
                      </a:r>
                      <a:endParaRPr lang="en-GB" dirty="0"/>
                    </a:p>
                  </a:txBody>
                  <a:tcPr/>
                </a:tc>
                <a:extLst>
                  <a:ext uri="{0D108BD9-81ED-4DB2-BD59-A6C34878D82A}">
                    <a16:rowId xmlns:a16="http://schemas.microsoft.com/office/drawing/2014/main" val="3667986124"/>
                  </a:ext>
                </a:extLst>
              </a:tr>
            </a:tbl>
          </a:graphicData>
        </a:graphic>
      </p:graphicFrame>
      <p:sp>
        <p:nvSpPr>
          <p:cNvPr id="3" name="Oval 2">
            <a:extLst>
              <a:ext uri="{FF2B5EF4-FFF2-40B4-BE49-F238E27FC236}">
                <a16:creationId xmlns:a16="http://schemas.microsoft.com/office/drawing/2014/main" id="{663330AE-3AD1-4EA7-B4AB-3417122707C0}"/>
              </a:ext>
            </a:extLst>
          </p:cNvPr>
          <p:cNvSpPr/>
          <p:nvPr/>
        </p:nvSpPr>
        <p:spPr>
          <a:xfrm>
            <a:off x="4355976" y="5257800"/>
            <a:ext cx="4464496" cy="13255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If you have an important reason to need a specific timeslot, please tell me today</a:t>
            </a:r>
            <a:endParaRPr lang="en-GB" dirty="0"/>
          </a:p>
        </p:txBody>
      </p:sp>
    </p:spTree>
    <p:extLst>
      <p:ext uri="{BB962C8B-B14F-4D97-AF65-F5344CB8AC3E}">
        <p14:creationId xmlns:p14="http://schemas.microsoft.com/office/powerpoint/2010/main" val="16109094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rrow: Down 4">
            <a:extLst>
              <a:ext uri="{FF2B5EF4-FFF2-40B4-BE49-F238E27FC236}">
                <a16:creationId xmlns:a16="http://schemas.microsoft.com/office/drawing/2014/main" id="{740D7E98-D66C-4E9C-A231-BDC5A0C8571D}"/>
              </a:ext>
            </a:extLst>
          </p:cNvPr>
          <p:cNvSpPr/>
          <p:nvPr/>
        </p:nvSpPr>
        <p:spPr>
          <a:xfrm rot="4222034">
            <a:off x="5551050" y="2439274"/>
            <a:ext cx="2736304" cy="144016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3682368-BFBA-4CB0-8082-A9982FA178D3}"/>
              </a:ext>
            </a:extLst>
          </p:cNvPr>
          <p:cNvSpPr>
            <a:spLocks noGrp="1"/>
          </p:cNvSpPr>
          <p:nvPr>
            <p:ph type="title"/>
          </p:nvPr>
        </p:nvSpPr>
        <p:spPr>
          <a:xfrm>
            <a:off x="452981" y="183468"/>
            <a:ext cx="8229600" cy="1143000"/>
          </a:xfrm>
        </p:spPr>
        <p:txBody>
          <a:bodyPr>
            <a:normAutofit/>
          </a:bodyPr>
          <a:lstStyle/>
          <a:p>
            <a:r>
              <a:rPr lang="en-US" dirty="0"/>
              <a:t>A suggested report structure</a:t>
            </a:r>
            <a:endParaRPr lang="en-GB" dirty="0"/>
          </a:p>
        </p:txBody>
      </p:sp>
      <p:sp>
        <p:nvSpPr>
          <p:cNvPr id="3" name="Content Placeholder 2">
            <a:extLst>
              <a:ext uri="{FF2B5EF4-FFF2-40B4-BE49-F238E27FC236}">
                <a16:creationId xmlns:a16="http://schemas.microsoft.com/office/drawing/2014/main" id="{CE804AC6-A462-4896-9AB8-62995DF72562}"/>
              </a:ext>
            </a:extLst>
          </p:cNvPr>
          <p:cNvSpPr>
            <a:spLocks noGrp="1"/>
          </p:cNvSpPr>
          <p:nvPr>
            <p:ph idx="1"/>
          </p:nvPr>
        </p:nvSpPr>
        <p:spPr>
          <a:xfrm>
            <a:off x="461419" y="1326468"/>
            <a:ext cx="8229600" cy="4205064"/>
          </a:xfrm>
        </p:spPr>
        <p:txBody>
          <a:bodyPr>
            <a:normAutofit lnSpcReduction="10000"/>
          </a:bodyPr>
          <a:lstStyle/>
          <a:p>
            <a:r>
              <a:rPr lang="en-US" dirty="0"/>
              <a:t>Title Page</a:t>
            </a:r>
          </a:p>
          <a:p>
            <a:r>
              <a:rPr lang="en-US" dirty="0"/>
              <a:t>Table of Contents</a:t>
            </a:r>
          </a:p>
          <a:p>
            <a:r>
              <a:rPr lang="en-US" dirty="0"/>
              <a:t>Executive summary</a:t>
            </a:r>
          </a:p>
          <a:p>
            <a:r>
              <a:rPr lang="en-US" dirty="0">
                <a:highlight>
                  <a:srgbClr val="FFFF00"/>
                </a:highlight>
              </a:rPr>
              <a:t>Introduction</a:t>
            </a:r>
          </a:p>
          <a:p>
            <a:r>
              <a:rPr lang="en-US" dirty="0">
                <a:highlight>
                  <a:srgbClr val="FFFF00"/>
                </a:highlight>
              </a:rPr>
              <a:t>Analysis of issues and concepts</a:t>
            </a:r>
          </a:p>
          <a:p>
            <a:r>
              <a:rPr lang="en-US" dirty="0">
                <a:highlight>
                  <a:srgbClr val="FFFF00"/>
                </a:highlight>
              </a:rPr>
              <a:t>Proposed Event details</a:t>
            </a:r>
          </a:p>
          <a:p>
            <a:r>
              <a:rPr lang="en-US" dirty="0"/>
              <a:t>Appendix of any spreadsheets or background information</a:t>
            </a:r>
          </a:p>
          <a:p>
            <a:endParaRPr lang="en-GB" dirty="0"/>
          </a:p>
        </p:txBody>
      </p:sp>
      <p:sp>
        <p:nvSpPr>
          <p:cNvPr id="4" name="Oval 3">
            <a:extLst>
              <a:ext uri="{FF2B5EF4-FFF2-40B4-BE49-F238E27FC236}">
                <a16:creationId xmlns:a16="http://schemas.microsoft.com/office/drawing/2014/main" id="{62167121-564F-4B6A-A877-E871B04135D1}"/>
              </a:ext>
            </a:extLst>
          </p:cNvPr>
          <p:cNvSpPr/>
          <p:nvPr/>
        </p:nvSpPr>
        <p:spPr>
          <a:xfrm>
            <a:off x="6998568" y="1628800"/>
            <a:ext cx="2160240" cy="19442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t>This is where your Word Count is</a:t>
            </a:r>
            <a:endParaRPr lang="en-GB" sz="2000" b="1" dirty="0"/>
          </a:p>
        </p:txBody>
      </p:sp>
    </p:spTree>
    <p:extLst>
      <p:ext uri="{BB962C8B-B14F-4D97-AF65-F5344CB8AC3E}">
        <p14:creationId xmlns:p14="http://schemas.microsoft.com/office/powerpoint/2010/main" val="19074465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96734-0505-4BFE-987B-A9DB78AA14CA}"/>
              </a:ext>
            </a:extLst>
          </p:cNvPr>
          <p:cNvSpPr>
            <a:spLocks noGrp="1"/>
          </p:cNvSpPr>
          <p:nvPr>
            <p:ph type="title"/>
          </p:nvPr>
        </p:nvSpPr>
        <p:spPr/>
        <p:txBody>
          <a:bodyPr/>
          <a:lstStyle/>
          <a:p>
            <a:r>
              <a:rPr lang="en-US" dirty="0"/>
              <a:t>Title page</a:t>
            </a:r>
            <a:endParaRPr lang="en-GB" dirty="0"/>
          </a:p>
        </p:txBody>
      </p:sp>
      <p:sp>
        <p:nvSpPr>
          <p:cNvPr id="3" name="Content Placeholder 2">
            <a:extLst>
              <a:ext uri="{FF2B5EF4-FFF2-40B4-BE49-F238E27FC236}">
                <a16:creationId xmlns:a16="http://schemas.microsoft.com/office/drawing/2014/main" id="{E3DA0BD9-B368-4C31-AA0C-978E7E9CC916}"/>
              </a:ext>
            </a:extLst>
          </p:cNvPr>
          <p:cNvSpPr>
            <a:spLocks noGrp="1"/>
          </p:cNvSpPr>
          <p:nvPr>
            <p:ph idx="1"/>
          </p:nvPr>
        </p:nvSpPr>
        <p:spPr>
          <a:xfrm>
            <a:off x="457200" y="1600201"/>
            <a:ext cx="4690864" cy="3917032"/>
          </a:xfrm>
        </p:spPr>
        <p:txBody>
          <a:bodyPr/>
          <a:lstStyle/>
          <a:p>
            <a:pPr marL="0" indent="0">
              <a:buNone/>
            </a:pPr>
            <a:r>
              <a:rPr lang="en-US" dirty="0"/>
              <a:t>Create a title page and include: </a:t>
            </a:r>
          </a:p>
          <a:p>
            <a:r>
              <a:rPr lang="en-US" dirty="0"/>
              <a:t>Module name and code</a:t>
            </a:r>
          </a:p>
          <a:p>
            <a:r>
              <a:rPr lang="en-US" dirty="0"/>
              <a:t>Report title </a:t>
            </a:r>
          </a:p>
          <a:p>
            <a:r>
              <a:rPr lang="en-US" dirty="0"/>
              <a:t>Your name </a:t>
            </a:r>
          </a:p>
          <a:p>
            <a:r>
              <a:rPr lang="en-US" dirty="0"/>
              <a:t>Date of submission</a:t>
            </a:r>
            <a:endParaRPr lang="en-GB" dirty="0"/>
          </a:p>
        </p:txBody>
      </p:sp>
      <p:sp>
        <p:nvSpPr>
          <p:cNvPr id="5" name="TextBox 4">
            <a:extLst>
              <a:ext uri="{FF2B5EF4-FFF2-40B4-BE49-F238E27FC236}">
                <a16:creationId xmlns:a16="http://schemas.microsoft.com/office/drawing/2014/main" id="{9D74BE0D-2967-4EF0-A7AB-4C5D6814FEAB}"/>
              </a:ext>
            </a:extLst>
          </p:cNvPr>
          <p:cNvSpPr txBox="1"/>
          <p:nvPr/>
        </p:nvSpPr>
        <p:spPr>
          <a:xfrm>
            <a:off x="5148064" y="1356791"/>
            <a:ext cx="3779912" cy="4247317"/>
          </a:xfrm>
          <a:prstGeom prst="rect">
            <a:avLst/>
          </a:prstGeom>
          <a:noFill/>
        </p:spPr>
        <p:txBody>
          <a:bodyPr wrap="square">
            <a:spAutoFit/>
          </a:bodyPr>
          <a:lstStyle/>
          <a:p>
            <a:r>
              <a:rPr lang="en-US" dirty="0"/>
              <a:t>Choose the </a:t>
            </a:r>
            <a:r>
              <a:rPr lang="en-US" dirty="0" err="1"/>
              <a:t>colour</a:t>
            </a:r>
            <a:r>
              <a:rPr lang="en-US" dirty="0"/>
              <a:t> scheme, icons, font, and images carefully. They should give readers a rock-solid idea of what they’re about to read. </a:t>
            </a:r>
          </a:p>
          <a:p>
            <a:endParaRPr lang="en-US" dirty="0"/>
          </a:p>
          <a:p>
            <a:r>
              <a:rPr lang="en-US" dirty="0"/>
              <a:t>Use clean, conservative fonts: Sans Serif fonts such as Times New Roman, Arial, Calibri. </a:t>
            </a:r>
          </a:p>
          <a:p>
            <a:r>
              <a:rPr lang="en-US" dirty="0"/>
              <a:t>Avoid handwritten or calligraphy-style fonts. Or any fonts that are hard to read. </a:t>
            </a:r>
          </a:p>
          <a:p>
            <a:endParaRPr lang="en-US" dirty="0"/>
          </a:p>
          <a:p>
            <a:r>
              <a:rPr lang="en-US" dirty="0"/>
              <a:t>You might brand your cover page template by using the case study logo, brand </a:t>
            </a:r>
            <a:r>
              <a:rPr lang="en-US" dirty="0" err="1"/>
              <a:t>colours</a:t>
            </a:r>
            <a:r>
              <a:rPr lang="en-US" dirty="0"/>
              <a:t> and font. </a:t>
            </a:r>
            <a:endParaRPr lang="en-GB" dirty="0"/>
          </a:p>
        </p:txBody>
      </p:sp>
    </p:spTree>
    <p:extLst>
      <p:ext uri="{BB962C8B-B14F-4D97-AF65-F5344CB8AC3E}">
        <p14:creationId xmlns:p14="http://schemas.microsoft.com/office/powerpoint/2010/main" val="9806157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2961D-2F0A-48DE-8CE9-3C645CCBD881}"/>
              </a:ext>
            </a:extLst>
          </p:cNvPr>
          <p:cNvSpPr>
            <a:spLocks noGrp="1"/>
          </p:cNvSpPr>
          <p:nvPr>
            <p:ph type="title"/>
          </p:nvPr>
        </p:nvSpPr>
        <p:spPr/>
        <p:txBody>
          <a:bodyPr/>
          <a:lstStyle/>
          <a:p>
            <a:r>
              <a:rPr lang="en-US" dirty="0"/>
              <a:t>Table of contents</a:t>
            </a:r>
            <a:endParaRPr lang="en-GB" dirty="0"/>
          </a:p>
        </p:txBody>
      </p:sp>
      <p:sp>
        <p:nvSpPr>
          <p:cNvPr id="3" name="Content Placeholder 2">
            <a:extLst>
              <a:ext uri="{FF2B5EF4-FFF2-40B4-BE49-F238E27FC236}">
                <a16:creationId xmlns:a16="http://schemas.microsoft.com/office/drawing/2014/main" id="{8985236A-B581-4D40-A029-AE5409E56D1F}"/>
              </a:ext>
            </a:extLst>
          </p:cNvPr>
          <p:cNvSpPr>
            <a:spLocks noGrp="1"/>
          </p:cNvSpPr>
          <p:nvPr>
            <p:ph idx="1"/>
          </p:nvPr>
        </p:nvSpPr>
        <p:spPr/>
        <p:txBody>
          <a:bodyPr/>
          <a:lstStyle/>
          <a:p>
            <a:r>
              <a:rPr lang="en-US" dirty="0"/>
              <a:t>Complete this section after you finish the rest of your report. </a:t>
            </a:r>
          </a:p>
          <a:p>
            <a:r>
              <a:rPr lang="en-US" dirty="0"/>
              <a:t>List each part of the report and the page number it’s on</a:t>
            </a:r>
            <a:endParaRPr lang="en-GB" dirty="0"/>
          </a:p>
        </p:txBody>
      </p:sp>
    </p:spTree>
    <p:extLst>
      <p:ext uri="{BB962C8B-B14F-4D97-AF65-F5344CB8AC3E}">
        <p14:creationId xmlns:p14="http://schemas.microsoft.com/office/powerpoint/2010/main" val="35129179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8B7DB-87F7-49E6-B7AD-07CB1811BB55}"/>
              </a:ext>
            </a:extLst>
          </p:cNvPr>
          <p:cNvSpPr>
            <a:spLocks noGrp="1"/>
          </p:cNvSpPr>
          <p:nvPr>
            <p:ph type="title"/>
          </p:nvPr>
        </p:nvSpPr>
        <p:spPr/>
        <p:txBody>
          <a:bodyPr>
            <a:normAutofit fontScale="90000"/>
          </a:bodyPr>
          <a:lstStyle/>
          <a:p>
            <a:r>
              <a:rPr lang="en-US" dirty="0"/>
              <a:t>Executive summary </a:t>
            </a:r>
            <a:br>
              <a:rPr lang="en-US" dirty="0"/>
            </a:br>
            <a:r>
              <a:rPr lang="en-US" dirty="0"/>
              <a:t>(not included in word count)</a:t>
            </a:r>
            <a:endParaRPr lang="en-GB" dirty="0"/>
          </a:p>
        </p:txBody>
      </p:sp>
      <p:sp>
        <p:nvSpPr>
          <p:cNvPr id="3" name="Content Placeholder 2">
            <a:extLst>
              <a:ext uri="{FF2B5EF4-FFF2-40B4-BE49-F238E27FC236}">
                <a16:creationId xmlns:a16="http://schemas.microsoft.com/office/drawing/2014/main" id="{D0753152-4173-41E0-A0CB-466B127E80E9}"/>
              </a:ext>
            </a:extLst>
          </p:cNvPr>
          <p:cNvSpPr>
            <a:spLocks noGrp="1"/>
          </p:cNvSpPr>
          <p:nvPr>
            <p:ph idx="1"/>
          </p:nvPr>
        </p:nvSpPr>
        <p:spPr/>
        <p:txBody>
          <a:bodyPr>
            <a:normAutofit fontScale="70000" lnSpcReduction="20000"/>
          </a:bodyPr>
          <a:lstStyle/>
          <a:p>
            <a:r>
              <a:rPr lang="en-US" dirty="0"/>
              <a:t>Write this section </a:t>
            </a:r>
            <a:r>
              <a:rPr lang="en-US" b="1" u="sng" dirty="0"/>
              <a:t>after</a:t>
            </a:r>
            <a:r>
              <a:rPr lang="en-US" dirty="0"/>
              <a:t> you finish the rest of your report, sum up the issues, analysis and solutions included in the report. </a:t>
            </a:r>
          </a:p>
          <a:p>
            <a:endParaRPr lang="en-US" dirty="0"/>
          </a:p>
          <a:p>
            <a:r>
              <a:rPr lang="en-US" dirty="0"/>
              <a:t>An executive summary is a short description of the contents of a report. It goes before the introduction in a typical report. It should include key facts and figures from your findings, plus any recommendations. </a:t>
            </a:r>
          </a:p>
          <a:p>
            <a:endParaRPr lang="en-US" dirty="0"/>
          </a:p>
          <a:p>
            <a:r>
              <a:rPr lang="en-US" dirty="0"/>
              <a:t>Here’s a test to make sure you’re on the right track: show the executive summary to someone not involved in the project. Do they feel like they get an overview of the report and don’t have to read further to understand it? If they feel confused or like they’re missing information, you need to tweak your copy.</a:t>
            </a:r>
            <a:endParaRPr lang="en-GB" dirty="0"/>
          </a:p>
        </p:txBody>
      </p:sp>
    </p:spTree>
    <p:extLst>
      <p:ext uri="{BB962C8B-B14F-4D97-AF65-F5344CB8AC3E}">
        <p14:creationId xmlns:p14="http://schemas.microsoft.com/office/powerpoint/2010/main" val="4878088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CB9A8E-242F-49A5-ADA1-08ECD977B3D9}"/>
              </a:ext>
            </a:extLst>
          </p:cNvPr>
          <p:cNvSpPr>
            <a:spLocks noGrp="1"/>
          </p:cNvSpPr>
          <p:nvPr>
            <p:ph idx="1"/>
          </p:nvPr>
        </p:nvSpPr>
        <p:spPr>
          <a:xfrm>
            <a:off x="457200" y="2060847"/>
            <a:ext cx="8229600" cy="3456385"/>
          </a:xfrm>
        </p:spPr>
        <p:txBody>
          <a:bodyPr>
            <a:normAutofit fontScale="92500" lnSpcReduction="20000"/>
          </a:bodyPr>
          <a:lstStyle/>
          <a:p>
            <a:r>
              <a:rPr lang="en-US" dirty="0"/>
              <a:t>A brief outline of the proposed event</a:t>
            </a:r>
          </a:p>
          <a:p>
            <a:r>
              <a:rPr lang="en-US" dirty="0"/>
              <a:t>Key facts and figures of your analysis of your research.</a:t>
            </a:r>
          </a:p>
          <a:p>
            <a:r>
              <a:rPr lang="en-US" dirty="0"/>
              <a:t>Key facts and figures of how you will ensure a successful event.</a:t>
            </a:r>
          </a:p>
          <a:p>
            <a:r>
              <a:rPr lang="en-US" dirty="0"/>
              <a:t>Some carefully chosen picture to convey an impression of the event mood and style.</a:t>
            </a:r>
          </a:p>
          <a:p>
            <a:pPr marL="0" indent="0">
              <a:buNone/>
            </a:pPr>
            <a:r>
              <a:rPr lang="en-US" dirty="0"/>
              <a:t>(Keep it to one page, and use paragraphs)</a:t>
            </a:r>
            <a:endParaRPr lang="en-GB" dirty="0"/>
          </a:p>
        </p:txBody>
      </p:sp>
      <p:sp>
        <p:nvSpPr>
          <p:cNvPr id="6" name="Title 1">
            <a:extLst>
              <a:ext uri="{FF2B5EF4-FFF2-40B4-BE49-F238E27FC236}">
                <a16:creationId xmlns:a16="http://schemas.microsoft.com/office/drawing/2014/main" id="{1EB0B67D-545B-4508-8484-C7BAD10719FF}"/>
              </a:ext>
            </a:extLst>
          </p:cNvPr>
          <p:cNvSpPr txBox="1">
            <a:spLocks/>
          </p:cNvSpPr>
          <p:nvPr/>
        </p:nvSpPr>
        <p:spPr>
          <a:xfrm>
            <a:off x="609600" y="427038"/>
            <a:ext cx="8229600" cy="1143000"/>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dirty="0"/>
              <a:t>Executive summary </a:t>
            </a:r>
            <a:br>
              <a:rPr lang="en-US" dirty="0"/>
            </a:br>
            <a:r>
              <a:rPr lang="en-US" dirty="0"/>
              <a:t>(not included in word count)</a:t>
            </a:r>
            <a:endParaRPr lang="en-GB" dirty="0"/>
          </a:p>
        </p:txBody>
      </p:sp>
    </p:spTree>
    <p:extLst>
      <p:ext uri="{BB962C8B-B14F-4D97-AF65-F5344CB8AC3E}">
        <p14:creationId xmlns:p14="http://schemas.microsoft.com/office/powerpoint/2010/main" val="14934599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E1BA0-E58B-4D6D-9611-04FF98138ADA}"/>
              </a:ext>
            </a:extLst>
          </p:cNvPr>
          <p:cNvSpPr>
            <a:spLocks noGrp="1"/>
          </p:cNvSpPr>
          <p:nvPr>
            <p:ph type="title"/>
          </p:nvPr>
        </p:nvSpPr>
        <p:spPr>
          <a:xfrm>
            <a:off x="254442" y="197767"/>
            <a:ext cx="4317558" cy="1143000"/>
          </a:xfrm>
        </p:spPr>
        <p:txBody>
          <a:bodyPr>
            <a:normAutofit fontScale="90000"/>
          </a:bodyPr>
          <a:lstStyle/>
          <a:p>
            <a:r>
              <a:rPr lang="en-US" dirty="0"/>
              <a:t>Main body</a:t>
            </a:r>
            <a:br>
              <a:rPr lang="en-US" dirty="0"/>
            </a:br>
            <a:r>
              <a:rPr lang="en-US" sz="2700" dirty="0"/>
              <a:t>(2,500 words)</a:t>
            </a:r>
            <a:endParaRPr lang="en-GB" dirty="0"/>
          </a:p>
        </p:txBody>
      </p:sp>
      <p:sp>
        <p:nvSpPr>
          <p:cNvPr id="3" name="Content Placeholder 2">
            <a:extLst>
              <a:ext uri="{FF2B5EF4-FFF2-40B4-BE49-F238E27FC236}">
                <a16:creationId xmlns:a16="http://schemas.microsoft.com/office/drawing/2014/main" id="{2EF148CE-4DE5-4E26-A5C6-681B95E33FF1}"/>
              </a:ext>
            </a:extLst>
          </p:cNvPr>
          <p:cNvSpPr>
            <a:spLocks noGrp="1"/>
          </p:cNvSpPr>
          <p:nvPr>
            <p:ph idx="1"/>
          </p:nvPr>
        </p:nvSpPr>
        <p:spPr>
          <a:xfrm>
            <a:off x="254442" y="1340767"/>
            <a:ext cx="8229600" cy="4320481"/>
          </a:xfrm>
        </p:spPr>
        <p:txBody>
          <a:bodyPr>
            <a:normAutofit fontScale="92500" lnSpcReduction="10000"/>
          </a:bodyPr>
          <a:lstStyle/>
          <a:p>
            <a:r>
              <a:rPr lang="en-US" sz="2000" dirty="0">
                <a:latin typeface="Arial" panose="020B0604020202020204" pitchFamily="34" charset="0"/>
                <a:cs typeface="Arial" panose="020B0604020202020204" pitchFamily="34" charset="0"/>
              </a:rPr>
              <a:t>Introduction that includes: </a:t>
            </a:r>
          </a:p>
          <a:p>
            <a:pPr lvl="1"/>
            <a:r>
              <a:rPr lang="en-US" sz="1600" dirty="0">
                <a:latin typeface="Arial" panose="020B0604020202020204" pitchFamily="34" charset="0"/>
                <a:cs typeface="Arial" panose="020B0604020202020204" pitchFamily="34" charset="0"/>
              </a:rPr>
              <a:t>Rationale for the event. </a:t>
            </a:r>
          </a:p>
          <a:p>
            <a:pPr lvl="1"/>
            <a:r>
              <a:rPr lang="en-US" sz="1600" dirty="0">
                <a:latin typeface="Arial" panose="020B0604020202020204" pitchFamily="34" charset="0"/>
                <a:cs typeface="Arial" panose="020B0604020202020204" pitchFamily="34" charset="0"/>
              </a:rPr>
              <a:t>Background to the theme and location or key businesses. </a:t>
            </a:r>
          </a:p>
          <a:p>
            <a:pPr lvl="1"/>
            <a:r>
              <a:rPr lang="en-GB" sz="1600" dirty="0">
                <a:effectLst/>
                <a:latin typeface="Arial" panose="020B0604020202020204" pitchFamily="34" charset="0"/>
                <a:ea typeface="Calibri" panose="020F0502020204030204" pitchFamily="34" charset="0"/>
                <a:cs typeface="Arial" panose="020B0604020202020204" pitchFamily="34" charset="0"/>
              </a:rPr>
              <a:t>Industry Trends or Cultural Considerations that were considered</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Analysis of the issues and key concepts.</a:t>
            </a:r>
          </a:p>
          <a:p>
            <a:pPr lvl="1"/>
            <a:r>
              <a:rPr lang="en-US" sz="1600" dirty="0">
                <a:latin typeface="Arial" panose="020B0604020202020204" pitchFamily="34" charset="0"/>
                <a:cs typeface="Arial" panose="020B0604020202020204" pitchFamily="34" charset="0"/>
              </a:rPr>
              <a:t>The Event Cycle and how you have used it.</a:t>
            </a:r>
          </a:p>
          <a:p>
            <a:pPr lvl="1"/>
            <a:r>
              <a:rPr lang="en-GB" sz="1600" dirty="0">
                <a:effectLst/>
                <a:latin typeface="Arial" panose="020B0604020202020204" pitchFamily="34" charset="0"/>
                <a:ea typeface="Calibri" panose="020F0502020204030204" pitchFamily="34" charset="0"/>
                <a:cs typeface="Arial" panose="020B0604020202020204" pitchFamily="34" charset="0"/>
              </a:rPr>
              <a:t>All theories and concepts introduced during the presentation must be included, </a:t>
            </a:r>
          </a:p>
          <a:p>
            <a:pPr lvl="1"/>
            <a:r>
              <a:rPr lang="en-US" sz="1600" dirty="0">
                <a:latin typeface="Arial" panose="020B0604020202020204" pitchFamily="34" charset="0"/>
                <a:cs typeface="Arial" panose="020B0604020202020204" pitchFamily="34" charset="0"/>
              </a:rPr>
              <a:t>Key elements of Feasibility </a:t>
            </a:r>
          </a:p>
          <a:p>
            <a:pPr lvl="1"/>
            <a:r>
              <a:rPr lang="en-US" sz="1600" dirty="0">
                <a:latin typeface="Arial" panose="020B0604020202020204" pitchFamily="34" charset="0"/>
                <a:cs typeface="Arial" panose="020B0604020202020204" pitchFamily="34" charset="0"/>
              </a:rPr>
              <a:t>Results of any research</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Proposed Event</a:t>
            </a:r>
          </a:p>
          <a:p>
            <a:pPr lvl="1"/>
            <a:r>
              <a:rPr lang="en-US" sz="1600" dirty="0">
                <a:latin typeface="Arial" panose="020B0604020202020204" pitchFamily="34" charset="0"/>
                <a:cs typeface="Arial" panose="020B0604020202020204" pitchFamily="34" charset="0"/>
              </a:rPr>
              <a:t>Budgets and any other financial projections</a:t>
            </a:r>
          </a:p>
          <a:p>
            <a:pPr lvl="1"/>
            <a:r>
              <a:rPr lang="en-US" sz="1600" dirty="0">
                <a:latin typeface="Arial" panose="020B0604020202020204" pitchFamily="34" charset="0"/>
                <a:cs typeface="Arial" panose="020B0604020202020204" pitchFamily="34" charset="0"/>
              </a:rPr>
              <a:t>Operational details</a:t>
            </a:r>
          </a:p>
          <a:p>
            <a:pPr lvl="1"/>
            <a:r>
              <a:rPr lang="en-US" sz="1600" dirty="0">
                <a:latin typeface="Arial" panose="020B0604020202020204" pitchFamily="34" charset="0"/>
                <a:cs typeface="Arial" panose="020B0604020202020204" pitchFamily="34" charset="0"/>
              </a:rPr>
              <a:t>Marketing plans</a:t>
            </a:r>
          </a:p>
        </p:txBody>
      </p:sp>
      <p:sp>
        <p:nvSpPr>
          <p:cNvPr id="4" name="Oval 3">
            <a:extLst>
              <a:ext uri="{FF2B5EF4-FFF2-40B4-BE49-F238E27FC236}">
                <a16:creationId xmlns:a16="http://schemas.microsoft.com/office/drawing/2014/main" id="{B629C616-293C-4024-BDED-73FC18B24A8F}"/>
              </a:ext>
            </a:extLst>
          </p:cNvPr>
          <p:cNvSpPr/>
          <p:nvPr/>
        </p:nvSpPr>
        <p:spPr>
          <a:xfrm>
            <a:off x="6551712" y="94319"/>
            <a:ext cx="2592288" cy="249289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Think about your use of images to convey the feel of the event</a:t>
            </a:r>
            <a:endParaRPr lang="en-GB" b="1" dirty="0"/>
          </a:p>
        </p:txBody>
      </p:sp>
      <p:sp>
        <p:nvSpPr>
          <p:cNvPr id="5" name="Oval 4">
            <a:extLst>
              <a:ext uri="{FF2B5EF4-FFF2-40B4-BE49-F238E27FC236}">
                <a16:creationId xmlns:a16="http://schemas.microsoft.com/office/drawing/2014/main" id="{E89FE55B-6E6F-49E8-BCE3-E770746FA817}"/>
              </a:ext>
            </a:extLst>
          </p:cNvPr>
          <p:cNvSpPr/>
          <p:nvPr/>
        </p:nvSpPr>
        <p:spPr>
          <a:xfrm>
            <a:off x="6028915" y="3642592"/>
            <a:ext cx="2890664" cy="19888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Arial" panose="020B0604020202020204" pitchFamily="34" charset="0"/>
                <a:cs typeface="Arial" panose="020B0604020202020204" pitchFamily="34" charset="0"/>
              </a:rPr>
              <a:t>Use bullet points where necessary to keep short and to the point. </a:t>
            </a:r>
            <a:endParaRPr lang="en-GB" b="1" dirty="0">
              <a:latin typeface="Arial" panose="020B0604020202020204" pitchFamily="34" charset="0"/>
              <a:cs typeface="Arial" panose="020B0604020202020204" pitchFamily="34" charset="0"/>
            </a:endParaRPr>
          </a:p>
        </p:txBody>
      </p:sp>
      <p:sp>
        <p:nvSpPr>
          <p:cNvPr id="6" name="Oval 5">
            <a:extLst>
              <a:ext uri="{FF2B5EF4-FFF2-40B4-BE49-F238E27FC236}">
                <a16:creationId xmlns:a16="http://schemas.microsoft.com/office/drawing/2014/main" id="{6F98BAD6-779B-4C19-8B44-76F1D4ECCFAB}"/>
              </a:ext>
            </a:extLst>
          </p:cNvPr>
          <p:cNvSpPr/>
          <p:nvPr/>
        </p:nvSpPr>
        <p:spPr>
          <a:xfrm>
            <a:off x="2450281" y="5215131"/>
            <a:ext cx="3558431" cy="1196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Arial" panose="020B0604020202020204" pitchFamily="34" charset="0"/>
                <a:cs typeface="Arial" panose="020B0604020202020204" pitchFamily="34" charset="0"/>
              </a:rPr>
              <a:t>Put any technical or sample material in the appendix</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35188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8C92C-ABEE-42DF-98FF-FD148A9FB455}"/>
              </a:ext>
            </a:extLst>
          </p:cNvPr>
          <p:cNvSpPr>
            <a:spLocks noGrp="1"/>
          </p:cNvSpPr>
          <p:nvPr>
            <p:ph type="title"/>
          </p:nvPr>
        </p:nvSpPr>
        <p:spPr/>
        <p:txBody>
          <a:bodyPr>
            <a:normAutofit fontScale="90000"/>
          </a:bodyPr>
          <a:lstStyle/>
          <a:p>
            <a:r>
              <a:rPr lang="en-US" dirty="0"/>
              <a:t>List of References (not included within the word count)</a:t>
            </a:r>
            <a:endParaRPr lang="en-GB" dirty="0"/>
          </a:p>
        </p:txBody>
      </p:sp>
      <p:sp>
        <p:nvSpPr>
          <p:cNvPr id="3" name="Content Placeholder 2">
            <a:extLst>
              <a:ext uri="{FF2B5EF4-FFF2-40B4-BE49-F238E27FC236}">
                <a16:creationId xmlns:a16="http://schemas.microsoft.com/office/drawing/2014/main" id="{B7C80FFF-36ED-4A0F-B4C2-0F1B5F60F176}"/>
              </a:ext>
            </a:extLst>
          </p:cNvPr>
          <p:cNvSpPr>
            <a:spLocks noGrp="1"/>
          </p:cNvSpPr>
          <p:nvPr>
            <p:ph idx="1"/>
          </p:nvPr>
        </p:nvSpPr>
        <p:spPr/>
        <p:txBody>
          <a:bodyPr>
            <a:normAutofit fontScale="85000" lnSpcReduction="20000"/>
          </a:bodyPr>
          <a:lstStyle/>
          <a:p>
            <a:r>
              <a:rPr lang="en-US" dirty="0"/>
              <a:t>Refer to the Harvard Referencing guide on the Moodle page, and make sure that you have used credible sources. </a:t>
            </a:r>
          </a:p>
          <a:p>
            <a:r>
              <a:rPr lang="en-US" dirty="0"/>
              <a:t>Sources such as Essays UK, Essay Online </a:t>
            </a:r>
            <a:r>
              <a:rPr lang="en-US" dirty="0" err="1"/>
              <a:t>etc</a:t>
            </a:r>
            <a:r>
              <a:rPr lang="en-US" dirty="0"/>
              <a:t> are not considered credible, and can bring doubt on your work as they also offer essay writing service so be careful. </a:t>
            </a:r>
          </a:p>
          <a:p>
            <a:r>
              <a:rPr lang="en-US" dirty="0"/>
              <a:t>Credible sources are going to be industry specific websites, those of perhaps chosen hotels (as in their own website), some review sites, industry journals, textbooks, Media sources</a:t>
            </a:r>
            <a:endParaRPr lang="en-GB" dirty="0"/>
          </a:p>
        </p:txBody>
      </p:sp>
    </p:spTree>
    <p:extLst>
      <p:ext uri="{BB962C8B-B14F-4D97-AF65-F5344CB8AC3E}">
        <p14:creationId xmlns:p14="http://schemas.microsoft.com/office/powerpoint/2010/main" val="23279226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20206-B7D6-4268-9D2A-1A3119354835}"/>
              </a:ext>
            </a:extLst>
          </p:cNvPr>
          <p:cNvSpPr>
            <a:spLocks noGrp="1"/>
          </p:cNvSpPr>
          <p:nvPr>
            <p:ph type="title"/>
          </p:nvPr>
        </p:nvSpPr>
        <p:spPr/>
        <p:txBody>
          <a:bodyPr>
            <a:normAutofit fontScale="90000"/>
          </a:bodyPr>
          <a:lstStyle/>
          <a:p>
            <a:r>
              <a:rPr lang="en-US" dirty="0"/>
              <a:t>Appendix (optional) </a:t>
            </a:r>
            <a:br>
              <a:rPr lang="en-US" dirty="0"/>
            </a:br>
            <a:r>
              <a:rPr lang="en-US" dirty="0"/>
              <a:t>not included in word count</a:t>
            </a:r>
            <a:endParaRPr lang="en-GB" dirty="0"/>
          </a:p>
        </p:txBody>
      </p:sp>
      <p:sp>
        <p:nvSpPr>
          <p:cNvPr id="3" name="Content Placeholder 2">
            <a:extLst>
              <a:ext uri="{FF2B5EF4-FFF2-40B4-BE49-F238E27FC236}">
                <a16:creationId xmlns:a16="http://schemas.microsoft.com/office/drawing/2014/main" id="{19FBC751-D436-4DFA-ACD8-35E6726B2960}"/>
              </a:ext>
            </a:extLst>
          </p:cNvPr>
          <p:cNvSpPr>
            <a:spLocks noGrp="1"/>
          </p:cNvSpPr>
          <p:nvPr>
            <p:ph idx="1"/>
          </p:nvPr>
        </p:nvSpPr>
        <p:spPr/>
        <p:txBody>
          <a:bodyPr/>
          <a:lstStyle/>
          <a:p>
            <a:pPr marL="0" indent="0">
              <a:buNone/>
            </a:pPr>
            <a:r>
              <a:rPr lang="en-US" dirty="0"/>
              <a:t>Here you can add elements like:</a:t>
            </a:r>
          </a:p>
          <a:p>
            <a:r>
              <a:rPr lang="en-US" dirty="0"/>
              <a:t>A spreadsheet or table of your financial projections.</a:t>
            </a:r>
          </a:p>
          <a:p>
            <a:r>
              <a:rPr lang="en-US" dirty="0"/>
              <a:t>A detailed marketing plan</a:t>
            </a:r>
          </a:p>
          <a:p>
            <a:r>
              <a:rPr lang="en-US" dirty="0"/>
              <a:t>Some sample leaflets or brochures or menus</a:t>
            </a:r>
          </a:p>
          <a:p>
            <a:r>
              <a:rPr lang="en-US" dirty="0"/>
              <a:t>A sample conference working document</a:t>
            </a:r>
          </a:p>
          <a:p>
            <a:endParaRPr lang="en-US" dirty="0"/>
          </a:p>
          <a:p>
            <a:endParaRPr lang="en-GB" dirty="0"/>
          </a:p>
        </p:txBody>
      </p:sp>
    </p:spTree>
    <p:extLst>
      <p:ext uri="{BB962C8B-B14F-4D97-AF65-F5344CB8AC3E}">
        <p14:creationId xmlns:p14="http://schemas.microsoft.com/office/powerpoint/2010/main" val="5094503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99F78-B74A-4F23-A00F-984F315D6ABD}"/>
              </a:ext>
            </a:extLst>
          </p:cNvPr>
          <p:cNvSpPr>
            <a:spLocks noGrp="1"/>
          </p:cNvSpPr>
          <p:nvPr>
            <p:ph type="title"/>
          </p:nvPr>
        </p:nvSpPr>
        <p:spPr/>
        <p:txBody>
          <a:bodyPr/>
          <a:lstStyle/>
          <a:p>
            <a:r>
              <a:rPr lang="en-US" dirty="0"/>
              <a:t>Our remaining schedule</a:t>
            </a:r>
            <a:endParaRPr lang="en-GB" dirty="0"/>
          </a:p>
        </p:txBody>
      </p:sp>
      <p:graphicFrame>
        <p:nvGraphicFramePr>
          <p:cNvPr id="4" name="Table 4">
            <a:extLst>
              <a:ext uri="{FF2B5EF4-FFF2-40B4-BE49-F238E27FC236}">
                <a16:creationId xmlns:a16="http://schemas.microsoft.com/office/drawing/2014/main" id="{B028867C-EA43-4DDE-A4EA-BB924DF91CB5}"/>
              </a:ext>
            </a:extLst>
          </p:cNvPr>
          <p:cNvGraphicFramePr>
            <a:graphicFrameLocks noGrp="1"/>
          </p:cNvGraphicFramePr>
          <p:nvPr>
            <p:ph idx="1"/>
            <p:extLst>
              <p:ext uri="{D42A27DB-BD31-4B8C-83A1-F6EECF244321}">
                <p14:modId xmlns:p14="http://schemas.microsoft.com/office/powerpoint/2010/main" val="4150790130"/>
              </p:ext>
            </p:extLst>
          </p:nvPr>
        </p:nvGraphicFramePr>
        <p:xfrm>
          <a:off x="457200" y="1600200"/>
          <a:ext cx="8229600" cy="2936240"/>
        </p:xfrm>
        <a:graphic>
          <a:graphicData uri="http://schemas.openxmlformats.org/drawingml/2006/table">
            <a:tbl>
              <a:tblPr firstRow="1" bandRow="1">
                <a:tableStyleId>{5C22544A-7EE6-4342-B048-85BDC9FD1C3A}</a:tableStyleId>
              </a:tblPr>
              <a:tblGrid>
                <a:gridCol w="2314600">
                  <a:extLst>
                    <a:ext uri="{9D8B030D-6E8A-4147-A177-3AD203B41FA5}">
                      <a16:colId xmlns:a16="http://schemas.microsoft.com/office/drawing/2014/main" val="3188709973"/>
                    </a:ext>
                  </a:extLst>
                </a:gridCol>
                <a:gridCol w="5915000">
                  <a:extLst>
                    <a:ext uri="{9D8B030D-6E8A-4147-A177-3AD203B41FA5}">
                      <a16:colId xmlns:a16="http://schemas.microsoft.com/office/drawing/2014/main" val="989539017"/>
                    </a:ext>
                  </a:extLst>
                </a:gridCol>
              </a:tblGrid>
              <a:tr h="370840">
                <a:tc>
                  <a:txBody>
                    <a:bodyPr/>
                    <a:lstStyle/>
                    <a:p>
                      <a:r>
                        <a:rPr lang="en-US" dirty="0"/>
                        <a:t>Date</a:t>
                      </a:r>
                      <a:endParaRPr lang="en-GB" dirty="0"/>
                    </a:p>
                  </a:txBody>
                  <a:tcPr/>
                </a:tc>
                <a:tc>
                  <a:txBody>
                    <a:bodyPr/>
                    <a:lstStyle/>
                    <a:p>
                      <a:r>
                        <a:rPr lang="en-US" dirty="0"/>
                        <a:t>Plan</a:t>
                      </a:r>
                      <a:endParaRPr lang="en-GB" dirty="0"/>
                    </a:p>
                  </a:txBody>
                  <a:tcPr/>
                </a:tc>
                <a:extLst>
                  <a:ext uri="{0D108BD9-81ED-4DB2-BD59-A6C34878D82A}">
                    <a16:rowId xmlns:a16="http://schemas.microsoft.com/office/drawing/2014/main" val="3325857462"/>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TODAY Weds 2</a:t>
                      </a:r>
                      <a:r>
                        <a:rPr lang="en-US" baseline="30000" dirty="0"/>
                        <a:t>nd</a:t>
                      </a:r>
                      <a:r>
                        <a:rPr lang="en-US" dirty="0"/>
                        <a:t>  March</a:t>
                      </a:r>
                      <a:endParaRPr lang="en-GB" dirty="0"/>
                    </a:p>
                  </a:txBody>
                  <a:tcPr/>
                </a:tc>
                <a:tc>
                  <a:txBody>
                    <a:bodyPr/>
                    <a:lstStyle/>
                    <a:p>
                      <a:r>
                        <a:rPr lang="en-US" dirty="0"/>
                        <a:t>Report writing workshop (optional).</a:t>
                      </a:r>
                    </a:p>
                    <a:p>
                      <a:r>
                        <a:rPr lang="en-US" dirty="0"/>
                        <a:t>1-2-1 tutorials available</a:t>
                      </a:r>
                      <a:endParaRPr lang="en-GB" dirty="0"/>
                    </a:p>
                  </a:txBody>
                  <a:tcPr/>
                </a:tc>
                <a:extLst>
                  <a:ext uri="{0D108BD9-81ED-4DB2-BD59-A6C34878D82A}">
                    <a16:rowId xmlns:a16="http://schemas.microsoft.com/office/drawing/2014/main" val="1492204866"/>
                  </a:ext>
                </a:extLst>
              </a:tr>
              <a:tr h="370840">
                <a:tc>
                  <a:txBody>
                    <a:bodyPr/>
                    <a:lstStyle/>
                    <a:p>
                      <a:r>
                        <a:rPr lang="en-US" dirty="0"/>
                        <a:t>Weds 9</a:t>
                      </a:r>
                      <a:r>
                        <a:rPr lang="en-US" baseline="30000" dirty="0"/>
                        <a:t>th</a:t>
                      </a:r>
                      <a:r>
                        <a:rPr lang="en-US" dirty="0"/>
                        <a:t> March</a:t>
                      </a:r>
                      <a:endParaRPr lang="en-GB" dirty="0"/>
                    </a:p>
                  </a:txBody>
                  <a:tcPr/>
                </a:tc>
                <a:tc>
                  <a:txBody>
                    <a:bodyPr/>
                    <a:lstStyle/>
                    <a:p>
                      <a:r>
                        <a:rPr lang="en-US" dirty="0"/>
                        <a:t>1-2-1 tutorials available</a:t>
                      </a:r>
                      <a:endParaRPr lang="en-GB" dirty="0"/>
                    </a:p>
                  </a:txBody>
                  <a:tcPr/>
                </a:tc>
                <a:extLst>
                  <a:ext uri="{0D108BD9-81ED-4DB2-BD59-A6C34878D82A}">
                    <a16:rowId xmlns:a16="http://schemas.microsoft.com/office/drawing/2014/main" val="4221326715"/>
                  </a:ext>
                </a:extLst>
              </a:tr>
              <a:tr h="370840">
                <a:tc>
                  <a:txBody>
                    <a:bodyPr/>
                    <a:lstStyle/>
                    <a:p>
                      <a:r>
                        <a:rPr lang="en-US" dirty="0"/>
                        <a:t>Wed 16</a:t>
                      </a:r>
                      <a:r>
                        <a:rPr lang="en-US" baseline="30000" dirty="0"/>
                        <a:t>th</a:t>
                      </a:r>
                      <a:r>
                        <a:rPr lang="en-US" dirty="0"/>
                        <a:t> March</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class we will discuss how to create excellent presentations from your paper.</a:t>
                      </a:r>
                      <a:endParaRPr lang="en-GB" dirty="0"/>
                    </a:p>
                  </a:txBody>
                  <a:tcPr/>
                </a:tc>
                <a:extLst>
                  <a:ext uri="{0D108BD9-81ED-4DB2-BD59-A6C34878D82A}">
                    <a16:rowId xmlns:a16="http://schemas.microsoft.com/office/drawing/2014/main" val="1396931326"/>
                  </a:ext>
                </a:extLst>
              </a:tr>
              <a:tr h="370840">
                <a:tc>
                  <a:txBody>
                    <a:bodyPr/>
                    <a:lstStyle/>
                    <a:p>
                      <a:r>
                        <a:rPr lang="en-US" dirty="0"/>
                        <a:t>Weds 23</a:t>
                      </a:r>
                      <a:r>
                        <a:rPr lang="en-US" baseline="30000" dirty="0"/>
                        <a:t>rd</a:t>
                      </a:r>
                      <a:r>
                        <a:rPr lang="en-US" dirty="0"/>
                        <a:t> March</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Assessed presentations- you will be a given a timeslot with 3 other people and be expected to stay for ONE hour.</a:t>
                      </a:r>
                      <a:endParaRPr lang="en-GB" dirty="0"/>
                    </a:p>
                  </a:txBody>
                  <a:tcPr/>
                </a:tc>
                <a:extLst>
                  <a:ext uri="{0D108BD9-81ED-4DB2-BD59-A6C34878D82A}">
                    <a16:rowId xmlns:a16="http://schemas.microsoft.com/office/drawing/2014/main" val="3667986124"/>
                  </a:ext>
                </a:extLst>
              </a:tr>
            </a:tbl>
          </a:graphicData>
        </a:graphic>
      </p:graphicFrame>
      <p:sp>
        <p:nvSpPr>
          <p:cNvPr id="3" name="Oval 2">
            <a:extLst>
              <a:ext uri="{FF2B5EF4-FFF2-40B4-BE49-F238E27FC236}">
                <a16:creationId xmlns:a16="http://schemas.microsoft.com/office/drawing/2014/main" id="{663330AE-3AD1-4EA7-B4AB-3417122707C0}"/>
              </a:ext>
            </a:extLst>
          </p:cNvPr>
          <p:cNvSpPr/>
          <p:nvPr/>
        </p:nvSpPr>
        <p:spPr>
          <a:xfrm>
            <a:off x="4355976" y="5257800"/>
            <a:ext cx="4464496" cy="13255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If you have an important reason to need a specific timeslot, please tell me today</a:t>
            </a:r>
            <a:endParaRPr lang="en-GB" dirty="0"/>
          </a:p>
        </p:txBody>
      </p:sp>
    </p:spTree>
    <p:extLst>
      <p:ext uri="{BB962C8B-B14F-4D97-AF65-F5344CB8AC3E}">
        <p14:creationId xmlns:p14="http://schemas.microsoft.com/office/powerpoint/2010/main" val="238592371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83</TotalTime>
  <Words>948</Words>
  <Application>Microsoft Office PowerPoint</Application>
  <PresentationFormat>On-screen Show (4:3)</PresentationFormat>
  <Paragraphs>113</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Assistant Regular</vt:lpstr>
      <vt:lpstr>Calibri</vt:lpstr>
      <vt:lpstr>Myriad Pro</vt:lpstr>
      <vt:lpstr>Wingdings</vt:lpstr>
      <vt:lpstr>20140311PresentationUWTSDTemplate</vt:lpstr>
      <vt:lpstr>International meetings management Report Writing Workshop</vt:lpstr>
      <vt:lpstr>Assessments</vt:lpstr>
      <vt:lpstr>Our remaining schedule</vt:lpstr>
      <vt:lpstr>A suggested report structure</vt:lpstr>
      <vt:lpstr>Title page</vt:lpstr>
      <vt:lpstr>Table of contents</vt:lpstr>
      <vt:lpstr>Executive summary  (not included in word count)</vt:lpstr>
      <vt:lpstr>PowerPoint Presentation</vt:lpstr>
      <vt:lpstr>Main body (2,500 words)</vt:lpstr>
      <vt:lpstr>List of References (not included within the word count)</vt:lpstr>
      <vt:lpstr>Appendix (optional)  not included in word count</vt:lpstr>
      <vt:lpstr>Our remaining schedule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Event Finance &amp; Budgeting</dc:title>
  <dc:creator>Jennifer Keen</dc:creator>
  <cp:lastModifiedBy>Emma Roberts (IMH)</cp:lastModifiedBy>
  <cp:revision>34</cp:revision>
  <dcterms:created xsi:type="dcterms:W3CDTF">2021-02-18T11:17:23Z</dcterms:created>
  <dcterms:modified xsi:type="dcterms:W3CDTF">2022-03-01T13:07:34Z</dcterms:modified>
</cp:coreProperties>
</file>