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50"/>
  </p:notesMasterIdLst>
  <p:handoutMasterIdLst>
    <p:handoutMasterId r:id="rId51"/>
  </p:handoutMasterIdLst>
  <p:sldIdLst>
    <p:sldId id="559" r:id="rId3"/>
    <p:sldId id="323" r:id="rId4"/>
    <p:sldId id="344" r:id="rId5"/>
    <p:sldId id="270" r:id="rId6"/>
    <p:sldId id="271" r:id="rId7"/>
    <p:sldId id="272" r:id="rId8"/>
    <p:sldId id="553" r:id="rId9"/>
    <p:sldId id="273" r:id="rId10"/>
    <p:sldId id="274" r:id="rId11"/>
    <p:sldId id="538" r:id="rId12"/>
    <p:sldId id="280" r:id="rId13"/>
    <p:sldId id="275" r:id="rId14"/>
    <p:sldId id="276" r:id="rId15"/>
    <p:sldId id="277" r:id="rId16"/>
    <p:sldId id="334" r:id="rId17"/>
    <p:sldId id="554" r:id="rId18"/>
    <p:sldId id="286" r:id="rId19"/>
    <p:sldId id="352" r:id="rId20"/>
    <p:sldId id="555" r:id="rId21"/>
    <p:sldId id="551" r:id="rId22"/>
    <p:sldId id="537" r:id="rId23"/>
    <p:sldId id="285" r:id="rId24"/>
    <p:sldId id="353" r:id="rId25"/>
    <p:sldId id="359" r:id="rId26"/>
    <p:sldId id="283" r:id="rId27"/>
    <p:sldId id="287" r:id="rId28"/>
    <p:sldId id="354" r:id="rId29"/>
    <p:sldId id="355" r:id="rId30"/>
    <p:sldId id="296" r:id="rId31"/>
    <p:sldId id="295" r:id="rId32"/>
    <p:sldId id="293" r:id="rId33"/>
    <p:sldId id="292" r:id="rId34"/>
    <p:sldId id="291" r:id="rId35"/>
    <p:sldId id="556" r:id="rId36"/>
    <p:sldId id="290" r:id="rId37"/>
    <p:sldId id="289" r:id="rId38"/>
    <p:sldId id="557" r:id="rId39"/>
    <p:sldId id="306" r:id="rId40"/>
    <p:sldId id="485" r:id="rId41"/>
    <p:sldId id="304" r:id="rId42"/>
    <p:sldId id="552" r:id="rId43"/>
    <p:sldId id="562" r:id="rId44"/>
    <p:sldId id="302" r:id="rId45"/>
    <p:sldId id="560" r:id="rId46"/>
    <p:sldId id="561" r:id="rId47"/>
    <p:sldId id="340" r:id="rId48"/>
    <p:sldId id="342" r:id="rId4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rpkR5qRwF8Cqwm4HvK1kQ==" hashData="wE3vHBWzUltxUXR6bBp8JjW3BOujCk+61g8AIjFxZfz+UKZF4MwuebkIbmioR2MDnStmRKFNi1+z38UjrjgzL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4C3A"/>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52" autoAdjust="0"/>
    <p:restoredTop sz="75786" autoAdjust="0"/>
  </p:normalViewPr>
  <p:slideViewPr>
    <p:cSldViewPr snapToGrid="0">
      <p:cViewPr varScale="1">
        <p:scale>
          <a:sx n="77" d="100"/>
          <a:sy n="77" d="100"/>
        </p:scale>
        <p:origin x="138" y="84"/>
      </p:cViewPr>
      <p:guideLst/>
    </p:cSldViewPr>
  </p:slideViewPr>
  <p:outlineViewPr>
    <p:cViewPr>
      <p:scale>
        <a:sx n="33" d="100"/>
        <a:sy n="33" d="100"/>
      </p:scale>
      <p:origin x="0" y="-3996"/>
    </p:cViewPr>
  </p:outlineViewPr>
  <p:notesTextViewPr>
    <p:cViewPr>
      <p:scale>
        <a:sx n="1" d="1"/>
        <a:sy n="1" d="1"/>
      </p:scale>
      <p:origin x="0" y="0"/>
    </p:cViewPr>
  </p:notesTextViewPr>
  <p:sorterViewPr>
    <p:cViewPr>
      <p:scale>
        <a:sx n="110" d="100"/>
        <a:sy n="110" d="100"/>
      </p:scale>
      <p:origin x="0" y="-15198"/>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handoutMaster" Target="handoutMasters/handout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BED1A5-96DD-4D85-BF48-A077DD17A10A}" type="doc">
      <dgm:prSet loTypeId="urn:microsoft.com/office/officeart/2005/8/layout/vProcess5" loCatId="process" qsTypeId="urn:microsoft.com/office/officeart/2005/8/quickstyle/simple1" qsCatId="simple" csTypeId="urn:microsoft.com/office/officeart/2005/8/colors/accent2_5" csCatId="accent2" phldr="1"/>
      <dgm:spPr/>
      <dgm:t>
        <a:bodyPr/>
        <a:lstStyle/>
        <a:p>
          <a:endParaRPr lang="en-GB"/>
        </a:p>
      </dgm:t>
    </dgm:pt>
    <dgm:pt modelId="{567DE417-CAB4-456B-ABAA-602D2553CE08}">
      <dgm:prSet phldrT="[Text]" custT="1"/>
      <dgm:spPr/>
      <dgm:t>
        <a:bodyPr/>
        <a:lstStyle/>
        <a:p>
          <a:r>
            <a:rPr lang="en-GB" sz="2400" b="1" u="sng" dirty="0">
              <a:solidFill>
                <a:schemeClr val="tx1"/>
              </a:solidFill>
            </a:rPr>
            <a:t>Recording</a:t>
          </a:r>
          <a:r>
            <a:rPr lang="en-GB" sz="2400" dirty="0">
              <a:solidFill>
                <a:schemeClr val="tx1"/>
              </a:solidFill>
            </a:rPr>
            <a:t> and </a:t>
          </a:r>
          <a:r>
            <a:rPr lang="en-GB" sz="2400" b="1" u="sng" dirty="0">
              <a:solidFill>
                <a:schemeClr val="tx1"/>
              </a:solidFill>
            </a:rPr>
            <a:t>retaining</a:t>
          </a:r>
          <a:r>
            <a:rPr lang="en-GB" sz="2400" dirty="0">
              <a:solidFill>
                <a:schemeClr val="tx1"/>
              </a:solidFill>
            </a:rPr>
            <a:t> unused material, including distinguishing between </a:t>
          </a:r>
          <a:r>
            <a:rPr lang="en-GB" sz="2400" b="1" u="sng" dirty="0">
              <a:solidFill>
                <a:schemeClr val="tx1"/>
              </a:solidFill>
            </a:rPr>
            <a:t>sensitive</a:t>
          </a:r>
          <a:r>
            <a:rPr lang="en-GB" sz="2400" dirty="0">
              <a:solidFill>
                <a:schemeClr val="tx1"/>
              </a:solidFill>
            </a:rPr>
            <a:t> and </a:t>
          </a:r>
          <a:r>
            <a:rPr lang="en-GB" sz="2400" b="1" u="sng" dirty="0">
              <a:solidFill>
                <a:schemeClr val="tx1"/>
              </a:solidFill>
            </a:rPr>
            <a:t>non-sensitive </a:t>
          </a:r>
          <a:r>
            <a:rPr lang="en-GB" sz="2400" dirty="0">
              <a:solidFill>
                <a:schemeClr val="tx1"/>
              </a:solidFill>
            </a:rPr>
            <a:t>material is part of what is known as the disclosure process. The Criminal Procedure and Investigations Act 1996 </a:t>
          </a:r>
          <a:r>
            <a:rPr lang="en-GB" sz="2400" b="1" dirty="0">
              <a:solidFill>
                <a:schemeClr val="tx1"/>
              </a:solidFill>
            </a:rPr>
            <a:t>is concerned with material gathered during a criminal investigation</a:t>
          </a:r>
        </a:p>
      </dgm:t>
    </dgm:pt>
    <dgm:pt modelId="{60FF7177-E919-4C87-90DF-922E1B833425}" type="parTrans" cxnId="{60646702-DBD5-416F-B18F-72EC5380A270}">
      <dgm:prSet/>
      <dgm:spPr/>
      <dgm:t>
        <a:bodyPr/>
        <a:lstStyle/>
        <a:p>
          <a:endParaRPr lang="en-GB"/>
        </a:p>
      </dgm:t>
    </dgm:pt>
    <dgm:pt modelId="{9A583B31-A0B8-4826-81A6-59E519023F9E}" type="sibTrans" cxnId="{60646702-DBD5-416F-B18F-72EC5380A270}">
      <dgm:prSet/>
      <dgm:spPr/>
      <dgm:t>
        <a:bodyPr/>
        <a:lstStyle/>
        <a:p>
          <a:endParaRPr lang="en-GB"/>
        </a:p>
      </dgm:t>
    </dgm:pt>
    <dgm:pt modelId="{20423329-83DF-4593-BF74-5245A57167BE}">
      <dgm:prSet phldrT="[Text]"/>
      <dgm:spPr/>
      <dgm:t>
        <a:bodyPr/>
        <a:lstStyle/>
        <a:p>
          <a:r>
            <a:rPr lang="en-GB" b="1" dirty="0">
              <a:solidFill>
                <a:schemeClr val="tx1"/>
              </a:solidFill>
            </a:rPr>
            <a:t>What material must be retained? </a:t>
          </a:r>
          <a:endParaRPr lang="en-GB" dirty="0">
            <a:solidFill>
              <a:schemeClr val="tx1"/>
            </a:solidFill>
          </a:endParaRPr>
        </a:p>
      </dgm:t>
    </dgm:pt>
    <dgm:pt modelId="{8371841C-30AE-4BB9-BF46-35E7AC2296F1}" type="parTrans" cxnId="{BA2E8D21-C740-4035-B521-E049A6F812E4}">
      <dgm:prSet/>
      <dgm:spPr/>
      <dgm:t>
        <a:bodyPr/>
        <a:lstStyle/>
        <a:p>
          <a:endParaRPr lang="en-GB"/>
        </a:p>
      </dgm:t>
    </dgm:pt>
    <dgm:pt modelId="{419C8CBF-741A-48B0-BC20-8FE3B0A0D992}" type="sibTrans" cxnId="{BA2E8D21-C740-4035-B521-E049A6F812E4}">
      <dgm:prSet/>
      <dgm:spPr/>
      <dgm:t>
        <a:bodyPr/>
        <a:lstStyle/>
        <a:p>
          <a:endParaRPr lang="en-GB"/>
        </a:p>
      </dgm:t>
    </dgm:pt>
    <dgm:pt modelId="{ECF60145-0D2F-497B-A269-25E2A9103711}">
      <dgm:prSet phldrT="[Text]" custT="1"/>
      <dgm:spPr/>
      <dgm:t>
        <a:bodyPr/>
        <a:lstStyle/>
        <a:p>
          <a:r>
            <a:rPr lang="en-GB" sz="2000" dirty="0">
              <a:solidFill>
                <a:schemeClr val="tx1"/>
              </a:solidFill>
            </a:rPr>
            <a:t>The CPIA Code of Practice requires that </a:t>
          </a:r>
          <a:r>
            <a:rPr lang="en-GB" sz="2000" b="1" u="sng" dirty="0">
              <a:solidFill>
                <a:schemeClr val="tx1"/>
              </a:solidFill>
            </a:rPr>
            <a:t>ALL</a:t>
          </a:r>
          <a:r>
            <a:rPr lang="en-GB" sz="2000" dirty="0">
              <a:solidFill>
                <a:schemeClr val="tx1"/>
              </a:solidFill>
            </a:rPr>
            <a:t> relevant </a:t>
          </a:r>
          <a:r>
            <a:rPr lang="en-GB" sz="2000" b="0" u="none" dirty="0">
              <a:solidFill>
                <a:schemeClr val="tx1"/>
              </a:solidFill>
            </a:rPr>
            <a:t>material must be retained, including</a:t>
          </a:r>
          <a:r>
            <a:rPr lang="en-GB" sz="2000" b="1" u="sng" dirty="0">
              <a:solidFill>
                <a:schemeClr val="tx1"/>
              </a:solidFill>
            </a:rPr>
            <a:t> information and</a:t>
          </a:r>
          <a:r>
            <a:rPr lang="en-GB" sz="2000" dirty="0">
              <a:solidFill>
                <a:schemeClr val="tx1"/>
              </a:solidFill>
            </a:rPr>
            <a:t> </a:t>
          </a:r>
          <a:r>
            <a:rPr lang="en-GB" sz="2000" b="1" i="0" u="sng" dirty="0">
              <a:solidFill>
                <a:schemeClr val="tx1"/>
              </a:solidFill>
            </a:rPr>
            <a:t>objects</a:t>
          </a:r>
          <a:r>
            <a:rPr lang="en-GB" sz="2000" dirty="0">
              <a:solidFill>
                <a:schemeClr val="tx1"/>
              </a:solidFill>
            </a:rPr>
            <a:t>, which are obtained in the course of a criminal investigation and which may be </a:t>
          </a:r>
          <a:r>
            <a:rPr lang="en-GB" sz="2000" b="1" u="sng" dirty="0">
              <a:solidFill>
                <a:schemeClr val="tx1"/>
              </a:solidFill>
            </a:rPr>
            <a:t>relevant</a:t>
          </a:r>
          <a:r>
            <a:rPr lang="en-GB" sz="2000" dirty="0">
              <a:solidFill>
                <a:schemeClr val="tx1"/>
              </a:solidFill>
            </a:rPr>
            <a:t> to the investigation</a:t>
          </a:r>
          <a:endParaRPr lang="en-GB" sz="2000" b="1" dirty="0">
            <a:solidFill>
              <a:schemeClr val="tx1"/>
            </a:solidFill>
          </a:endParaRPr>
        </a:p>
      </dgm:t>
    </dgm:pt>
    <dgm:pt modelId="{C5888513-DF62-4C71-8D9E-DA6B81B1DA89}" type="parTrans" cxnId="{A7A3CA14-BF3D-4197-9F25-919A32191CDC}">
      <dgm:prSet/>
      <dgm:spPr/>
      <dgm:t>
        <a:bodyPr/>
        <a:lstStyle/>
        <a:p>
          <a:endParaRPr lang="en-GB"/>
        </a:p>
      </dgm:t>
    </dgm:pt>
    <dgm:pt modelId="{DAC55D2D-3995-4443-8842-6BF292AA1CE2}" type="sibTrans" cxnId="{A7A3CA14-BF3D-4197-9F25-919A32191CDC}">
      <dgm:prSet/>
      <dgm:spPr/>
      <dgm:t>
        <a:bodyPr/>
        <a:lstStyle/>
        <a:p>
          <a:endParaRPr lang="en-GB"/>
        </a:p>
      </dgm:t>
    </dgm:pt>
    <dgm:pt modelId="{1F466A10-68D2-447A-8893-709B54BEEBE6}" type="pres">
      <dgm:prSet presAssocID="{29BED1A5-96DD-4D85-BF48-A077DD17A10A}" presName="outerComposite" presStyleCnt="0">
        <dgm:presLayoutVars>
          <dgm:chMax val="5"/>
          <dgm:dir/>
          <dgm:resizeHandles val="exact"/>
        </dgm:presLayoutVars>
      </dgm:prSet>
      <dgm:spPr/>
    </dgm:pt>
    <dgm:pt modelId="{00B20C56-3407-44A7-B623-CFA62D3DD56E}" type="pres">
      <dgm:prSet presAssocID="{29BED1A5-96DD-4D85-BF48-A077DD17A10A}" presName="dummyMaxCanvas" presStyleCnt="0">
        <dgm:presLayoutVars/>
      </dgm:prSet>
      <dgm:spPr/>
    </dgm:pt>
    <dgm:pt modelId="{8770BF43-AB3C-43C0-BFD3-40BA12CBA4D6}" type="pres">
      <dgm:prSet presAssocID="{29BED1A5-96DD-4D85-BF48-A077DD17A10A}" presName="ThreeNodes_1" presStyleLbl="node1" presStyleIdx="0" presStyleCnt="3" custScaleX="117647" custScaleY="158080" custLinFactNeighborX="-1805" custLinFactNeighborY="-8108">
        <dgm:presLayoutVars>
          <dgm:bulletEnabled val="1"/>
        </dgm:presLayoutVars>
      </dgm:prSet>
      <dgm:spPr/>
    </dgm:pt>
    <dgm:pt modelId="{506A0020-0D01-4624-8D47-329DA04E65CA}" type="pres">
      <dgm:prSet presAssocID="{29BED1A5-96DD-4D85-BF48-A077DD17A10A}" presName="ThreeNodes_2" presStyleLbl="node1" presStyleIdx="1" presStyleCnt="3" custScaleX="64388" custScaleY="71116" custLinFactNeighborX="2504" custLinFactNeighborY="11402">
        <dgm:presLayoutVars>
          <dgm:bulletEnabled val="1"/>
        </dgm:presLayoutVars>
      </dgm:prSet>
      <dgm:spPr/>
    </dgm:pt>
    <dgm:pt modelId="{2CDADF1C-3BA3-4592-8492-43C28AA526D4}" type="pres">
      <dgm:prSet presAssocID="{29BED1A5-96DD-4D85-BF48-A077DD17A10A}" presName="ThreeNodes_3" presStyleLbl="node1" presStyleIdx="2" presStyleCnt="3" custScaleX="117647" custLinFactNeighborX="-4114" custLinFactNeighborY="-12922">
        <dgm:presLayoutVars>
          <dgm:bulletEnabled val="1"/>
        </dgm:presLayoutVars>
      </dgm:prSet>
      <dgm:spPr/>
    </dgm:pt>
    <dgm:pt modelId="{C989A3C0-3317-445A-AFDB-DCBF367442A6}" type="pres">
      <dgm:prSet presAssocID="{29BED1A5-96DD-4D85-BF48-A077DD17A10A}" presName="ThreeConn_1-2" presStyleLbl="fgAccFollowNode1" presStyleIdx="0" presStyleCnt="2" custLinFactNeighborX="-66658" custLinFactNeighborY="44438">
        <dgm:presLayoutVars>
          <dgm:bulletEnabled val="1"/>
        </dgm:presLayoutVars>
      </dgm:prSet>
      <dgm:spPr/>
    </dgm:pt>
    <dgm:pt modelId="{5BB0A959-6C34-4361-84D0-DD8F99576CA0}" type="pres">
      <dgm:prSet presAssocID="{29BED1A5-96DD-4D85-BF48-A077DD17A10A}" presName="ThreeConn_2-3" presStyleLbl="fgAccFollowNode1" presStyleIdx="1" presStyleCnt="2" custLinFactNeighborX="-37422" custLinFactNeighborY="-5847">
        <dgm:presLayoutVars>
          <dgm:bulletEnabled val="1"/>
        </dgm:presLayoutVars>
      </dgm:prSet>
      <dgm:spPr/>
    </dgm:pt>
    <dgm:pt modelId="{2487E903-1284-48D8-AE96-4EEE7CC2EA3F}" type="pres">
      <dgm:prSet presAssocID="{29BED1A5-96DD-4D85-BF48-A077DD17A10A}" presName="ThreeNodes_1_text" presStyleLbl="node1" presStyleIdx="2" presStyleCnt="3">
        <dgm:presLayoutVars>
          <dgm:bulletEnabled val="1"/>
        </dgm:presLayoutVars>
      </dgm:prSet>
      <dgm:spPr/>
    </dgm:pt>
    <dgm:pt modelId="{5E4F557F-8A7B-4969-99F0-8761E8789206}" type="pres">
      <dgm:prSet presAssocID="{29BED1A5-96DD-4D85-BF48-A077DD17A10A}" presName="ThreeNodes_2_text" presStyleLbl="node1" presStyleIdx="2" presStyleCnt="3">
        <dgm:presLayoutVars>
          <dgm:bulletEnabled val="1"/>
        </dgm:presLayoutVars>
      </dgm:prSet>
      <dgm:spPr/>
    </dgm:pt>
    <dgm:pt modelId="{6EBCB87D-39B9-4CC1-A284-4C7FED479D1B}" type="pres">
      <dgm:prSet presAssocID="{29BED1A5-96DD-4D85-BF48-A077DD17A10A}" presName="ThreeNodes_3_text" presStyleLbl="node1" presStyleIdx="2" presStyleCnt="3">
        <dgm:presLayoutVars>
          <dgm:bulletEnabled val="1"/>
        </dgm:presLayoutVars>
      </dgm:prSet>
      <dgm:spPr/>
    </dgm:pt>
  </dgm:ptLst>
  <dgm:cxnLst>
    <dgm:cxn modelId="{60646702-DBD5-416F-B18F-72EC5380A270}" srcId="{29BED1A5-96DD-4D85-BF48-A077DD17A10A}" destId="{567DE417-CAB4-456B-ABAA-602D2553CE08}" srcOrd="0" destOrd="0" parTransId="{60FF7177-E919-4C87-90DF-922E1B833425}" sibTransId="{9A583B31-A0B8-4826-81A6-59E519023F9E}"/>
    <dgm:cxn modelId="{A7A3CA14-BF3D-4197-9F25-919A32191CDC}" srcId="{29BED1A5-96DD-4D85-BF48-A077DD17A10A}" destId="{ECF60145-0D2F-497B-A269-25E2A9103711}" srcOrd="2" destOrd="0" parTransId="{C5888513-DF62-4C71-8D9E-DA6B81B1DA89}" sibTransId="{DAC55D2D-3995-4443-8842-6BF292AA1CE2}"/>
    <dgm:cxn modelId="{7A6A111B-1885-4F0F-9B26-8BDEB2CDF3E2}" type="presOf" srcId="{ECF60145-0D2F-497B-A269-25E2A9103711}" destId="{2CDADF1C-3BA3-4592-8492-43C28AA526D4}" srcOrd="0" destOrd="0" presId="urn:microsoft.com/office/officeart/2005/8/layout/vProcess5"/>
    <dgm:cxn modelId="{27D4961F-CABA-458B-8FB1-C356A0CF4A2A}" type="presOf" srcId="{567DE417-CAB4-456B-ABAA-602D2553CE08}" destId="{2487E903-1284-48D8-AE96-4EEE7CC2EA3F}" srcOrd="1" destOrd="0" presId="urn:microsoft.com/office/officeart/2005/8/layout/vProcess5"/>
    <dgm:cxn modelId="{BA2E8D21-C740-4035-B521-E049A6F812E4}" srcId="{29BED1A5-96DD-4D85-BF48-A077DD17A10A}" destId="{20423329-83DF-4593-BF74-5245A57167BE}" srcOrd="1" destOrd="0" parTransId="{8371841C-30AE-4BB9-BF46-35E7AC2296F1}" sibTransId="{419C8CBF-741A-48B0-BC20-8FE3B0A0D992}"/>
    <dgm:cxn modelId="{C8A1AD27-3FC7-454C-9E1C-FC27F8E303C6}" type="presOf" srcId="{419C8CBF-741A-48B0-BC20-8FE3B0A0D992}" destId="{5BB0A959-6C34-4361-84D0-DD8F99576CA0}" srcOrd="0" destOrd="0" presId="urn:microsoft.com/office/officeart/2005/8/layout/vProcess5"/>
    <dgm:cxn modelId="{4770BC30-580E-4149-BF25-ADEF3DCA3DB4}" type="presOf" srcId="{20423329-83DF-4593-BF74-5245A57167BE}" destId="{506A0020-0D01-4624-8D47-329DA04E65CA}" srcOrd="0" destOrd="0" presId="urn:microsoft.com/office/officeart/2005/8/layout/vProcess5"/>
    <dgm:cxn modelId="{EFFB8283-EE33-4000-B9FF-5788CE6A4759}" type="presOf" srcId="{20423329-83DF-4593-BF74-5245A57167BE}" destId="{5E4F557F-8A7B-4969-99F0-8761E8789206}" srcOrd="1" destOrd="0" presId="urn:microsoft.com/office/officeart/2005/8/layout/vProcess5"/>
    <dgm:cxn modelId="{97EA369E-34CE-4642-BC20-D35CECCED5E0}" type="presOf" srcId="{ECF60145-0D2F-497B-A269-25E2A9103711}" destId="{6EBCB87D-39B9-4CC1-A284-4C7FED479D1B}" srcOrd="1" destOrd="0" presId="urn:microsoft.com/office/officeart/2005/8/layout/vProcess5"/>
    <dgm:cxn modelId="{2099E4BF-0CB9-46C6-A09F-4D9D9BF8FDFE}" type="presOf" srcId="{567DE417-CAB4-456B-ABAA-602D2553CE08}" destId="{8770BF43-AB3C-43C0-BFD3-40BA12CBA4D6}" srcOrd="0" destOrd="0" presId="urn:microsoft.com/office/officeart/2005/8/layout/vProcess5"/>
    <dgm:cxn modelId="{897226CD-2DEB-4092-B3FA-42127D48A731}" type="presOf" srcId="{9A583B31-A0B8-4826-81A6-59E519023F9E}" destId="{C989A3C0-3317-445A-AFDB-DCBF367442A6}" srcOrd="0" destOrd="0" presId="urn:microsoft.com/office/officeart/2005/8/layout/vProcess5"/>
    <dgm:cxn modelId="{F7E0FAEA-3B10-4C3B-A600-2A27E2F500B0}" type="presOf" srcId="{29BED1A5-96DD-4D85-BF48-A077DD17A10A}" destId="{1F466A10-68D2-447A-8893-709B54BEEBE6}" srcOrd="0" destOrd="0" presId="urn:microsoft.com/office/officeart/2005/8/layout/vProcess5"/>
    <dgm:cxn modelId="{30DF16DB-A735-4E71-BC44-10E9A0C5C4FF}" type="presParOf" srcId="{1F466A10-68D2-447A-8893-709B54BEEBE6}" destId="{00B20C56-3407-44A7-B623-CFA62D3DD56E}" srcOrd="0" destOrd="0" presId="urn:microsoft.com/office/officeart/2005/8/layout/vProcess5"/>
    <dgm:cxn modelId="{F4CB90D8-AAFF-4C79-857C-605D5114C4B2}" type="presParOf" srcId="{1F466A10-68D2-447A-8893-709B54BEEBE6}" destId="{8770BF43-AB3C-43C0-BFD3-40BA12CBA4D6}" srcOrd="1" destOrd="0" presId="urn:microsoft.com/office/officeart/2005/8/layout/vProcess5"/>
    <dgm:cxn modelId="{65C69BD8-5637-4B02-8B71-EEF2EC83CC39}" type="presParOf" srcId="{1F466A10-68D2-447A-8893-709B54BEEBE6}" destId="{506A0020-0D01-4624-8D47-329DA04E65CA}" srcOrd="2" destOrd="0" presId="urn:microsoft.com/office/officeart/2005/8/layout/vProcess5"/>
    <dgm:cxn modelId="{4493660F-D671-4A8F-8541-206D35361DB5}" type="presParOf" srcId="{1F466A10-68D2-447A-8893-709B54BEEBE6}" destId="{2CDADF1C-3BA3-4592-8492-43C28AA526D4}" srcOrd="3" destOrd="0" presId="urn:microsoft.com/office/officeart/2005/8/layout/vProcess5"/>
    <dgm:cxn modelId="{5649361B-B9CB-4E51-82B9-450730FE9936}" type="presParOf" srcId="{1F466A10-68D2-447A-8893-709B54BEEBE6}" destId="{C989A3C0-3317-445A-AFDB-DCBF367442A6}" srcOrd="4" destOrd="0" presId="urn:microsoft.com/office/officeart/2005/8/layout/vProcess5"/>
    <dgm:cxn modelId="{C29D8BF6-8F63-467F-8FCC-36F47FAAC29D}" type="presParOf" srcId="{1F466A10-68D2-447A-8893-709B54BEEBE6}" destId="{5BB0A959-6C34-4361-84D0-DD8F99576CA0}" srcOrd="5" destOrd="0" presId="urn:microsoft.com/office/officeart/2005/8/layout/vProcess5"/>
    <dgm:cxn modelId="{EC84C50A-A559-48A0-B973-63A7D596DF9F}" type="presParOf" srcId="{1F466A10-68D2-447A-8893-709B54BEEBE6}" destId="{2487E903-1284-48D8-AE96-4EEE7CC2EA3F}" srcOrd="6" destOrd="0" presId="urn:microsoft.com/office/officeart/2005/8/layout/vProcess5"/>
    <dgm:cxn modelId="{F2615816-579D-49A9-8C6F-EE6E645017C6}" type="presParOf" srcId="{1F466A10-68D2-447A-8893-709B54BEEBE6}" destId="{5E4F557F-8A7B-4969-99F0-8761E8789206}" srcOrd="7" destOrd="0" presId="urn:microsoft.com/office/officeart/2005/8/layout/vProcess5"/>
    <dgm:cxn modelId="{E7013A09-FAF0-4610-ACCD-FF0FD41C986D}" type="presParOf" srcId="{1F466A10-68D2-447A-8893-709B54BEEBE6}" destId="{6EBCB87D-39B9-4CC1-A284-4C7FED479D1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B4449F-B5A1-44F9-8B68-1F599E23F2D9}" type="doc">
      <dgm:prSet loTypeId="urn:microsoft.com/office/officeart/2005/8/layout/cycle3" loCatId="cycle" qsTypeId="urn:microsoft.com/office/officeart/2005/8/quickstyle/simple1" qsCatId="simple" csTypeId="urn:microsoft.com/office/officeart/2005/8/colors/accent2_2" csCatId="accent2" phldr="1"/>
      <dgm:spPr/>
      <dgm:t>
        <a:bodyPr/>
        <a:lstStyle/>
        <a:p>
          <a:endParaRPr lang="en-GB"/>
        </a:p>
      </dgm:t>
    </dgm:pt>
    <dgm:pt modelId="{2C1DFDE1-E64C-4357-AE00-5C7C1A5A8391}">
      <dgm:prSet phldrT="[Text]"/>
      <dgm:spPr/>
      <dgm:t>
        <a:bodyPr/>
        <a:lstStyle/>
        <a:p>
          <a:r>
            <a:rPr lang="en-GB" dirty="0">
              <a:solidFill>
                <a:schemeClr val="tx1"/>
              </a:solidFill>
            </a:rPr>
            <a:t>Retain</a:t>
          </a:r>
        </a:p>
      </dgm:t>
    </dgm:pt>
    <dgm:pt modelId="{FD5D1456-BB01-4716-80EE-D8E9D94B9EA0}" type="parTrans" cxnId="{0282901B-9DB0-4B4A-8313-A2989B1769A2}">
      <dgm:prSet/>
      <dgm:spPr/>
      <dgm:t>
        <a:bodyPr/>
        <a:lstStyle/>
        <a:p>
          <a:endParaRPr lang="en-GB"/>
        </a:p>
      </dgm:t>
    </dgm:pt>
    <dgm:pt modelId="{5C08F18E-6DE5-4D66-B009-54AA8E3CE8CD}" type="sibTrans" cxnId="{0282901B-9DB0-4B4A-8313-A2989B1769A2}">
      <dgm:prSet/>
      <dgm:spPr/>
      <dgm:t>
        <a:bodyPr/>
        <a:lstStyle/>
        <a:p>
          <a:endParaRPr lang="en-GB"/>
        </a:p>
      </dgm:t>
    </dgm:pt>
    <dgm:pt modelId="{D77BABF4-47A8-4176-A803-0B779EC74C7C}">
      <dgm:prSet phldrT="[Text]"/>
      <dgm:spPr/>
      <dgm:t>
        <a:bodyPr/>
        <a:lstStyle/>
        <a:p>
          <a:r>
            <a:rPr lang="en-GB">
              <a:solidFill>
                <a:schemeClr val="tx1"/>
              </a:solidFill>
            </a:rPr>
            <a:t>Record</a:t>
          </a:r>
          <a:endParaRPr lang="en-GB" dirty="0">
            <a:solidFill>
              <a:schemeClr val="tx1"/>
            </a:solidFill>
          </a:endParaRPr>
        </a:p>
      </dgm:t>
    </dgm:pt>
    <dgm:pt modelId="{C57DFF61-F9C9-418B-B151-6F03A95EAEA3}" type="parTrans" cxnId="{B46379CD-B079-49EB-A442-781F2BB14BA8}">
      <dgm:prSet/>
      <dgm:spPr/>
      <dgm:t>
        <a:bodyPr/>
        <a:lstStyle/>
        <a:p>
          <a:endParaRPr lang="en-GB"/>
        </a:p>
      </dgm:t>
    </dgm:pt>
    <dgm:pt modelId="{CC8A4862-660E-4680-8515-6CC86E7FF45A}" type="sibTrans" cxnId="{B46379CD-B079-49EB-A442-781F2BB14BA8}">
      <dgm:prSet/>
      <dgm:spPr/>
      <dgm:t>
        <a:bodyPr/>
        <a:lstStyle/>
        <a:p>
          <a:endParaRPr lang="en-GB"/>
        </a:p>
      </dgm:t>
    </dgm:pt>
    <dgm:pt modelId="{C1EA156D-30FC-4610-95B0-9DBB0A1029AB}">
      <dgm:prSet phldrT="[Text]"/>
      <dgm:spPr/>
      <dgm:t>
        <a:bodyPr/>
        <a:lstStyle/>
        <a:p>
          <a:r>
            <a:rPr lang="en-GB">
              <a:solidFill>
                <a:schemeClr val="tx1"/>
              </a:solidFill>
            </a:rPr>
            <a:t>Review</a:t>
          </a:r>
          <a:endParaRPr lang="en-GB" dirty="0">
            <a:solidFill>
              <a:schemeClr val="tx1"/>
            </a:solidFill>
          </a:endParaRPr>
        </a:p>
      </dgm:t>
    </dgm:pt>
    <dgm:pt modelId="{A940F301-870B-4AE1-8AB0-0FDD0185FADD}" type="parTrans" cxnId="{16BD5ABB-7514-438B-B602-568CE5931244}">
      <dgm:prSet/>
      <dgm:spPr/>
      <dgm:t>
        <a:bodyPr/>
        <a:lstStyle/>
        <a:p>
          <a:endParaRPr lang="en-GB"/>
        </a:p>
      </dgm:t>
    </dgm:pt>
    <dgm:pt modelId="{F390D5B5-1D51-4F1C-9BAD-8C905AED7EEC}" type="sibTrans" cxnId="{16BD5ABB-7514-438B-B602-568CE5931244}">
      <dgm:prSet/>
      <dgm:spPr/>
      <dgm:t>
        <a:bodyPr/>
        <a:lstStyle/>
        <a:p>
          <a:endParaRPr lang="en-GB"/>
        </a:p>
      </dgm:t>
    </dgm:pt>
    <dgm:pt modelId="{5B88F6B9-BE12-49A6-B52C-E692250DE72C}">
      <dgm:prSet phldrT="[Text]"/>
      <dgm:spPr/>
      <dgm:t>
        <a:bodyPr/>
        <a:lstStyle/>
        <a:p>
          <a:r>
            <a:rPr lang="en-GB">
              <a:solidFill>
                <a:schemeClr val="tx1"/>
              </a:solidFill>
            </a:rPr>
            <a:t>Reveal</a:t>
          </a:r>
          <a:endParaRPr lang="en-GB" dirty="0">
            <a:solidFill>
              <a:schemeClr val="tx1"/>
            </a:solidFill>
          </a:endParaRPr>
        </a:p>
      </dgm:t>
    </dgm:pt>
    <dgm:pt modelId="{237C2358-F429-4C05-808C-D62A54F6542E}" type="parTrans" cxnId="{F37ACE6C-7C9D-48BF-B226-A640C21FCA9F}">
      <dgm:prSet/>
      <dgm:spPr/>
      <dgm:t>
        <a:bodyPr/>
        <a:lstStyle/>
        <a:p>
          <a:endParaRPr lang="en-GB"/>
        </a:p>
      </dgm:t>
    </dgm:pt>
    <dgm:pt modelId="{06DE2E5F-7D51-4345-BFCF-45DD5ADD8CEC}" type="sibTrans" cxnId="{F37ACE6C-7C9D-48BF-B226-A640C21FCA9F}">
      <dgm:prSet/>
      <dgm:spPr/>
      <dgm:t>
        <a:bodyPr/>
        <a:lstStyle/>
        <a:p>
          <a:endParaRPr lang="en-GB"/>
        </a:p>
      </dgm:t>
    </dgm:pt>
    <dgm:pt modelId="{D8AE7F5F-3772-4884-9965-5FD886D5B7D8}" type="pres">
      <dgm:prSet presAssocID="{9EB4449F-B5A1-44F9-8B68-1F599E23F2D9}" presName="Name0" presStyleCnt="0">
        <dgm:presLayoutVars>
          <dgm:dir/>
          <dgm:resizeHandles val="exact"/>
        </dgm:presLayoutVars>
      </dgm:prSet>
      <dgm:spPr/>
    </dgm:pt>
    <dgm:pt modelId="{9D59AE15-BA1B-4EE6-8272-0FB930A7A91C}" type="pres">
      <dgm:prSet presAssocID="{9EB4449F-B5A1-44F9-8B68-1F599E23F2D9}" presName="cycle" presStyleCnt="0"/>
      <dgm:spPr/>
    </dgm:pt>
    <dgm:pt modelId="{E32715DE-2DA8-47CA-BF78-5D74E7F663F1}" type="pres">
      <dgm:prSet presAssocID="{2C1DFDE1-E64C-4357-AE00-5C7C1A5A8391}" presName="nodeFirstNode" presStyleLbl="node1" presStyleIdx="0" presStyleCnt="4">
        <dgm:presLayoutVars>
          <dgm:bulletEnabled val="1"/>
        </dgm:presLayoutVars>
      </dgm:prSet>
      <dgm:spPr/>
    </dgm:pt>
    <dgm:pt modelId="{B7010412-D685-43E4-8E97-80893C80E898}" type="pres">
      <dgm:prSet presAssocID="{5C08F18E-6DE5-4D66-B009-54AA8E3CE8CD}" presName="sibTransFirstNode" presStyleLbl="bgShp" presStyleIdx="0" presStyleCnt="1"/>
      <dgm:spPr/>
    </dgm:pt>
    <dgm:pt modelId="{CC9121E4-0681-4FC8-A4D5-E6F1A843E90A}" type="pres">
      <dgm:prSet presAssocID="{D77BABF4-47A8-4176-A803-0B779EC74C7C}" presName="nodeFollowingNodes" presStyleLbl="node1" presStyleIdx="1" presStyleCnt="4">
        <dgm:presLayoutVars>
          <dgm:bulletEnabled val="1"/>
        </dgm:presLayoutVars>
      </dgm:prSet>
      <dgm:spPr/>
    </dgm:pt>
    <dgm:pt modelId="{B59DD79D-7938-47E3-B7F6-091B1A24E88F}" type="pres">
      <dgm:prSet presAssocID="{C1EA156D-30FC-4610-95B0-9DBB0A1029AB}" presName="nodeFollowingNodes" presStyleLbl="node1" presStyleIdx="2" presStyleCnt="4">
        <dgm:presLayoutVars>
          <dgm:bulletEnabled val="1"/>
        </dgm:presLayoutVars>
      </dgm:prSet>
      <dgm:spPr/>
    </dgm:pt>
    <dgm:pt modelId="{FB07FF3A-9043-469F-8898-F0473C222066}" type="pres">
      <dgm:prSet presAssocID="{5B88F6B9-BE12-49A6-B52C-E692250DE72C}" presName="nodeFollowingNodes" presStyleLbl="node1" presStyleIdx="3" presStyleCnt="4">
        <dgm:presLayoutVars>
          <dgm:bulletEnabled val="1"/>
        </dgm:presLayoutVars>
      </dgm:prSet>
      <dgm:spPr/>
    </dgm:pt>
  </dgm:ptLst>
  <dgm:cxnLst>
    <dgm:cxn modelId="{0282901B-9DB0-4B4A-8313-A2989B1769A2}" srcId="{9EB4449F-B5A1-44F9-8B68-1F599E23F2D9}" destId="{2C1DFDE1-E64C-4357-AE00-5C7C1A5A8391}" srcOrd="0" destOrd="0" parTransId="{FD5D1456-BB01-4716-80EE-D8E9D94B9EA0}" sibTransId="{5C08F18E-6DE5-4D66-B009-54AA8E3CE8CD}"/>
    <dgm:cxn modelId="{F37ACE6C-7C9D-48BF-B226-A640C21FCA9F}" srcId="{9EB4449F-B5A1-44F9-8B68-1F599E23F2D9}" destId="{5B88F6B9-BE12-49A6-B52C-E692250DE72C}" srcOrd="3" destOrd="0" parTransId="{237C2358-F429-4C05-808C-D62A54F6542E}" sibTransId="{06DE2E5F-7D51-4345-BFCF-45DD5ADD8CEC}"/>
    <dgm:cxn modelId="{DB9F7D51-1ED6-47FA-BA8A-22E091CCC707}" type="presOf" srcId="{5C08F18E-6DE5-4D66-B009-54AA8E3CE8CD}" destId="{B7010412-D685-43E4-8E97-80893C80E898}" srcOrd="0" destOrd="0" presId="urn:microsoft.com/office/officeart/2005/8/layout/cycle3"/>
    <dgm:cxn modelId="{CC9E6455-1015-422D-BA4C-4CAC47AFF7B3}" type="presOf" srcId="{9EB4449F-B5A1-44F9-8B68-1F599E23F2D9}" destId="{D8AE7F5F-3772-4884-9965-5FD886D5B7D8}" srcOrd="0" destOrd="0" presId="urn:microsoft.com/office/officeart/2005/8/layout/cycle3"/>
    <dgm:cxn modelId="{5BCFB155-B760-402D-8674-395A2F60C3E6}" type="presOf" srcId="{2C1DFDE1-E64C-4357-AE00-5C7C1A5A8391}" destId="{E32715DE-2DA8-47CA-BF78-5D74E7F663F1}" srcOrd="0" destOrd="0" presId="urn:microsoft.com/office/officeart/2005/8/layout/cycle3"/>
    <dgm:cxn modelId="{42B3C686-2BF6-4B39-8B38-D1B4C5D0A9CD}" type="presOf" srcId="{D77BABF4-47A8-4176-A803-0B779EC74C7C}" destId="{CC9121E4-0681-4FC8-A4D5-E6F1A843E90A}" srcOrd="0" destOrd="0" presId="urn:microsoft.com/office/officeart/2005/8/layout/cycle3"/>
    <dgm:cxn modelId="{16BD5ABB-7514-438B-B602-568CE5931244}" srcId="{9EB4449F-B5A1-44F9-8B68-1F599E23F2D9}" destId="{C1EA156D-30FC-4610-95B0-9DBB0A1029AB}" srcOrd="2" destOrd="0" parTransId="{A940F301-870B-4AE1-8AB0-0FDD0185FADD}" sibTransId="{F390D5B5-1D51-4F1C-9BAD-8C905AED7EEC}"/>
    <dgm:cxn modelId="{B46379CD-B079-49EB-A442-781F2BB14BA8}" srcId="{9EB4449F-B5A1-44F9-8B68-1F599E23F2D9}" destId="{D77BABF4-47A8-4176-A803-0B779EC74C7C}" srcOrd="1" destOrd="0" parTransId="{C57DFF61-F9C9-418B-B151-6F03A95EAEA3}" sibTransId="{CC8A4862-660E-4680-8515-6CC86E7FF45A}"/>
    <dgm:cxn modelId="{90911ED6-20FF-43C1-AEC6-A1391FEB291B}" type="presOf" srcId="{5B88F6B9-BE12-49A6-B52C-E692250DE72C}" destId="{FB07FF3A-9043-469F-8898-F0473C222066}" srcOrd="0" destOrd="0" presId="urn:microsoft.com/office/officeart/2005/8/layout/cycle3"/>
    <dgm:cxn modelId="{65A1DCF4-7239-45A7-8135-CEE3BAFDAD33}" type="presOf" srcId="{C1EA156D-30FC-4610-95B0-9DBB0A1029AB}" destId="{B59DD79D-7938-47E3-B7F6-091B1A24E88F}" srcOrd="0" destOrd="0" presId="urn:microsoft.com/office/officeart/2005/8/layout/cycle3"/>
    <dgm:cxn modelId="{9D1A8702-B8CC-41CF-B4A5-53B5AF2F232B}" type="presParOf" srcId="{D8AE7F5F-3772-4884-9965-5FD886D5B7D8}" destId="{9D59AE15-BA1B-4EE6-8272-0FB930A7A91C}" srcOrd="0" destOrd="0" presId="urn:microsoft.com/office/officeart/2005/8/layout/cycle3"/>
    <dgm:cxn modelId="{A9187677-23A2-4C4D-B3A7-E78D256B3272}" type="presParOf" srcId="{9D59AE15-BA1B-4EE6-8272-0FB930A7A91C}" destId="{E32715DE-2DA8-47CA-BF78-5D74E7F663F1}" srcOrd="0" destOrd="0" presId="urn:microsoft.com/office/officeart/2005/8/layout/cycle3"/>
    <dgm:cxn modelId="{5D6CF871-C512-4017-9450-9D7D2259AC45}" type="presParOf" srcId="{9D59AE15-BA1B-4EE6-8272-0FB930A7A91C}" destId="{B7010412-D685-43E4-8E97-80893C80E898}" srcOrd="1" destOrd="0" presId="urn:microsoft.com/office/officeart/2005/8/layout/cycle3"/>
    <dgm:cxn modelId="{8088C83F-6566-45C3-90DE-F1E36D8A819F}" type="presParOf" srcId="{9D59AE15-BA1B-4EE6-8272-0FB930A7A91C}" destId="{CC9121E4-0681-4FC8-A4D5-E6F1A843E90A}" srcOrd="2" destOrd="0" presId="urn:microsoft.com/office/officeart/2005/8/layout/cycle3"/>
    <dgm:cxn modelId="{1DD3CFED-C075-4677-A9B1-A8EFCEE4C5F0}" type="presParOf" srcId="{9D59AE15-BA1B-4EE6-8272-0FB930A7A91C}" destId="{B59DD79D-7938-47E3-B7F6-091B1A24E88F}" srcOrd="3" destOrd="0" presId="urn:microsoft.com/office/officeart/2005/8/layout/cycle3"/>
    <dgm:cxn modelId="{CBFB1DBD-E4CC-4A62-B3A7-87A4E5AFDB7E}" type="presParOf" srcId="{9D59AE15-BA1B-4EE6-8272-0FB930A7A91C}" destId="{FB07FF3A-9043-469F-8898-F0473C222066}" srcOrd="4"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AEDCED-7034-490C-9319-296A58EB3374}" type="doc">
      <dgm:prSet loTypeId="urn:microsoft.com/office/officeart/2005/8/layout/cycle1" loCatId="cycle" qsTypeId="urn:microsoft.com/office/officeart/2005/8/quickstyle/simple1" qsCatId="simple" csTypeId="urn:microsoft.com/office/officeart/2005/8/colors/accent2_2" csCatId="accent2" phldr="1"/>
      <dgm:spPr/>
      <dgm:t>
        <a:bodyPr/>
        <a:lstStyle/>
        <a:p>
          <a:endParaRPr lang="en-US"/>
        </a:p>
      </dgm:t>
    </dgm:pt>
    <dgm:pt modelId="{F8E326E1-BABD-4EC6-9AD0-B5020E204B33}">
      <dgm:prSet phldrT="[Text]" custT="1"/>
      <dgm:spPr/>
      <dgm:t>
        <a:bodyPr/>
        <a:lstStyle/>
        <a:p>
          <a:r>
            <a:rPr lang="en-US" sz="2000" dirty="0">
              <a:latin typeface="Arial" panose="020B0604020202020204" pitchFamily="34" charset="0"/>
              <a:cs typeface="Arial" panose="020B0604020202020204" pitchFamily="34" charset="0"/>
            </a:rPr>
            <a:t>1</a:t>
          </a:r>
          <a:r>
            <a:rPr lang="en-US" sz="2000" baseline="30000" dirty="0">
              <a:latin typeface="Arial" panose="020B0604020202020204" pitchFamily="34" charset="0"/>
              <a:cs typeface="Arial" panose="020B0604020202020204" pitchFamily="34" charset="0"/>
            </a:rPr>
            <a:t>st</a:t>
          </a:r>
          <a:r>
            <a:rPr lang="en-US" sz="2000" dirty="0">
              <a:latin typeface="Arial" panose="020B0604020202020204" pitchFamily="34" charset="0"/>
              <a:cs typeface="Arial" panose="020B0604020202020204" pitchFamily="34" charset="0"/>
            </a:rPr>
            <a:t> RETAIN </a:t>
          </a:r>
        </a:p>
      </dgm:t>
    </dgm:pt>
    <dgm:pt modelId="{21AE1997-F02A-4633-937F-2949110AD391}" type="parTrans" cxnId="{1B62A3A5-4EB2-4C10-A84F-5E34A22D3203}">
      <dgm:prSet/>
      <dgm:spPr/>
      <dgm:t>
        <a:bodyPr/>
        <a:lstStyle/>
        <a:p>
          <a:endParaRPr lang="en-US"/>
        </a:p>
      </dgm:t>
    </dgm:pt>
    <dgm:pt modelId="{F22BAFBE-E78C-4240-83D0-C1622660EE38}" type="sibTrans" cxnId="{1B62A3A5-4EB2-4C10-A84F-5E34A22D3203}">
      <dgm:prSet/>
      <dgm:spPr/>
      <dgm:t>
        <a:bodyPr/>
        <a:lstStyle/>
        <a:p>
          <a:endParaRPr lang="en-US"/>
        </a:p>
      </dgm:t>
    </dgm:pt>
    <dgm:pt modelId="{54BFC977-B374-4B27-937A-39E1B27F4AF9}">
      <dgm:prSet phldrT="[Text]" custT="1"/>
      <dgm:spPr/>
      <dgm:t>
        <a:bodyPr/>
        <a:lstStyle/>
        <a:p>
          <a:r>
            <a:rPr lang="en-US" sz="2000" dirty="0">
              <a:latin typeface="Arial" panose="020B0604020202020204" pitchFamily="34" charset="0"/>
              <a:cs typeface="Arial" panose="020B0604020202020204" pitchFamily="34" charset="0"/>
            </a:rPr>
            <a:t>2</a:t>
          </a:r>
          <a:r>
            <a:rPr lang="en-US" sz="2000" baseline="30000" dirty="0">
              <a:latin typeface="Arial" panose="020B0604020202020204" pitchFamily="34" charset="0"/>
              <a:cs typeface="Arial" panose="020B0604020202020204" pitchFamily="34" charset="0"/>
            </a:rPr>
            <a:t>nd</a:t>
          </a:r>
          <a:r>
            <a:rPr lang="en-US" sz="2000" dirty="0">
              <a:latin typeface="Arial" panose="020B0604020202020204" pitchFamily="34" charset="0"/>
              <a:cs typeface="Arial" panose="020B0604020202020204" pitchFamily="34" charset="0"/>
            </a:rPr>
            <a:t>  RECORD</a:t>
          </a:r>
          <a:r>
            <a:rPr lang="en-US" sz="2000" dirty="0"/>
            <a:t> </a:t>
          </a:r>
        </a:p>
      </dgm:t>
    </dgm:pt>
    <dgm:pt modelId="{58E74667-C164-4228-9ADE-87BD2DAD0542}" type="parTrans" cxnId="{C8AFA270-46D2-4FC0-94B5-E7C5D4B33149}">
      <dgm:prSet/>
      <dgm:spPr/>
      <dgm:t>
        <a:bodyPr/>
        <a:lstStyle/>
        <a:p>
          <a:endParaRPr lang="en-US"/>
        </a:p>
      </dgm:t>
    </dgm:pt>
    <dgm:pt modelId="{6641EB12-784C-4FCF-9C82-0C678D7E49BE}" type="sibTrans" cxnId="{C8AFA270-46D2-4FC0-94B5-E7C5D4B33149}">
      <dgm:prSet/>
      <dgm:spPr/>
      <dgm:t>
        <a:bodyPr/>
        <a:lstStyle/>
        <a:p>
          <a:endParaRPr lang="en-US"/>
        </a:p>
      </dgm:t>
    </dgm:pt>
    <dgm:pt modelId="{0895F68D-0267-4F35-9766-064437FE24AB}">
      <dgm:prSet phldrT="[Text]" custT="1"/>
      <dgm:spPr/>
      <dgm:t>
        <a:bodyPr/>
        <a:lstStyle/>
        <a:p>
          <a:r>
            <a:rPr lang="en-US" sz="2000" dirty="0">
              <a:latin typeface="Arial" panose="020B0604020202020204" pitchFamily="34" charset="0"/>
              <a:cs typeface="Arial" panose="020B0604020202020204" pitchFamily="34" charset="0"/>
            </a:rPr>
            <a:t>3</a:t>
          </a:r>
          <a:r>
            <a:rPr lang="en-US" sz="2000" baseline="30000" dirty="0">
              <a:latin typeface="Arial" panose="020B0604020202020204" pitchFamily="34" charset="0"/>
              <a:cs typeface="Arial" panose="020B0604020202020204" pitchFamily="34" charset="0"/>
            </a:rPr>
            <a:t>rd</a:t>
          </a:r>
          <a:r>
            <a:rPr lang="en-US" sz="2000" dirty="0">
              <a:latin typeface="Arial" panose="020B0604020202020204" pitchFamily="34" charset="0"/>
              <a:cs typeface="Arial" panose="020B0604020202020204" pitchFamily="34" charset="0"/>
            </a:rPr>
            <a:t>  REVIEW</a:t>
          </a:r>
        </a:p>
      </dgm:t>
    </dgm:pt>
    <dgm:pt modelId="{26C45090-1A99-4380-9E85-D21D268BAE4B}" type="parTrans" cxnId="{DD35056D-240D-49DA-816A-C49707A236A3}">
      <dgm:prSet/>
      <dgm:spPr/>
      <dgm:t>
        <a:bodyPr/>
        <a:lstStyle/>
        <a:p>
          <a:endParaRPr lang="en-US"/>
        </a:p>
      </dgm:t>
    </dgm:pt>
    <dgm:pt modelId="{C802DB48-C4A0-4882-A4BF-E5E76A633FFD}" type="sibTrans" cxnId="{DD35056D-240D-49DA-816A-C49707A236A3}">
      <dgm:prSet/>
      <dgm:spPr/>
      <dgm:t>
        <a:bodyPr/>
        <a:lstStyle/>
        <a:p>
          <a:endParaRPr lang="en-US"/>
        </a:p>
      </dgm:t>
    </dgm:pt>
    <dgm:pt modelId="{1F053257-D5C4-491C-BB53-A18AF9A8AF56}">
      <dgm:prSet phldrT="[Text]" custT="1"/>
      <dgm:spPr/>
      <dgm:t>
        <a:bodyPr/>
        <a:lstStyle/>
        <a:p>
          <a:r>
            <a:rPr lang="en-US" sz="2000" dirty="0">
              <a:latin typeface="Arial" panose="020B0604020202020204" pitchFamily="34" charset="0"/>
              <a:cs typeface="Arial" panose="020B0604020202020204" pitchFamily="34" charset="0"/>
            </a:rPr>
            <a:t>4th REVEAL </a:t>
          </a:r>
          <a:endParaRPr lang="en-US" sz="1800" dirty="0">
            <a:latin typeface="Arial" panose="020B0604020202020204" pitchFamily="34" charset="0"/>
            <a:cs typeface="Arial" panose="020B0604020202020204" pitchFamily="34" charset="0"/>
          </a:endParaRPr>
        </a:p>
      </dgm:t>
    </dgm:pt>
    <dgm:pt modelId="{4DE5BE7F-F368-4FCE-BE59-BCAA976AD617}" type="parTrans" cxnId="{D6D0A634-497B-4A3A-BABB-9162298842AB}">
      <dgm:prSet/>
      <dgm:spPr/>
      <dgm:t>
        <a:bodyPr/>
        <a:lstStyle/>
        <a:p>
          <a:endParaRPr lang="en-US"/>
        </a:p>
      </dgm:t>
    </dgm:pt>
    <dgm:pt modelId="{6F2DC299-4B34-482B-AEE5-C1353F496CC5}" type="sibTrans" cxnId="{D6D0A634-497B-4A3A-BABB-9162298842AB}">
      <dgm:prSet/>
      <dgm:spPr/>
      <dgm:t>
        <a:bodyPr/>
        <a:lstStyle/>
        <a:p>
          <a:endParaRPr lang="en-US"/>
        </a:p>
      </dgm:t>
    </dgm:pt>
    <dgm:pt modelId="{5E3DA3A7-99A6-4191-BCC0-C1C393D0CADB}" type="pres">
      <dgm:prSet presAssocID="{EEAEDCED-7034-490C-9319-296A58EB3374}" presName="cycle" presStyleCnt="0">
        <dgm:presLayoutVars>
          <dgm:dir/>
          <dgm:resizeHandles val="exact"/>
        </dgm:presLayoutVars>
      </dgm:prSet>
      <dgm:spPr/>
    </dgm:pt>
    <dgm:pt modelId="{A76C5F01-7730-497E-A4FB-1B8E3FDBC519}" type="pres">
      <dgm:prSet presAssocID="{F8E326E1-BABD-4EC6-9AD0-B5020E204B33}" presName="dummy" presStyleCnt="0"/>
      <dgm:spPr/>
    </dgm:pt>
    <dgm:pt modelId="{C909E12D-0677-4044-B4E4-A5F3F5B64B64}" type="pres">
      <dgm:prSet presAssocID="{F8E326E1-BABD-4EC6-9AD0-B5020E204B33}" presName="node" presStyleLbl="revTx" presStyleIdx="0" presStyleCnt="4">
        <dgm:presLayoutVars>
          <dgm:bulletEnabled val="1"/>
        </dgm:presLayoutVars>
      </dgm:prSet>
      <dgm:spPr/>
    </dgm:pt>
    <dgm:pt modelId="{6A18046F-DFE2-45D7-A3C0-E527E926DBAB}" type="pres">
      <dgm:prSet presAssocID="{F22BAFBE-E78C-4240-83D0-C1622660EE38}" presName="sibTrans" presStyleLbl="node1" presStyleIdx="0" presStyleCnt="4" custLinFactNeighborX="7463" custLinFactNeighborY="-2316"/>
      <dgm:spPr/>
    </dgm:pt>
    <dgm:pt modelId="{7B516696-E3E5-4B40-A8B9-F3F3DBF56478}" type="pres">
      <dgm:prSet presAssocID="{54BFC977-B374-4B27-937A-39E1B27F4AF9}" presName="dummy" presStyleCnt="0"/>
      <dgm:spPr/>
    </dgm:pt>
    <dgm:pt modelId="{E8F46DA4-A68D-482F-894C-0FEB366051D9}" type="pres">
      <dgm:prSet presAssocID="{54BFC977-B374-4B27-937A-39E1B27F4AF9}" presName="node" presStyleLbl="revTx" presStyleIdx="1" presStyleCnt="4" custScaleX="124869" custScaleY="72101" custRadScaleRad="108824" custRadScaleInc="-16358">
        <dgm:presLayoutVars>
          <dgm:bulletEnabled val="1"/>
        </dgm:presLayoutVars>
      </dgm:prSet>
      <dgm:spPr/>
    </dgm:pt>
    <dgm:pt modelId="{1C3FACF0-4C79-4587-9001-5DC5FFE27021}" type="pres">
      <dgm:prSet presAssocID="{6641EB12-784C-4FCF-9C82-0C678D7E49BE}" presName="sibTrans" presStyleLbl="node1" presStyleIdx="1" presStyleCnt="4" custLinFactNeighborX="-3896" custLinFactNeighborY="1536"/>
      <dgm:spPr/>
    </dgm:pt>
    <dgm:pt modelId="{D55E93C9-BFFF-4D26-8538-D4B0065B8BC2}" type="pres">
      <dgm:prSet presAssocID="{0895F68D-0267-4F35-9766-064437FE24AB}" presName="dummy" presStyleCnt="0"/>
      <dgm:spPr/>
    </dgm:pt>
    <dgm:pt modelId="{9F4553DE-1B49-41FB-B69E-A0BD506AA8C3}" type="pres">
      <dgm:prSet presAssocID="{0895F68D-0267-4F35-9766-064437FE24AB}" presName="node" presStyleLbl="revTx" presStyleIdx="2" presStyleCnt="4" custScaleX="119692" custScaleY="46131">
        <dgm:presLayoutVars>
          <dgm:bulletEnabled val="1"/>
        </dgm:presLayoutVars>
      </dgm:prSet>
      <dgm:spPr/>
    </dgm:pt>
    <dgm:pt modelId="{8CBB6041-C4D0-4DF8-B070-E8740F85F2B7}" type="pres">
      <dgm:prSet presAssocID="{C802DB48-C4A0-4882-A4BF-E5E76A633FFD}" presName="sibTrans" presStyleLbl="node1" presStyleIdx="2" presStyleCnt="4" custScaleX="100066" custScaleY="96330" custLinFactNeighborX="-8203" custLinFactNeighborY="2051"/>
      <dgm:spPr/>
    </dgm:pt>
    <dgm:pt modelId="{CAE454B2-10FB-46D1-9F49-D44CCF9DD42C}" type="pres">
      <dgm:prSet presAssocID="{1F053257-D5C4-491C-BB53-A18AF9A8AF56}" presName="dummy" presStyleCnt="0"/>
      <dgm:spPr/>
    </dgm:pt>
    <dgm:pt modelId="{D97E3B11-2067-4292-BFEF-08527B91D275}" type="pres">
      <dgm:prSet presAssocID="{1F053257-D5C4-491C-BB53-A18AF9A8AF56}" presName="node" presStyleLbl="revTx" presStyleIdx="3" presStyleCnt="4" custScaleX="105938" custScaleY="57059" custRadScaleRad="103781" custRadScaleInc="-12274">
        <dgm:presLayoutVars>
          <dgm:bulletEnabled val="1"/>
        </dgm:presLayoutVars>
      </dgm:prSet>
      <dgm:spPr/>
    </dgm:pt>
    <dgm:pt modelId="{BCEE9A29-116B-466F-9424-DCD2445FC916}" type="pres">
      <dgm:prSet presAssocID="{6F2DC299-4B34-482B-AEE5-C1353F496CC5}" presName="sibTrans" presStyleLbl="node1" presStyleIdx="3" presStyleCnt="4" custLinFactNeighborX="2909" custLinFactNeighborY="725"/>
      <dgm:spPr/>
    </dgm:pt>
  </dgm:ptLst>
  <dgm:cxnLst>
    <dgm:cxn modelId="{D6D0A634-497B-4A3A-BABB-9162298842AB}" srcId="{EEAEDCED-7034-490C-9319-296A58EB3374}" destId="{1F053257-D5C4-491C-BB53-A18AF9A8AF56}" srcOrd="3" destOrd="0" parTransId="{4DE5BE7F-F368-4FCE-BE59-BCAA976AD617}" sibTransId="{6F2DC299-4B34-482B-AEE5-C1353F496CC5}"/>
    <dgm:cxn modelId="{21794B36-D14E-40DD-A71F-C2F2FB1BCA4C}" type="presOf" srcId="{EEAEDCED-7034-490C-9319-296A58EB3374}" destId="{5E3DA3A7-99A6-4191-BCC0-C1C393D0CADB}" srcOrd="0" destOrd="0" presId="urn:microsoft.com/office/officeart/2005/8/layout/cycle1"/>
    <dgm:cxn modelId="{ABBC9B39-F74F-4AC3-9CCF-6B9D69CFF2B1}" type="presOf" srcId="{0895F68D-0267-4F35-9766-064437FE24AB}" destId="{9F4553DE-1B49-41FB-B69E-A0BD506AA8C3}" srcOrd="0" destOrd="0" presId="urn:microsoft.com/office/officeart/2005/8/layout/cycle1"/>
    <dgm:cxn modelId="{DD35056D-240D-49DA-816A-C49707A236A3}" srcId="{EEAEDCED-7034-490C-9319-296A58EB3374}" destId="{0895F68D-0267-4F35-9766-064437FE24AB}" srcOrd="2" destOrd="0" parTransId="{26C45090-1A99-4380-9E85-D21D268BAE4B}" sibTransId="{C802DB48-C4A0-4882-A4BF-E5E76A633FFD}"/>
    <dgm:cxn modelId="{C8AFA270-46D2-4FC0-94B5-E7C5D4B33149}" srcId="{EEAEDCED-7034-490C-9319-296A58EB3374}" destId="{54BFC977-B374-4B27-937A-39E1B27F4AF9}" srcOrd="1" destOrd="0" parTransId="{58E74667-C164-4228-9ADE-87BD2DAD0542}" sibTransId="{6641EB12-784C-4FCF-9C82-0C678D7E49BE}"/>
    <dgm:cxn modelId="{9736F582-695C-4921-88FF-471B11A48465}" type="presOf" srcId="{F22BAFBE-E78C-4240-83D0-C1622660EE38}" destId="{6A18046F-DFE2-45D7-A3C0-E527E926DBAB}" srcOrd="0" destOrd="0" presId="urn:microsoft.com/office/officeart/2005/8/layout/cycle1"/>
    <dgm:cxn modelId="{F937BB8B-93E0-4AC0-BCA9-2C3F3FF6B357}" type="presOf" srcId="{C802DB48-C4A0-4882-A4BF-E5E76A633FFD}" destId="{8CBB6041-C4D0-4DF8-B070-E8740F85F2B7}" srcOrd="0" destOrd="0" presId="urn:microsoft.com/office/officeart/2005/8/layout/cycle1"/>
    <dgm:cxn modelId="{85543492-2A4F-4AE4-AE27-985E4743FCA8}" type="presOf" srcId="{1F053257-D5C4-491C-BB53-A18AF9A8AF56}" destId="{D97E3B11-2067-4292-BFEF-08527B91D275}" srcOrd="0" destOrd="0" presId="urn:microsoft.com/office/officeart/2005/8/layout/cycle1"/>
    <dgm:cxn modelId="{1B62A3A5-4EB2-4C10-A84F-5E34A22D3203}" srcId="{EEAEDCED-7034-490C-9319-296A58EB3374}" destId="{F8E326E1-BABD-4EC6-9AD0-B5020E204B33}" srcOrd="0" destOrd="0" parTransId="{21AE1997-F02A-4633-937F-2949110AD391}" sibTransId="{F22BAFBE-E78C-4240-83D0-C1622660EE38}"/>
    <dgm:cxn modelId="{B6E4CEA7-02E8-4A14-B820-991420FB0DD4}" type="presOf" srcId="{54BFC977-B374-4B27-937A-39E1B27F4AF9}" destId="{E8F46DA4-A68D-482F-894C-0FEB366051D9}" srcOrd="0" destOrd="0" presId="urn:microsoft.com/office/officeart/2005/8/layout/cycle1"/>
    <dgm:cxn modelId="{6C7FC6CE-C24E-4062-B365-9BD17BC39E9C}" type="presOf" srcId="{F8E326E1-BABD-4EC6-9AD0-B5020E204B33}" destId="{C909E12D-0677-4044-B4E4-A5F3F5B64B64}" srcOrd="0" destOrd="0" presId="urn:microsoft.com/office/officeart/2005/8/layout/cycle1"/>
    <dgm:cxn modelId="{CFDEFBDF-A259-4927-80D4-3AE30F4D7782}" type="presOf" srcId="{6F2DC299-4B34-482B-AEE5-C1353F496CC5}" destId="{BCEE9A29-116B-466F-9424-DCD2445FC916}" srcOrd="0" destOrd="0" presId="urn:microsoft.com/office/officeart/2005/8/layout/cycle1"/>
    <dgm:cxn modelId="{927F7DE8-48C3-4186-848E-0AF241E99953}" type="presOf" srcId="{6641EB12-784C-4FCF-9C82-0C678D7E49BE}" destId="{1C3FACF0-4C79-4587-9001-5DC5FFE27021}" srcOrd="0" destOrd="0" presId="urn:microsoft.com/office/officeart/2005/8/layout/cycle1"/>
    <dgm:cxn modelId="{146F9985-D83B-43AE-865D-1214C45052E5}" type="presParOf" srcId="{5E3DA3A7-99A6-4191-BCC0-C1C393D0CADB}" destId="{A76C5F01-7730-497E-A4FB-1B8E3FDBC519}" srcOrd="0" destOrd="0" presId="urn:microsoft.com/office/officeart/2005/8/layout/cycle1"/>
    <dgm:cxn modelId="{8B8FDFF7-72BC-4095-BF1B-E4367FC8E0DA}" type="presParOf" srcId="{5E3DA3A7-99A6-4191-BCC0-C1C393D0CADB}" destId="{C909E12D-0677-4044-B4E4-A5F3F5B64B64}" srcOrd="1" destOrd="0" presId="urn:microsoft.com/office/officeart/2005/8/layout/cycle1"/>
    <dgm:cxn modelId="{B434D28B-30F3-47C5-A37D-1BFE9C1353CE}" type="presParOf" srcId="{5E3DA3A7-99A6-4191-BCC0-C1C393D0CADB}" destId="{6A18046F-DFE2-45D7-A3C0-E527E926DBAB}" srcOrd="2" destOrd="0" presId="urn:microsoft.com/office/officeart/2005/8/layout/cycle1"/>
    <dgm:cxn modelId="{0B0CCD2F-A1A7-43C8-A4F6-6AB04F7D241E}" type="presParOf" srcId="{5E3DA3A7-99A6-4191-BCC0-C1C393D0CADB}" destId="{7B516696-E3E5-4B40-A8B9-F3F3DBF56478}" srcOrd="3" destOrd="0" presId="urn:microsoft.com/office/officeart/2005/8/layout/cycle1"/>
    <dgm:cxn modelId="{235E7D45-456E-494B-BCB4-F17B66860ACB}" type="presParOf" srcId="{5E3DA3A7-99A6-4191-BCC0-C1C393D0CADB}" destId="{E8F46DA4-A68D-482F-894C-0FEB366051D9}" srcOrd="4" destOrd="0" presId="urn:microsoft.com/office/officeart/2005/8/layout/cycle1"/>
    <dgm:cxn modelId="{DD0815CC-A3A3-44C5-BBBE-7A1BCCF4B359}" type="presParOf" srcId="{5E3DA3A7-99A6-4191-BCC0-C1C393D0CADB}" destId="{1C3FACF0-4C79-4587-9001-5DC5FFE27021}" srcOrd="5" destOrd="0" presId="urn:microsoft.com/office/officeart/2005/8/layout/cycle1"/>
    <dgm:cxn modelId="{90512430-64C5-4048-AADA-2795BE15778A}" type="presParOf" srcId="{5E3DA3A7-99A6-4191-BCC0-C1C393D0CADB}" destId="{D55E93C9-BFFF-4D26-8538-D4B0065B8BC2}" srcOrd="6" destOrd="0" presId="urn:microsoft.com/office/officeart/2005/8/layout/cycle1"/>
    <dgm:cxn modelId="{2D2E7182-7779-4AFD-BACD-B82F10398A0B}" type="presParOf" srcId="{5E3DA3A7-99A6-4191-BCC0-C1C393D0CADB}" destId="{9F4553DE-1B49-41FB-B69E-A0BD506AA8C3}" srcOrd="7" destOrd="0" presId="urn:microsoft.com/office/officeart/2005/8/layout/cycle1"/>
    <dgm:cxn modelId="{0B9E732D-AA5B-4CEE-B53B-75257E4CD582}" type="presParOf" srcId="{5E3DA3A7-99A6-4191-BCC0-C1C393D0CADB}" destId="{8CBB6041-C4D0-4DF8-B070-E8740F85F2B7}" srcOrd="8" destOrd="0" presId="urn:microsoft.com/office/officeart/2005/8/layout/cycle1"/>
    <dgm:cxn modelId="{9EB56FC1-8048-4793-9EB9-5BE52E77CA5B}" type="presParOf" srcId="{5E3DA3A7-99A6-4191-BCC0-C1C393D0CADB}" destId="{CAE454B2-10FB-46D1-9F49-D44CCF9DD42C}" srcOrd="9" destOrd="0" presId="urn:microsoft.com/office/officeart/2005/8/layout/cycle1"/>
    <dgm:cxn modelId="{47DFB5D0-BE46-419B-BB6D-74522E4F9E9B}" type="presParOf" srcId="{5E3DA3A7-99A6-4191-BCC0-C1C393D0CADB}" destId="{D97E3B11-2067-4292-BFEF-08527B91D275}" srcOrd="10" destOrd="0" presId="urn:microsoft.com/office/officeart/2005/8/layout/cycle1"/>
    <dgm:cxn modelId="{20D694EF-6A66-41FF-A5D1-75ECFC31FB64}" type="presParOf" srcId="{5E3DA3A7-99A6-4191-BCC0-C1C393D0CADB}" destId="{BCEE9A29-116B-466F-9424-DCD2445FC916}"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E04D65-0F8B-4AF9-B4C5-3CA57919733C}" type="doc">
      <dgm:prSet loTypeId="urn:diagrams.loki3.com/VaryingWidthList" loCatId="list" qsTypeId="urn:microsoft.com/office/officeart/2005/8/quickstyle/simple1" qsCatId="simple" csTypeId="urn:microsoft.com/office/officeart/2005/8/colors/accent2_3" csCatId="accent2" phldr="1"/>
      <dgm:spPr/>
    </dgm:pt>
    <dgm:pt modelId="{11415DF4-B255-4882-8024-AC7B7ACECC4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MG6 series of forms relate to the </a:t>
          </a:r>
          <a:r>
            <a:rPr lang="en-GB" sz="2400" b="1" dirty="0">
              <a:solidFill>
                <a:schemeClr val="tx1"/>
              </a:solidFill>
            </a:rPr>
            <a:t>relevan</a:t>
          </a:r>
          <a:r>
            <a:rPr lang="en-GB" sz="2400" dirty="0">
              <a:solidFill>
                <a:schemeClr val="tx1"/>
              </a:solidFill>
            </a:rPr>
            <a:t>t </a:t>
          </a:r>
          <a:r>
            <a:rPr lang="en-GB" sz="2400" b="1" dirty="0">
              <a:solidFill>
                <a:schemeClr val="tx1"/>
              </a:solidFill>
            </a:rPr>
            <a:t>unused material </a:t>
          </a:r>
          <a:r>
            <a:rPr lang="en-GB" sz="2400" dirty="0">
              <a:solidFill>
                <a:schemeClr val="tx1"/>
              </a:solidFill>
            </a:rPr>
            <a:t>held by the police that </a:t>
          </a:r>
          <a:r>
            <a:rPr lang="en-GB" sz="2400" u="sng" dirty="0">
              <a:solidFill>
                <a:schemeClr val="tx1"/>
              </a:solidFill>
            </a:rPr>
            <a:t>does not form part of the casefile</a:t>
          </a:r>
          <a:r>
            <a:rPr lang="en-GB" sz="2400" dirty="0">
              <a:solidFill>
                <a:schemeClr val="tx1"/>
              </a:solidFill>
            </a:rPr>
            <a:t>. </a:t>
          </a:r>
        </a:p>
      </dgm:t>
    </dgm:pt>
    <dgm:pt modelId="{3A2CA91D-D020-4118-95A2-0DA835DAF774}" type="parTrans" cxnId="{0C77F937-D6B2-45D3-A760-645787E8A574}">
      <dgm:prSet/>
      <dgm:spPr/>
      <dgm:t>
        <a:bodyPr/>
        <a:lstStyle/>
        <a:p>
          <a:endParaRPr lang="en-GB"/>
        </a:p>
      </dgm:t>
    </dgm:pt>
    <dgm:pt modelId="{C4EA7DDA-6AA0-47B1-8C9C-DCBAF556CB16}" type="sibTrans" cxnId="{0C77F937-D6B2-45D3-A760-645787E8A574}">
      <dgm:prSet/>
      <dgm:spPr/>
      <dgm:t>
        <a:bodyPr/>
        <a:lstStyle/>
        <a:p>
          <a:endParaRPr lang="en-GB"/>
        </a:p>
      </dgm:t>
    </dgm:pt>
    <dgm:pt modelId="{92D6C83C-40F4-4AAF-81A7-8CDE89B39ED4}">
      <dgm:prSet phldrT="[Text]" custT="1"/>
      <dgm:spPr/>
      <dgm:t>
        <a:bodyPr/>
        <a:lstStyle/>
        <a:p>
          <a:r>
            <a:rPr lang="en-GB" sz="2400" dirty="0">
              <a:solidFill>
                <a:schemeClr val="tx1"/>
              </a:solidFill>
            </a:rPr>
            <a:t>This may be required to be disclosed to the defence at a later stage. When submitting MG6 forms all relevant unused material needs to be listed for the CPS to decide what (if anything) will ultimately be disclosed to the defence.</a:t>
          </a:r>
        </a:p>
      </dgm:t>
    </dgm:pt>
    <dgm:pt modelId="{CAC18F4C-C05F-4DC8-9BD7-D5779971605F}" type="parTrans" cxnId="{25EF5E71-428E-4FA0-8E21-78548117EB1E}">
      <dgm:prSet/>
      <dgm:spPr/>
      <dgm:t>
        <a:bodyPr/>
        <a:lstStyle/>
        <a:p>
          <a:endParaRPr lang="en-GB"/>
        </a:p>
      </dgm:t>
    </dgm:pt>
    <dgm:pt modelId="{8FB673DC-4701-4D4F-9097-225DF328BB34}" type="sibTrans" cxnId="{25EF5E71-428E-4FA0-8E21-78548117EB1E}">
      <dgm:prSet/>
      <dgm:spPr/>
      <dgm:t>
        <a:bodyPr/>
        <a:lstStyle/>
        <a:p>
          <a:endParaRPr lang="en-GB"/>
        </a:p>
      </dgm:t>
    </dgm:pt>
    <dgm:pt modelId="{D4EA8C82-23FB-4872-85CE-8F0DE6C49F12}">
      <dgm:prSet custT="1"/>
      <dgm:spPr/>
      <dgm:t>
        <a:bodyPr/>
        <a:lstStyle/>
        <a:p>
          <a:r>
            <a:rPr lang="en-GB" sz="3200" dirty="0">
              <a:solidFill>
                <a:schemeClr val="tx1"/>
              </a:solidFill>
            </a:rPr>
            <a:t>The MG6 series consists of several forms which we will consider in turn</a:t>
          </a:r>
        </a:p>
      </dgm:t>
    </dgm:pt>
    <dgm:pt modelId="{E5723415-FDC5-4B76-8295-8117268B4711}" type="parTrans" cxnId="{74D5F5A0-8267-4D70-A7EA-B3D6CACDC816}">
      <dgm:prSet/>
      <dgm:spPr/>
      <dgm:t>
        <a:bodyPr/>
        <a:lstStyle/>
        <a:p>
          <a:endParaRPr lang="en-GB"/>
        </a:p>
      </dgm:t>
    </dgm:pt>
    <dgm:pt modelId="{C4B2883C-956F-4595-A16F-DD76C42AC2FE}" type="sibTrans" cxnId="{74D5F5A0-8267-4D70-A7EA-B3D6CACDC816}">
      <dgm:prSet/>
      <dgm:spPr/>
      <dgm:t>
        <a:bodyPr/>
        <a:lstStyle/>
        <a:p>
          <a:endParaRPr lang="en-GB"/>
        </a:p>
      </dgm:t>
    </dgm:pt>
    <dgm:pt modelId="{BF29CF55-960B-40C3-933A-25DFE794B08E}" type="pres">
      <dgm:prSet presAssocID="{B2E04D65-0F8B-4AF9-B4C5-3CA57919733C}" presName="Name0" presStyleCnt="0">
        <dgm:presLayoutVars>
          <dgm:resizeHandles/>
        </dgm:presLayoutVars>
      </dgm:prSet>
      <dgm:spPr/>
    </dgm:pt>
    <dgm:pt modelId="{50962B6D-906F-4C49-BF60-1D49F1458B32}" type="pres">
      <dgm:prSet presAssocID="{11415DF4-B255-4882-8024-AC7B7ACECC46}" presName="text" presStyleLbl="node1" presStyleIdx="0" presStyleCnt="3">
        <dgm:presLayoutVars>
          <dgm:bulletEnabled val="1"/>
        </dgm:presLayoutVars>
      </dgm:prSet>
      <dgm:spPr/>
    </dgm:pt>
    <dgm:pt modelId="{6DAF69A0-20B0-4CBE-B747-6723E5D28978}" type="pres">
      <dgm:prSet presAssocID="{C4EA7DDA-6AA0-47B1-8C9C-DCBAF556CB16}" presName="space" presStyleCnt="0"/>
      <dgm:spPr/>
    </dgm:pt>
    <dgm:pt modelId="{767EE29C-B795-41BF-B468-6DC02E75E626}" type="pres">
      <dgm:prSet presAssocID="{92D6C83C-40F4-4AAF-81A7-8CDE89B39ED4}" presName="text" presStyleLbl="node1" presStyleIdx="1" presStyleCnt="3">
        <dgm:presLayoutVars>
          <dgm:bulletEnabled val="1"/>
        </dgm:presLayoutVars>
      </dgm:prSet>
      <dgm:spPr/>
    </dgm:pt>
    <dgm:pt modelId="{AFE6799B-2AB2-4E35-9309-B03378DB2462}" type="pres">
      <dgm:prSet presAssocID="{8FB673DC-4701-4D4F-9097-225DF328BB34}" presName="space" presStyleCnt="0"/>
      <dgm:spPr/>
    </dgm:pt>
    <dgm:pt modelId="{D6E17718-1448-48C4-A3F5-BB3A56A7C9F6}" type="pres">
      <dgm:prSet presAssocID="{D4EA8C82-23FB-4872-85CE-8F0DE6C49F12}" presName="text" presStyleLbl="node1" presStyleIdx="2" presStyleCnt="3" custScaleX="141725">
        <dgm:presLayoutVars>
          <dgm:bulletEnabled val="1"/>
        </dgm:presLayoutVars>
      </dgm:prSet>
      <dgm:spPr/>
    </dgm:pt>
  </dgm:ptLst>
  <dgm:cxnLst>
    <dgm:cxn modelId="{0C77F937-D6B2-45D3-A760-645787E8A574}" srcId="{B2E04D65-0F8B-4AF9-B4C5-3CA57919733C}" destId="{11415DF4-B255-4882-8024-AC7B7ACECC46}" srcOrd="0" destOrd="0" parTransId="{3A2CA91D-D020-4118-95A2-0DA835DAF774}" sibTransId="{C4EA7DDA-6AA0-47B1-8C9C-DCBAF556CB16}"/>
    <dgm:cxn modelId="{C6112E61-0B22-489B-AAF1-F86BD646490F}" type="presOf" srcId="{11415DF4-B255-4882-8024-AC7B7ACECC46}" destId="{50962B6D-906F-4C49-BF60-1D49F1458B32}" srcOrd="0" destOrd="0" presId="urn:diagrams.loki3.com/VaryingWidthList"/>
    <dgm:cxn modelId="{25EF5E71-428E-4FA0-8E21-78548117EB1E}" srcId="{B2E04D65-0F8B-4AF9-B4C5-3CA57919733C}" destId="{92D6C83C-40F4-4AAF-81A7-8CDE89B39ED4}" srcOrd="1" destOrd="0" parTransId="{CAC18F4C-C05F-4DC8-9BD7-D5779971605F}" sibTransId="{8FB673DC-4701-4D4F-9097-225DF328BB34}"/>
    <dgm:cxn modelId="{41514082-3E8B-4A47-BE5C-56CAA4703B4E}" type="presOf" srcId="{D4EA8C82-23FB-4872-85CE-8F0DE6C49F12}" destId="{D6E17718-1448-48C4-A3F5-BB3A56A7C9F6}" srcOrd="0" destOrd="0" presId="urn:diagrams.loki3.com/VaryingWidthList"/>
    <dgm:cxn modelId="{74D5F5A0-8267-4D70-A7EA-B3D6CACDC816}" srcId="{B2E04D65-0F8B-4AF9-B4C5-3CA57919733C}" destId="{D4EA8C82-23FB-4872-85CE-8F0DE6C49F12}" srcOrd="2" destOrd="0" parTransId="{E5723415-FDC5-4B76-8295-8117268B4711}" sibTransId="{C4B2883C-956F-4595-A16F-DD76C42AC2FE}"/>
    <dgm:cxn modelId="{875B9BB0-2527-4963-B0B3-E60CF624C0DA}" type="presOf" srcId="{B2E04D65-0F8B-4AF9-B4C5-3CA57919733C}" destId="{BF29CF55-960B-40C3-933A-25DFE794B08E}" srcOrd="0" destOrd="0" presId="urn:diagrams.loki3.com/VaryingWidthList"/>
    <dgm:cxn modelId="{1BD91EFE-F773-4860-8F6F-702851844A9C}" type="presOf" srcId="{92D6C83C-40F4-4AAF-81A7-8CDE89B39ED4}" destId="{767EE29C-B795-41BF-B468-6DC02E75E626}" srcOrd="0" destOrd="0" presId="urn:diagrams.loki3.com/VaryingWidthList"/>
    <dgm:cxn modelId="{BC8C4AC0-5EA0-4963-BBB7-4E0B4E6E2E22}" type="presParOf" srcId="{BF29CF55-960B-40C3-933A-25DFE794B08E}" destId="{50962B6D-906F-4C49-BF60-1D49F1458B32}" srcOrd="0" destOrd="0" presId="urn:diagrams.loki3.com/VaryingWidthList"/>
    <dgm:cxn modelId="{720C9A1B-F135-4C20-AF11-E1FC283869B7}" type="presParOf" srcId="{BF29CF55-960B-40C3-933A-25DFE794B08E}" destId="{6DAF69A0-20B0-4CBE-B747-6723E5D28978}" srcOrd="1" destOrd="0" presId="urn:diagrams.loki3.com/VaryingWidthList"/>
    <dgm:cxn modelId="{D588DA96-7A52-43F6-8E15-7003B556567C}" type="presParOf" srcId="{BF29CF55-960B-40C3-933A-25DFE794B08E}" destId="{767EE29C-B795-41BF-B468-6DC02E75E626}" srcOrd="2" destOrd="0" presId="urn:diagrams.loki3.com/VaryingWidthList"/>
    <dgm:cxn modelId="{694FE964-0579-455C-8C9D-49DBC93834F5}" type="presParOf" srcId="{BF29CF55-960B-40C3-933A-25DFE794B08E}" destId="{AFE6799B-2AB2-4E35-9309-B03378DB2462}" srcOrd="3" destOrd="0" presId="urn:diagrams.loki3.com/VaryingWidthList"/>
    <dgm:cxn modelId="{2C32A620-1912-4DE5-BEEE-2E8232530289}" type="presParOf" srcId="{BF29CF55-960B-40C3-933A-25DFE794B08E}" destId="{D6E17718-1448-48C4-A3F5-BB3A56A7C9F6}" srcOrd="4" destOrd="0" presId="urn:diagrams.loki3.com/VaryingWidth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DFF06-48CB-4A5C-B735-6B295F1FEEA1}"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010F9ACA-4DD8-490C-A746-FEBA42221765}">
      <dgm:prSet phldrT="[Text]"/>
      <dgm:spPr/>
      <dgm:t>
        <a:bodyPr/>
        <a:lstStyle/>
        <a:p>
          <a:r>
            <a:rPr lang="en-GB" dirty="0">
              <a:solidFill>
                <a:schemeClr val="tx1"/>
              </a:solidFill>
            </a:rPr>
            <a:t>MG6 is a memorandum between the police and CPS.</a:t>
          </a:r>
        </a:p>
      </dgm:t>
    </dgm:pt>
    <dgm:pt modelId="{75203123-02FE-4293-89EB-65977F57298B}" type="parTrans" cxnId="{DA7AE8EA-5181-481F-B695-10FC9CCCE00B}">
      <dgm:prSet/>
      <dgm:spPr/>
      <dgm:t>
        <a:bodyPr/>
        <a:lstStyle/>
        <a:p>
          <a:endParaRPr lang="en-GB"/>
        </a:p>
      </dgm:t>
    </dgm:pt>
    <dgm:pt modelId="{B219E4A9-20F2-4F95-85B0-0C0F9C430012}" type="sibTrans" cxnId="{DA7AE8EA-5181-481F-B695-10FC9CCCE00B}">
      <dgm:prSet/>
      <dgm:spPr/>
      <dgm:t>
        <a:bodyPr/>
        <a:lstStyle/>
        <a:p>
          <a:endParaRPr lang="en-GB"/>
        </a:p>
      </dgm:t>
    </dgm:pt>
    <dgm:pt modelId="{A38525BC-1743-4D6B-B150-9BB6F7F6C3A3}">
      <dgm:prSet phldrT="[Text]"/>
      <dgm:spPr/>
      <dgm:t>
        <a:bodyPr/>
        <a:lstStyle/>
        <a:p>
          <a:r>
            <a:rPr lang="en-GB">
              <a:solidFill>
                <a:schemeClr val="tx1"/>
              </a:solidFill>
            </a:rPr>
            <a:t>It will detail outstanding actions with estimated dates of completion.</a:t>
          </a:r>
          <a:endParaRPr lang="en-GB" dirty="0">
            <a:solidFill>
              <a:schemeClr val="tx1"/>
            </a:solidFill>
          </a:endParaRPr>
        </a:p>
      </dgm:t>
    </dgm:pt>
    <dgm:pt modelId="{AF07BF8C-EAE3-40C7-A7AD-036A443DFF04}" type="parTrans" cxnId="{C5067F6D-6B0C-40E3-A2CC-907B46DDE8B6}">
      <dgm:prSet/>
      <dgm:spPr/>
      <dgm:t>
        <a:bodyPr/>
        <a:lstStyle/>
        <a:p>
          <a:endParaRPr lang="en-GB"/>
        </a:p>
      </dgm:t>
    </dgm:pt>
    <dgm:pt modelId="{500C3E53-7701-46BC-B218-858854B1DE0B}" type="sibTrans" cxnId="{C5067F6D-6B0C-40E3-A2CC-907B46DDE8B6}">
      <dgm:prSet/>
      <dgm:spPr/>
      <dgm:t>
        <a:bodyPr/>
        <a:lstStyle/>
        <a:p>
          <a:endParaRPr lang="en-GB"/>
        </a:p>
      </dgm:t>
    </dgm:pt>
    <dgm:pt modelId="{1E1F0CE3-621D-45ED-9200-B40BC004A908}">
      <dgm:prSet phldrT="[Text]"/>
      <dgm:spPr/>
      <dgm:t>
        <a:bodyPr/>
        <a:lstStyle/>
        <a:p>
          <a:r>
            <a:rPr lang="en-GB" dirty="0">
              <a:solidFill>
                <a:schemeClr val="tx1"/>
              </a:solidFill>
            </a:rPr>
            <a:t>It highlights key items to the prosecutor and also gives the OIC an opportunity to provide their own view on the prosecution as it is not disclosable</a:t>
          </a:r>
        </a:p>
      </dgm:t>
    </dgm:pt>
    <dgm:pt modelId="{1226E8D9-7A17-4D2A-B1FF-D3E1C6653296}" type="parTrans" cxnId="{D47F89C4-B116-421D-B1C3-C86E21C20EB9}">
      <dgm:prSet/>
      <dgm:spPr/>
      <dgm:t>
        <a:bodyPr/>
        <a:lstStyle/>
        <a:p>
          <a:endParaRPr lang="en-GB"/>
        </a:p>
      </dgm:t>
    </dgm:pt>
    <dgm:pt modelId="{29DE05C7-8B01-43CA-A871-62773E4A3C44}" type="sibTrans" cxnId="{D47F89C4-B116-421D-B1C3-C86E21C20EB9}">
      <dgm:prSet/>
      <dgm:spPr/>
      <dgm:t>
        <a:bodyPr/>
        <a:lstStyle/>
        <a:p>
          <a:endParaRPr lang="en-GB"/>
        </a:p>
      </dgm:t>
    </dgm:pt>
    <dgm:pt modelId="{EF7A003A-1301-43D8-A540-7D0B39941E1B}">
      <dgm:prSet phldrT="[Text]"/>
      <dgm:spPr/>
      <dgm:t>
        <a:bodyPr/>
        <a:lstStyle/>
        <a:p>
          <a:r>
            <a:rPr lang="en-GB" dirty="0">
              <a:solidFill>
                <a:schemeClr val="tx1"/>
              </a:solidFill>
            </a:rPr>
            <a:t>A lot of this information will now appear on a CM01 </a:t>
          </a:r>
        </a:p>
      </dgm:t>
    </dgm:pt>
    <dgm:pt modelId="{A9A7698F-6C72-4CC6-940A-507AA63331D6}" type="parTrans" cxnId="{B3694527-46EE-42A9-A743-4E2607A0F22B}">
      <dgm:prSet/>
      <dgm:spPr/>
      <dgm:t>
        <a:bodyPr/>
        <a:lstStyle/>
        <a:p>
          <a:endParaRPr lang="en-GB"/>
        </a:p>
      </dgm:t>
    </dgm:pt>
    <dgm:pt modelId="{C2B75317-D3A1-4764-A620-5E910D4464DA}" type="sibTrans" cxnId="{B3694527-46EE-42A9-A743-4E2607A0F22B}">
      <dgm:prSet/>
      <dgm:spPr/>
      <dgm:t>
        <a:bodyPr/>
        <a:lstStyle/>
        <a:p>
          <a:endParaRPr lang="en-GB"/>
        </a:p>
      </dgm:t>
    </dgm:pt>
    <dgm:pt modelId="{5014A4B8-E8CF-44E1-BF00-068963240F32}" type="pres">
      <dgm:prSet presAssocID="{534DFF06-48CB-4A5C-B735-6B295F1FEEA1}" presName="diagram" presStyleCnt="0">
        <dgm:presLayoutVars>
          <dgm:dir/>
          <dgm:resizeHandles val="exact"/>
        </dgm:presLayoutVars>
      </dgm:prSet>
      <dgm:spPr/>
    </dgm:pt>
    <dgm:pt modelId="{90A85433-8846-45AC-B60E-19DC7584F260}" type="pres">
      <dgm:prSet presAssocID="{010F9ACA-4DD8-490C-A746-FEBA42221765}" presName="node" presStyleLbl="node1" presStyleIdx="0" presStyleCnt="4">
        <dgm:presLayoutVars>
          <dgm:bulletEnabled val="1"/>
        </dgm:presLayoutVars>
      </dgm:prSet>
      <dgm:spPr/>
    </dgm:pt>
    <dgm:pt modelId="{2AF0951A-8355-4D31-A6B5-D9E69FA95AF5}" type="pres">
      <dgm:prSet presAssocID="{B219E4A9-20F2-4F95-85B0-0C0F9C430012}" presName="sibTrans" presStyleCnt="0"/>
      <dgm:spPr/>
    </dgm:pt>
    <dgm:pt modelId="{D99398F4-64F2-41E3-84FF-3DE8FD438218}" type="pres">
      <dgm:prSet presAssocID="{A38525BC-1743-4D6B-B150-9BB6F7F6C3A3}" presName="node" presStyleLbl="node1" presStyleIdx="1" presStyleCnt="4">
        <dgm:presLayoutVars>
          <dgm:bulletEnabled val="1"/>
        </dgm:presLayoutVars>
      </dgm:prSet>
      <dgm:spPr/>
    </dgm:pt>
    <dgm:pt modelId="{E73B4152-AEA9-44E3-94ED-C2FD2B968356}" type="pres">
      <dgm:prSet presAssocID="{500C3E53-7701-46BC-B218-858854B1DE0B}" presName="sibTrans" presStyleCnt="0"/>
      <dgm:spPr/>
    </dgm:pt>
    <dgm:pt modelId="{FD22B019-A55D-41AE-B7E0-ABC4F0491D79}" type="pres">
      <dgm:prSet presAssocID="{1E1F0CE3-621D-45ED-9200-B40BC004A908}" presName="node" presStyleLbl="node1" presStyleIdx="2" presStyleCnt="4">
        <dgm:presLayoutVars>
          <dgm:bulletEnabled val="1"/>
        </dgm:presLayoutVars>
      </dgm:prSet>
      <dgm:spPr/>
    </dgm:pt>
    <dgm:pt modelId="{BB219A85-F6FB-4F14-83F7-28489190E652}" type="pres">
      <dgm:prSet presAssocID="{29DE05C7-8B01-43CA-A871-62773E4A3C44}" presName="sibTrans" presStyleCnt="0"/>
      <dgm:spPr/>
    </dgm:pt>
    <dgm:pt modelId="{D64D8BA4-6A57-4D82-B369-5BEF2D725C67}" type="pres">
      <dgm:prSet presAssocID="{EF7A003A-1301-43D8-A540-7D0B39941E1B}" presName="node" presStyleLbl="node1" presStyleIdx="3" presStyleCnt="4">
        <dgm:presLayoutVars>
          <dgm:bulletEnabled val="1"/>
        </dgm:presLayoutVars>
      </dgm:prSet>
      <dgm:spPr/>
    </dgm:pt>
  </dgm:ptLst>
  <dgm:cxnLst>
    <dgm:cxn modelId="{B3694527-46EE-42A9-A743-4E2607A0F22B}" srcId="{534DFF06-48CB-4A5C-B735-6B295F1FEEA1}" destId="{EF7A003A-1301-43D8-A540-7D0B39941E1B}" srcOrd="3" destOrd="0" parTransId="{A9A7698F-6C72-4CC6-940A-507AA63331D6}" sibTransId="{C2B75317-D3A1-4764-A620-5E910D4464DA}"/>
    <dgm:cxn modelId="{C5067F6D-6B0C-40E3-A2CC-907B46DDE8B6}" srcId="{534DFF06-48CB-4A5C-B735-6B295F1FEEA1}" destId="{A38525BC-1743-4D6B-B150-9BB6F7F6C3A3}" srcOrd="1" destOrd="0" parTransId="{AF07BF8C-EAE3-40C7-A7AD-036A443DFF04}" sibTransId="{500C3E53-7701-46BC-B218-858854B1DE0B}"/>
    <dgm:cxn modelId="{42B7B2AD-40DE-4A0A-9F81-28D4C13BA12D}" type="presOf" srcId="{EF7A003A-1301-43D8-A540-7D0B39941E1B}" destId="{D64D8BA4-6A57-4D82-B369-5BEF2D725C67}" srcOrd="0" destOrd="0" presId="urn:microsoft.com/office/officeart/2005/8/layout/default"/>
    <dgm:cxn modelId="{057889BB-11E9-4AA9-A09B-CE471115E21F}" type="presOf" srcId="{534DFF06-48CB-4A5C-B735-6B295F1FEEA1}" destId="{5014A4B8-E8CF-44E1-BF00-068963240F32}" srcOrd="0" destOrd="0" presId="urn:microsoft.com/office/officeart/2005/8/layout/default"/>
    <dgm:cxn modelId="{D47F89C4-B116-421D-B1C3-C86E21C20EB9}" srcId="{534DFF06-48CB-4A5C-B735-6B295F1FEEA1}" destId="{1E1F0CE3-621D-45ED-9200-B40BC004A908}" srcOrd="2" destOrd="0" parTransId="{1226E8D9-7A17-4D2A-B1FF-D3E1C6653296}" sibTransId="{29DE05C7-8B01-43CA-A871-62773E4A3C44}"/>
    <dgm:cxn modelId="{1B25C1CB-9EFB-4D65-9ECD-8E7FE406E449}" type="presOf" srcId="{1E1F0CE3-621D-45ED-9200-B40BC004A908}" destId="{FD22B019-A55D-41AE-B7E0-ABC4F0491D79}" srcOrd="0" destOrd="0" presId="urn:microsoft.com/office/officeart/2005/8/layout/default"/>
    <dgm:cxn modelId="{54451DDE-7AAF-44F4-92C9-5B4D4F71AF10}" type="presOf" srcId="{010F9ACA-4DD8-490C-A746-FEBA42221765}" destId="{90A85433-8846-45AC-B60E-19DC7584F260}" srcOrd="0" destOrd="0" presId="urn:microsoft.com/office/officeart/2005/8/layout/default"/>
    <dgm:cxn modelId="{703A53DF-CEA4-417E-8672-49A801E09D00}" type="presOf" srcId="{A38525BC-1743-4D6B-B150-9BB6F7F6C3A3}" destId="{D99398F4-64F2-41E3-84FF-3DE8FD438218}" srcOrd="0" destOrd="0" presId="urn:microsoft.com/office/officeart/2005/8/layout/default"/>
    <dgm:cxn modelId="{DA7AE8EA-5181-481F-B695-10FC9CCCE00B}" srcId="{534DFF06-48CB-4A5C-B735-6B295F1FEEA1}" destId="{010F9ACA-4DD8-490C-A746-FEBA42221765}" srcOrd="0" destOrd="0" parTransId="{75203123-02FE-4293-89EB-65977F57298B}" sibTransId="{B219E4A9-20F2-4F95-85B0-0C0F9C430012}"/>
    <dgm:cxn modelId="{7E62E407-3DD7-4280-9E9E-775D972BB260}" type="presParOf" srcId="{5014A4B8-E8CF-44E1-BF00-068963240F32}" destId="{90A85433-8846-45AC-B60E-19DC7584F260}" srcOrd="0" destOrd="0" presId="urn:microsoft.com/office/officeart/2005/8/layout/default"/>
    <dgm:cxn modelId="{0CEDDF24-F68B-4F3D-A85D-725F6D384F43}" type="presParOf" srcId="{5014A4B8-E8CF-44E1-BF00-068963240F32}" destId="{2AF0951A-8355-4D31-A6B5-D9E69FA95AF5}" srcOrd="1" destOrd="0" presId="urn:microsoft.com/office/officeart/2005/8/layout/default"/>
    <dgm:cxn modelId="{BF298290-5283-461B-94AB-69A1F0E585F9}" type="presParOf" srcId="{5014A4B8-E8CF-44E1-BF00-068963240F32}" destId="{D99398F4-64F2-41E3-84FF-3DE8FD438218}" srcOrd="2" destOrd="0" presId="urn:microsoft.com/office/officeart/2005/8/layout/default"/>
    <dgm:cxn modelId="{100FEF99-7EA1-4794-81A5-E8C9652F801D}" type="presParOf" srcId="{5014A4B8-E8CF-44E1-BF00-068963240F32}" destId="{E73B4152-AEA9-44E3-94ED-C2FD2B968356}" srcOrd="3" destOrd="0" presId="urn:microsoft.com/office/officeart/2005/8/layout/default"/>
    <dgm:cxn modelId="{20C4C0CD-BEBD-416B-B187-EDEB498E0C13}" type="presParOf" srcId="{5014A4B8-E8CF-44E1-BF00-068963240F32}" destId="{FD22B019-A55D-41AE-B7E0-ABC4F0491D79}" srcOrd="4" destOrd="0" presId="urn:microsoft.com/office/officeart/2005/8/layout/default"/>
    <dgm:cxn modelId="{18B175F3-BA4A-45E5-820F-15C81191239A}" type="presParOf" srcId="{5014A4B8-E8CF-44E1-BF00-068963240F32}" destId="{BB219A85-F6FB-4F14-83F7-28489190E652}" srcOrd="5" destOrd="0" presId="urn:microsoft.com/office/officeart/2005/8/layout/default"/>
    <dgm:cxn modelId="{368C8FC8-7EDA-43E7-B6A5-F4A889AE5CDE}" type="presParOf" srcId="{5014A4B8-E8CF-44E1-BF00-068963240F32}" destId="{D64D8BA4-6A57-4D82-B369-5BEF2D725C6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A89B6A-1AC0-46BB-A795-76D98AC561B3}" type="doc">
      <dgm:prSet loTypeId="urn:diagrams.loki3.com/VaryingWidthList" loCatId="list" qsTypeId="urn:microsoft.com/office/officeart/2005/8/quickstyle/simple1" qsCatId="simple" csTypeId="urn:microsoft.com/office/officeart/2005/8/colors/accent2_3" csCatId="accent2" phldr="1"/>
      <dgm:spPr/>
    </dgm:pt>
    <dgm:pt modelId="{55C0A3FD-3B8B-483F-B42D-0A258F3E20D7}">
      <dgm:prSet phldrT="[Text]" custT="1"/>
      <dgm:spPr/>
      <dgm:t>
        <a:bodyPr/>
        <a:lstStyle/>
        <a:p>
          <a:r>
            <a:rPr lang="en-GB" sz="3600" dirty="0">
              <a:solidFill>
                <a:schemeClr val="tx1"/>
              </a:solidFill>
            </a:rPr>
            <a:t>What is it?</a:t>
          </a:r>
        </a:p>
      </dgm:t>
    </dgm:pt>
    <dgm:pt modelId="{D02A7D73-9060-4A9C-9FEB-176C0BCB11DE}" type="parTrans" cxnId="{1573C4BC-C701-4410-A225-EADBAE3FA700}">
      <dgm:prSet/>
      <dgm:spPr/>
      <dgm:t>
        <a:bodyPr/>
        <a:lstStyle/>
        <a:p>
          <a:endParaRPr lang="en-GB"/>
        </a:p>
      </dgm:t>
    </dgm:pt>
    <dgm:pt modelId="{829C113C-DC7D-422E-BD9A-C259F572610B}" type="sibTrans" cxnId="{1573C4BC-C701-4410-A225-EADBAE3FA700}">
      <dgm:prSet/>
      <dgm:spPr/>
      <dgm:t>
        <a:bodyPr/>
        <a:lstStyle/>
        <a:p>
          <a:endParaRPr lang="en-GB"/>
        </a:p>
      </dgm:t>
    </dgm:pt>
    <dgm:pt modelId="{ACDFB669-B5DE-49C6-A5B1-ACCA71527306}">
      <dgm:prSet phldrT="[Text]" custT="1"/>
      <dgm:spPr/>
      <dgm:t>
        <a:bodyPr/>
        <a:lstStyle/>
        <a:p>
          <a:r>
            <a:rPr lang="en-GB" sz="3600" dirty="0">
              <a:solidFill>
                <a:schemeClr val="tx1"/>
              </a:solidFill>
            </a:rPr>
            <a:t>Who does it?</a:t>
          </a:r>
        </a:p>
      </dgm:t>
    </dgm:pt>
    <dgm:pt modelId="{531BD63C-0D8E-4583-8C1F-795877FCE14A}" type="parTrans" cxnId="{C63614B1-17A5-432D-AA5E-D32A5D7FF7DC}">
      <dgm:prSet/>
      <dgm:spPr/>
      <dgm:t>
        <a:bodyPr/>
        <a:lstStyle/>
        <a:p>
          <a:endParaRPr lang="en-GB"/>
        </a:p>
      </dgm:t>
    </dgm:pt>
    <dgm:pt modelId="{3AE99F9D-1A6A-4859-B41D-305E1D2FEABE}" type="sibTrans" cxnId="{C63614B1-17A5-432D-AA5E-D32A5D7FF7DC}">
      <dgm:prSet/>
      <dgm:spPr/>
      <dgm:t>
        <a:bodyPr/>
        <a:lstStyle/>
        <a:p>
          <a:endParaRPr lang="en-GB"/>
        </a:p>
      </dgm:t>
    </dgm:pt>
    <dgm:pt modelId="{7CE08805-DD76-49BC-8E6C-8E5FA99EBFD2}">
      <dgm:prSet phldrT="[Text]" custT="1"/>
      <dgm:spPr/>
      <dgm:t>
        <a:bodyPr/>
        <a:lstStyle/>
        <a:p>
          <a:r>
            <a:rPr lang="en-GB" sz="3600" dirty="0">
              <a:solidFill>
                <a:schemeClr val="tx1"/>
              </a:solidFill>
            </a:rPr>
            <a:t>Where &amp; how is it recorded?</a:t>
          </a:r>
        </a:p>
      </dgm:t>
    </dgm:pt>
    <dgm:pt modelId="{1CDD5F95-95B0-4923-B748-870EFE3AC820}" type="parTrans" cxnId="{95F777B3-5040-42F8-B329-D75D5471E8F7}">
      <dgm:prSet/>
      <dgm:spPr/>
      <dgm:t>
        <a:bodyPr/>
        <a:lstStyle/>
        <a:p>
          <a:endParaRPr lang="en-GB"/>
        </a:p>
      </dgm:t>
    </dgm:pt>
    <dgm:pt modelId="{1DB98FC6-E93B-42DA-885E-55E85F0E79EC}" type="sibTrans" cxnId="{95F777B3-5040-42F8-B329-D75D5471E8F7}">
      <dgm:prSet/>
      <dgm:spPr/>
      <dgm:t>
        <a:bodyPr/>
        <a:lstStyle/>
        <a:p>
          <a:endParaRPr lang="en-GB"/>
        </a:p>
      </dgm:t>
    </dgm:pt>
    <dgm:pt modelId="{D3124F3A-1969-48BD-A659-E6007659BD5D}" type="pres">
      <dgm:prSet presAssocID="{EFA89B6A-1AC0-46BB-A795-76D98AC561B3}" presName="Name0" presStyleCnt="0">
        <dgm:presLayoutVars>
          <dgm:resizeHandles/>
        </dgm:presLayoutVars>
      </dgm:prSet>
      <dgm:spPr/>
    </dgm:pt>
    <dgm:pt modelId="{A2F59AE9-6D5E-41C0-9116-4EBE9B46934A}" type="pres">
      <dgm:prSet presAssocID="{55C0A3FD-3B8B-483F-B42D-0A258F3E20D7}" presName="text" presStyleLbl="node1" presStyleIdx="0" presStyleCnt="3" custScaleX="278895" custScaleY="77539">
        <dgm:presLayoutVars>
          <dgm:bulletEnabled val="1"/>
        </dgm:presLayoutVars>
      </dgm:prSet>
      <dgm:spPr/>
    </dgm:pt>
    <dgm:pt modelId="{D06651C7-45FB-4E01-A892-2F01D779212A}" type="pres">
      <dgm:prSet presAssocID="{829C113C-DC7D-422E-BD9A-C259F572610B}" presName="space" presStyleCnt="0"/>
      <dgm:spPr/>
    </dgm:pt>
    <dgm:pt modelId="{F4E1C140-1493-41C5-AEE2-437ADA6F24CD}" type="pres">
      <dgm:prSet presAssocID="{ACDFB669-B5DE-49C6-A5B1-ACCA71527306}" presName="text" presStyleLbl="node1" presStyleIdx="1" presStyleCnt="3" custScaleX="251371" custScaleY="66164">
        <dgm:presLayoutVars>
          <dgm:bulletEnabled val="1"/>
        </dgm:presLayoutVars>
      </dgm:prSet>
      <dgm:spPr/>
    </dgm:pt>
    <dgm:pt modelId="{00A59AB8-AD4E-40E2-87AD-A0AA079A19DB}" type="pres">
      <dgm:prSet presAssocID="{3AE99F9D-1A6A-4859-B41D-305E1D2FEABE}" presName="space" presStyleCnt="0"/>
      <dgm:spPr/>
    </dgm:pt>
    <dgm:pt modelId="{57AE2DDE-FC77-40B3-83E9-4B33CED8B5E4}" type="pres">
      <dgm:prSet presAssocID="{7CE08805-DD76-49BC-8E6C-8E5FA99EBFD2}" presName="text" presStyleLbl="node1" presStyleIdx="2" presStyleCnt="3" custScaleX="234998">
        <dgm:presLayoutVars>
          <dgm:bulletEnabled val="1"/>
        </dgm:presLayoutVars>
      </dgm:prSet>
      <dgm:spPr/>
    </dgm:pt>
  </dgm:ptLst>
  <dgm:cxnLst>
    <dgm:cxn modelId="{6E54C67B-D08C-44D7-84C3-D3A3D78AFFD3}" type="presOf" srcId="{7CE08805-DD76-49BC-8E6C-8E5FA99EBFD2}" destId="{57AE2DDE-FC77-40B3-83E9-4B33CED8B5E4}" srcOrd="0" destOrd="0" presId="urn:diagrams.loki3.com/VaryingWidthList"/>
    <dgm:cxn modelId="{6BA501A3-7BB8-4D0D-A381-B55816183F70}" type="presOf" srcId="{EFA89B6A-1AC0-46BB-A795-76D98AC561B3}" destId="{D3124F3A-1969-48BD-A659-E6007659BD5D}" srcOrd="0" destOrd="0" presId="urn:diagrams.loki3.com/VaryingWidthList"/>
    <dgm:cxn modelId="{68751DA8-2001-4C6B-BF57-1C06138211D6}" type="presOf" srcId="{55C0A3FD-3B8B-483F-B42D-0A258F3E20D7}" destId="{A2F59AE9-6D5E-41C0-9116-4EBE9B46934A}" srcOrd="0" destOrd="0" presId="urn:diagrams.loki3.com/VaryingWidthList"/>
    <dgm:cxn modelId="{C63614B1-17A5-432D-AA5E-D32A5D7FF7DC}" srcId="{EFA89B6A-1AC0-46BB-A795-76D98AC561B3}" destId="{ACDFB669-B5DE-49C6-A5B1-ACCA71527306}" srcOrd="1" destOrd="0" parTransId="{531BD63C-0D8E-4583-8C1F-795877FCE14A}" sibTransId="{3AE99F9D-1A6A-4859-B41D-305E1D2FEABE}"/>
    <dgm:cxn modelId="{95F777B3-5040-42F8-B329-D75D5471E8F7}" srcId="{EFA89B6A-1AC0-46BB-A795-76D98AC561B3}" destId="{7CE08805-DD76-49BC-8E6C-8E5FA99EBFD2}" srcOrd="2" destOrd="0" parTransId="{1CDD5F95-95B0-4923-B748-870EFE3AC820}" sibTransId="{1DB98FC6-E93B-42DA-885E-55E85F0E79EC}"/>
    <dgm:cxn modelId="{1573C4BC-C701-4410-A225-EADBAE3FA700}" srcId="{EFA89B6A-1AC0-46BB-A795-76D98AC561B3}" destId="{55C0A3FD-3B8B-483F-B42D-0A258F3E20D7}" srcOrd="0" destOrd="0" parTransId="{D02A7D73-9060-4A9C-9FEB-176C0BCB11DE}" sibTransId="{829C113C-DC7D-422E-BD9A-C259F572610B}"/>
    <dgm:cxn modelId="{7E6D94CF-797B-411C-B0F6-6F05BD83ADBC}" type="presOf" srcId="{ACDFB669-B5DE-49C6-A5B1-ACCA71527306}" destId="{F4E1C140-1493-41C5-AEE2-437ADA6F24CD}" srcOrd="0" destOrd="0" presId="urn:diagrams.loki3.com/VaryingWidthList"/>
    <dgm:cxn modelId="{91761151-4741-4E54-B130-C946F2A31CE7}" type="presParOf" srcId="{D3124F3A-1969-48BD-A659-E6007659BD5D}" destId="{A2F59AE9-6D5E-41C0-9116-4EBE9B46934A}" srcOrd="0" destOrd="0" presId="urn:diagrams.loki3.com/VaryingWidthList"/>
    <dgm:cxn modelId="{B31E13FE-DCCC-45B0-92B2-E40B6E285347}" type="presParOf" srcId="{D3124F3A-1969-48BD-A659-E6007659BD5D}" destId="{D06651C7-45FB-4E01-A892-2F01D779212A}" srcOrd="1" destOrd="0" presId="urn:diagrams.loki3.com/VaryingWidthList"/>
    <dgm:cxn modelId="{FFF2D1F2-1812-4462-85B5-132FC383C6AA}" type="presParOf" srcId="{D3124F3A-1969-48BD-A659-E6007659BD5D}" destId="{F4E1C140-1493-41C5-AEE2-437ADA6F24CD}" srcOrd="2" destOrd="0" presId="urn:diagrams.loki3.com/VaryingWidthList"/>
    <dgm:cxn modelId="{1750C8E4-E708-41F1-9B4A-5C31226B5275}" type="presParOf" srcId="{D3124F3A-1969-48BD-A659-E6007659BD5D}" destId="{00A59AB8-AD4E-40E2-87AD-A0AA079A19DB}" srcOrd="3" destOrd="0" presId="urn:diagrams.loki3.com/VaryingWidthList"/>
    <dgm:cxn modelId="{B5559F50-123B-4CBB-AD4C-257388FE9050}" type="presParOf" srcId="{D3124F3A-1969-48BD-A659-E6007659BD5D}" destId="{57AE2DDE-FC77-40B3-83E9-4B33CED8B5E4}"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86906D-5E74-42A5-BB5F-EC9A3366FA15}" type="doc">
      <dgm:prSet loTypeId="urn:microsoft.com/office/officeart/2005/8/layout/process1" loCatId="process" qsTypeId="urn:microsoft.com/office/officeart/2005/8/quickstyle/simple1" qsCatId="simple" csTypeId="urn:microsoft.com/office/officeart/2005/8/colors/accent1_2" csCatId="accent1" phldr="1"/>
      <dgm:spPr/>
    </dgm:pt>
    <dgm:pt modelId="{1220DF49-A1D6-45E7-80B0-8FFD6FFB28E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Presumed to exist</a:t>
          </a:r>
        </a:p>
      </dgm:t>
    </dgm:pt>
    <dgm:pt modelId="{64D60DE2-26E8-4453-8D1B-1219F8CEFF12}" type="parTrans" cxnId="{391F289A-D713-46A8-B42E-BC4CC671B992}">
      <dgm:prSet/>
      <dgm:spPr/>
      <dgm:t>
        <a:bodyPr/>
        <a:lstStyle/>
        <a:p>
          <a:endParaRPr lang="en-GB"/>
        </a:p>
      </dgm:t>
    </dgm:pt>
    <dgm:pt modelId="{B6596BD4-9F79-4335-A622-9CC8B96283F4}" type="sibTrans" cxnId="{391F289A-D713-46A8-B42E-BC4CC671B992}">
      <dgm:prSet/>
      <dgm:spPr>
        <a:solidFill>
          <a:schemeClr val="accent2">
            <a:lumMod val="75000"/>
          </a:schemeClr>
        </a:solidFill>
        <a:ln>
          <a:solidFill>
            <a:schemeClr val="tx1"/>
          </a:solidFill>
        </a:ln>
      </dgm:spPr>
      <dgm:t>
        <a:bodyPr/>
        <a:lstStyle/>
        <a:p>
          <a:endParaRPr lang="en-GB"/>
        </a:p>
      </dgm:t>
    </dgm:pt>
    <dgm:pt modelId="{5DCD0C69-ABF7-4DD5-A053-769AEEAD651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Contains material which meets the test for disclosure</a:t>
          </a:r>
        </a:p>
      </dgm:t>
    </dgm:pt>
    <dgm:pt modelId="{4575993E-9E6D-4816-8438-A96C53126C6C}" type="parTrans" cxnId="{5A4D8189-7D68-46B7-A436-757F25E87B10}">
      <dgm:prSet/>
      <dgm:spPr/>
      <dgm:t>
        <a:bodyPr/>
        <a:lstStyle/>
        <a:p>
          <a:endParaRPr lang="en-GB"/>
        </a:p>
      </dgm:t>
    </dgm:pt>
    <dgm:pt modelId="{371A076B-5BA8-482D-84A3-D1C8ED9BD5CF}" type="sibTrans" cxnId="{5A4D8189-7D68-46B7-A436-757F25E87B10}">
      <dgm:prSet/>
      <dgm:spPr/>
      <dgm:t>
        <a:bodyPr/>
        <a:lstStyle/>
        <a:p>
          <a:endParaRPr lang="en-GB"/>
        </a:p>
      </dgm:t>
    </dgm:pt>
    <dgm:pt modelId="{89FF1CC4-8E67-4D89-84F8-01485B856253}" type="pres">
      <dgm:prSet presAssocID="{6286906D-5E74-42A5-BB5F-EC9A3366FA15}" presName="Name0" presStyleCnt="0">
        <dgm:presLayoutVars>
          <dgm:dir/>
          <dgm:resizeHandles val="exact"/>
        </dgm:presLayoutVars>
      </dgm:prSet>
      <dgm:spPr/>
    </dgm:pt>
    <dgm:pt modelId="{8BA109E4-F77C-4947-BD29-F4F878CEFA9A}" type="pres">
      <dgm:prSet presAssocID="{1220DF49-A1D6-45E7-80B0-8FFD6FFB28E0}" presName="node" presStyleLbl="node1" presStyleIdx="0" presStyleCnt="2">
        <dgm:presLayoutVars>
          <dgm:bulletEnabled val="1"/>
        </dgm:presLayoutVars>
      </dgm:prSet>
      <dgm:spPr/>
    </dgm:pt>
    <dgm:pt modelId="{8C3E65FE-65B5-460C-8251-AF1783439CEB}" type="pres">
      <dgm:prSet presAssocID="{B6596BD4-9F79-4335-A622-9CC8B96283F4}" presName="sibTrans" presStyleLbl="sibTrans2D1" presStyleIdx="0" presStyleCnt="1"/>
      <dgm:spPr/>
    </dgm:pt>
    <dgm:pt modelId="{DA8ECFEA-1924-4AF5-8D58-E34C106281B2}" type="pres">
      <dgm:prSet presAssocID="{B6596BD4-9F79-4335-A622-9CC8B96283F4}" presName="connectorText" presStyleLbl="sibTrans2D1" presStyleIdx="0" presStyleCnt="1"/>
      <dgm:spPr/>
    </dgm:pt>
    <dgm:pt modelId="{FA699BF5-840C-473F-9FD6-0AE6237C0A0E}" type="pres">
      <dgm:prSet presAssocID="{5DCD0C69-ABF7-4DD5-A053-769AEEAD6516}" presName="node" presStyleLbl="node1" presStyleIdx="1" presStyleCnt="2">
        <dgm:presLayoutVars>
          <dgm:bulletEnabled val="1"/>
        </dgm:presLayoutVars>
      </dgm:prSet>
      <dgm:spPr/>
    </dgm:pt>
  </dgm:ptLst>
  <dgm:cxnLst>
    <dgm:cxn modelId="{29B8B616-DF72-47F4-9F3D-295514F4D283}" type="presOf" srcId="{B6596BD4-9F79-4335-A622-9CC8B96283F4}" destId="{DA8ECFEA-1924-4AF5-8D58-E34C106281B2}" srcOrd="1" destOrd="0" presId="urn:microsoft.com/office/officeart/2005/8/layout/process1"/>
    <dgm:cxn modelId="{332B0D51-F007-47F2-9441-CD846F9DFEBF}" type="presOf" srcId="{5DCD0C69-ABF7-4DD5-A053-769AEEAD6516}" destId="{FA699BF5-840C-473F-9FD6-0AE6237C0A0E}" srcOrd="0" destOrd="0" presId="urn:microsoft.com/office/officeart/2005/8/layout/process1"/>
    <dgm:cxn modelId="{CFB61371-78EB-4CF6-AAB5-567C687C07CC}" type="presOf" srcId="{6286906D-5E74-42A5-BB5F-EC9A3366FA15}" destId="{89FF1CC4-8E67-4D89-84F8-01485B856253}" srcOrd="0" destOrd="0" presId="urn:microsoft.com/office/officeart/2005/8/layout/process1"/>
    <dgm:cxn modelId="{5A4D8189-7D68-46B7-A436-757F25E87B10}" srcId="{6286906D-5E74-42A5-BB5F-EC9A3366FA15}" destId="{5DCD0C69-ABF7-4DD5-A053-769AEEAD6516}" srcOrd="1" destOrd="0" parTransId="{4575993E-9E6D-4816-8438-A96C53126C6C}" sibTransId="{371A076B-5BA8-482D-84A3-D1C8ED9BD5CF}"/>
    <dgm:cxn modelId="{391F289A-D713-46A8-B42E-BC4CC671B992}" srcId="{6286906D-5E74-42A5-BB5F-EC9A3366FA15}" destId="{1220DF49-A1D6-45E7-80B0-8FFD6FFB28E0}" srcOrd="0" destOrd="0" parTransId="{64D60DE2-26E8-4453-8D1B-1219F8CEFF12}" sibTransId="{B6596BD4-9F79-4335-A622-9CC8B96283F4}"/>
    <dgm:cxn modelId="{D91113E3-1725-45A7-8A8A-CF50F888FB23}" type="presOf" srcId="{B6596BD4-9F79-4335-A622-9CC8B96283F4}" destId="{8C3E65FE-65B5-460C-8251-AF1783439CEB}" srcOrd="0" destOrd="0" presId="urn:microsoft.com/office/officeart/2005/8/layout/process1"/>
    <dgm:cxn modelId="{BB3CF9FA-0BB6-4B6D-99F8-F6CD79597818}" type="presOf" srcId="{1220DF49-A1D6-45E7-80B0-8FFD6FFB28E0}" destId="{8BA109E4-F77C-4947-BD29-F4F878CEFA9A}" srcOrd="0" destOrd="0" presId="urn:microsoft.com/office/officeart/2005/8/layout/process1"/>
    <dgm:cxn modelId="{6DE00070-FCDA-4AC3-8F84-7781FA960A44}" type="presParOf" srcId="{89FF1CC4-8E67-4D89-84F8-01485B856253}" destId="{8BA109E4-F77C-4947-BD29-F4F878CEFA9A}" srcOrd="0" destOrd="0" presId="urn:microsoft.com/office/officeart/2005/8/layout/process1"/>
    <dgm:cxn modelId="{E54C06BB-9EBA-4E0D-870F-D648B9C8208C}" type="presParOf" srcId="{89FF1CC4-8E67-4D89-84F8-01485B856253}" destId="{8C3E65FE-65B5-460C-8251-AF1783439CEB}" srcOrd="1" destOrd="0" presId="urn:microsoft.com/office/officeart/2005/8/layout/process1"/>
    <dgm:cxn modelId="{0C7715A5-E49A-4375-8F2E-3487C382F663}" type="presParOf" srcId="{8C3E65FE-65B5-460C-8251-AF1783439CEB}" destId="{DA8ECFEA-1924-4AF5-8D58-E34C106281B2}" srcOrd="0" destOrd="0" presId="urn:microsoft.com/office/officeart/2005/8/layout/process1"/>
    <dgm:cxn modelId="{41C05357-C83C-4BF9-9D60-39FECD9B48C5}" type="presParOf" srcId="{89FF1CC4-8E67-4D89-84F8-01485B856253}" destId="{FA699BF5-840C-473F-9FD6-0AE6237C0A0E}"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3E6166-495E-461A-BC3A-251C15F4193C}" type="doc">
      <dgm:prSet loTypeId="urn:microsoft.com/office/officeart/2005/8/layout/process1" loCatId="process" qsTypeId="urn:microsoft.com/office/officeart/2005/8/quickstyle/simple1" qsCatId="simple" csTypeId="urn:microsoft.com/office/officeart/2005/8/colors/accent1_2" csCatId="accent1" phldr="1"/>
      <dgm:spPr/>
    </dgm:pt>
    <dgm:pt modelId="{0E90BFD1-259B-4829-8AEF-ECC3BFC218D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All NGAP cases</a:t>
          </a:r>
        </a:p>
      </dgm:t>
    </dgm:pt>
    <dgm:pt modelId="{860C2ED7-62FD-4C6C-88D3-D138E82D1C86}" type="parTrans" cxnId="{44C05E48-9FCD-4C24-A58B-D2CD8C94C86F}">
      <dgm:prSet/>
      <dgm:spPr/>
      <dgm:t>
        <a:bodyPr/>
        <a:lstStyle/>
        <a:p>
          <a:endParaRPr lang="en-GB"/>
        </a:p>
      </dgm:t>
    </dgm:pt>
    <dgm:pt modelId="{D026F13A-CA33-4ADA-8162-57ED5B75B749}" type="sibTrans" cxnId="{44C05E48-9FCD-4C24-A58B-D2CD8C94C86F}">
      <dgm:prSet/>
      <dgm:spPr>
        <a:solidFill>
          <a:schemeClr val="accent2">
            <a:lumMod val="75000"/>
          </a:schemeClr>
        </a:solidFill>
        <a:ln>
          <a:solidFill>
            <a:schemeClr val="tx1"/>
          </a:solidFill>
        </a:ln>
      </dgm:spPr>
      <dgm:t>
        <a:bodyPr/>
        <a:lstStyle/>
        <a:p>
          <a:endParaRPr lang="en-GB"/>
        </a:p>
      </dgm:t>
    </dgm:pt>
    <dgm:pt modelId="{BF2EA51A-2875-4C3A-9B45-8BF4748C53C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All Crown Court Trials</a:t>
          </a:r>
        </a:p>
      </dgm:t>
    </dgm:pt>
    <dgm:pt modelId="{2BD8A6FD-9564-4C26-B5A6-5AD61BF6BC17}" type="parTrans" cxnId="{9060CB2F-33CC-4A8E-AD0D-8CF5CCD23951}">
      <dgm:prSet/>
      <dgm:spPr/>
      <dgm:t>
        <a:bodyPr/>
        <a:lstStyle/>
        <a:p>
          <a:endParaRPr lang="en-GB"/>
        </a:p>
      </dgm:t>
    </dgm:pt>
    <dgm:pt modelId="{837A1DDD-3307-4482-B7EF-E8A85207514F}" type="sibTrans" cxnId="{9060CB2F-33CC-4A8E-AD0D-8CF5CCD23951}">
      <dgm:prSet/>
      <dgm:spPr>
        <a:solidFill>
          <a:schemeClr val="accent2">
            <a:lumMod val="75000"/>
          </a:schemeClr>
        </a:solidFill>
        <a:ln>
          <a:solidFill>
            <a:schemeClr val="tx1"/>
          </a:solidFill>
        </a:ln>
      </dgm:spPr>
      <dgm:t>
        <a:bodyPr/>
        <a:lstStyle/>
        <a:p>
          <a:endParaRPr lang="en-GB"/>
        </a:p>
      </dgm:t>
    </dgm:pt>
    <dgm:pt modelId="{179397A1-3EAF-449F-AA94-4196B761042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All Summary Trials ( Post Charge)</a:t>
          </a:r>
        </a:p>
      </dgm:t>
    </dgm:pt>
    <dgm:pt modelId="{7892C8B6-BB51-493A-978F-A40C8E2D4866}" type="parTrans" cxnId="{DCE1748C-61FF-409B-A58F-1E1CCD1F4861}">
      <dgm:prSet/>
      <dgm:spPr/>
      <dgm:t>
        <a:bodyPr/>
        <a:lstStyle/>
        <a:p>
          <a:endParaRPr lang="en-GB"/>
        </a:p>
      </dgm:t>
    </dgm:pt>
    <dgm:pt modelId="{01705897-030F-49D3-AAD5-CBE4C81C0281}" type="sibTrans" cxnId="{DCE1748C-61FF-409B-A58F-1E1CCD1F4861}">
      <dgm:prSet/>
      <dgm:spPr/>
      <dgm:t>
        <a:bodyPr/>
        <a:lstStyle/>
        <a:p>
          <a:endParaRPr lang="en-GB"/>
        </a:p>
      </dgm:t>
    </dgm:pt>
    <dgm:pt modelId="{DB843E25-E034-4125-BF25-23206D2152EF}" type="pres">
      <dgm:prSet presAssocID="{B63E6166-495E-461A-BC3A-251C15F4193C}" presName="Name0" presStyleCnt="0">
        <dgm:presLayoutVars>
          <dgm:dir/>
          <dgm:resizeHandles val="exact"/>
        </dgm:presLayoutVars>
      </dgm:prSet>
      <dgm:spPr/>
    </dgm:pt>
    <dgm:pt modelId="{E5286B31-71A9-4172-BC9B-7FE1E733859D}" type="pres">
      <dgm:prSet presAssocID="{0E90BFD1-259B-4829-8AEF-ECC3BFC218D8}" presName="node" presStyleLbl="node1" presStyleIdx="0" presStyleCnt="3">
        <dgm:presLayoutVars>
          <dgm:bulletEnabled val="1"/>
        </dgm:presLayoutVars>
      </dgm:prSet>
      <dgm:spPr/>
    </dgm:pt>
    <dgm:pt modelId="{4B5D9B29-C5EE-4975-BF97-F3584F68D1C2}" type="pres">
      <dgm:prSet presAssocID="{D026F13A-CA33-4ADA-8162-57ED5B75B749}" presName="sibTrans" presStyleLbl="sibTrans2D1" presStyleIdx="0" presStyleCnt="2"/>
      <dgm:spPr/>
    </dgm:pt>
    <dgm:pt modelId="{E4A45772-11D9-4B42-9B32-1D52B00A74F9}" type="pres">
      <dgm:prSet presAssocID="{D026F13A-CA33-4ADA-8162-57ED5B75B749}" presName="connectorText" presStyleLbl="sibTrans2D1" presStyleIdx="0" presStyleCnt="2"/>
      <dgm:spPr/>
    </dgm:pt>
    <dgm:pt modelId="{220B61F3-6BC3-4FD9-88FD-AF4B9DC49901}" type="pres">
      <dgm:prSet presAssocID="{BF2EA51A-2875-4C3A-9B45-8BF4748C53CF}" presName="node" presStyleLbl="node1" presStyleIdx="1" presStyleCnt="3">
        <dgm:presLayoutVars>
          <dgm:bulletEnabled val="1"/>
        </dgm:presLayoutVars>
      </dgm:prSet>
      <dgm:spPr/>
    </dgm:pt>
    <dgm:pt modelId="{AD405BAE-CAA0-49EA-AD8A-8935FCA9EEE1}" type="pres">
      <dgm:prSet presAssocID="{837A1DDD-3307-4482-B7EF-E8A85207514F}" presName="sibTrans" presStyleLbl="sibTrans2D1" presStyleIdx="1" presStyleCnt="2"/>
      <dgm:spPr/>
    </dgm:pt>
    <dgm:pt modelId="{D0FA5601-BDF2-4337-B080-1E63E2D7802E}" type="pres">
      <dgm:prSet presAssocID="{837A1DDD-3307-4482-B7EF-E8A85207514F}" presName="connectorText" presStyleLbl="sibTrans2D1" presStyleIdx="1" presStyleCnt="2"/>
      <dgm:spPr/>
    </dgm:pt>
    <dgm:pt modelId="{A8A640D4-1320-4DEF-9C32-9F30A17363E9}" type="pres">
      <dgm:prSet presAssocID="{179397A1-3EAF-449F-AA94-4196B761042A}" presName="node" presStyleLbl="node1" presStyleIdx="2" presStyleCnt="3">
        <dgm:presLayoutVars>
          <dgm:bulletEnabled val="1"/>
        </dgm:presLayoutVars>
      </dgm:prSet>
      <dgm:spPr/>
    </dgm:pt>
  </dgm:ptLst>
  <dgm:cxnLst>
    <dgm:cxn modelId="{CB16752F-61F1-4F70-887B-1C49339A1F8F}" type="presOf" srcId="{0E90BFD1-259B-4829-8AEF-ECC3BFC218D8}" destId="{E5286B31-71A9-4172-BC9B-7FE1E733859D}" srcOrd="0" destOrd="0" presId="urn:microsoft.com/office/officeart/2005/8/layout/process1"/>
    <dgm:cxn modelId="{9060CB2F-33CC-4A8E-AD0D-8CF5CCD23951}" srcId="{B63E6166-495E-461A-BC3A-251C15F4193C}" destId="{BF2EA51A-2875-4C3A-9B45-8BF4748C53CF}" srcOrd="1" destOrd="0" parTransId="{2BD8A6FD-9564-4C26-B5A6-5AD61BF6BC17}" sibTransId="{837A1DDD-3307-4482-B7EF-E8A85207514F}"/>
    <dgm:cxn modelId="{C2A99730-FBC9-4D61-B128-BA86BD7728FD}" type="presOf" srcId="{D026F13A-CA33-4ADA-8162-57ED5B75B749}" destId="{E4A45772-11D9-4B42-9B32-1D52B00A74F9}" srcOrd="1" destOrd="0" presId="urn:microsoft.com/office/officeart/2005/8/layout/process1"/>
    <dgm:cxn modelId="{2E90ED30-2E65-4F9E-8674-6C9F5A02B6B7}" type="presOf" srcId="{837A1DDD-3307-4482-B7EF-E8A85207514F}" destId="{D0FA5601-BDF2-4337-B080-1E63E2D7802E}" srcOrd="1" destOrd="0" presId="urn:microsoft.com/office/officeart/2005/8/layout/process1"/>
    <dgm:cxn modelId="{8AA6CC31-8E43-48B7-9386-70ADA6B2C0F2}" type="presOf" srcId="{B63E6166-495E-461A-BC3A-251C15F4193C}" destId="{DB843E25-E034-4125-BF25-23206D2152EF}" srcOrd="0" destOrd="0" presId="urn:microsoft.com/office/officeart/2005/8/layout/process1"/>
    <dgm:cxn modelId="{F04DFB38-2962-41D7-8DD5-BBFC71B94FF4}" type="presOf" srcId="{179397A1-3EAF-449F-AA94-4196B761042A}" destId="{A8A640D4-1320-4DEF-9C32-9F30A17363E9}" srcOrd="0" destOrd="0" presId="urn:microsoft.com/office/officeart/2005/8/layout/process1"/>
    <dgm:cxn modelId="{44C05E48-9FCD-4C24-A58B-D2CD8C94C86F}" srcId="{B63E6166-495E-461A-BC3A-251C15F4193C}" destId="{0E90BFD1-259B-4829-8AEF-ECC3BFC218D8}" srcOrd="0" destOrd="0" parTransId="{860C2ED7-62FD-4C6C-88D3-D138E82D1C86}" sibTransId="{D026F13A-CA33-4ADA-8162-57ED5B75B749}"/>
    <dgm:cxn modelId="{DCE1748C-61FF-409B-A58F-1E1CCD1F4861}" srcId="{B63E6166-495E-461A-BC3A-251C15F4193C}" destId="{179397A1-3EAF-449F-AA94-4196B761042A}" srcOrd="2" destOrd="0" parTransId="{7892C8B6-BB51-493A-978F-A40C8E2D4866}" sibTransId="{01705897-030F-49D3-AAD5-CBE4C81C0281}"/>
    <dgm:cxn modelId="{BA149393-C5F2-49E0-B1AB-F851DE088260}" type="presOf" srcId="{837A1DDD-3307-4482-B7EF-E8A85207514F}" destId="{AD405BAE-CAA0-49EA-AD8A-8935FCA9EEE1}" srcOrd="0" destOrd="0" presId="urn:microsoft.com/office/officeart/2005/8/layout/process1"/>
    <dgm:cxn modelId="{822D39AA-7464-4A4A-AB8D-4641F4E240BE}" type="presOf" srcId="{BF2EA51A-2875-4C3A-9B45-8BF4748C53CF}" destId="{220B61F3-6BC3-4FD9-88FD-AF4B9DC49901}" srcOrd="0" destOrd="0" presId="urn:microsoft.com/office/officeart/2005/8/layout/process1"/>
    <dgm:cxn modelId="{609F75C4-2503-4764-B0D7-C9AD6AD8D8B7}" type="presOf" srcId="{D026F13A-CA33-4ADA-8162-57ED5B75B749}" destId="{4B5D9B29-C5EE-4975-BF97-F3584F68D1C2}" srcOrd="0" destOrd="0" presId="urn:microsoft.com/office/officeart/2005/8/layout/process1"/>
    <dgm:cxn modelId="{47FECBCD-D353-42BB-8B7E-79F166673628}" type="presParOf" srcId="{DB843E25-E034-4125-BF25-23206D2152EF}" destId="{E5286B31-71A9-4172-BC9B-7FE1E733859D}" srcOrd="0" destOrd="0" presId="urn:microsoft.com/office/officeart/2005/8/layout/process1"/>
    <dgm:cxn modelId="{3FDD53F7-B935-416D-89C7-E6F15EB764CB}" type="presParOf" srcId="{DB843E25-E034-4125-BF25-23206D2152EF}" destId="{4B5D9B29-C5EE-4975-BF97-F3584F68D1C2}" srcOrd="1" destOrd="0" presId="urn:microsoft.com/office/officeart/2005/8/layout/process1"/>
    <dgm:cxn modelId="{DB3D8635-081C-46F8-BAB4-3C57BF18D7B9}" type="presParOf" srcId="{4B5D9B29-C5EE-4975-BF97-F3584F68D1C2}" destId="{E4A45772-11D9-4B42-9B32-1D52B00A74F9}" srcOrd="0" destOrd="0" presId="urn:microsoft.com/office/officeart/2005/8/layout/process1"/>
    <dgm:cxn modelId="{9AC4FC72-CFED-42B6-9FD5-B20D899B4323}" type="presParOf" srcId="{DB843E25-E034-4125-BF25-23206D2152EF}" destId="{220B61F3-6BC3-4FD9-88FD-AF4B9DC49901}" srcOrd="2" destOrd="0" presId="urn:microsoft.com/office/officeart/2005/8/layout/process1"/>
    <dgm:cxn modelId="{4BEED666-097D-407C-93EE-CF39932B814C}" type="presParOf" srcId="{DB843E25-E034-4125-BF25-23206D2152EF}" destId="{AD405BAE-CAA0-49EA-AD8A-8935FCA9EEE1}" srcOrd="3" destOrd="0" presId="urn:microsoft.com/office/officeart/2005/8/layout/process1"/>
    <dgm:cxn modelId="{BCD24960-55C2-457F-8172-C575444E9586}" type="presParOf" srcId="{AD405BAE-CAA0-49EA-AD8A-8935FCA9EEE1}" destId="{D0FA5601-BDF2-4337-B080-1E63E2D7802E}" srcOrd="0" destOrd="0" presId="urn:microsoft.com/office/officeart/2005/8/layout/process1"/>
    <dgm:cxn modelId="{92036CA9-AE9B-4EC4-9B8F-5E91E0D2AA93}" type="presParOf" srcId="{DB843E25-E034-4125-BF25-23206D2152EF}" destId="{A8A640D4-1320-4DEF-9C32-9F30A17363E9}"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CE99597-6659-40A3-97E0-E6E106B8F8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B667C6D-EE1A-4CA2-9965-CBA7205DCF4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999 Calls</a:t>
          </a:r>
        </a:p>
      </dgm:t>
    </dgm:pt>
    <dgm:pt modelId="{200A6F38-EBBC-425E-928E-36F555A0373F}" type="parTrans" cxnId="{5AC60B1E-A24C-40CF-A2D8-CFBEBDAF077E}">
      <dgm:prSet/>
      <dgm:spPr/>
      <dgm:t>
        <a:bodyPr/>
        <a:lstStyle/>
        <a:p>
          <a:endParaRPr lang="en-GB"/>
        </a:p>
      </dgm:t>
    </dgm:pt>
    <dgm:pt modelId="{A1D98FEE-CB8A-451E-B634-E8C335445698}" type="sibTrans" cxnId="{5AC60B1E-A24C-40CF-A2D8-CFBEBDAF077E}">
      <dgm:prSet/>
      <dgm:spPr/>
      <dgm:t>
        <a:bodyPr/>
        <a:lstStyle/>
        <a:p>
          <a:endParaRPr lang="en-GB"/>
        </a:p>
      </dgm:t>
    </dgm:pt>
    <dgm:pt modelId="{2D8F0B2B-BBA2-419E-B4EB-F5A3D953F68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Control Works Incident</a:t>
          </a:r>
        </a:p>
      </dgm:t>
    </dgm:pt>
    <dgm:pt modelId="{75E3412B-2118-4721-8DC8-866A5A2B6C17}" type="parTrans" cxnId="{BCA01406-0594-4D84-8439-2AE8363965F3}">
      <dgm:prSet/>
      <dgm:spPr/>
      <dgm:t>
        <a:bodyPr/>
        <a:lstStyle/>
        <a:p>
          <a:endParaRPr lang="en-GB"/>
        </a:p>
      </dgm:t>
    </dgm:pt>
    <dgm:pt modelId="{8CA4D158-5247-4B34-828B-9B1A5DAA86D1}" type="sibTrans" cxnId="{BCA01406-0594-4D84-8439-2AE8363965F3}">
      <dgm:prSet/>
      <dgm:spPr/>
      <dgm:t>
        <a:bodyPr/>
        <a:lstStyle/>
        <a:p>
          <a:endParaRPr lang="en-GB"/>
        </a:p>
      </dgm:t>
    </dgm:pt>
    <dgm:pt modelId="{9FDDF96D-0774-46A0-BBE6-7718294824E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NICHE Occurrence</a:t>
          </a:r>
        </a:p>
      </dgm:t>
    </dgm:pt>
    <dgm:pt modelId="{7D59F566-8CE7-481F-858F-4CBC9C712F08}" type="parTrans" cxnId="{83323E4A-C07A-464F-88CA-C797178C903C}">
      <dgm:prSet/>
      <dgm:spPr/>
      <dgm:t>
        <a:bodyPr/>
        <a:lstStyle/>
        <a:p>
          <a:endParaRPr lang="en-GB"/>
        </a:p>
      </dgm:t>
    </dgm:pt>
    <dgm:pt modelId="{F21577B6-42A8-427B-8627-1D08885CFBF3}" type="sibTrans" cxnId="{83323E4A-C07A-464F-88CA-C797178C903C}">
      <dgm:prSet/>
      <dgm:spPr/>
      <dgm:t>
        <a:bodyPr/>
        <a:lstStyle/>
        <a:p>
          <a:endParaRPr lang="en-GB"/>
        </a:p>
      </dgm:t>
    </dgm:pt>
    <dgm:pt modelId="{62015512-FBA1-492D-942F-AF5989CE302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Notes – EPNB, notes prepared for statement etc</a:t>
          </a:r>
        </a:p>
      </dgm:t>
    </dgm:pt>
    <dgm:pt modelId="{BFF47C36-CBB5-48D2-AB79-0B118C0356EE}" type="parTrans" cxnId="{A2DF53CF-CF19-4C05-B52D-E7D71CED9D5A}">
      <dgm:prSet/>
      <dgm:spPr/>
      <dgm:t>
        <a:bodyPr/>
        <a:lstStyle/>
        <a:p>
          <a:endParaRPr lang="en-GB"/>
        </a:p>
      </dgm:t>
    </dgm:pt>
    <dgm:pt modelId="{96EC2C2A-B383-4D44-BD4F-07A217C78215}" type="sibTrans" cxnId="{A2DF53CF-CF19-4C05-B52D-E7D71CED9D5A}">
      <dgm:prSet/>
      <dgm:spPr/>
      <dgm:t>
        <a:bodyPr/>
        <a:lstStyle/>
        <a:p>
          <a:endParaRPr lang="en-GB"/>
        </a:p>
      </dgm:t>
    </dgm:pt>
    <dgm:pt modelId="{21494C52-B2C8-4924-B21F-A39D8862410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Record of 1</a:t>
          </a:r>
          <a:r>
            <a:rPr lang="en-GB" sz="2400" baseline="30000" dirty="0">
              <a:solidFill>
                <a:schemeClr val="tx1"/>
              </a:solidFill>
            </a:rPr>
            <a:t>st</a:t>
          </a:r>
          <a:r>
            <a:rPr lang="en-GB" sz="2400" dirty="0">
              <a:solidFill>
                <a:schemeClr val="tx1"/>
              </a:solidFill>
            </a:rPr>
            <a:t> descriptions</a:t>
          </a:r>
        </a:p>
      </dgm:t>
    </dgm:pt>
    <dgm:pt modelId="{02A8BAC9-263A-4F6C-9C78-5123B196E4CD}" type="parTrans" cxnId="{EB1F25DB-3BA9-488D-98D1-CEA804F51379}">
      <dgm:prSet/>
      <dgm:spPr/>
      <dgm:t>
        <a:bodyPr/>
        <a:lstStyle/>
        <a:p>
          <a:endParaRPr lang="en-GB"/>
        </a:p>
      </dgm:t>
    </dgm:pt>
    <dgm:pt modelId="{BF9700AE-48CF-488F-AD8C-1BEE9F696B98}" type="sibTrans" cxnId="{EB1F25DB-3BA9-488D-98D1-CEA804F51379}">
      <dgm:prSet/>
      <dgm:spPr/>
      <dgm:t>
        <a:bodyPr/>
        <a:lstStyle/>
        <a:p>
          <a:endParaRPr lang="en-GB"/>
        </a:p>
      </dgm:t>
    </dgm:pt>
    <dgm:pt modelId="{863C47DC-2A30-4832-B820-A3FACBB1817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Relevant Account/info noted by investigator</a:t>
          </a:r>
        </a:p>
      </dgm:t>
    </dgm:pt>
    <dgm:pt modelId="{C98358E4-7FDF-4828-9E27-B3ADF3460C92}" type="parTrans" cxnId="{B1EE6373-2100-4B1A-8FA6-1A2635BEA3D6}">
      <dgm:prSet/>
      <dgm:spPr/>
      <dgm:t>
        <a:bodyPr/>
        <a:lstStyle/>
        <a:p>
          <a:endParaRPr lang="en-GB"/>
        </a:p>
      </dgm:t>
    </dgm:pt>
    <dgm:pt modelId="{449FD8AA-7513-4594-A33D-D4C2DAB8EB0D}" type="sibTrans" cxnId="{B1EE6373-2100-4B1A-8FA6-1A2635BEA3D6}">
      <dgm:prSet/>
      <dgm:spPr/>
      <dgm:t>
        <a:bodyPr/>
        <a:lstStyle/>
        <a:p>
          <a:endParaRPr lang="en-GB"/>
        </a:p>
      </dgm:t>
    </dgm:pt>
    <dgm:pt modelId="{F68E9D91-8EA4-4FE9-BB87-5EB990B10BF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Record of Actions </a:t>
          </a:r>
          <a:r>
            <a:rPr lang="en-GB" sz="2400" dirty="0" err="1">
              <a:solidFill>
                <a:schemeClr val="tx1"/>
              </a:solidFill>
            </a:rPr>
            <a:t>e.g</a:t>
          </a:r>
          <a:r>
            <a:rPr lang="en-GB" sz="2400" dirty="0">
              <a:solidFill>
                <a:schemeClr val="tx1"/>
              </a:solidFill>
            </a:rPr>
            <a:t> H2H, CCTV., Forensic</a:t>
          </a:r>
        </a:p>
      </dgm:t>
    </dgm:pt>
    <dgm:pt modelId="{1959ECAA-A874-4F2B-B3FA-530759E696C9}" type="parTrans" cxnId="{CEFA5DED-F930-4209-8D58-1CD1D7EDF7D8}">
      <dgm:prSet/>
      <dgm:spPr/>
      <dgm:t>
        <a:bodyPr/>
        <a:lstStyle/>
        <a:p>
          <a:endParaRPr lang="en-GB"/>
        </a:p>
      </dgm:t>
    </dgm:pt>
    <dgm:pt modelId="{03EBCECE-6C3C-409E-BF14-4F6B4A10EC54}" type="sibTrans" cxnId="{CEFA5DED-F930-4209-8D58-1CD1D7EDF7D8}">
      <dgm:prSet/>
      <dgm:spPr/>
      <dgm:t>
        <a:bodyPr/>
        <a:lstStyle/>
        <a:p>
          <a:endParaRPr lang="en-GB"/>
        </a:p>
      </dgm:t>
    </dgm:pt>
    <dgm:pt modelId="{6BC2896C-4F05-4C01-A3EF-B414041CEFC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CCTV/BWV</a:t>
          </a:r>
        </a:p>
      </dgm:t>
    </dgm:pt>
    <dgm:pt modelId="{60772C53-8F94-47D7-8CAE-31634DCAB4F5}" type="parTrans" cxnId="{37F32F55-B22C-463A-917E-F1EE89A7CA19}">
      <dgm:prSet/>
      <dgm:spPr/>
      <dgm:t>
        <a:bodyPr/>
        <a:lstStyle/>
        <a:p>
          <a:endParaRPr lang="en-GB"/>
        </a:p>
      </dgm:t>
    </dgm:pt>
    <dgm:pt modelId="{90868C3A-DB1F-4428-8C44-DDD72E5C6FB4}" type="sibTrans" cxnId="{37F32F55-B22C-463A-917E-F1EE89A7CA19}">
      <dgm:prSet/>
      <dgm:spPr/>
      <dgm:t>
        <a:bodyPr/>
        <a:lstStyle/>
        <a:p>
          <a:endParaRPr lang="en-GB"/>
        </a:p>
      </dgm:t>
    </dgm:pt>
    <dgm:pt modelId="{3A6AEA67-6B74-4D23-A6C1-32923149EA8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Custody Record</a:t>
          </a:r>
        </a:p>
      </dgm:t>
    </dgm:pt>
    <dgm:pt modelId="{256D9F93-3689-41BD-98EA-70ADBDEA9E4C}" type="parTrans" cxnId="{F6584686-D21F-4C7E-9497-0207C842652E}">
      <dgm:prSet/>
      <dgm:spPr/>
      <dgm:t>
        <a:bodyPr/>
        <a:lstStyle/>
        <a:p>
          <a:endParaRPr lang="en-GB"/>
        </a:p>
      </dgm:t>
    </dgm:pt>
    <dgm:pt modelId="{53013E5B-759F-4C9C-AE8C-BBB3F89407AE}" type="sibTrans" cxnId="{F6584686-D21F-4C7E-9497-0207C842652E}">
      <dgm:prSet/>
      <dgm:spPr/>
      <dgm:t>
        <a:bodyPr/>
        <a:lstStyle/>
        <a:p>
          <a:endParaRPr lang="en-GB"/>
        </a:p>
      </dgm:t>
    </dgm:pt>
    <dgm:pt modelId="{6F645060-E0B0-437E-BE41-B0AAE1E07F8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Any previous accounts- V/W</a:t>
          </a:r>
        </a:p>
      </dgm:t>
    </dgm:pt>
    <dgm:pt modelId="{37A0BBCF-4581-4411-B0E2-0E2977F2FCA8}" type="parTrans" cxnId="{BE9EDD99-360B-4B47-AB29-00ADA1356535}">
      <dgm:prSet/>
      <dgm:spPr/>
      <dgm:t>
        <a:bodyPr/>
        <a:lstStyle/>
        <a:p>
          <a:endParaRPr lang="en-GB"/>
        </a:p>
      </dgm:t>
    </dgm:pt>
    <dgm:pt modelId="{82245868-088E-4C0E-9B85-C01440834D83}" type="sibTrans" cxnId="{BE9EDD99-360B-4B47-AB29-00ADA1356535}">
      <dgm:prSet/>
      <dgm:spPr/>
      <dgm:t>
        <a:bodyPr/>
        <a:lstStyle/>
        <a:p>
          <a:endParaRPr lang="en-GB"/>
        </a:p>
      </dgm:t>
    </dgm:pt>
    <dgm:pt modelId="{5FB43480-94BD-4DBB-B3C8-1B75257134C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Interview Records</a:t>
          </a:r>
        </a:p>
      </dgm:t>
    </dgm:pt>
    <dgm:pt modelId="{05DDFF55-CB5A-4598-B34C-632E20A3D2A3}" type="parTrans" cxnId="{7E1824B0-BDDB-4B49-B961-CCC3D0FF955B}">
      <dgm:prSet/>
      <dgm:spPr/>
      <dgm:t>
        <a:bodyPr/>
        <a:lstStyle/>
        <a:p>
          <a:endParaRPr lang="en-GB"/>
        </a:p>
      </dgm:t>
    </dgm:pt>
    <dgm:pt modelId="{ED7E5C7D-A8A7-42B6-BE19-B26229DE0C26}" type="sibTrans" cxnId="{7E1824B0-BDDB-4B49-B961-CCC3D0FF955B}">
      <dgm:prSet/>
      <dgm:spPr/>
      <dgm:t>
        <a:bodyPr/>
        <a:lstStyle/>
        <a:p>
          <a:endParaRPr lang="en-GB"/>
        </a:p>
      </dgm:t>
    </dgm:pt>
    <dgm:pt modelId="{3A2214A5-F472-4142-972C-4E8C23AB7D8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Witness </a:t>
          </a:r>
          <a:r>
            <a:rPr lang="en-GB" sz="2400" dirty="0" err="1">
              <a:solidFill>
                <a:schemeClr val="tx1"/>
              </a:solidFill>
            </a:rPr>
            <a:t>Precons</a:t>
          </a:r>
          <a:endParaRPr lang="en-GB" sz="2400" dirty="0">
            <a:solidFill>
              <a:schemeClr val="tx1"/>
            </a:solidFill>
          </a:endParaRPr>
        </a:p>
      </dgm:t>
    </dgm:pt>
    <dgm:pt modelId="{11F655FE-97C9-4DEA-9E98-974D7F220B98}" type="parTrans" cxnId="{1BE7D243-E566-4D5E-890C-C119ECDE18C0}">
      <dgm:prSet/>
      <dgm:spPr/>
      <dgm:t>
        <a:bodyPr/>
        <a:lstStyle/>
        <a:p>
          <a:endParaRPr lang="en-GB"/>
        </a:p>
      </dgm:t>
    </dgm:pt>
    <dgm:pt modelId="{651E711F-A3CD-422E-A43F-CB1B91E16FE4}" type="sibTrans" cxnId="{1BE7D243-E566-4D5E-890C-C119ECDE18C0}">
      <dgm:prSet/>
      <dgm:spPr/>
      <dgm:t>
        <a:bodyPr/>
        <a:lstStyle/>
        <a:p>
          <a:endParaRPr lang="en-GB"/>
        </a:p>
      </dgm:t>
    </dgm:pt>
    <dgm:pt modelId="{330B5461-78D7-4451-B269-0D6AE9D978EB}" type="pres">
      <dgm:prSet presAssocID="{0CE99597-6659-40A3-97E0-E6E106B8F83A}" presName="diagram" presStyleCnt="0">
        <dgm:presLayoutVars>
          <dgm:dir/>
          <dgm:resizeHandles val="exact"/>
        </dgm:presLayoutVars>
      </dgm:prSet>
      <dgm:spPr/>
    </dgm:pt>
    <dgm:pt modelId="{2A6D4F06-AF68-45F7-AB8B-737B843D4C29}" type="pres">
      <dgm:prSet presAssocID="{3B667C6D-EE1A-4CA2-9965-CBA7205DCF4B}" presName="node" presStyleLbl="node1" presStyleIdx="0" presStyleCnt="12">
        <dgm:presLayoutVars>
          <dgm:bulletEnabled val="1"/>
        </dgm:presLayoutVars>
      </dgm:prSet>
      <dgm:spPr/>
    </dgm:pt>
    <dgm:pt modelId="{06FB296E-6935-442D-90C9-CCC0EECFC525}" type="pres">
      <dgm:prSet presAssocID="{A1D98FEE-CB8A-451E-B634-E8C335445698}" presName="sibTrans" presStyleCnt="0"/>
      <dgm:spPr/>
    </dgm:pt>
    <dgm:pt modelId="{CCD8817B-0A41-47AE-AE00-3C5A2F983B6B}" type="pres">
      <dgm:prSet presAssocID="{2D8F0B2B-BBA2-419E-B4EB-F5A3D953F68F}" presName="node" presStyleLbl="node1" presStyleIdx="1" presStyleCnt="12">
        <dgm:presLayoutVars>
          <dgm:bulletEnabled val="1"/>
        </dgm:presLayoutVars>
      </dgm:prSet>
      <dgm:spPr/>
    </dgm:pt>
    <dgm:pt modelId="{5EC40C61-188C-4BEE-B135-E391E53FDB97}" type="pres">
      <dgm:prSet presAssocID="{8CA4D158-5247-4B34-828B-9B1A5DAA86D1}" presName="sibTrans" presStyleCnt="0"/>
      <dgm:spPr/>
    </dgm:pt>
    <dgm:pt modelId="{F0BC1115-6CE3-44B4-844A-B8C91C1391CE}" type="pres">
      <dgm:prSet presAssocID="{9FDDF96D-0774-46A0-BBE6-7718294824EC}" presName="node" presStyleLbl="node1" presStyleIdx="2" presStyleCnt="12">
        <dgm:presLayoutVars>
          <dgm:bulletEnabled val="1"/>
        </dgm:presLayoutVars>
      </dgm:prSet>
      <dgm:spPr/>
    </dgm:pt>
    <dgm:pt modelId="{46CE4B26-E79B-4780-AE2B-0DA52CC17989}" type="pres">
      <dgm:prSet presAssocID="{F21577B6-42A8-427B-8627-1D08885CFBF3}" presName="sibTrans" presStyleCnt="0"/>
      <dgm:spPr/>
    </dgm:pt>
    <dgm:pt modelId="{B6C7F5C3-006D-4A74-9C5E-D412B2251AC4}" type="pres">
      <dgm:prSet presAssocID="{62015512-FBA1-492D-942F-AF5989CE3021}" presName="node" presStyleLbl="node1" presStyleIdx="3" presStyleCnt="12">
        <dgm:presLayoutVars>
          <dgm:bulletEnabled val="1"/>
        </dgm:presLayoutVars>
      </dgm:prSet>
      <dgm:spPr/>
    </dgm:pt>
    <dgm:pt modelId="{E6EE752D-6D8F-4E2B-9FF9-F2E957E74EE9}" type="pres">
      <dgm:prSet presAssocID="{96EC2C2A-B383-4D44-BD4F-07A217C78215}" presName="sibTrans" presStyleCnt="0"/>
      <dgm:spPr/>
    </dgm:pt>
    <dgm:pt modelId="{128D84DC-7691-40C8-A7C3-C5B08E6AB368}" type="pres">
      <dgm:prSet presAssocID="{21494C52-B2C8-4924-B21F-A39D88624103}" presName="node" presStyleLbl="node1" presStyleIdx="4" presStyleCnt="12">
        <dgm:presLayoutVars>
          <dgm:bulletEnabled val="1"/>
        </dgm:presLayoutVars>
      </dgm:prSet>
      <dgm:spPr/>
    </dgm:pt>
    <dgm:pt modelId="{E72BDEAB-DF62-447C-B119-A7692A4E4CF3}" type="pres">
      <dgm:prSet presAssocID="{BF9700AE-48CF-488F-AD8C-1BEE9F696B98}" presName="sibTrans" presStyleCnt="0"/>
      <dgm:spPr/>
    </dgm:pt>
    <dgm:pt modelId="{B08E92F1-6D82-4D5E-BAB9-4DAA5AA5BFF4}" type="pres">
      <dgm:prSet presAssocID="{863C47DC-2A30-4832-B820-A3FACBB18173}" presName="node" presStyleLbl="node1" presStyleIdx="5" presStyleCnt="12">
        <dgm:presLayoutVars>
          <dgm:bulletEnabled val="1"/>
        </dgm:presLayoutVars>
      </dgm:prSet>
      <dgm:spPr/>
    </dgm:pt>
    <dgm:pt modelId="{32E37020-41B1-4184-93DF-8398FADC92F5}" type="pres">
      <dgm:prSet presAssocID="{449FD8AA-7513-4594-A33D-D4C2DAB8EB0D}" presName="sibTrans" presStyleCnt="0"/>
      <dgm:spPr/>
    </dgm:pt>
    <dgm:pt modelId="{7090B6CE-7D21-4B6C-9A24-C7308FB35C78}" type="pres">
      <dgm:prSet presAssocID="{F68E9D91-8EA4-4FE9-BB87-5EB990B10BF5}" presName="node" presStyleLbl="node1" presStyleIdx="6" presStyleCnt="12">
        <dgm:presLayoutVars>
          <dgm:bulletEnabled val="1"/>
        </dgm:presLayoutVars>
      </dgm:prSet>
      <dgm:spPr/>
    </dgm:pt>
    <dgm:pt modelId="{E60C7C5C-7241-4380-B9D5-313125AC4616}" type="pres">
      <dgm:prSet presAssocID="{03EBCECE-6C3C-409E-BF14-4F6B4A10EC54}" presName="sibTrans" presStyleCnt="0"/>
      <dgm:spPr/>
    </dgm:pt>
    <dgm:pt modelId="{6FC754DD-186E-4A9F-97DE-94525B3D78AA}" type="pres">
      <dgm:prSet presAssocID="{6BC2896C-4F05-4C01-A3EF-B414041CEFC7}" presName="node" presStyleLbl="node1" presStyleIdx="7" presStyleCnt="12">
        <dgm:presLayoutVars>
          <dgm:bulletEnabled val="1"/>
        </dgm:presLayoutVars>
      </dgm:prSet>
      <dgm:spPr/>
    </dgm:pt>
    <dgm:pt modelId="{CF946185-19D4-445E-A447-90E5383E51C6}" type="pres">
      <dgm:prSet presAssocID="{90868C3A-DB1F-4428-8C44-DDD72E5C6FB4}" presName="sibTrans" presStyleCnt="0"/>
      <dgm:spPr/>
    </dgm:pt>
    <dgm:pt modelId="{79A52720-074E-488F-8817-6983B07DF91A}" type="pres">
      <dgm:prSet presAssocID="{3A6AEA67-6B74-4D23-A6C1-32923149EA8D}" presName="node" presStyleLbl="node1" presStyleIdx="8" presStyleCnt="12">
        <dgm:presLayoutVars>
          <dgm:bulletEnabled val="1"/>
        </dgm:presLayoutVars>
      </dgm:prSet>
      <dgm:spPr/>
    </dgm:pt>
    <dgm:pt modelId="{452EEEFA-FE32-4F3D-85D7-5DC19B4B1264}" type="pres">
      <dgm:prSet presAssocID="{53013E5B-759F-4C9C-AE8C-BBB3F89407AE}" presName="sibTrans" presStyleCnt="0"/>
      <dgm:spPr/>
    </dgm:pt>
    <dgm:pt modelId="{E8B8B725-5CE6-4FAC-B07C-2E946842DD4C}" type="pres">
      <dgm:prSet presAssocID="{6F645060-E0B0-437E-BE41-B0AAE1E07F82}" presName="node" presStyleLbl="node1" presStyleIdx="9" presStyleCnt="12">
        <dgm:presLayoutVars>
          <dgm:bulletEnabled val="1"/>
        </dgm:presLayoutVars>
      </dgm:prSet>
      <dgm:spPr/>
    </dgm:pt>
    <dgm:pt modelId="{30A045F8-5649-4760-8F81-8459131D6395}" type="pres">
      <dgm:prSet presAssocID="{82245868-088E-4C0E-9B85-C01440834D83}" presName="sibTrans" presStyleCnt="0"/>
      <dgm:spPr/>
    </dgm:pt>
    <dgm:pt modelId="{29F9D880-1EF8-44E1-BC0D-44F0B8BE692A}" type="pres">
      <dgm:prSet presAssocID="{5FB43480-94BD-4DBB-B3C8-1B75257134C6}" presName="node" presStyleLbl="node1" presStyleIdx="10" presStyleCnt="12">
        <dgm:presLayoutVars>
          <dgm:bulletEnabled val="1"/>
        </dgm:presLayoutVars>
      </dgm:prSet>
      <dgm:spPr/>
    </dgm:pt>
    <dgm:pt modelId="{C02E7959-DFC9-433D-B33C-207BF5F1B7CF}" type="pres">
      <dgm:prSet presAssocID="{ED7E5C7D-A8A7-42B6-BE19-B26229DE0C26}" presName="sibTrans" presStyleCnt="0"/>
      <dgm:spPr/>
    </dgm:pt>
    <dgm:pt modelId="{C4F8C796-8972-4B5D-9198-C1C287B76FCD}" type="pres">
      <dgm:prSet presAssocID="{3A2214A5-F472-4142-972C-4E8C23AB7D87}" presName="node" presStyleLbl="node1" presStyleIdx="11" presStyleCnt="12">
        <dgm:presLayoutVars>
          <dgm:bulletEnabled val="1"/>
        </dgm:presLayoutVars>
      </dgm:prSet>
      <dgm:spPr/>
    </dgm:pt>
  </dgm:ptLst>
  <dgm:cxnLst>
    <dgm:cxn modelId="{BCA01406-0594-4D84-8439-2AE8363965F3}" srcId="{0CE99597-6659-40A3-97E0-E6E106B8F83A}" destId="{2D8F0B2B-BBA2-419E-B4EB-F5A3D953F68F}" srcOrd="1" destOrd="0" parTransId="{75E3412B-2118-4721-8DC8-866A5A2B6C17}" sibTransId="{8CA4D158-5247-4B34-828B-9B1A5DAA86D1}"/>
    <dgm:cxn modelId="{3FF55516-5076-4657-A43E-42656A26CF33}" type="presOf" srcId="{9FDDF96D-0774-46A0-BBE6-7718294824EC}" destId="{F0BC1115-6CE3-44B4-844A-B8C91C1391CE}" srcOrd="0" destOrd="0" presId="urn:microsoft.com/office/officeart/2005/8/layout/default"/>
    <dgm:cxn modelId="{5AC60B1E-A24C-40CF-A2D8-CFBEBDAF077E}" srcId="{0CE99597-6659-40A3-97E0-E6E106B8F83A}" destId="{3B667C6D-EE1A-4CA2-9965-CBA7205DCF4B}" srcOrd="0" destOrd="0" parTransId="{200A6F38-EBBC-425E-928E-36F555A0373F}" sibTransId="{A1D98FEE-CB8A-451E-B634-E8C335445698}"/>
    <dgm:cxn modelId="{7163E825-C8F8-4959-ABBB-B106C35AF3CD}" type="presOf" srcId="{21494C52-B2C8-4924-B21F-A39D88624103}" destId="{128D84DC-7691-40C8-A7C3-C5B08E6AB368}" srcOrd="0" destOrd="0" presId="urn:microsoft.com/office/officeart/2005/8/layout/default"/>
    <dgm:cxn modelId="{04D78431-FFB2-49EE-9D7D-310337915C90}" type="presOf" srcId="{3A6AEA67-6B74-4D23-A6C1-32923149EA8D}" destId="{79A52720-074E-488F-8817-6983B07DF91A}" srcOrd="0" destOrd="0" presId="urn:microsoft.com/office/officeart/2005/8/layout/default"/>
    <dgm:cxn modelId="{1BE7D243-E566-4D5E-890C-C119ECDE18C0}" srcId="{0CE99597-6659-40A3-97E0-E6E106B8F83A}" destId="{3A2214A5-F472-4142-972C-4E8C23AB7D87}" srcOrd="11" destOrd="0" parTransId="{11F655FE-97C9-4DEA-9E98-974D7F220B98}" sibTransId="{651E711F-A3CD-422E-A43F-CB1B91E16FE4}"/>
    <dgm:cxn modelId="{73802047-E1D9-427D-8B2E-852B6513E37C}" type="presOf" srcId="{6BC2896C-4F05-4C01-A3EF-B414041CEFC7}" destId="{6FC754DD-186E-4A9F-97DE-94525B3D78AA}" srcOrd="0" destOrd="0" presId="urn:microsoft.com/office/officeart/2005/8/layout/default"/>
    <dgm:cxn modelId="{83323E4A-C07A-464F-88CA-C797178C903C}" srcId="{0CE99597-6659-40A3-97E0-E6E106B8F83A}" destId="{9FDDF96D-0774-46A0-BBE6-7718294824EC}" srcOrd="2" destOrd="0" parTransId="{7D59F566-8CE7-481F-858F-4CBC9C712F08}" sibTransId="{F21577B6-42A8-427B-8627-1D08885CFBF3}"/>
    <dgm:cxn modelId="{B1EE6373-2100-4B1A-8FA6-1A2635BEA3D6}" srcId="{0CE99597-6659-40A3-97E0-E6E106B8F83A}" destId="{863C47DC-2A30-4832-B820-A3FACBB18173}" srcOrd="5" destOrd="0" parTransId="{C98358E4-7FDF-4828-9E27-B3ADF3460C92}" sibTransId="{449FD8AA-7513-4594-A33D-D4C2DAB8EB0D}"/>
    <dgm:cxn modelId="{37F32F55-B22C-463A-917E-F1EE89A7CA19}" srcId="{0CE99597-6659-40A3-97E0-E6E106B8F83A}" destId="{6BC2896C-4F05-4C01-A3EF-B414041CEFC7}" srcOrd="7" destOrd="0" parTransId="{60772C53-8F94-47D7-8CAE-31634DCAB4F5}" sibTransId="{90868C3A-DB1F-4428-8C44-DDD72E5C6FB4}"/>
    <dgm:cxn modelId="{28911678-459A-41E6-84B6-4EA11D855CAA}" type="presOf" srcId="{3B667C6D-EE1A-4CA2-9965-CBA7205DCF4B}" destId="{2A6D4F06-AF68-45F7-AB8B-737B843D4C29}" srcOrd="0" destOrd="0" presId="urn:microsoft.com/office/officeart/2005/8/layout/default"/>
    <dgm:cxn modelId="{F6584686-D21F-4C7E-9497-0207C842652E}" srcId="{0CE99597-6659-40A3-97E0-E6E106B8F83A}" destId="{3A6AEA67-6B74-4D23-A6C1-32923149EA8D}" srcOrd="8" destOrd="0" parTransId="{256D9F93-3689-41BD-98EA-70ADBDEA9E4C}" sibTransId="{53013E5B-759F-4C9C-AE8C-BBB3F89407AE}"/>
    <dgm:cxn modelId="{0C0F3D8A-6CF9-4511-B0E2-04D1CA883C88}" type="presOf" srcId="{2D8F0B2B-BBA2-419E-B4EB-F5A3D953F68F}" destId="{CCD8817B-0A41-47AE-AE00-3C5A2F983B6B}" srcOrd="0" destOrd="0" presId="urn:microsoft.com/office/officeart/2005/8/layout/default"/>
    <dgm:cxn modelId="{BE9EDD99-360B-4B47-AB29-00ADA1356535}" srcId="{0CE99597-6659-40A3-97E0-E6E106B8F83A}" destId="{6F645060-E0B0-437E-BE41-B0AAE1E07F82}" srcOrd="9" destOrd="0" parTransId="{37A0BBCF-4581-4411-B0E2-0E2977F2FCA8}" sibTransId="{82245868-088E-4C0E-9B85-C01440834D83}"/>
    <dgm:cxn modelId="{5E522D9C-99CD-42E0-9820-FC10B722D933}" type="presOf" srcId="{6F645060-E0B0-437E-BE41-B0AAE1E07F82}" destId="{E8B8B725-5CE6-4FAC-B07C-2E946842DD4C}" srcOrd="0" destOrd="0" presId="urn:microsoft.com/office/officeart/2005/8/layout/default"/>
    <dgm:cxn modelId="{7E1824B0-BDDB-4B49-B961-CCC3D0FF955B}" srcId="{0CE99597-6659-40A3-97E0-E6E106B8F83A}" destId="{5FB43480-94BD-4DBB-B3C8-1B75257134C6}" srcOrd="10" destOrd="0" parTransId="{05DDFF55-CB5A-4598-B34C-632E20A3D2A3}" sibTransId="{ED7E5C7D-A8A7-42B6-BE19-B26229DE0C26}"/>
    <dgm:cxn modelId="{A708FAB0-E75C-4053-92DB-7A410C825BF8}" type="presOf" srcId="{3A2214A5-F472-4142-972C-4E8C23AB7D87}" destId="{C4F8C796-8972-4B5D-9198-C1C287B76FCD}" srcOrd="0" destOrd="0" presId="urn:microsoft.com/office/officeart/2005/8/layout/default"/>
    <dgm:cxn modelId="{43BD67C1-2261-4D61-97E7-68550F607F32}" type="presOf" srcId="{0CE99597-6659-40A3-97E0-E6E106B8F83A}" destId="{330B5461-78D7-4451-B269-0D6AE9D978EB}" srcOrd="0" destOrd="0" presId="urn:microsoft.com/office/officeart/2005/8/layout/default"/>
    <dgm:cxn modelId="{5C8B2EC7-F065-4B3F-9198-EB33F95514E9}" type="presOf" srcId="{F68E9D91-8EA4-4FE9-BB87-5EB990B10BF5}" destId="{7090B6CE-7D21-4B6C-9A24-C7308FB35C78}" srcOrd="0" destOrd="0" presId="urn:microsoft.com/office/officeart/2005/8/layout/default"/>
    <dgm:cxn modelId="{3D2748CF-5E47-43E6-80EC-F5FDDCD2E474}" type="presOf" srcId="{62015512-FBA1-492D-942F-AF5989CE3021}" destId="{B6C7F5C3-006D-4A74-9C5E-D412B2251AC4}" srcOrd="0" destOrd="0" presId="urn:microsoft.com/office/officeart/2005/8/layout/default"/>
    <dgm:cxn modelId="{A2DF53CF-CF19-4C05-B52D-E7D71CED9D5A}" srcId="{0CE99597-6659-40A3-97E0-E6E106B8F83A}" destId="{62015512-FBA1-492D-942F-AF5989CE3021}" srcOrd="3" destOrd="0" parTransId="{BFF47C36-CBB5-48D2-AB79-0B118C0356EE}" sibTransId="{96EC2C2A-B383-4D44-BD4F-07A217C78215}"/>
    <dgm:cxn modelId="{FEB685D4-1FB4-4D66-8357-F70AFB24FAB8}" type="presOf" srcId="{863C47DC-2A30-4832-B820-A3FACBB18173}" destId="{B08E92F1-6D82-4D5E-BAB9-4DAA5AA5BFF4}" srcOrd="0" destOrd="0" presId="urn:microsoft.com/office/officeart/2005/8/layout/default"/>
    <dgm:cxn modelId="{EB1F25DB-3BA9-488D-98D1-CEA804F51379}" srcId="{0CE99597-6659-40A3-97E0-E6E106B8F83A}" destId="{21494C52-B2C8-4924-B21F-A39D88624103}" srcOrd="4" destOrd="0" parTransId="{02A8BAC9-263A-4F6C-9C78-5123B196E4CD}" sibTransId="{BF9700AE-48CF-488F-AD8C-1BEE9F696B98}"/>
    <dgm:cxn modelId="{A4DA9ADD-4DE8-446A-81AA-D943742CFE49}" type="presOf" srcId="{5FB43480-94BD-4DBB-B3C8-1B75257134C6}" destId="{29F9D880-1EF8-44E1-BC0D-44F0B8BE692A}" srcOrd="0" destOrd="0" presId="urn:microsoft.com/office/officeart/2005/8/layout/default"/>
    <dgm:cxn modelId="{CEFA5DED-F930-4209-8D58-1CD1D7EDF7D8}" srcId="{0CE99597-6659-40A3-97E0-E6E106B8F83A}" destId="{F68E9D91-8EA4-4FE9-BB87-5EB990B10BF5}" srcOrd="6" destOrd="0" parTransId="{1959ECAA-A874-4F2B-B3FA-530759E696C9}" sibTransId="{03EBCECE-6C3C-409E-BF14-4F6B4A10EC54}"/>
    <dgm:cxn modelId="{DB6A3A34-2A7B-4A1D-A62A-C74F425A3457}" type="presParOf" srcId="{330B5461-78D7-4451-B269-0D6AE9D978EB}" destId="{2A6D4F06-AF68-45F7-AB8B-737B843D4C29}" srcOrd="0" destOrd="0" presId="urn:microsoft.com/office/officeart/2005/8/layout/default"/>
    <dgm:cxn modelId="{2D350AA4-A484-4EFF-8D85-380F57CD4CFC}" type="presParOf" srcId="{330B5461-78D7-4451-B269-0D6AE9D978EB}" destId="{06FB296E-6935-442D-90C9-CCC0EECFC525}" srcOrd="1" destOrd="0" presId="urn:microsoft.com/office/officeart/2005/8/layout/default"/>
    <dgm:cxn modelId="{245154AB-8298-4D2D-A8BB-B2E317523B6C}" type="presParOf" srcId="{330B5461-78D7-4451-B269-0D6AE9D978EB}" destId="{CCD8817B-0A41-47AE-AE00-3C5A2F983B6B}" srcOrd="2" destOrd="0" presId="urn:microsoft.com/office/officeart/2005/8/layout/default"/>
    <dgm:cxn modelId="{460881A8-76BE-4C02-9329-86CAABD6049E}" type="presParOf" srcId="{330B5461-78D7-4451-B269-0D6AE9D978EB}" destId="{5EC40C61-188C-4BEE-B135-E391E53FDB97}" srcOrd="3" destOrd="0" presId="urn:microsoft.com/office/officeart/2005/8/layout/default"/>
    <dgm:cxn modelId="{050AA800-7F3C-456B-8F78-B57E70D4F35E}" type="presParOf" srcId="{330B5461-78D7-4451-B269-0D6AE9D978EB}" destId="{F0BC1115-6CE3-44B4-844A-B8C91C1391CE}" srcOrd="4" destOrd="0" presId="urn:microsoft.com/office/officeart/2005/8/layout/default"/>
    <dgm:cxn modelId="{0FCCC561-8F0A-4900-946A-F3651F098CE3}" type="presParOf" srcId="{330B5461-78D7-4451-B269-0D6AE9D978EB}" destId="{46CE4B26-E79B-4780-AE2B-0DA52CC17989}" srcOrd="5" destOrd="0" presId="urn:microsoft.com/office/officeart/2005/8/layout/default"/>
    <dgm:cxn modelId="{E9D39E78-1F97-48C8-8BB3-D5CE3C990E68}" type="presParOf" srcId="{330B5461-78D7-4451-B269-0D6AE9D978EB}" destId="{B6C7F5C3-006D-4A74-9C5E-D412B2251AC4}" srcOrd="6" destOrd="0" presId="urn:microsoft.com/office/officeart/2005/8/layout/default"/>
    <dgm:cxn modelId="{00085594-C5A2-4A60-8020-71FDFA03B920}" type="presParOf" srcId="{330B5461-78D7-4451-B269-0D6AE9D978EB}" destId="{E6EE752D-6D8F-4E2B-9FF9-F2E957E74EE9}" srcOrd="7" destOrd="0" presId="urn:microsoft.com/office/officeart/2005/8/layout/default"/>
    <dgm:cxn modelId="{15B1B9E2-A21F-490A-9F9A-742E336DF8F2}" type="presParOf" srcId="{330B5461-78D7-4451-B269-0D6AE9D978EB}" destId="{128D84DC-7691-40C8-A7C3-C5B08E6AB368}" srcOrd="8" destOrd="0" presId="urn:microsoft.com/office/officeart/2005/8/layout/default"/>
    <dgm:cxn modelId="{B762FE81-5A63-45FB-B59F-1C54E23640C6}" type="presParOf" srcId="{330B5461-78D7-4451-B269-0D6AE9D978EB}" destId="{E72BDEAB-DF62-447C-B119-A7692A4E4CF3}" srcOrd="9" destOrd="0" presId="urn:microsoft.com/office/officeart/2005/8/layout/default"/>
    <dgm:cxn modelId="{957BBA45-A5D8-4059-941B-522DF0478B1E}" type="presParOf" srcId="{330B5461-78D7-4451-B269-0D6AE9D978EB}" destId="{B08E92F1-6D82-4D5E-BAB9-4DAA5AA5BFF4}" srcOrd="10" destOrd="0" presId="urn:microsoft.com/office/officeart/2005/8/layout/default"/>
    <dgm:cxn modelId="{A26EF472-1344-47A0-A428-6B7D8FE8DA55}" type="presParOf" srcId="{330B5461-78D7-4451-B269-0D6AE9D978EB}" destId="{32E37020-41B1-4184-93DF-8398FADC92F5}" srcOrd="11" destOrd="0" presId="urn:microsoft.com/office/officeart/2005/8/layout/default"/>
    <dgm:cxn modelId="{7AFFEDC9-C8DA-43E1-A40F-BFD3964711BA}" type="presParOf" srcId="{330B5461-78D7-4451-B269-0D6AE9D978EB}" destId="{7090B6CE-7D21-4B6C-9A24-C7308FB35C78}" srcOrd="12" destOrd="0" presId="urn:microsoft.com/office/officeart/2005/8/layout/default"/>
    <dgm:cxn modelId="{EAEE3EE7-FFF4-4B49-A137-217365705422}" type="presParOf" srcId="{330B5461-78D7-4451-B269-0D6AE9D978EB}" destId="{E60C7C5C-7241-4380-B9D5-313125AC4616}" srcOrd="13" destOrd="0" presId="urn:microsoft.com/office/officeart/2005/8/layout/default"/>
    <dgm:cxn modelId="{76DC2257-82FA-4975-966E-24982F4B3880}" type="presParOf" srcId="{330B5461-78D7-4451-B269-0D6AE9D978EB}" destId="{6FC754DD-186E-4A9F-97DE-94525B3D78AA}" srcOrd="14" destOrd="0" presId="urn:microsoft.com/office/officeart/2005/8/layout/default"/>
    <dgm:cxn modelId="{AD98079F-4232-4D15-AB39-41856EFE2F96}" type="presParOf" srcId="{330B5461-78D7-4451-B269-0D6AE9D978EB}" destId="{CF946185-19D4-445E-A447-90E5383E51C6}" srcOrd="15" destOrd="0" presId="urn:microsoft.com/office/officeart/2005/8/layout/default"/>
    <dgm:cxn modelId="{4F1B377B-3064-4939-A9F3-08C1545FD317}" type="presParOf" srcId="{330B5461-78D7-4451-B269-0D6AE9D978EB}" destId="{79A52720-074E-488F-8817-6983B07DF91A}" srcOrd="16" destOrd="0" presId="urn:microsoft.com/office/officeart/2005/8/layout/default"/>
    <dgm:cxn modelId="{F328F718-E405-4970-ADAD-D2C66A3F1CAC}" type="presParOf" srcId="{330B5461-78D7-4451-B269-0D6AE9D978EB}" destId="{452EEEFA-FE32-4F3D-85D7-5DC19B4B1264}" srcOrd="17" destOrd="0" presId="urn:microsoft.com/office/officeart/2005/8/layout/default"/>
    <dgm:cxn modelId="{7E4E3E4A-4F08-477A-BBFA-685D4D878894}" type="presParOf" srcId="{330B5461-78D7-4451-B269-0D6AE9D978EB}" destId="{E8B8B725-5CE6-4FAC-B07C-2E946842DD4C}" srcOrd="18" destOrd="0" presId="urn:microsoft.com/office/officeart/2005/8/layout/default"/>
    <dgm:cxn modelId="{C81706E7-16A1-4604-98E7-F9F6DF252420}" type="presParOf" srcId="{330B5461-78D7-4451-B269-0D6AE9D978EB}" destId="{30A045F8-5649-4760-8F81-8459131D6395}" srcOrd="19" destOrd="0" presId="urn:microsoft.com/office/officeart/2005/8/layout/default"/>
    <dgm:cxn modelId="{BE5E85A2-515E-4C61-90C7-A07EF9F800CE}" type="presParOf" srcId="{330B5461-78D7-4451-B269-0D6AE9D978EB}" destId="{29F9D880-1EF8-44E1-BC0D-44F0B8BE692A}" srcOrd="20" destOrd="0" presId="urn:microsoft.com/office/officeart/2005/8/layout/default"/>
    <dgm:cxn modelId="{64F21BBA-4E0E-4CA2-8B55-04BDD4D47977}" type="presParOf" srcId="{330B5461-78D7-4451-B269-0D6AE9D978EB}" destId="{C02E7959-DFC9-433D-B33C-207BF5F1B7CF}" srcOrd="21" destOrd="0" presId="urn:microsoft.com/office/officeart/2005/8/layout/default"/>
    <dgm:cxn modelId="{3FEFBB16-98E3-4488-879E-64D9139C0005}" type="presParOf" srcId="{330B5461-78D7-4451-B269-0D6AE9D978EB}" destId="{C4F8C796-8972-4B5D-9198-C1C287B76FCD}"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0BF43-AB3C-43C0-BFD3-40BA12CBA4D6}">
      <dsp:nvSpPr>
        <dsp:cNvPr id="0" name=""/>
        <dsp:cNvSpPr/>
      </dsp:nvSpPr>
      <dsp:spPr>
        <a:xfrm>
          <a:off x="-637842" y="-181384"/>
          <a:ext cx="8504588" cy="1974740"/>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u="sng" kern="1200" dirty="0">
              <a:solidFill>
                <a:schemeClr val="tx1"/>
              </a:solidFill>
            </a:rPr>
            <a:t>Recording</a:t>
          </a:r>
          <a:r>
            <a:rPr lang="en-GB" sz="2400" kern="1200" dirty="0">
              <a:solidFill>
                <a:schemeClr val="tx1"/>
              </a:solidFill>
            </a:rPr>
            <a:t> and </a:t>
          </a:r>
          <a:r>
            <a:rPr lang="en-GB" sz="2400" b="1" u="sng" kern="1200" dirty="0">
              <a:solidFill>
                <a:schemeClr val="tx1"/>
              </a:solidFill>
            </a:rPr>
            <a:t>retaining</a:t>
          </a:r>
          <a:r>
            <a:rPr lang="en-GB" sz="2400" kern="1200" dirty="0">
              <a:solidFill>
                <a:schemeClr val="tx1"/>
              </a:solidFill>
            </a:rPr>
            <a:t> unused material, including distinguishing between </a:t>
          </a:r>
          <a:r>
            <a:rPr lang="en-GB" sz="2400" b="1" u="sng" kern="1200" dirty="0">
              <a:solidFill>
                <a:schemeClr val="tx1"/>
              </a:solidFill>
            </a:rPr>
            <a:t>sensitive</a:t>
          </a:r>
          <a:r>
            <a:rPr lang="en-GB" sz="2400" kern="1200" dirty="0">
              <a:solidFill>
                <a:schemeClr val="tx1"/>
              </a:solidFill>
            </a:rPr>
            <a:t> and </a:t>
          </a:r>
          <a:r>
            <a:rPr lang="en-GB" sz="2400" b="1" u="sng" kern="1200" dirty="0">
              <a:solidFill>
                <a:schemeClr val="tx1"/>
              </a:solidFill>
            </a:rPr>
            <a:t>non-sensitive </a:t>
          </a:r>
          <a:r>
            <a:rPr lang="en-GB" sz="2400" kern="1200" dirty="0">
              <a:solidFill>
                <a:schemeClr val="tx1"/>
              </a:solidFill>
            </a:rPr>
            <a:t>material is part of what is known as the disclosure process. The Criminal Procedure and Investigations Act 1996 </a:t>
          </a:r>
          <a:r>
            <a:rPr lang="en-GB" sz="2400" b="1" kern="1200" dirty="0">
              <a:solidFill>
                <a:schemeClr val="tx1"/>
              </a:solidFill>
            </a:rPr>
            <a:t>is concerned with material gathered during a criminal investigation</a:t>
          </a:r>
        </a:p>
      </dsp:txBody>
      <dsp:txXfrm>
        <a:off x="-580004" y="-123546"/>
        <a:ext cx="6889135" cy="1859064"/>
      </dsp:txXfrm>
    </dsp:sp>
    <dsp:sp modelId="{506A0020-0D01-4624-8D47-329DA04E65CA}">
      <dsp:nvSpPr>
        <dsp:cNvPr id="0" name=""/>
        <dsp:cNvSpPr/>
      </dsp:nvSpPr>
      <dsp:spPr>
        <a:xfrm>
          <a:off x="2106034" y="1961631"/>
          <a:ext cx="4654546" cy="888383"/>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What material must be retained? </a:t>
          </a:r>
          <a:endParaRPr lang="en-GB" sz="2300" kern="1200" dirty="0">
            <a:solidFill>
              <a:schemeClr val="tx1"/>
            </a:solidFill>
          </a:endParaRPr>
        </a:p>
      </dsp:txBody>
      <dsp:txXfrm>
        <a:off x="2132054" y="1987651"/>
        <a:ext cx="3668992" cy="836343"/>
      </dsp:txXfrm>
    </dsp:sp>
    <dsp:sp modelId="{2CDADF1C-3BA3-4592-8492-43C28AA526D4}">
      <dsp:nvSpPr>
        <dsp:cNvPr id="0" name=""/>
        <dsp:cNvSpPr/>
      </dsp:nvSpPr>
      <dsp:spPr>
        <a:xfrm>
          <a:off x="340449" y="2934769"/>
          <a:ext cx="8504588" cy="1249203"/>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The CPIA Code of Practice requires that </a:t>
          </a:r>
          <a:r>
            <a:rPr lang="en-GB" sz="2000" b="1" u="sng" kern="1200" dirty="0">
              <a:solidFill>
                <a:schemeClr val="tx1"/>
              </a:solidFill>
            </a:rPr>
            <a:t>ALL</a:t>
          </a:r>
          <a:r>
            <a:rPr lang="en-GB" sz="2000" kern="1200" dirty="0">
              <a:solidFill>
                <a:schemeClr val="tx1"/>
              </a:solidFill>
            </a:rPr>
            <a:t> relevant </a:t>
          </a:r>
          <a:r>
            <a:rPr lang="en-GB" sz="2000" b="0" u="none" kern="1200" dirty="0">
              <a:solidFill>
                <a:schemeClr val="tx1"/>
              </a:solidFill>
            </a:rPr>
            <a:t>material must be retained, including</a:t>
          </a:r>
          <a:r>
            <a:rPr lang="en-GB" sz="2000" b="1" u="sng" kern="1200" dirty="0">
              <a:solidFill>
                <a:schemeClr val="tx1"/>
              </a:solidFill>
            </a:rPr>
            <a:t> information and</a:t>
          </a:r>
          <a:r>
            <a:rPr lang="en-GB" sz="2000" kern="1200" dirty="0">
              <a:solidFill>
                <a:schemeClr val="tx1"/>
              </a:solidFill>
            </a:rPr>
            <a:t> </a:t>
          </a:r>
          <a:r>
            <a:rPr lang="en-GB" sz="2000" b="1" i="0" u="sng" kern="1200" dirty="0">
              <a:solidFill>
                <a:schemeClr val="tx1"/>
              </a:solidFill>
            </a:rPr>
            <a:t>objects</a:t>
          </a:r>
          <a:r>
            <a:rPr lang="en-GB" sz="2000" kern="1200" dirty="0">
              <a:solidFill>
                <a:schemeClr val="tx1"/>
              </a:solidFill>
            </a:rPr>
            <a:t>, which are obtained in the course of a criminal investigation and which may be </a:t>
          </a:r>
          <a:r>
            <a:rPr lang="en-GB" sz="2000" b="1" u="sng" kern="1200" dirty="0">
              <a:solidFill>
                <a:schemeClr val="tx1"/>
              </a:solidFill>
            </a:rPr>
            <a:t>relevant</a:t>
          </a:r>
          <a:r>
            <a:rPr lang="en-GB" sz="2000" kern="1200" dirty="0">
              <a:solidFill>
                <a:schemeClr val="tx1"/>
              </a:solidFill>
            </a:rPr>
            <a:t> to the investigation</a:t>
          </a:r>
          <a:endParaRPr lang="en-GB" sz="2000" b="1" kern="1200" dirty="0">
            <a:solidFill>
              <a:schemeClr val="tx1"/>
            </a:solidFill>
          </a:endParaRPr>
        </a:p>
      </dsp:txBody>
      <dsp:txXfrm>
        <a:off x="377037" y="2971357"/>
        <a:ext cx="6725735" cy="1176027"/>
      </dsp:txXfrm>
    </dsp:sp>
    <dsp:sp modelId="{C989A3C0-3317-445A-AFDB-DCBF367442A6}">
      <dsp:nvSpPr>
        <dsp:cNvPr id="0" name=""/>
        <dsp:cNvSpPr/>
      </dsp:nvSpPr>
      <dsp:spPr>
        <a:xfrm>
          <a:off x="5875671" y="1489525"/>
          <a:ext cx="811981" cy="81198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58367" y="1489525"/>
        <a:ext cx="446589" cy="611016"/>
      </dsp:txXfrm>
    </dsp:sp>
    <dsp:sp modelId="{5BB0A959-6C34-4361-84D0-DD8F99576CA0}">
      <dsp:nvSpPr>
        <dsp:cNvPr id="0" name=""/>
        <dsp:cNvSpPr/>
      </dsp:nvSpPr>
      <dsp:spPr>
        <a:xfrm>
          <a:off x="6750906" y="2530295"/>
          <a:ext cx="811981" cy="811981"/>
        </a:xfrm>
        <a:prstGeom prst="downArrow">
          <a:avLst>
            <a:gd name="adj1" fmla="val 55000"/>
            <a:gd name="adj2" fmla="val 45000"/>
          </a:avLst>
        </a:prstGeom>
        <a:solidFill>
          <a:schemeClr val="accent2">
            <a:alpha val="90000"/>
            <a:tint val="40000"/>
            <a:hueOff val="0"/>
            <a:satOff val="0"/>
            <a:lumOff val="0"/>
            <a:alphaOff val="-4000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33602" y="2530295"/>
        <a:ext cx="446589" cy="611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10412-D685-43E4-8E97-80893C80E898}">
      <dsp:nvSpPr>
        <dsp:cNvPr id="0" name=""/>
        <dsp:cNvSpPr/>
      </dsp:nvSpPr>
      <dsp:spPr>
        <a:xfrm>
          <a:off x="1475371" y="-125479"/>
          <a:ext cx="5177256" cy="5177256"/>
        </a:xfrm>
        <a:prstGeom prst="circularArrow">
          <a:avLst>
            <a:gd name="adj1" fmla="val 4668"/>
            <a:gd name="adj2" fmla="val 272909"/>
            <a:gd name="adj3" fmla="val 12888704"/>
            <a:gd name="adj4" fmla="val 17991876"/>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715DE-2DA8-47CA-BF78-5D74E7F663F1}">
      <dsp:nvSpPr>
        <dsp:cNvPr id="0" name=""/>
        <dsp:cNvSpPr/>
      </dsp:nvSpPr>
      <dsp:spPr>
        <a:xfrm>
          <a:off x="2365374" y="1042"/>
          <a:ext cx="3397249" cy="16986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solidFill>
                <a:schemeClr val="tx1"/>
              </a:solidFill>
            </a:rPr>
            <a:t>Retain</a:t>
          </a:r>
        </a:p>
      </dsp:txBody>
      <dsp:txXfrm>
        <a:off x="2448294" y="83962"/>
        <a:ext cx="3231409" cy="1532784"/>
      </dsp:txXfrm>
    </dsp:sp>
    <dsp:sp modelId="{CC9121E4-0681-4FC8-A4D5-E6F1A843E90A}">
      <dsp:nvSpPr>
        <dsp:cNvPr id="0" name=""/>
        <dsp:cNvSpPr/>
      </dsp:nvSpPr>
      <dsp:spPr>
        <a:xfrm>
          <a:off x="4224353" y="1860021"/>
          <a:ext cx="3397249" cy="16986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solidFill>
                <a:schemeClr val="tx1"/>
              </a:solidFill>
            </a:rPr>
            <a:t>Record</a:t>
          </a:r>
          <a:endParaRPr lang="en-GB" sz="6500" kern="1200" dirty="0">
            <a:solidFill>
              <a:schemeClr val="tx1"/>
            </a:solidFill>
          </a:endParaRPr>
        </a:p>
      </dsp:txBody>
      <dsp:txXfrm>
        <a:off x="4307273" y="1942941"/>
        <a:ext cx="3231409" cy="1532784"/>
      </dsp:txXfrm>
    </dsp:sp>
    <dsp:sp modelId="{B59DD79D-7938-47E3-B7F6-091B1A24E88F}">
      <dsp:nvSpPr>
        <dsp:cNvPr id="0" name=""/>
        <dsp:cNvSpPr/>
      </dsp:nvSpPr>
      <dsp:spPr>
        <a:xfrm>
          <a:off x="2365375" y="3718999"/>
          <a:ext cx="3397249" cy="16986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solidFill>
                <a:schemeClr val="tx1"/>
              </a:solidFill>
            </a:rPr>
            <a:t>Review</a:t>
          </a:r>
          <a:endParaRPr lang="en-GB" sz="6500" kern="1200" dirty="0">
            <a:solidFill>
              <a:schemeClr val="tx1"/>
            </a:solidFill>
          </a:endParaRPr>
        </a:p>
      </dsp:txBody>
      <dsp:txXfrm>
        <a:off x="2448295" y="3801919"/>
        <a:ext cx="3231409" cy="1532784"/>
      </dsp:txXfrm>
    </dsp:sp>
    <dsp:sp modelId="{FB07FF3A-9043-469F-8898-F0473C222066}">
      <dsp:nvSpPr>
        <dsp:cNvPr id="0" name=""/>
        <dsp:cNvSpPr/>
      </dsp:nvSpPr>
      <dsp:spPr>
        <a:xfrm>
          <a:off x="506396" y="1860021"/>
          <a:ext cx="3397249" cy="16986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solidFill>
                <a:schemeClr val="tx1"/>
              </a:solidFill>
            </a:rPr>
            <a:t>Reveal</a:t>
          </a:r>
          <a:endParaRPr lang="en-GB" sz="6500" kern="1200" dirty="0">
            <a:solidFill>
              <a:schemeClr val="tx1"/>
            </a:solidFill>
          </a:endParaRPr>
        </a:p>
      </dsp:txBody>
      <dsp:txXfrm>
        <a:off x="589316" y="1942941"/>
        <a:ext cx="3231409" cy="1532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09E12D-0677-4044-B4E4-A5F3F5B64B64}">
      <dsp:nvSpPr>
        <dsp:cNvPr id="0" name=""/>
        <dsp:cNvSpPr/>
      </dsp:nvSpPr>
      <dsp:spPr>
        <a:xfrm>
          <a:off x="2955685" y="71374"/>
          <a:ext cx="1123933" cy="112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1</a:t>
          </a:r>
          <a:r>
            <a:rPr lang="en-US" sz="2000" kern="1200" baseline="30000" dirty="0">
              <a:latin typeface="Arial" panose="020B0604020202020204" pitchFamily="34" charset="0"/>
              <a:cs typeface="Arial" panose="020B0604020202020204" pitchFamily="34" charset="0"/>
            </a:rPr>
            <a:t>st</a:t>
          </a:r>
          <a:r>
            <a:rPr lang="en-US" sz="2000" kern="1200" dirty="0">
              <a:latin typeface="Arial" panose="020B0604020202020204" pitchFamily="34" charset="0"/>
              <a:cs typeface="Arial" panose="020B0604020202020204" pitchFamily="34" charset="0"/>
            </a:rPr>
            <a:t> RETAIN </a:t>
          </a:r>
        </a:p>
      </dsp:txBody>
      <dsp:txXfrm>
        <a:off x="2955685" y="71374"/>
        <a:ext cx="1123933" cy="1123933"/>
      </dsp:txXfrm>
    </dsp:sp>
    <dsp:sp modelId="{6A18046F-DFE2-45D7-A3C0-E527E926DBAB}">
      <dsp:nvSpPr>
        <dsp:cNvPr id="0" name=""/>
        <dsp:cNvSpPr/>
      </dsp:nvSpPr>
      <dsp:spPr>
        <a:xfrm>
          <a:off x="1279177" y="101544"/>
          <a:ext cx="3174812" cy="3174812"/>
        </a:xfrm>
        <a:prstGeom prst="circularArrow">
          <a:avLst>
            <a:gd name="adj1" fmla="val 6903"/>
            <a:gd name="adj2" fmla="val 465451"/>
            <a:gd name="adj3" fmla="val 479423"/>
            <a:gd name="adj4" fmla="val 20109416"/>
            <a:gd name="adj5" fmla="val 805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46DA4-A68D-482F-894C-0FEB366051D9}">
      <dsp:nvSpPr>
        <dsp:cNvPr id="0" name=""/>
        <dsp:cNvSpPr/>
      </dsp:nvSpPr>
      <dsp:spPr>
        <a:xfrm>
          <a:off x="2985219" y="2128869"/>
          <a:ext cx="1403444" cy="810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2</a:t>
          </a:r>
          <a:r>
            <a:rPr lang="en-US" sz="2000" kern="1200" baseline="30000" dirty="0">
              <a:latin typeface="Arial" panose="020B0604020202020204" pitchFamily="34" charset="0"/>
              <a:cs typeface="Arial" panose="020B0604020202020204" pitchFamily="34" charset="0"/>
            </a:rPr>
            <a:t>nd</a:t>
          </a:r>
          <a:r>
            <a:rPr lang="en-US" sz="2000" kern="1200" dirty="0">
              <a:latin typeface="Arial" panose="020B0604020202020204" pitchFamily="34" charset="0"/>
              <a:cs typeface="Arial" panose="020B0604020202020204" pitchFamily="34" charset="0"/>
            </a:rPr>
            <a:t>  RECORD</a:t>
          </a:r>
          <a:r>
            <a:rPr lang="en-US" sz="2000" kern="1200" dirty="0"/>
            <a:t> </a:t>
          </a:r>
        </a:p>
      </dsp:txBody>
      <dsp:txXfrm>
        <a:off x="2985219" y="2128869"/>
        <a:ext cx="1403444" cy="810367"/>
      </dsp:txXfrm>
    </dsp:sp>
    <dsp:sp modelId="{1C3FACF0-4C79-4587-9001-5DC5FFE27021}">
      <dsp:nvSpPr>
        <dsp:cNvPr id="0" name=""/>
        <dsp:cNvSpPr/>
      </dsp:nvSpPr>
      <dsp:spPr>
        <a:xfrm>
          <a:off x="986935" y="124821"/>
          <a:ext cx="3174812" cy="3174812"/>
        </a:xfrm>
        <a:prstGeom prst="circularArrow">
          <a:avLst>
            <a:gd name="adj1" fmla="val 6903"/>
            <a:gd name="adj2" fmla="val 465451"/>
            <a:gd name="adj3" fmla="val 6885894"/>
            <a:gd name="adj4" fmla="val 4254913"/>
            <a:gd name="adj5" fmla="val 805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553DE-1B49-41FB-B69E-A0BD506AA8C3}">
      <dsp:nvSpPr>
        <dsp:cNvPr id="0" name=""/>
        <dsp:cNvSpPr/>
      </dsp:nvSpPr>
      <dsp:spPr>
        <a:xfrm>
          <a:off x="935869" y="2283254"/>
          <a:ext cx="1345258" cy="51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3</a:t>
          </a:r>
          <a:r>
            <a:rPr lang="en-US" sz="2000" kern="1200" baseline="30000" dirty="0">
              <a:latin typeface="Arial" panose="020B0604020202020204" pitchFamily="34" charset="0"/>
              <a:cs typeface="Arial" panose="020B0604020202020204" pitchFamily="34" charset="0"/>
            </a:rPr>
            <a:t>rd</a:t>
          </a:r>
          <a:r>
            <a:rPr lang="en-US" sz="2000" kern="1200" dirty="0">
              <a:latin typeface="Arial" panose="020B0604020202020204" pitchFamily="34" charset="0"/>
              <a:cs typeface="Arial" panose="020B0604020202020204" pitchFamily="34" charset="0"/>
            </a:rPr>
            <a:t>  REVIEW</a:t>
          </a:r>
        </a:p>
      </dsp:txBody>
      <dsp:txXfrm>
        <a:off x="935869" y="2283254"/>
        <a:ext cx="1345258" cy="518481"/>
      </dsp:txXfrm>
    </dsp:sp>
    <dsp:sp modelId="{8CBB6041-C4D0-4DF8-B070-E8740F85F2B7}">
      <dsp:nvSpPr>
        <dsp:cNvPr id="0" name=""/>
        <dsp:cNvSpPr/>
      </dsp:nvSpPr>
      <dsp:spPr>
        <a:xfrm>
          <a:off x="681738" y="72533"/>
          <a:ext cx="3176907" cy="3058296"/>
        </a:xfrm>
        <a:prstGeom prst="circularArrow">
          <a:avLst>
            <a:gd name="adj1" fmla="val 6903"/>
            <a:gd name="adj2" fmla="val 465451"/>
            <a:gd name="adj3" fmla="val 11785461"/>
            <a:gd name="adj4" fmla="val 8785153"/>
            <a:gd name="adj5" fmla="val 805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7E3B11-2067-4292-BFEF-08527B91D275}">
      <dsp:nvSpPr>
        <dsp:cNvPr id="0" name=""/>
        <dsp:cNvSpPr/>
      </dsp:nvSpPr>
      <dsp:spPr>
        <a:xfrm>
          <a:off x="915491" y="342264"/>
          <a:ext cx="1190673" cy="641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4th REVEAL </a:t>
          </a:r>
          <a:endParaRPr lang="en-US" sz="1800" kern="1200" dirty="0">
            <a:latin typeface="Arial" panose="020B0604020202020204" pitchFamily="34" charset="0"/>
            <a:cs typeface="Arial" panose="020B0604020202020204" pitchFamily="34" charset="0"/>
          </a:endParaRPr>
        </a:p>
      </dsp:txBody>
      <dsp:txXfrm>
        <a:off x="915491" y="342264"/>
        <a:ext cx="1190673" cy="641305"/>
      </dsp:txXfrm>
    </dsp:sp>
    <dsp:sp modelId="{BCEE9A29-116B-466F-9424-DCD2445FC916}">
      <dsp:nvSpPr>
        <dsp:cNvPr id="0" name=""/>
        <dsp:cNvSpPr/>
      </dsp:nvSpPr>
      <dsp:spPr>
        <a:xfrm>
          <a:off x="999092" y="532"/>
          <a:ext cx="3174812" cy="3174812"/>
        </a:xfrm>
        <a:prstGeom prst="circularArrow">
          <a:avLst>
            <a:gd name="adj1" fmla="val 6903"/>
            <a:gd name="adj2" fmla="val 465451"/>
            <a:gd name="adj3" fmla="val 16934070"/>
            <a:gd name="adj4" fmla="val 14694967"/>
            <a:gd name="adj5" fmla="val 805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62B6D-906F-4C49-BF60-1D49F1458B32}">
      <dsp:nvSpPr>
        <dsp:cNvPr id="0" name=""/>
        <dsp:cNvSpPr/>
      </dsp:nvSpPr>
      <dsp:spPr>
        <a:xfrm>
          <a:off x="2286960" y="2405"/>
          <a:ext cx="4140000" cy="158774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MG6 series of forms relate to the </a:t>
          </a:r>
          <a:r>
            <a:rPr lang="en-GB" sz="2400" b="1" kern="1200" dirty="0">
              <a:solidFill>
                <a:schemeClr val="tx1"/>
              </a:solidFill>
            </a:rPr>
            <a:t>relevan</a:t>
          </a:r>
          <a:r>
            <a:rPr lang="en-GB" sz="2400" kern="1200" dirty="0">
              <a:solidFill>
                <a:schemeClr val="tx1"/>
              </a:solidFill>
            </a:rPr>
            <a:t>t </a:t>
          </a:r>
          <a:r>
            <a:rPr lang="en-GB" sz="2400" b="1" kern="1200" dirty="0">
              <a:solidFill>
                <a:schemeClr val="tx1"/>
              </a:solidFill>
            </a:rPr>
            <a:t>unused material </a:t>
          </a:r>
          <a:r>
            <a:rPr lang="en-GB" sz="2400" kern="1200" dirty="0">
              <a:solidFill>
                <a:schemeClr val="tx1"/>
              </a:solidFill>
            </a:rPr>
            <a:t>held by the police that </a:t>
          </a:r>
          <a:r>
            <a:rPr lang="en-GB" sz="2400" u="sng" kern="1200" dirty="0">
              <a:solidFill>
                <a:schemeClr val="tx1"/>
              </a:solidFill>
            </a:rPr>
            <a:t>does not form part of the casefile</a:t>
          </a:r>
          <a:r>
            <a:rPr lang="en-GB" sz="2400" kern="1200" dirty="0">
              <a:solidFill>
                <a:schemeClr val="tx1"/>
              </a:solidFill>
            </a:rPr>
            <a:t>. </a:t>
          </a:r>
        </a:p>
      </dsp:txBody>
      <dsp:txXfrm>
        <a:off x="2286960" y="2405"/>
        <a:ext cx="4140000" cy="1587749"/>
      </dsp:txXfrm>
    </dsp:sp>
    <dsp:sp modelId="{767EE29C-B795-41BF-B468-6DC02E75E626}">
      <dsp:nvSpPr>
        <dsp:cNvPr id="0" name=""/>
        <dsp:cNvSpPr/>
      </dsp:nvSpPr>
      <dsp:spPr>
        <a:xfrm>
          <a:off x="559586" y="1669542"/>
          <a:ext cx="7594747" cy="1587749"/>
        </a:xfrm>
        <a:prstGeom prst="rect">
          <a:avLst/>
        </a:prstGeom>
        <a:solidFill>
          <a:schemeClr val="accent2">
            <a:shade val="80000"/>
            <a:hueOff val="-240708"/>
            <a:satOff val="5083"/>
            <a:lumOff val="135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may be required to be disclosed to the defence at a later stage. When submitting MG6 forms all relevant unused material needs to be listed for the CPS to decide what (if anything) will ultimately be disclosed to the defence.</a:t>
          </a:r>
        </a:p>
      </dsp:txBody>
      <dsp:txXfrm>
        <a:off x="559586" y="1669542"/>
        <a:ext cx="7594747" cy="1587749"/>
      </dsp:txXfrm>
    </dsp:sp>
    <dsp:sp modelId="{D6E17718-1448-48C4-A3F5-BB3A56A7C9F6}">
      <dsp:nvSpPr>
        <dsp:cNvPr id="0" name=""/>
        <dsp:cNvSpPr/>
      </dsp:nvSpPr>
      <dsp:spPr>
        <a:xfrm>
          <a:off x="1439127" y="3336679"/>
          <a:ext cx="5835665" cy="1587749"/>
        </a:xfrm>
        <a:prstGeom prst="rect">
          <a:avLst/>
        </a:prstGeom>
        <a:solidFill>
          <a:schemeClr val="accent2">
            <a:shade val="80000"/>
            <a:hueOff val="-481415"/>
            <a:satOff val="10166"/>
            <a:lumOff val="270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The MG6 series consists of several forms which we will consider in turn</a:t>
          </a:r>
        </a:p>
      </dsp:txBody>
      <dsp:txXfrm>
        <a:off x="1439127" y="3336679"/>
        <a:ext cx="5835665" cy="15877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85433-8846-45AC-B60E-19DC7584F260}">
      <dsp:nvSpPr>
        <dsp:cNvPr id="0" name=""/>
        <dsp:cNvSpPr/>
      </dsp:nvSpPr>
      <dsp:spPr>
        <a:xfrm>
          <a:off x="983" y="54313"/>
          <a:ext cx="3834321" cy="2300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MG6 is a memorandum between the police and CPS.</a:t>
          </a:r>
        </a:p>
      </dsp:txBody>
      <dsp:txXfrm>
        <a:off x="983" y="54313"/>
        <a:ext cx="3834321" cy="2300592"/>
      </dsp:txXfrm>
    </dsp:sp>
    <dsp:sp modelId="{D99398F4-64F2-41E3-84FF-3DE8FD438218}">
      <dsp:nvSpPr>
        <dsp:cNvPr id="0" name=""/>
        <dsp:cNvSpPr/>
      </dsp:nvSpPr>
      <dsp:spPr>
        <a:xfrm>
          <a:off x="4218736" y="54313"/>
          <a:ext cx="3834321" cy="2300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solidFill>
                <a:schemeClr val="tx1"/>
              </a:solidFill>
            </a:rPr>
            <a:t>It will detail outstanding actions with estimated dates of completion.</a:t>
          </a:r>
          <a:endParaRPr lang="en-GB" sz="2500" kern="1200" dirty="0">
            <a:solidFill>
              <a:schemeClr val="tx1"/>
            </a:solidFill>
          </a:endParaRPr>
        </a:p>
      </dsp:txBody>
      <dsp:txXfrm>
        <a:off x="4218736" y="54313"/>
        <a:ext cx="3834321" cy="2300592"/>
      </dsp:txXfrm>
    </dsp:sp>
    <dsp:sp modelId="{FD22B019-A55D-41AE-B7E0-ABC4F0491D79}">
      <dsp:nvSpPr>
        <dsp:cNvPr id="0" name=""/>
        <dsp:cNvSpPr/>
      </dsp:nvSpPr>
      <dsp:spPr>
        <a:xfrm>
          <a:off x="983" y="2738338"/>
          <a:ext cx="3834321" cy="2300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It highlights key items to the prosecutor and also gives the OIC an opportunity to provide their own view on the prosecution as it is not disclosable</a:t>
          </a:r>
        </a:p>
      </dsp:txBody>
      <dsp:txXfrm>
        <a:off x="983" y="2738338"/>
        <a:ext cx="3834321" cy="2300592"/>
      </dsp:txXfrm>
    </dsp:sp>
    <dsp:sp modelId="{D64D8BA4-6A57-4D82-B369-5BEF2D725C67}">
      <dsp:nvSpPr>
        <dsp:cNvPr id="0" name=""/>
        <dsp:cNvSpPr/>
      </dsp:nvSpPr>
      <dsp:spPr>
        <a:xfrm>
          <a:off x="4218736" y="2738338"/>
          <a:ext cx="3834321" cy="2300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A lot of this information will now appear on a CM01 </a:t>
          </a:r>
        </a:p>
      </dsp:txBody>
      <dsp:txXfrm>
        <a:off x="4218736" y="2738338"/>
        <a:ext cx="3834321" cy="23005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59AE9-6D5E-41C0-9116-4EBE9B46934A}">
      <dsp:nvSpPr>
        <dsp:cNvPr id="0" name=""/>
        <dsp:cNvSpPr/>
      </dsp:nvSpPr>
      <dsp:spPr>
        <a:xfrm>
          <a:off x="2723253" y="700"/>
          <a:ext cx="3388574" cy="1422084"/>
        </a:xfrm>
        <a:prstGeom prst="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What is it?</a:t>
          </a:r>
        </a:p>
      </dsp:txBody>
      <dsp:txXfrm>
        <a:off x="2723253" y="700"/>
        <a:ext cx="3388574" cy="1422084"/>
      </dsp:txXfrm>
    </dsp:sp>
    <dsp:sp modelId="{F4E1C140-1493-41C5-AEE2-437ADA6F24CD}">
      <dsp:nvSpPr>
        <dsp:cNvPr id="0" name=""/>
        <dsp:cNvSpPr/>
      </dsp:nvSpPr>
      <dsp:spPr>
        <a:xfrm>
          <a:off x="2324876" y="1514486"/>
          <a:ext cx="4185327" cy="1213464"/>
        </a:xfrm>
        <a:prstGeom prst="rect">
          <a:avLst/>
        </a:prstGeom>
        <a:solidFill>
          <a:schemeClr val="accent2">
            <a:shade val="80000"/>
            <a:hueOff val="-240708"/>
            <a:satOff val="5083"/>
            <a:lumOff val="135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Who does it?</a:t>
          </a:r>
        </a:p>
      </dsp:txBody>
      <dsp:txXfrm>
        <a:off x="2324876" y="1514486"/>
        <a:ext cx="4185327" cy="1213464"/>
      </dsp:txXfrm>
    </dsp:sp>
    <dsp:sp modelId="{57AE2DDE-FC77-40B3-83E9-4B33CED8B5E4}">
      <dsp:nvSpPr>
        <dsp:cNvPr id="0" name=""/>
        <dsp:cNvSpPr/>
      </dsp:nvSpPr>
      <dsp:spPr>
        <a:xfrm>
          <a:off x="1985311" y="2819652"/>
          <a:ext cx="4864458" cy="1834024"/>
        </a:xfrm>
        <a:prstGeom prst="rect">
          <a:avLst/>
        </a:prstGeom>
        <a:solidFill>
          <a:schemeClr val="accent2">
            <a:shade val="80000"/>
            <a:hueOff val="-481415"/>
            <a:satOff val="10166"/>
            <a:lumOff val="270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Where &amp; how is it recorded?</a:t>
          </a:r>
        </a:p>
      </dsp:txBody>
      <dsp:txXfrm>
        <a:off x="1985311" y="2819652"/>
        <a:ext cx="4864458" cy="18340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109E4-F77C-4947-BD29-F4F878CEFA9A}">
      <dsp:nvSpPr>
        <dsp:cNvPr id="0" name=""/>
        <dsp:cNvSpPr/>
      </dsp:nvSpPr>
      <dsp:spPr>
        <a:xfrm>
          <a:off x="2168" y="0"/>
          <a:ext cx="4623666" cy="12694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Presumed to exist</a:t>
          </a:r>
        </a:p>
      </dsp:txBody>
      <dsp:txXfrm>
        <a:off x="39349" y="37181"/>
        <a:ext cx="4549304" cy="1195078"/>
      </dsp:txXfrm>
    </dsp:sp>
    <dsp:sp modelId="{8C3E65FE-65B5-460C-8251-AF1783439CEB}">
      <dsp:nvSpPr>
        <dsp:cNvPr id="0" name=""/>
        <dsp:cNvSpPr/>
      </dsp:nvSpPr>
      <dsp:spPr>
        <a:xfrm>
          <a:off x="5088201" y="61385"/>
          <a:ext cx="980217" cy="11466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p>
      </dsp:txBody>
      <dsp:txXfrm>
        <a:off x="5088201" y="290719"/>
        <a:ext cx="686152" cy="688001"/>
      </dsp:txXfrm>
    </dsp:sp>
    <dsp:sp modelId="{FA699BF5-840C-473F-9FD6-0AE6237C0A0E}">
      <dsp:nvSpPr>
        <dsp:cNvPr id="0" name=""/>
        <dsp:cNvSpPr/>
      </dsp:nvSpPr>
      <dsp:spPr>
        <a:xfrm>
          <a:off x="6475301" y="0"/>
          <a:ext cx="4623666" cy="12694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Contains material which meets the test for disclosure</a:t>
          </a:r>
        </a:p>
      </dsp:txBody>
      <dsp:txXfrm>
        <a:off x="6512482" y="37181"/>
        <a:ext cx="4549304" cy="11950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86B31-71A9-4172-BC9B-7FE1E733859D}">
      <dsp:nvSpPr>
        <dsp:cNvPr id="0" name=""/>
        <dsp:cNvSpPr/>
      </dsp:nvSpPr>
      <dsp:spPr>
        <a:xfrm>
          <a:off x="8037" y="1875193"/>
          <a:ext cx="2402436" cy="144146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 NGAP cases</a:t>
          </a:r>
        </a:p>
      </dsp:txBody>
      <dsp:txXfrm>
        <a:off x="50256" y="1917412"/>
        <a:ext cx="2317998" cy="1357024"/>
      </dsp:txXfrm>
    </dsp:sp>
    <dsp:sp modelId="{4B5D9B29-C5EE-4975-BF97-F3584F68D1C2}">
      <dsp:nvSpPr>
        <dsp:cNvPr id="0" name=""/>
        <dsp:cNvSpPr/>
      </dsp:nvSpPr>
      <dsp:spPr>
        <a:xfrm>
          <a:off x="2650718" y="2298022"/>
          <a:ext cx="509316" cy="5958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650718" y="2417183"/>
        <a:ext cx="356521" cy="357482"/>
      </dsp:txXfrm>
    </dsp:sp>
    <dsp:sp modelId="{220B61F3-6BC3-4FD9-88FD-AF4B9DC49901}">
      <dsp:nvSpPr>
        <dsp:cNvPr id="0" name=""/>
        <dsp:cNvSpPr/>
      </dsp:nvSpPr>
      <dsp:spPr>
        <a:xfrm>
          <a:off x="3371449" y="1875193"/>
          <a:ext cx="2402436" cy="144146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 Crown Court Trials</a:t>
          </a:r>
        </a:p>
      </dsp:txBody>
      <dsp:txXfrm>
        <a:off x="3413668" y="1917412"/>
        <a:ext cx="2317998" cy="1357024"/>
      </dsp:txXfrm>
    </dsp:sp>
    <dsp:sp modelId="{AD405BAE-CAA0-49EA-AD8A-8935FCA9EEE1}">
      <dsp:nvSpPr>
        <dsp:cNvPr id="0" name=""/>
        <dsp:cNvSpPr/>
      </dsp:nvSpPr>
      <dsp:spPr>
        <a:xfrm>
          <a:off x="6014130" y="2298022"/>
          <a:ext cx="509316" cy="5958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014130" y="2417183"/>
        <a:ext cx="356521" cy="357482"/>
      </dsp:txXfrm>
    </dsp:sp>
    <dsp:sp modelId="{A8A640D4-1320-4DEF-9C32-9F30A17363E9}">
      <dsp:nvSpPr>
        <dsp:cNvPr id="0" name=""/>
        <dsp:cNvSpPr/>
      </dsp:nvSpPr>
      <dsp:spPr>
        <a:xfrm>
          <a:off x="6734861" y="1875193"/>
          <a:ext cx="2402436" cy="144146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 Summary Trials ( Post Charge)</a:t>
          </a:r>
        </a:p>
      </dsp:txBody>
      <dsp:txXfrm>
        <a:off x="6777080" y="1917412"/>
        <a:ext cx="2317998" cy="13570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6D4F06-AF68-45F7-AB8B-737B843D4C29}">
      <dsp:nvSpPr>
        <dsp:cNvPr id="0" name=""/>
        <dsp:cNvSpPr/>
      </dsp:nvSpPr>
      <dsp:spPr>
        <a:xfrm>
          <a:off x="610148" y="814"/>
          <a:ext cx="2253100" cy="135186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999 Calls</a:t>
          </a:r>
        </a:p>
      </dsp:txBody>
      <dsp:txXfrm>
        <a:off x="610148" y="814"/>
        <a:ext cx="2253100" cy="1351860"/>
      </dsp:txXfrm>
    </dsp:sp>
    <dsp:sp modelId="{CCD8817B-0A41-47AE-AE00-3C5A2F983B6B}">
      <dsp:nvSpPr>
        <dsp:cNvPr id="0" name=""/>
        <dsp:cNvSpPr/>
      </dsp:nvSpPr>
      <dsp:spPr>
        <a:xfrm>
          <a:off x="3088559" y="814"/>
          <a:ext cx="2253100" cy="135186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Control Works Incident</a:t>
          </a:r>
        </a:p>
      </dsp:txBody>
      <dsp:txXfrm>
        <a:off x="3088559" y="814"/>
        <a:ext cx="2253100" cy="1351860"/>
      </dsp:txXfrm>
    </dsp:sp>
    <dsp:sp modelId="{F0BC1115-6CE3-44B4-844A-B8C91C1391CE}">
      <dsp:nvSpPr>
        <dsp:cNvPr id="0" name=""/>
        <dsp:cNvSpPr/>
      </dsp:nvSpPr>
      <dsp:spPr>
        <a:xfrm>
          <a:off x="5566970" y="814"/>
          <a:ext cx="2253100" cy="135186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NICHE Occurrence</a:t>
          </a:r>
        </a:p>
      </dsp:txBody>
      <dsp:txXfrm>
        <a:off x="5566970" y="814"/>
        <a:ext cx="2253100" cy="1351860"/>
      </dsp:txXfrm>
    </dsp:sp>
    <dsp:sp modelId="{B6C7F5C3-006D-4A74-9C5E-D412B2251AC4}">
      <dsp:nvSpPr>
        <dsp:cNvPr id="0" name=""/>
        <dsp:cNvSpPr/>
      </dsp:nvSpPr>
      <dsp:spPr>
        <a:xfrm>
          <a:off x="8045380" y="814"/>
          <a:ext cx="2253100" cy="135186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Notes – EPNB, notes prepared for statement etc</a:t>
          </a:r>
        </a:p>
      </dsp:txBody>
      <dsp:txXfrm>
        <a:off x="8045380" y="814"/>
        <a:ext cx="2253100" cy="1351860"/>
      </dsp:txXfrm>
    </dsp:sp>
    <dsp:sp modelId="{128D84DC-7691-40C8-A7C3-C5B08E6AB368}">
      <dsp:nvSpPr>
        <dsp:cNvPr id="0" name=""/>
        <dsp:cNvSpPr/>
      </dsp:nvSpPr>
      <dsp:spPr>
        <a:xfrm>
          <a:off x="610148" y="1577985"/>
          <a:ext cx="2253100" cy="135186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Record of 1</a:t>
          </a:r>
          <a:r>
            <a:rPr lang="en-GB" sz="2400" kern="1200" baseline="30000" dirty="0">
              <a:solidFill>
                <a:schemeClr val="tx1"/>
              </a:solidFill>
            </a:rPr>
            <a:t>st</a:t>
          </a:r>
          <a:r>
            <a:rPr lang="en-GB" sz="2400" kern="1200" dirty="0">
              <a:solidFill>
                <a:schemeClr val="tx1"/>
              </a:solidFill>
            </a:rPr>
            <a:t> descriptions</a:t>
          </a:r>
        </a:p>
      </dsp:txBody>
      <dsp:txXfrm>
        <a:off x="610148" y="1577985"/>
        <a:ext cx="2253100" cy="1351860"/>
      </dsp:txXfrm>
    </dsp:sp>
    <dsp:sp modelId="{B08E92F1-6D82-4D5E-BAB9-4DAA5AA5BFF4}">
      <dsp:nvSpPr>
        <dsp:cNvPr id="0" name=""/>
        <dsp:cNvSpPr/>
      </dsp:nvSpPr>
      <dsp:spPr>
        <a:xfrm>
          <a:off x="3088559" y="1577985"/>
          <a:ext cx="2253100" cy="135186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Relevant Account/info noted by investigator</a:t>
          </a:r>
        </a:p>
      </dsp:txBody>
      <dsp:txXfrm>
        <a:off x="3088559" y="1577985"/>
        <a:ext cx="2253100" cy="1351860"/>
      </dsp:txXfrm>
    </dsp:sp>
    <dsp:sp modelId="{7090B6CE-7D21-4B6C-9A24-C7308FB35C78}">
      <dsp:nvSpPr>
        <dsp:cNvPr id="0" name=""/>
        <dsp:cNvSpPr/>
      </dsp:nvSpPr>
      <dsp:spPr>
        <a:xfrm>
          <a:off x="5566970" y="1577985"/>
          <a:ext cx="2253100" cy="135186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Record of Actions </a:t>
          </a:r>
          <a:r>
            <a:rPr lang="en-GB" sz="2400" kern="1200" dirty="0" err="1">
              <a:solidFill>
                <a:schemeClr val="tx1"/>
              </a:solidFill>
            </a:rPr>
            <a:t>e.g</a:t>
          </a:r>
          <a:r>
            <a:rPr lang="en-GB" sz="2400" kern="1200" dirty="0">
              <a:solidFill>
                <a:schemeClr val="tx1"/>
              </a:solidFill>
            </a:rPr>
            <a:t> H2H, CCTV., Forensic</a:t>
          </a:r>
        </a:p>
      </dsp:txBody>
      <dsp:txXfrm>
        <a:off x="5566970" y="1577985"/>
        <a:ext cx="2253100" cy="1351860"/>
      </dsp:txXfrm>
    </dsp:sp>
    <dsp:sp modelId="{6FC754DD-186E-4A9F-97DE-94525B3D78AA}">
      <dsp:nvSpPr>
        <dsp:cNvPr id="0" name=""/>
        <dsp:cNvSpPr/>
      </dsp:nvSpPr>
      <dsp:spPr>
        <a:xfrm>
          <a:off x="8045380" y="1577985"/>
          <a:ext cx="2253100" cy="135186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CCTV/BWV</a:t>
          </a:r>
        </a:p>
      </dsp:txBody>
      <dsp:txXfrm>
        <a:off x="8045380" y="1577985"/>
        <a:ext cx="2253100" cy="1351860"/>
      </dsp:txXfrm>
    </dsp:sp>
    <dsp:sp modelId="{79A52720-074E-488F-8817-6983B07DF91A}">
      <dsp:nvSpPr>
        <dsp:cNvPr id="0" name=""/>
        <dsp:cNvSpPr/>
      </dsp:nvSpPr>
      <dsp:spPr>
        <a:xfrm>
          <a:off x="610148" y="3155155"/>
          <a:ext cx="2253100" cy="13518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Custody Record</a:t>
          </a:r>
        </a:p>
      </dsp:txBody>
      <dsp:txXfrm>
        <a:off x="610148" y="3155155"/>
        <a:ext cx="2253100" cy="1351860"/>
      </dsp:txXfrm>
    </dsp:sp>
    <dsp:sp modelId="{E8B8B725-5CE6-4FAC-B07C-2E946842DD4C}">
      <dsp:nvSpPr>
        <dsp:cNvPr id="0" name=""/>
        <dsp:cNvSpPr/>
      </dsp:nvSpPr>
      <dsp:spPr>
        <a:xfrm>
          <a:off x="3088559" y="3155155"/>
          <a:ext cx="2253100" cy="13518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previous accounts- V/W</a:t>
          </a:r>
        </a:p>
      </dsp:txBody>
      <dsp:txXfrm>
        <a:off x="3088559" y="3155155"/>
        <a:ext cx="2253100" cy="1351860"/>
      </dsp:txXfrm>
    </dsp:sp>
    <dsp:sp modelId="{29F9D880-1EF8-44E1-BC0D-44F0B8BE692A}">
      <dsp:nvSpPr>
        <dsp:cNvPr id="0" name=""/>
        <dsp:cNvSpPr/>
      </dsp:nvSpPr>
      <dsp:spPr>
        <a:xfrm>
          <a:off x="5566970" y="3155155"/>
          <a:ext cx="2253100" cy="13518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Interview Records</a:t>
          </a:r>
        </a:p>
      </dsp:txBody>
      <dsp:txXfrm>
        <a:off x="5566970" y="3155155"/>
        <a:ext cx="2253100" cy="1351860"/>
      </dsp:txXfrm>
    </dsp:sp>
    <dsp:sp modelId="{C4F8C796-8972-4B5D-9198-C1C287B76FCD}">
      <dsp:nvSpPr>
        <dsp:cNvPr id="0" name=""/>
        <dsp:cNvSpPr/>
      </dsp:nvSpPr>
      <dsp:spPr>
        <a:xfrm>
          <a:off x="8045380" y="3155155"/>
          <a:ext cx="2253100" cy="13518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Witness </a:t>
          </a:r>
          <a:r>
            <a:rPr lang="en-GB" sz="2400" kern="1200" dirty="0" err="1">
              <a:solidFill>
                <a:schemeClr val="tx1"/>
              </a:solidFill>
            </a:rPr>
            <a:t>Precons</a:t>
          </a:r>
          <a:endParaRPr lang="en-GB" sz="2400" kern="1200" dirty="0">
            <a:solidFill>
              <a:schemeClr val="tx1"/>
            </a:solidFill>
          </a:endParaRPr>
        </a:p>
      </dsp:txBody>
      <dsp:txXfrm>
        <a:off x="8045380" y="3155155"/>
        <a:ext cx="2253100" cy="13518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21/08/2023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21/08/2023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youtu.be/oppp3c_sqQ4"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bob.swp-rest.police.int/sorce/beacon/singlepageview.aspx?contentType=Videos&amp;row=9621702&amp;SPVPrimaryMenu=&amp;SPVReferrer=developmenthub_doneitwhatnow"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Arial" panose="020B0604020202020204" pitchFamily="34" charset="0"/>
                <a:ea typeface="+mn-ea"/>
                <a:cs typeface="Arial" panose="020B0604020202020204" pitchFamily="34" charset="0"/>
              </a:rPr>
              <a:t>By the end of the lesson learners will be able to:</a:t>
            </a:r>
          </a:p>
          <a:p>
            <a:pPr marL="0" indent="0">
              <a:lnSpc>
                <a:spcPct val="100000"/>
              </a:lnSpc>
              <a:buFontTx/>
              <a:buNone/>
              <a:defRPr/>
            </a:pPr>
            <a:endParaRPr lang="en-GB" sz="12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Explain what is the Criminal Procedure &amp;  Investigations Act 1996</a:t>
            </a:r>
          </a:p>
          <a:p>
            <a:pPr marL="171450" indent="-171450">
              <a:lnSpc>
                <a:spcPct val="100000"/>
              </a:lnSpc>
              <a:buFont typeface="Arial" panose="020B0604020202020204" pitchFamily="34" charset="0"/>
              <a:buChar char="•"/>
              <a:defRP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Describe the role of the investigator in relation to the disclosure of material</a:t>
            </a:r>
          </a:p>
          <a:p>
            <a:pPr marL="171450" indent="-171450" rtl="0">
              <a:lnSpc>
                <a:spcPct val="100000"/>
              </a:lnSpc>
              <a:buFont typeface="Arial" panose="020B0604020202020204" pitchFamily="34" charset="0"/>
              <a:buChar cha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Explain the stages of disclosure	</a:t>
            </a:r>
          </a:p>
          <a:p>
            <a:pPr marL="171450" indent="-171450" rtl="0">
              <a:lnSpc>
                <a:spcPct val="100000"/>
              </a:lnSpc>
              <a:buFont typeface="Arial" panose="020B0604020202020204" pitchFamily="34" charset="0"/>
              <a:buChar cha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Identify material which is recorded, retained and revealed during an investigation</a:t>
            </a:r>
          </a:p>
          <a:p>
            <a:pPr marL="171450" indent="-171450" rtl="0">
              <a:lnSpc>
                <a:spcPct val="100000"/>
              </a:lnSpc>
              <a:buFont typeface="Arial" panose="020B0604020202020204" pitchFamily="34" charset="0"/>
              <a:buChar cha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Write entries on an MG6C and MG6D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098567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effectLst/>
                <a:latin typeface="Arial" panose="020B0604020202020204" pitchFamily="34" charset="0"/>
                <a:cs typeface="Arial" panose="020B0604020202020204" pitchFamily="34" charset="0"/>
              </a:rPr>
              <a:t>Why did CPIA come into 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effectLst/>
                <a:latin typeface="Arial" panose="020B0604020202020204" pitchFamily="34" charset="0"/>
                <a:cs typeface="Arial" panose="020B0604020202020204" pitchFamily="34" charset="0"/>
              </a:rPr>
              <a:t>Show video – embedded in slide</a:t>
            </a:r>
          </a:p>
          <a:p>
            <a:pPr>
              <a:lnSpc>
                <a:spcPct val="100000"/>
              </a:lnSpc>
            </a:pPr>
            <a:r>
              <a:rPr lang="en-GB" sz="1100" b="0" dirty="0">
                <a:effectLst/>
                <a:latin typeface="Arial" panose="020B0604020202020204" pitchFamily="34" charset="0"/>
                <a:cs typeface="Arial" panose="020B0604020202020204" pitchFamily="34" charset="0"/>
              </a:rPr>
              <a:t>Trainer to discuss video as below</a:t>
            </a:r>
          </a:p>
          <a:p>
            <a:pPr>
              <a:lnSpc>
                <a:spcPct val="100000"/>
              </a:lnSpc>
            </a:pPr>
            <a:endParaRPr lang="en-GB" sz="1100" dirty="0">
              <a:effectLst/>
              <a:latin typeface="Arial" panose="020B0604020202020204" pitchFamily="34" charset="0"/>
              <a:cs typeface="Arial" panose="020B0604020202020204" pitchFamily="34" charset="0"/>
            </a:endParaRPr>
          </a:p>
          <a:p>
            <a:pPr>
              <a:lnSpc>
                <a:spcPct val="100000"/>
              </a:lnSpc>
            </a:pPr>
            <a:r>
              <a:rPr lang="en-GB" sz="1100" dirty="0">
                <a:effectLst/>
                <a:latin typeface="Arial" panose="020B0604020202020204" pitchFamily="34" charset="0"/>
                <a:cs typeface="Arial" panose="020B0604020202020204" pitchFamily="34" charset="0"/>
              </a:rPr>
              <a:t>The </a:t>
            </a:r>
            <a:r>
              <a:rPr lang="en-GB" sz="1100" b="1" dirty="0">
                <a:effectLst/>
                <a:latin typeface="Arial" panose="020B0604020202020204" pitchFamily="34" charset="0"/>
                <a:cs typeface="Arial" panose="020B0604020202020204" pitchFamily="34" charset="0"/>
              </a:rPr>
              <a:t>Birmingham pub bombings</a:t>
            </a:r>
            <a:r>
              <a:rPr lang="en-GB" sz="1100" dirty="0">
                <a:effectLst/>
                <a:latin typeface="Arial" panose="020B0604020202020204" pitchFamily="34" charset="0"/>
                <a:cs typeface="Arial" panose="020B0604020202020204" pitchFamily="34" charset="0"/>
              </a:rPr>
              <a:t> were carried out on 21 November 1974, when bombs exploded in two public houses in Birmingham,, England, killing 21 people and injuring 182 others</a:t>
            </a:r>
          </a:p>
          <a:p>
            <a:pPr>
              <a:lnSpc>
                <a:spcPct val="100000"/>
              </a:lnSpc>
            </a:pPr>
            <a:endParaRPr lang="en-GB" sz="1100" b="1" dirty="0">
              <a:effectLst/>
              <a:latin typeface="Arial" panose="020B0604020202020204" pitchFamily="34" charset="0"/>
              <a:cs typeface="Arial" panose="020B0604020202020204" pitchFamily="34" charset="0"/>
            </a:endParaRPr>
          </a:p>
          <a:p>
            <a:pPr>
              <a:lnSpc>
                <a:spcPct val="100000"/>
              </a:lnSpc>
            </a:pPr>
            <a:r>
              <a:rPr lang="en-GB" sz="1100" dirty="0">
                <a:effectLst/>
                <a:latin typeface="Arial" panose="020B0604020202020204" pitchFamily="34" charset="0"/>
                <a:cs typeface="Arial" panose="020B0604020202020204" pitchFamily="34" charset="0"/>
              </a:rPr>
              <a:t>Six Irishmen were arrested within hours of the blasts, and in 1975 sentenced to life imprisonment for the bombings. The me</a:t>
            </a:r>
            <a:r>
              <a:rPr lang="en-GB" sz="1100" baseline="0" dirty="0">
                <a:effectLst/>
                <a:latin typeface="Arial" panose="020B0604020202020204" pitchFamily="34" charset="0"/>
                <a:cs typeface="Arial" panose="020B0604020202020204" pitchFamily="34" charset="0"/>
              </a:rPr>
              <a:t>n </a:t>
            </a:r>
            <a:r>
              <a:rPr lang="en-GB" sz="1100" dirty="0">
                <a:effectLst/>
                <a:latin typeface="Arial" panose="020B0604020202020204" pitchFamily="34" charset="0"/>
                <a:cs typeface="Arial" panose="020B0604020202020204" pitchFamily="34" charset="0"/>
              </a:rPr>
              <a:t>who became known as the Birmingham Six</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maintained their innocence and insisted police had coerced them into signing false confessions through severe physical and psychological abuse. After 16 years in prison, and a lengthy campaign, their convictions were declared unsafe and unsatisfactory, and quashed by the Court of Appeal in 1991. The episode is seen as one of the worst miscarriages of justice in British legal history</a:t>
            </a:r>
            <a:endParaRPr lang="en-GB" sz="1100" b="1" dirty="0">
              <a:effectLst/>
              <a:latin typeface="Arial" panose="020B0604020202020204" pitchFamily="34" charset="0"/>
              <a:cs typeface="Arial" panose="020B0604020202020204" pitchFamily="34" charset="0"/>
            </a:endParaRPr>
          </a:p>
          <a:p>
            <a:pPr>
              <a:lnSpc>
                <a:spcPct val="100000"/>
              </a:lnSpc>
            </a:pPr>
            <a:endParaRPr lang="en-GB" sz="1100" dirty="0">
              <a:effectLst/>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Rumblings of discontent with the British criminal justice system began to grow in the 1980s. Campaigns started to spring up around individual cases. The phrase "miscarriage of justice" was crystallised around one big case - </a:t>
            </a:r>
            <a:r>
              <a:rPr lang="en-GB" sz="1100" b="1" dirty="0">
                <a:latin typeface="Arial" panose="020B0604020202020204" pitchFamily="34" charset="0"/>
                <a:cs typeface="Arial" panose="020B0604020202020204" pitchFamily="34" charset="0"/>
              </a:rPr>
              <a:t>The Birmingham Six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effectLst/>
                <a:latin typeface="Arial" panose="020B0604020202020204" pitchFamily="34" charset="0"/>
                <a:cs typeface="Arial" panose="020B0604020202020204" pitchFamily="34" charset="0"/>
              </a:rPr>
              <a:t>It is 25 years since the convictions of the Birmingham Six were quashed</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amid dramatic scenes at the Old Bailey in London. </a:t>
            </a:r>
          </a:p>
          <a:p>
            <a:pPr>
              <a:lnSpc>
                <a:spcPct val="100000"/>
              </a:lnSpc>
            </a:pPr>
            <a:endParaRPr lang="en-GB" sz="1100" dirty="0">
              <a:effectLst/>
              <a:latin typeface="Arial" panose="020B0604020202020204" pitchFamily="34" charset="0"/>
              <a:cs typeface="Arial" panose="020B0604020202020204" pitchFamily="34" charset="0"/>
            </a:endParaRPr>
          </a:p>
          <a:p>
            <a:pPr>
              <a:lnSpc>
                <a:spcPct val="100000"/>
              </a:lnSpc>
            </a:pPr>
            <a:r>
              <a:rPr lang="en-GB" sz="1100" dirty="0">
                <a:effectLst/>
                <a:latin typeface="Arial" panose="020B0604020202020204" pitchFamily="34" charset="0"/>
                <a:cs typeface="Arial" panose="020B0604020202020204" pitchFamily="34" charset="0"/>
              </a:rPr>
              <a:t>Paddy Hill, Gerry Hunter, Johnny Walker, Hugh Callaghan, Richard </a:t>
            </a:r>
            <a:r>
              <a:rPr lang="en-GB" sz="1100" dirty="0" err="1">
                <a:effectLst/>
                <a:latin typeface="Arial" panose="020B0604020202020204" pitchFamily="34" charset="0"/>
                <a:cs typeface="Arial" panose="020B0604020202020204" pitchFamily="34" charset="0"/>
              </a:rPr>
              <a:t>McIlkenny</a:t>
            </a:r>
            <a:r>
              <a:rPr lang="en-GB" sz="1100" dirty="0">
                <a:effectLst/>
                <a:latin typeface="Arial" panose="020B0604020202020204" pitchFamily="34" charset="0"/>
                <a:cs typeface="Arial" panose="020B0604020202020204" pitchFamily="34" charset="0"/>
              </a:rPr>
              <a:t> and Billy Power had spent nearly 17 years in prison for crimes they had not committed, and are widely considered to be victims of one the most notorious miscarriages of justice in British history. However, despite efforts to prevent future wrongful convictions, we find that innocent people are still at great risk of suffering perhaps the greatest injury that the state can inflict on its citizens. </a:t>
            </a:r>
          </a:p>
          <a:p>
            <a:pPr>
              <a:lnSpc>
                <a:spcPct val="100000"/>
              </a:lnSpc>
            </a:pPr>
            <a:endParaRPr lang="en-GB" sz="1100" dirty="0">
              <a:effectLst/>
              <a:latin typeface="Arial" panose="020B0604020202020204" pitchFamily="34" charset="0"/>
              <a:cs typeface="Arial" panose="020B0604020202020204" pitchFamily="34" charset="0"/>
            </a:endParaRPr>
          </a:p>
          <a:p>
            <a:pPr>
              <a:lnSpc>
                <a:spcPct val="100000"/>
              </a:lnSpc>
            </a:pPr>
            <a:r>
              <a:rPr lang="en-GB" sz="1100" dirty="0">
                <a:effectLst/>
                <a:latin typeface="Arial" panose="020B0604020202020204" pitchFamily="34" charset="0"/>
                <a:cs typeface="Arial" panose="020B0604020202020204" pitchFamily="34" charset="0"/>
              </a:rPr>
              <a:t>When the six were released in 1991, hot on the heels of other high profile miscarriages of justice such as the Guildford Four</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it was hoped that lessons would be learned so that wrongful convictions do not happen again.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 miscarriage of justice can result from non-disclosure of unused material by police or prosecution, fabrication of evidence, poor identification, overestimation of the evidential value of expert testimony, unreliable confessions due to police pressure or psychological instability and misdirection by a judge during trial.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Since 1984 two pieces of legislation have been introduced in an attempt to prevent further miscarriages. The </a:t>
            </a:r>
            <a:r>
              <a:rPr lang="en-GB" sz="1100" b="1" dirty="0">
                <a:latin typeface="Arial" panose="020B0604020202020204" pitchFamily="34" charset="0"/>
                <a:cs typeface="Arial" panose="020B0604020202020204" pitchFamily="34" charset="0"/>
              </a:rPr>
              <a:t>Police And Criminal Evidence Act (PACE</a:t>
            </a:r>
            <a:r>
              <a:rPr lang="en-GB" sz="1100" dirty="0">
                <a:latin typeface="Arial" panose="020B0604020202020204" pitchFamily="34" charset="0"/>
                <a:cs typeface="Arial" panose="020B0604020202020204" pitchFamily="34" charset="0"/>
              </a:rPr>
              <a:t>) gave detectives rigid rules on how long they could question suspects for and insisted interviews be taped to ensure there was no mistreatment or undue intimidation.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 criminal justice system needed a radical overhaul to make it "more open and accountable</a:t>
            </a:r>
            <a:r>
              <a:rPr lang="en-GB" sz="1100" baseline="0" dirty="0">
                <a:latin typeface="Arial" panose="020B0604020202020204" pitchFamily="34" charset="0"/>
                <a:cs typeface="Arial" panose="020B0604020202020204" pitchFamily="34" charset="0"/>
              </a:rPr>
              <a:t> and t</a:t>
            </a:r>
            <a:r>
              <a:rPr lang="en-GB" sz="1100" dirty="0">
                <a:latin typeface="Arial" panose="020B0604020202020204" pitchFamily="34" charset="0"/>
                <a:cs typeface="Arial" panose="020B0604020202020204" pitchFamily="34" charset="0"/>
              </a:rPr>
              <a:t>he </a:t>
            </a:r>
            <a:r>
              <a:rPr lang="en-GB" sz="1100" b="1" dirty="0">
                <a:latin typeface="Arial" panose="020B0604020202020204" pitchFamily="34" charset="0"/>
                <a:cs typeface="Arial" panose="020B0604020202020204" pitchFamily="34" charset="0"/>
              </a:rPr>
              <a:t>Criminal Procedure and Investigations Act </a:t>
            </a:r>
            <a:r>
              <a:rPr lang="en-GB" sz="1100" dirty="0">
                <a:latin typeface="Arial" panose="020B0604020202020204" pitchFamily="34" charset="0"/>
                <a:cs typeface="Arial" panose="020B0604020202020204" pitchFamily="34" charset="0"/>
              </a:rPr>
              <a:t>was also introduced in an attempt to make sure police or the Crown Prosecution Service (CPS) disclose to the defence everything which could be relevant to their case. However a recent review of disclosure undertaken by the Crown Prosecution Service Inspectorate found the CPIA did not have the "confidence of criminal practitioners".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The CPIA</a:t>
            </a:r>
            <a:r>
              <a:rPr lang="en-GB" sz="1100" b="0" i="0" kern="1200" baseline="0" dirty="0">
                <a:solidFill>
                  <a:schemeClr val="tx1"/>
                </a:solidFill>
                <a:effectLst/>
                <a:latin typeface="Arial" panose="020B0604020202020204" pitchFamily="34" charset="0"/>
                <a:ea typeface="+mn-ea"/>
                <a:cs typeface="Arial" panose="020B0604020202020204" pitchFamily="34" charset="0"/>
              </a:rPr>
              <a:t> was brought in to make police impartial in their investigations, as the police have a legal obligation to be impartial. Police have a responsibility to follow all lines of enquiry, whether this leads towards the suspect or away from the suspect. </a:t>
            </a:r>
            <a:endParaRPr lang="en-GB" sz="1100" b="0" i="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703586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Arial" panose="020B0604020202020204" pitchFamily="34" charset="0"/>
                <a:cs typeface="Arial" panose="020B0604020202020204" pitchFamily="34" charset="0"/>
              </a:rPr>
              <a:t>QTS</a:t>
            </a:r>
            <a:r>
              <a:rPr lang="en-GB" sz="1100" baseline="0" dirty="0">
                <a:latin typeface="Arial" panose="020B0604020202020204" pitchFamily="34" charset="0"/>
                <a:cs typeface="Arial" panose="020B0604020202020204" pitchFamily="34" charset="0"/>
              </a:rPr>
              <a:t> – </a:t>
            </a:r>
            <a:r>
              <a:rPr lang="en-GB" sz="1100" b="1" baseline="0" dirty="0">
                <a:latin typeface="Arial" panose="020B0604020202020204" pitchFamily="34" charset="0"/>
                <a:cs typeface="Arial" panose="020B0604020202020204" pitchFamily="34" charset="0"/>
              </a:rPr>
              <a:t>What does CPIA deal with? </a:t>
            </a:r>
          </a:p>
          <a:p>
            <a:pPr>
              <a:lnSpc>
                <a:spcPct val="100000"/>
              </a:lnSpc>
            </a:pPr>
            <a:endParaRPr lang="en-GB" sz="1100" b="1" baseline="0" dirty="0">
              <a:latin typeface="Arial" panose="020B0604020202020204" pitchFamily="34" charset="0"/>
              <a:cs typeface="Arial" panose="020B0604020202020204" pitchFamily="34" charset="0"/>
            </a:endParaRPr>
          </a:p>
          <a:p>
            <a:pPr>
              <a:lnSpc>
                <a:spcPct val="100000"/>
              </a:lnSpc>
            </a:pPr>
            <a:r>
              <a:rPr lang="en-GB" sz="1100" b="1" baseline="0" dirty="0">
                <a:latin typeface="Arial" panose="020B0604020202020204" pitchFamily="34" charset="0"/>
                <a:cs typeface="Arial" panose="020B0604020202020204" pitchFamily="34" charset="0"/>
              </a:rPr>
              <a:t>“Disclosure”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Prior to the 1990’s there was no legislation governing disclosure,</a:t>
            </a:r>
            <a:r>
              <a:rPr lang="en-GB" sz="1100" baseline="0" dirty="0">
                <a:latin typeface="Arial" panose="020B0604020202020204" pitchFamily="34" charset="0"/>
                <a:cs typeface="Arial" panose="020B0604020202020204" pitchFamily="34" charset="0"/>
              </a:rPr>
              <a:t> only </a:t>
            </a:r>
            <a:r>
              <a:rPr lang="en-GB" sz="1100" dirty="0">
                <a:latin typeface="Arial" panose="020B0604020202020204" pitchFamily="34" charset="0"/>
                <a:cs typeface="Arial" panose="020B0604020202020204" pitchFamily="34" charset="0"/>
              </a:rPr>
              <a:t>a few common law principle.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Several miscarriages of justice highlighted and reinforced the need for legislative intervention in order to redress the balance and prevent such instances.</a:t>
            </a:r>
          </a:p>
          <a:p>
            <a:pPr>
              <a:lnSpc>
                <a:spcPct val="100000"/>
              </a:lnSpc>
            </a:pPr>
            <a:endParaRPr lang="en-GB" sz="1100" b="0" i="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0" i="0" kern="1200" dirty="0">
                <a:solidFill>
                  <a:schemeClr val="tx1"/>
                </a:solidFill>
                <a:effectLst/>
                <a:latin typeface="Arial" panose="020B0604020202020204" pitchFamily="34" charset="0"/>
                <a:ea typeface="+mn-ea"/>
                <a:cs typeface="Arial" panose="020B0604020202020204" pitchFamily="34" charset="0"/>
              </a:rPr>
              <a:t>The Act is in two parts:</a:t>
            </a:r>
          </a:p>
          <a:p>
            <a:pPr>
              <a:lnSpc>
                <a:spcPct val="100000"/>
              </a:lnSpc>
            </a:pPr>
            <a:endParaRPr lang="en-GB" sz="1100" b="0" i="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i="0" kern="1200" dirty="0">
                <a:solidFill>
                  <a:schemeClr val="tx1"/>
                </a:solidFill>
                <a:effectLst/>
                <a:latin typeface="Arial" panose="020B0604020202020204" pitchFamily="34" charset="0"/>
                <a:ea typeface="+mn-ea"/>
                <a:cs typeface="Arial" panose="020B0604020202020204" pitchFamily="34" charset="0"/>
              </a:rPr>
              <a:t>Part I </a:t>
            </a:r>
            <a:r>
              <a:rPr lang="en-GB" sz="1100" b="0" i="0" kern="1200" dirty="0">
                <a:solidFill>
                  <a:schemeClr val="tx1"/>
                </a:solidFill>
                <a:effectLst/>
                <a:latin typeface="Arial" panose="020B0604020202020204" pitchFamily="34" charset="0"/>
                <a:ea typeface="+mn-ea"/>
                <a:cs typeface="Arial" panose="020B0604020202020204" pitchFamily="34" charset="0"/>
              </a:rPr>
              <a:t>of the Act provides a statutory scheme of pre‐trial disclosure, placing a clear and continuing duty on the prosecution to disclose any material that ‘might reasonably be considered capable of undermining the case for the prosecution … or of assisting the case for the accused’ The Act requires the defence to disclose the nature of the defence in cases tried on indictment.</a:t>
            </a:r>
            <a:r>
              <a:rPr lang="en-GB" sz="1100" b="0" i="0" kern="1200" baseline="0" dirty="0">
                <a:solidFill>
                  <a:schemeClr val="tx1"/>
                </a:solidFill>
                <a:effectLst/>
                <a:latin typeface="Arial" panose="020B0604020202020204" pitchFamily="34" charset="0"/>
                <a:ea typeface="+mn-ea"/>
                <a:cs typeface="Arial" panose="020B0604020202020204" pitchFamily="34" charset="0"/>
              </a:rPr>
              <a:t> </a:t>
            </a:r>
            <a:endParaRPr lang="en-GB" sz="1100" b="0" i="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100" b="0" i="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kern="1200" dirty="0">
                <a:solidFill>
                  <a:schemeClr val="tx1"/>
                </a:solidFill>
                <a:effectLst/>
                <a:latin typeface="Arial" panose="020B0604020202020204" pitchFamily="34" charset="0"/>
                <a:ea typeface="+mn-ea"/>
                <a:cs typeface="Arial" panose="020B0604020202020204" pitchFamily="34" charset="0"/>
              </a:rPr>
              <a:t>Part II </a:t>
            </a:r>
            <a:r>
              <a:rPr lang="en-GB" sz="1100" b="0" i="0" kern="1200" dirty="0">
                <a:solidFill>
                  <a:schemeClr val="tx1"/>
                </a:solidFill>
                <a:effectLst/>
                <a:latin typeface="Arial" panose="020B0604020202020204" pitchFamily="34" charset="0"/>
                <a:ea typeface="+mn-ea"/>
                <a:cs typeface="Arial" panose="020B0604020202020204" pitchFamily="34" charset="0"/>
              </a:rPr>
              <a:t>of the Act. The Home Secretary to prepares a CPIA code of practice which is our ‘bible’  when handling unused material which is to be disclosed by the prosecution to the defence.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527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100" dirty="0">
                <a:latin typeface="Arial" panose="020B0604020202020204" pitchFamily="34" charset="0"/>
                <a:cs typeface="Arial" panose="020B0604020202020204" pitchFamily="34" charset="0"/>
              </a:rPr>
              <a:t>We all have a duty to record and retain relevant material generated during the course of an investigation.</a:t>
            </a:r>
          </a:p>
          <a:p>
            <a:pPr algn="l"/>
            <a:endParaRPr lang="en-GB"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We have a duty to pursue all reasonable lines of enquiry irrespective of whether the resultant evidence assists the prosecution or defence.</a:t>
            </a:r>
          </a:p>
          <a:p>
            <a:pPr algn="l"/>
            <a:endParaRPr lang="en-GB"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We have a duty to create full and detailed schedules that contain relevant unused material and submit them to the Prosecutor (CPS).</a:t>
            </a:r>
          </a:p>
          <a:p>
            <a:pPr algn="l"/>
            <a:endParaRPr lang="en-GB" dirty="0"/>
          </a:p>
          <a:p>
            <a:r>
              <a:rPr lang="en-GB" sz="1200" kern="1200" dirty="0">
                <a:solidFill>
                  <a:schemeClr val="tx1"/>
                </a:solidFill>
                <a:effectLst/>
                <a:latin typeface="+mn-lt"/>
                <a:ea typeface="+mn-ea"/>
                <a:cs typeface="+mn-cs"/>
              </a:rPr>
              <a:t>“The legitimacy of our criminal justice system relies on the process being fair and even-handed. The public rightly expects to see the guilty convicted, but it is equally important to avoid the wrongful conviction of the innocent.”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Chief Constable Mike Cunningham, CEO, College of Policing </a:t>
            </a:r>
          </a:p>
          <a:p>
            <a:r>
              <a:rPr lang="en-GB" sz="1200" kern="1200" dirty="0">
                <a:solidFill>
                  <a:schemeClr val="tx1"/>
                </a:solidFill>
                <a:effectLst/>
                <a:latin typeface="+mn-lt"/>
                <a:ea typeface="+mn-ea"/>
                <a:cs typeface="+mn-cs"/>
              </a:rPr>
              <a:t>Page Content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Getting disclosure right is a fundamental part of a fair criminal justice system. In every case, any material that undermines the case for the prosecution or assists the case for the accused must be shared with the defence. Disclosure needs to be an integral part of the investigative mindset from the start</a:t>
            </a:r>
            <a:r>
              <a:rPr lang="en-GB" sz="1200" kern="1200" dirty="0">
                <a:solidFill>
                  <a:schemeClr val="tx1"/>
                </a:solidFill>
                <a:effectLst/>
                <a:latin typeface="+mn-lt"/>
                <a:ea typeface="+mn-ea"/>
                <a:cs typeface="+mn-cs"/>
              </a:rPr>
              <a:t>. </a:t>
            </a:r>
          </a:p>
          <a:p>
            <a:pPr algn="l"/>
            <a:endParaRPr lang="en-GB" dirty="0"/>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4</a:t>
            </a:fld>
            <a:endParaRPr lang="en-GB" dirty="0"/>
          </a:p>
        </p:txBody>
      </p:sp>
    </p:spTree>
    <p:extLst>
      <p:ext uri="{BB962C8B-B14F-4D97-AF65-F5344CB8AC3E}">
        <p14:creationId xmlns:p14="http://schemas.microsoft.com/office/powerpoint/2010/main" val="2830832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0000"/>
              </a:lnSpc>
              <a:buNone/>
              <a:defRPr/>
            </a:pPr>
            <a:r>
              <a:rPr lang="en-GB" sz="1200" baseline="0" dirty="0">
                <a:latin typeface="Arial" panose="020B0604020202020204" pitchFamily="34" charset="0"/>
                <a:cs typeface="Arial" panose="020B0604020202020204" pitchFamily="34" charset="0"/>
              </a:rPr>
              <a:t>Our responsibilities under the CPIA </a:t>
            </a:r>
          </a:p>
          <a:p>
            <a:pPr marL="0" lvl="0" indent="0">
              <a:lnSpc>
                <a:spcPct val="100000"/>
              </a:lnSpc>
              <a:buNone/>
              <a:defRPr/>
            </a:pPr>
            <a:endParaRPr lang="en-GB" sz="1200" baseline="0" dirty="0">
              <a:latin typeface="Arial" panose="020B0604020202020204" pitchFamily="34" charset="0"/>
              <a:cs typeface="Arial" panose="020B0604020202020204" pitchFamily="34" charset="0"/>
            </a:endParaRPr>
          </a:p>
          <a:p>
            <a:pPr marL="228600" lvl="0" indent="-228600">
              <a:lnSpc>
                <a:spcPct val="100000"/>
              </a:lnSpc>
              <a:buAutoNum type="arabicPeriod"/>
              <a:defRPr/>
            </a:pPr>
            <a:r>
              <a:rPr lang="en-GB" sz="1200" baseline="0" dirty="0">
                <a:latin typeface="Arial" panose="020B0604020202020204" pitchFamily="34" charset="0"/>
                <a:cs typeface="Arial" panose="020B0604020202020204" pitchFamily="34" charset="0"/>
              </a:rPr>
              <a:t>We must</a:t>
            </a:r>
            <a:r>
              <a:rPr lang="en-GB" sz="1200" b="1" baseline="0" dirty="0">
                <a:latin typeface="Arial" panose="020B0604020202020204" pitchFamily="34" charset="0"/>
                <a:cs typeface="Arial" panose="020B0604020202020204" pitchFamily="34" charset="0"/>
              </a:rPr>
              <a:t> retain</a:t>
            </a:r>
            <a:r>
              <a:rPr lang="en-GB" sz="1200" baseline="0" dirty="0">
                <a:latin typeface="Arial" panose="020B0604020202020204" pitchFamily="34" charset="0"/>
                <a:cs typeface="Arial" panose="020B0604020202020204" pitchFamily="34" charset="0"/>
              </a:rPr>
              <a:t> all material relating to our investigation in a durable and retrievable format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investigator must retain material obtained in a criminal investigation which may be relevant to the investigation. Material may be photographed, video-recorded, captured digitally or otherwise retained in the form of a copy rather than the original at any time, if the original is perishable; the original was supplied to the investigator rather than generated by him and is to be returned to its owner; or the retention of a copy rather than the original is reasonable in all the circumstances. </a:t>
            </a:r>
            <a:endParaRPr lang="en-GB" sz="1050" dirty="0"/>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The duty to retain material includes in particular the duty to retain material falling into the following categories, where it may be relevant to the investigation: </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crime reports (including crime report forms, relevant parts of incident report books or police officers’ notebooks); </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custody records;</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records which are derived from tapes of telephone messages (for example, 999 calls) containing descriptions of an alleged offence or offender; </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final versions of witness statements (and draft versions where their content differs from the final version), including any exhibits mentioned (unless these have been returned to their owner on the understanding that they will be produced in court if required);</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interview records (written records, or audio or video tapes, of interviews with actual or potential witnesses or suspects);</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communications between the police and experts such as forensic scientists, reports of work carried out by experts, and schedules of scientific material prepared by the expert for the investigator, for the purposes of criminal proceedings;</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records of the first description of a suspect by each potential witness who purports to identify or describe the suspect, whether or not the description differs from that of subsequent descriptions by that or other witnesses;</a:t>
            </a:r>
          </a:p>
          <a:p>
            <a:pPr marL="628650" lvl="1" indent="-171450">
              <a:buFont typeface="Arial" panose="020B0604020202020204" pitchFamily="34" charset="0"/>
              <a:buChar char="•"/>
            </a:pPr>
            <a:r>
              <a:rPr lang="en-GB" sz="1200" dirty="0">
                <a:solidFill>
                  <a:srgbClr val="000000"/>
                </a:solidFill>
                <a:latin typeface="Arial" panose="020B0604020202020204" pitchFamily="34" charset="0"/>
              </a:rPr>
              <a:t>any material casting doubt on the reliability of a witness.</a:t>
            </a:r>
          </a:p>
          <a:p>
            <a:pPr marL="228600" lvl="0" indent="-228600">
              <a:buFont typeface="+mj-lt"/>
              <a:buAutoNum type="arabicPeriod"/>
            </a:pPr>
            <a:r>
              <a:rPr lang="en-GB" sz="1200" baseline="0" dirty="0">
                <a:latin typeface="Arial" panose="020B0604020202020204" pitchFamily="34" charset="0"/>
                <a:cs typeface="Arial" panose="020B0604020202020204" pitchFamily="34" charset="0"/>
              </a:rPr>
              <a:t>We must </a:t>
            </a:r>
            <a:r>
              <a:rPr lang="en-GB" sz="1200" b="1" baseline="0" dirty="0">
                <a:latin typeface="Arial" panose="020B0604020202020204" pitchFamily="34" charset="0"/>
                <a:cs typeface="Arial" panose="020B0604020202020204" pitchFamily="34" charset="0"/>
              </a:rPr>
              <a:t>record</a:t>
            </a:r>
            <a:r>
              <a:rPr lang="en-GB" sz="1200" baseline="0" dirty="0">
                <a:latin typeface="Arial" panose="020B0604020202020204" pitchFamily="34" charset="0"/>
                <a:cs typeface="Arial" panose="020B0604020202020204" pitchFamily="34" charset="0"/>
              </a:rPr>
              <a:t> that we have this material and that the material exits - </a:t>
            </a:r>
            <a:r>
              <a:rPr kumimoji="0" lang="en-GB" sz="1200" b="1" i="0" u="none" strike="noStrike" kern="1200" cap="none" spc="0" normalizeH="0" baseline="0" noProof="0" dirty="0">
                <a:ln>
                  <a:noFill/>
                </a:ln>
                <a:solidFill>
                  <a:prstClr val="black"/>
                </a:solidFill>
                <a:effectLst/>
                <a:uLnTx/>
                <a:uFillTx/>
                <a:latin typeface="Calibri"/>
                <a:ea typeface="+mn-ea"/>
                <a:cs typeface="+mn-cs"/>
              </a:rPr>
              <a:t>Police have a duty to RECORD any material that MAY be relevant to the investigation in a durable or retrievable form. </a:t>
            </a:r>
            <a:r>
              <a:rPr kumimoji="0" lang="en-GB" sz="1200" b="0" i="0" u="none" strike="noStrike" kern="1200" cap="none" spc="0" normalizeH="0" baseline="0" noProof="0" dirty="0">
                <a:ln>
                  <a:noFill/>
                </a:ln>
                <a:solidFill>
                  <a:prstClr val="black"/>
                </a:solidFill>
                <a:effectLst/>
                <a:uLnTx/>
                <a:uFillTx/>
                <a:latin typeface="Calibri"/>
                <a:ea typeface="+mn-ea"/>
                <a:cs typeface="+mn-cs"/>
              </a:rPr>
              <a:t>This </a:t>
            </a:r>
            <a:r>
              <a:rPr lang="en-GB" sz="1800" b="0" dirty="0">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ncludes information given orally, use PNB, BWV, NICHE OEL. Where relevant material is not already recorded, it will need to be reduced into a suitable form. It is the responsibility of the officer in charge of the investigation to ensure that the material is recorded in a durable or retrievable form, for instance, in writing, on video or audiotape, or on computer disk.</a:t>
            </a:r>
            <a:endParaRPr lang="en-GB" sz="1200" baseline="0" dirty="0">
              <a:latin typeface="Arial" panose="020B0604020202020204" pitchFamily="34" charset="0"/>
              <a:cs typeface="Arial" panose="020B0604020202020204" pitchFamily="34" charset="0"/>
            </a:endParaRPr>
          </a:p>
          <a:p>
            <a:pPr marL="228600" lvl="0" indent="-228600">
              <a:lnSpc>
                <a:spcPct val="100000"/>
              </a:lnSpc>
              <a:buAutoNum type="arabicPeriod"/>
              <a:defRPr/>
            </a:pPr>
            <a:r>
              <a:rPr lang="en-GB" sz="1200" baseline="0" dirty="0">
                <a:latin typeface="Arial" panose="020B0604020202020204" pitchFamily="34" charset="0"/>
                <a:cs typeface="Arial" panose="020B0604020202020204" pitchFamily="34" charset="0"/>
              </a:rPr>
              <a:t>We must examine (</a:t>
            </a:r>
            <a:r>
              <a:rPr lang="en-GB" sz="1200" b="1" baseline="0" dirty="0">
                <a:latin typeface="Arial" panose="020B0604020202020204" pitchFamily="34" charset="0"/>
                <a:cs typeface="Arial" panose="020B0604020202020204" pitchFamily="34" charset="0"/>
              </a:rPr>
              <a:t>review) </a:t>
            </a:r>
            <a:r>
              <a:rPr lang="en-GB" sz="1200" baseline="0" dirty="0">
                <a:latin typeface="Arial" panose="020B0604020202020204" pitchFamily="34" charset="0"/>
                <a:cs typeface="Arial" panose="020B0604020202020204" pitchFamily="34" charset="0"/>
              </a:rPr>
              <a:t>the material,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will usually be done by a disclosure officer in a protracted investigation or the OIC in others. </a:t>
            </a:r>
            <a:r>
              <a:rPr lang="en-GB" sz="1200" baseline="0" dirty="0">
                <a:latin typeface="Arial" panose="020B0604020202020204" pitchFamily="34" charset="0"/>
                <a:cs typeface="Arial" panose="020B0604020202020204" pitchFamily="34" charset="0"/>
              </a:rPr>
              <a: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a:latin typeface="Arial" panose="020B0604020202020204" pitchFamily="34" charset="0"/>
                <a:cs typeface="Arial" panose="020B0604020202020204" pitchFamily="34" charset="0"/>
              </a:rPr>
              <a:t>We must</a:t>
            </a:r>
            <a:r>
              <a:rPr lang="en-GB" sz="1200" b="1" baseline="0" dirty="0">
                <a:latin typeface="Arial" panose="020B0604020202020204" pitchFamily="34" charset="0"/>
                <a:cs typeface="Arial" panose="020B0604020202020204" pitchFamily="34" charset="0"/>
              </a:rPr>
              <a:t> reveal </a:t>
            </a:r>
            <a:r>
              <a:rPr lang="en-GB" sz="1200" baseline="0" dirty="0">
                <a:latin typeface="Arial" panose="020B0604020202020204" pitchFamily="34" charset="0"/>
                <a:cs typeface="Arial" panose="020B0604020202020204" pitchFamily="34" charset="0"/>
              </a:rPr>
              <a:t>this material via the MG6 forms.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reveal is our disclosure to CPS of the unused material.</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0000"/>
              </a:lnSpc>
              <a:buNone/>
              <a:defRPr/>
            </a:pPr>
            <a:r>
              <a:rPr lang="en-GB" sz="1200" baseline="0" dirty="0">
                <a:latin typeface="Arial" panose="020B0604020202020204" pitchFamily="34" charset="0"/>
                <a:cs typeface="Arial" panose="020B0604020202020204" pitchFamily="34" charset="0"/>
              </a:rPr>
              <a:t> </a:t>
            </a:r>
          </a:p>
          <a:p>
            <a:pPr marL="228600" lvl="0" indent="-228600">
              <a:lnSpc>
                <a:spcPct val="100000"/>
              </a:lnSpc>
              <a:buAutoNum type="arabicPeriod"/>
              <a:defRPr/>
            </a:pPr>
            <a:endParaRPr lang="en-GB" sz="1200"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Investigators and disclosure officers should be familiar with the CPIA Code of Practice 4F5 - in particular their obligations to </a:t>
            </a:r>
            <a:r>
              <a:rPr lang="en-GB" b="1" dirty="0">
                <a:latin typeface="Arial" panose="020B0604020202020204" pitchFamily="34" charset="0"/>
                <a:cs typeface="Arial" panose="020B0604020202020204" pitchFamily="34" charset="0"/>
              </a:rPr>
              <a:t>retain and record </a:t>
            </a:r>
            <a:r>
              <a:rPr lang="en-GB" dirty="0">
                <a:latin typeface="Arial" panose="020B0604020202020204" pitchFamily="34" charset="0"/>
                <a:cs typeface="Arial" panose="020B0604020202020204" pitchFamily="34" charset="0"/>
              </a:rPr>
              <a:t>the relevant material, to </a:t>
            </a:r>
            <a:r>
              <a:rPr lang="en-GB" b="1" dirty="0">
                <a:latin typeface="Arial" panose="020B0604020202020204" pitchFamily="34" charset="0"/>
                <a:cs typeface="Arial" panose="020B0604020202020204" pitchFamily="34" charset="0"/>
              </a:rPr>
              <a:t>review </a:t>
            </a:r>
            <a:r>
              <a:rPr lang="en-GB" dirty="0">
                <a:latin typeface="Arial" panose="020B0604020202020204" pitchFamily="34" charset="0"/>
                <a:cs typeface="Arial" panose="020B0604020202020204" pitchFamily="34" charset="0"/>
              </a:rPr>
              <a:t>it and to </a:t>
            </a:r>
            <a:r>
              <a:rPr lang="en-GB" b="1" dirty="0">
                <a:latin typeface="Arial" panose="020B0604020202020204" pitchFamily="34" charset="0"/>
                <a:cs typeface="Arial" panose="020B0604020202020204" pitchFamily="34" charset="0"/>
              </a:rPr>
              <a:t>reveal </a:t>
            </a:r>
            <a:r>
              <a:rPr lang="en-GB" dirty="0">
                <a:latin typeface="Arial" panose="020B0604020202020204" pitchFamily="34" charset="0"/>
                <a:cs typeface="Arial" panose="020B0604020202020204" pitchFamily="34" charset="0"/>
              </a:rPr>
              <a:t>it to the prosecutor</a:t>
            </a:r>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5</a:t>
            </a:fld>
            <a:endParaRPr lang="en-GB" dirty="0"/>
          </a:p>
        </p:txBody>
      </p:sp>
    </p:spTree>
    <p:extLst>
      <p:ext uri="{BB962C8B-B14F-4D97-AF65-F5344CB8AC3E}">
        <p14:creationId xmlns:p14="http://schemas.microsoft.com/office/powerpoint/2010/main" val="4016796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a:latin typeface="Arial" panose="020B0604020202020204" pitchFamily="34" charset="0"/>
                <a:cs typeface="Arial" panose="020B0604020202020204" pitchFamily="34" charset="0"/>
              </a:rPr>
              <a:t>When carrying out an investigation need to think of disclosure from the outset i.e. how will this impact on the case in court.  </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Need to investigate to prove the case but also gather information that assists the defence i.e. approach each bit of evidence from both a prosecution and defence point of view – CPIA states that we must do this otherwise we are breaking the law.</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“Witnesses that support the Defendant – statements should still be taken and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disclosed to the defence or the</a:t>
            </a:r>
            <a:r>
              <a:rPr lang="en-GB" sz="1200" baseline="0" dirty="0">
                <a:latin typeface="Arial" panose="020B0604020202020204" pitchFamily="34" charset="0"/>
                <a:cs typeface="Arial" panose="020B0604020202020204" pitchFamily="34" charset="0"/>
              </a:rPr>
              <a:t> officers notes</a:t>
            </a:r>
            <a:r>
              <a:rPr lang="en-GB" sz="1200" dirty="0">
                <a:latin typeface="Arial" panose="020B0604020202020204" pitchFamily="34" charset="0"/>
                <a:cs typeface="Arial" panose="020B0604020202020204" pitchFamily="34" charset="0"/>
              </a:rPr>
              <a:t> if they refused to provide a statement. “</a:t>
            </a:r>
          </a:p>
          <a:p>
            <a:pPr>
              <a:defRPr/>
            </a:pPr>
            <a:endParaRPr lang="en-GB" sz="1200" dirty="0">
              <a:latin typeface="Arial" panose="020B0604020202020204" pitchFamily="34" charset="0"/>
              <a:cs typeface="Arial" panose="020B0604020202020204" pitchFamily="34" charset="0"/>
            </a:endParaRPr>
          </a:p>
          <a:p>
            <a:pPr>
              <a:defRPr/>
            </a:pPr>
            <a:r>
              <a:rPr lang="en-GB" sz="1200" b="1" dirty="0">
                <a:latin typeface="Arial" panose="020B0604020202020204" pitchFamily="34" charset="0"/>
                <a:cs typeface="Arial" panose="020B0604020202020204" pitchFamily="34" charset="0"/>
              </a:rPr>
              <a:t>IMD – We utilise a document called the</a:t>
            </a:r>
            <a:r>
              <a:rPr lang="en-GB" sz="1200" b="1" u="sng" dirty="0">
                <a:latin typeface="Arial" panose="020B0604020202020204" pitchFamily="34" charset="0"/>
                <a:cs typeface="Arial" panose="020B0604020202020204" pitchFamily="34" charset="0"/>
              </a:rPr>
              <a:t> Investigation </a:t>
            </a:r>
            <a:r>
              <a:rPr lang="en-GB" sz="1800" b="1" u="sng" dirty="0">
                <a:effectLst/>
                <a:latin typeface="Calibri" panose="020F0502020204030204" pitchFamily="34" charset="0"/>
                <a:ea typeface="Times New Roman" panose="02020603050405020304" pitchFamily="18" charset="0"/>
              </a:rPr>
              <a:t>Management Document </a:t>
            </a:r>
            <a:r>
              <a:rPr lang="en-GB" sz="1800" b="0" u="none" dirty="0">
                <a:effectLst/>
                <a:latin typeface="Calibri" panose="020F0502020204030204" pitchFamily="34" charset="0"/>
                <a:ea typeface="Times New Roman" panose="02020603050405020304" pitchFamily="18" charset="0"/>
              </a:rPr>
              <a:t>to ensure that we have a working</a:t>
            </a:r>
            <a:r>
              <a:rPr lang="en-GB" sz="1800" dirty="0">
                <a:effectLst/>
                <a:latin typeface="Calibri" panose="020F0502020204030204" pitchFamily="34" charset="0"/>
                <a:ea typeface="Calibri" panose="020F0502020204030204" pitchFamily="34" charset="0"/>
              </a:rPr>
              <a:t> document which contains an ongoing rationale of the reasonable lines of enquiry and disclosure strategy during any investigation. </a:t>
            </a:r>
            <a:endParaRPr lang="en-GB" sz="1200" b="1" u="sng" dirty="0">
              <a:latin typeface="Arial" panose="020B0604020202020204" pitchFamily="34" charset="0"/>
              <a:cs typeface="Arial" panose="020B0604020202020204" pitchFamily="34" charset="0"/>
            </a:endParaRPr>
          </a:p>
          <a:p>
            <a:pPr>
              <a:defRPr/>
            </a:pPr>
            <a:endParaRPr lang="en-GB" dirty="0"/>
          </a:p>
          <a:p>
            <a:pPr>
              <a:defRPr/>
            </a:pPr>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6</a:t>
            </a:fld>
            <a:endParaRPr lang="en-GB" dirty="0"/>
          </a:p>
        </p:txBody>
      </p:sp>
    </p:spTree>
    <p:extLst>
      <p:ext uri="{BB962C8B-B14F-4D97-AF65-F5344CB8AC3E}">
        <p14:creationId xmlns:p14="http://schemas.microsoft.com/office/powerpoint/2010/main" val="1941407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latin typeface="Arial" panose="020B0604020202020204" pitchFamily="34" charset="0"/>
                <a:cs typeface="Arial" panose="020B0604020202020204" pitchFamily="34" charset="0"/>
              </a:rPr>
              <a:t>IMD – document ‘Investigation Management </a:t>
            </a:r>
            <a:r>
              <a:rPr lang="en-GB" sz="1200" b="1">
                <a:latin typeface="Arial" panose="020B0604020202020204" pitchFamily="34" charset="0"/>
                <a:cs typeface="Arial" panose="020B0604020202020204" pitchFamily="34" charset="0"/>
              </a:rPr>
              <a:t>Document – Submission 1’  </a:t>
            </a:r>
            <a:r>
              <a:rPr lang="en-GB" sz="1200" b="1" dirty="0">
                <a:latin typeface="Arial" panose="020B0604020202020204" pitchFamily="34" charset="0"/>
                <a:cs typeface="Arial" panose="020B0604020202020204" pitchFamily="34" charset="0"/>
              </a:rPr>
              <a:t>can be emailed to students or handed out as a print out. Also breakdown of the sections handout.</a:t>
            </a:r>
          </a:p>
          <a:p>
            <a:pPr>
              <a:defRPr/>
            </a:pPr>
            <a:endParaRPr lang="en-GB" sz="1200" b="1" dirty="0">
              <a:latin typeface="Arial" panose="020B0604020202020204" pitchFamily="34" charset="0"/>
              <a:cs typeface="Arial" panose="020B0604020202020204" pitchFamily="34" charset="0"/>
            </a:endParaRPr>
          </a:p>
          <a:p>
            <a:pPr>
              <a:defRPr/>
            </a:pPr>
            <a:r>
              <a:rPr lang="en-GB" sz="1200" b="0" dirty="0">
                <a:latin typeface="Arial" panose="020B0604020202020204" pitchFamily="34" charset="0"/>
                <a:cs typeface="Arial" panose="020B0604020202020204" pitchFamily="34" charset="0"/>
              </a:rPr>
              <a:t>The IMD</a:t>
            </a:r>
            <a:r>
              <a:rPr lang="en-GB" sz="1800" dirty="0">
                <a:effectLst/>
                <a:latin typeface="Calibri" panose="020F0502020204030204" pitchFamily="34" charset="0"/>
                <a:ea typeface="Calibri" panose="020F0502020204030204" pitchFamily="34" charset="0"/>
              </a:rPr>
              <a:t> enables you to meet your disclosure obligations under the Criminal Procedure and Investigations Act 1996 (CPIA) and will be used by the prosecutor to complete the Disclosure Management Document (DMD). It will show the prosecutor and through the DMD, the Court and Defence how you identified your reasonable lines of enquiry. (RLE’s discussed later in this session). It is a working document to record reasonable lines of enquiry, disclosure decisions, rationale and contact with the prosecutor.</a:t>
            </a:r>
          </a:p>
          <a:p>
            <a:pPr>
              <a:defRPr/>
            </a:pPr>
            <a:endParaRPr lang="en-GB" sz="1800" dirty="0">
              <a:effectLst/>
              <a:latin typeface="Calibri" panose="020F0502020204030204" pitchFamily="34" charset="0"/>
              <a:ea typeface="Calibri" panose="020F0502020204030204" pitchFamily="34" charset="0"/>
            </a:endParaRPr>
          </a:p>
          <a:p>
            <a:pPr>
              <a:defRPr/>
            </a:pPr>
            <a:r>
              <a:rPr lang="en-GB" sz="1800" dirty="0">
                <a:effectLst/>
                <a:latin typeface="Calibri" panose="020F0502020204030204" pitchFamily="34" charset="0"/>
                <a:ea typeface="Calibri" panose="020F0502020204030204" pitchFamily="34" charset="0"/>
              </a:rPr>
              <a:t>Response Officers will update sections of the IMD dependant on the circumstances of their investigation.</a:t>
            </a:r>
          </a:p>
          <a:p>
            <a:pPr>
              <a:defRPr/>
            </a:pPr>
            <a:endParaRPr lang="en-GB" sz="1800" b="0" dirty="0">
              <a:effectLst/>
              <a:latin typeface="Calibri" panose="020F0502020204030204" pitchFamily="34" charset="0"/>
            </a:endParaRPr>
          </a:p>
          <a:p>
            <a:pPr>
              <a:defRPr/>
            </a:pPr>
            <a:r>
              <a:rPr lang="en-GB" sz="1800" b="1" dirty="0">
                <a:effectLst/>
                <a:latin typeface="Calibri" panose="020F0502020204030204" pitchFamily="34" charset="0"/>
              </a:rPr>
              <a:t>TRAINER TO GIVE OUT/TELL STUDENTS TO VIEW IMD AND BREAKDOWN OF IMD SECTIONS HANDOUTS EMAILED TO THEM.  Trainer to go through each section and explain to students how to complete.</a:t>
            </a:r>
          </a:p>
          <a:p>
            <a:pPr>
              <a:defRPr/>
            </a:pPr>
            <a:endParaRPr lang="en-GB" sz="1800" b="1" dirty="0">
              <a:effectLst/>
              <a:latin typeface="Calibri" panose="020F0502020204030204" pitchFamily="34" charset="0"/>
            </a:endParaRPr>
          </a:p>
          <a:p>
            <a:pPr>
              <a:defRPr/>
            </a:pPr>
            <a:r>
              <a:rPr lang="en-GB" b="0" dirty="0"/>
              <a:t>Trainer to emphasise to students that the process of disclosure and police requirements under 4R’s are not simply done when the full file is produced,  Items gathered or documented from the very first officer attending the incident (probably them as response officers) will be required to be disclosed under CPIA.</a:t>
            </a:r>
          </a:p>
          <a:p>
            <a:pPr>
              <a:defRPr/>
            </a:pPr>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7</a:t>
            </a:fld>
            <a:endParaRPr lang="en-GB" dirty="0"/>
          </a:p>
        </p:txBody>
      </p:sp>
    </p:spTree>
    <p:extLst>
      <p:ext uri="{BB962C8B-B14F-4D97-AF65-F5344CB8AC3E}">
        <p14:creationId xmlns:p14="http://schemas.microsoft.com/office/powerpoint/2010/main" val="3776037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This would be recorded on an</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MG6E.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We shall look at the MG6 series later</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on in the session</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8</a:t>
            </a:fld>
            <a:endParaRPr lang="en-GB" dirty="0"/>
          </a:p>
        </p:txBody>
      </p:sp>
    </p:spTree>
    <p:extLst>
      <p:ext uri="{BB962C8B-B14F-4D97-AF65-F5344CB8AC3E}">
        <p14:creationId xmlns:p14="http://schemas.microsoft.com/office/powerpoint/2010/main" val="3718497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dirty="0">
                <a:solidFill>
                  <a:srgbClr val="000000"/>
                </a:solidFill>
                <a:effectLst/>
                <a:latin typeface="Calibri" panose="020F0502020204030204" pitchFamily="34" charset="0"/>
                <a:ea typeface="Times New Roman" panose="02020603050405020304" pitchFamily="18" charset="0"/>
              </a:rPr>
              <a:t>QTS - What should we be as professional investigators?</a:t>
            </a:r>
            <a:endParaRPr lang="en-GB" sz="1800" dirty="0">
              <a:effectLst/>
              <a:latin typeface="Times New Roman" panose="02020603050405020304" pitchFamily="18" charset="0"/>
              <a:ea typeface="Times New Roman" panose="02020603050405020304" pitchFamily="18" charset="0"/>
            </a:endParaRPr>
          </a:p>
          <a:p>
            <a:pPr algn="l"/>
            <a:r>
              <a:rPr lang="en-GB" sz="1800" b="1"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Trainer to highlight the importance of remaining impartial and emphasise what the investigator should remember when gathering information or evidence. This includes information that may be detrimental to the case.</a:t>
            </a:r>
            <a:endParaRPr lang="en-GB" sz="1200" b="0" dirty="0">
              <a:latin typeface="Arial" panose="020B0604020202020204" pitchFamily="34" charset="0"/>
              <a:cs typeface="Arial" panose="020B0604020202020204" pitchFamily="34" charset="0"/>
            </a:endParaRPr>
          </a:p>
          <a:p>
            <a:pPr marL="0" indent="0">
              <a:lnSpc>
                <a:spcPct val="100000"/>
              </a:lnSpc>
              <a:defRPr/>
            </a:pPr>
            <a:endParaRPr lang="en-GB" sz="1200" b="1" dirty="0">
              <a:latin typeface="Arial" panose="020B0604020202020204" pitchFamily="34" charset="0"/>
              <a:cs typeface="Arial" panose="020B0604020202020204" pitchFamily="34" charset="0"/>
            </a:endParaRPr>
          </a:p>
          <a:p>
            <a:pPr marL="0" indent="0">
              <a:lnSpc>
                <a:spcPct val="100000"/>
              </a:lnSpc>
              <a:defRPr/>
            </a:pPr>
            <a:r>
              <a:rPr lang="en-GB" sz="1200" b="1" dirty="0">
                <a:latin typeface="Arial" panose="020B0604020202020204" pitchFamily="34" charset="0"/>
                <a:cs typeface="Arial" panose="020B0604020202020204" pitchFamily="34" charset="0"/>
              </a:rPr>
              <a:t>Negative Information</a:t>
            </a:r>
          </a:p>
          <a:p>
            <a:pPr marL="0" indent="0">
              <a:lnSpc>
                <a:spcPct val="100000"/>
              </a:lnSpc>
              <a:defRPr/>
            </a:pPr>
            <a:endParaRPr lang="en-GB" sz="1200" dirty="0">
              <a:latin typeface="Arial" panose="020B0604020202020204" pitchFamily="34" charset="0"/>
              <a:cs typeface="Arial" panose="020B0604020202020204" pitchFamily="34" charset="0"/>
            </a:endParaRPr>
          </a:p>
          <a:p>
            <a:pPr marL="0" indent="0">
              <a:lnSpc>
                <a:spcPct val="100000"/>
              </a:lnSpc>
              <a:defRPr/>
            </a:pPr>
            <a:r>
              <a:rPr lang="en-GB" sz="1200" dirty="0">
                <a:latin typeface="Arial" panose="020B0604020202020204" pitchFamily="34" charset="0"/>
                <a:cs typeface="Arial" panose="020B0604020202020204" pitchFamily="34" charset="0"/>
              </a:rPr>
              <a:t>Not only must material or information that points towards a fact or an individual be retained, but also that which casts doubt on the suspect's guilt, or implicates another person. Examples of negative information include:</a:t>
            </a:r>
          </a:p>
          <a:p>
            <a:pPr>
              <a:lnSpc>
                <a:spcPct val="100000"/>
              </a:lnSpc>
              <a:defRPr/>
            </a:pPr>
            <a:r>
              <a:rPr lang="en-GB" sz="1200" dirty="0">
                <a:latin typeface="Arial" panose="020B0604020202020204" pitchFamily="34" charset="0"/>
                <a:cs typeface="Arial" panose="020B0604020202020204" pitchFamily="34" charset="0"/>
              </a:rPr>
              <a:t>- a CCTV camera that did not record the crime/location/suspect in a manner which is consistent with the prosecution case</a:t>
            </a:r>
          </a:p>
          <a:p>
            <a:pPr>
              <a:lnSpc>
                <a:spcPct val="100000"/>
              </a:lnSpc>
              <a:defRPr/>
            </a:pPr>
            <a:r>
              <a:rPr lang="en-GB" sz="1200" dirty="0">
                <a:latin typeface="Arial" panose="020B0604020202020204" pitchFamily="34" charset="0"/>
                <a:cs typeface="Arial" panose="020B0604020202020204" pitchFamily="34" charset="0"/>
              </a:rPr>
              <a:t>- where a number of people present at a particular location at the particular time that an offence is alleged to have taken place state they saw nothing unusual </a:t>
            </a:r>
          </a:p>
          <a:p>
            <a:pPr>
              <a:lnSpc>
                <a:spcPct val="100000"/>
              </a:lnSpc>
              <a:defRPr/>
            </a:pPr>
            <a:r>
              <a:rPr lang="en-GB" sz="1200" dirty="0">
                <a:latin typeface="Arial" panose="020B0604020202020204" pitchFamily="34" charset="0"/>
                <a:cs typeface="Arial" panose="020B0604020202020204" pitchFamily="34" charset="0"/>
              </a:rPr>
              <a:t>- where a finger-mark from a crime scene cannot be identified as belonging to a known suspect </a:t>
            </a:r>
          </a:p>
          <a:p>
            <a:pPr>
              <a:lnSpc>
                <a:spcPct val="100000"/>
              </a:lnSpc>
              <a:defRPr/>
            </a:pPr>
            <a:r>
              <a:rPr lang="en-GB" sz="1200" dirty="0">
                <a:latin typeface="Arial" panose="020B0604020202020204" pitchFamily="34" charset="0"/>
                <a:cs typeface="Arial" panose="020B0604020202020204" pitchFamily="34" charset="0"/>
              </a:rPr>
              <a:t>- any other failure to match a crime scene sample with one taken from the accused. </a:t>
            </a:r>
          </a:p>
          <a:p>
            <a:pPr>
              <a:lnSpc>
                <a:spcPct val="100000"/>
              </a:lnSpc>
              <a:defRPr/>
            </a:pPr>
            <a:endParaRPr lang="en-GB" sz="1200" dirty="0">
              <a:latin typeface="Arial" panose="020B0604020202020204" pitchFamily="34" charset="0"/>
              <a:cs typeface="Arial" panose="020B0604020202020204" pitchFamily="34" charset="0"/>
            </a:endParaRPr>
          </a:p>
          <a:p>
            <a:pPr>
              <a:lnSpc>
                <a:spcPct val="100000"/>
              </a:lnSpc>
              <a:defRPr/>
            </a:pPr>
            <a:r>
              <a:rPr lang="en-GB" sz="1200" dirty="0">
                <a:latin typeface="Arial" panose="020B0604020202020204" pitchFamily="34" charset="0"/>
                <a:cs typeface="Arial" panose="020B0604020202020204" pitchFamily="34" charset="0"/>
              </a:rPr>
              <a:t>It is important to record promptly any information from any source, which might be considered relevant to the investigation. A record should be made at the time the information is obtained, or as soon as practicable after that time.</a:t>
            </a:r>
          </a:p>
          <a:p>
            <a:pPr>
              <a:defRPr/>
            </a:pPr>
            <a:endParaRPr lang="en-GB" dirty="0"/>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9</a:t>
            </a:fld>
            <a:endParaRPr lang="en-GB" dirty="0"/>
          </a:p>
        </p:txBody>
      </p:sp>
    </p:spTree>
    <p:extLst>
      <p:ext uri="{BB962C8B-B14F-4D97-AF65-F5344CB8AC3E}">
        <p14:creationId xmlns:p14="http://schemas.microsoft.com/office/powerpoint/2010/main" val="2848099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200" dirty="0">
                <a:latin typeface="Arial" panose="020B0604020202020204" pitchFamily="34" charset="0"/>
                <a:cs typeface="Arial" panose="020B0604020202020204" pitchFamily="34" charset="0"/>
              </a:rPr>
              <a:t>When we investigate any offence it is important to always remember that the Police are duty bound to</a:t>
            </a:r>
            <a:r>
              <a:rPr lang="en-GB" sz="1200" b="1" dirty="0">
                <a:latin typeface="Arial" panose="020B0604020202020204" pitchFamily="34" charset="0"/>
                <a:cs typeface="Arial" panose="020B0604020202020204" pitchFamily="34" charset="0"/>
              </a:rPr>
              <a:t> impartially </a:t>
            </a:r>
            <a:r>
              <a:rPr lang="en-GB" sz="1200" dirty="0">
                <a:latin typeface="Arial" panose="020B0604020202020204" pitchFamily="34" charset="0"/>
                <a:cs typeface="Arial" panose="020B0604020202020204" pitchFamily="34" charset="0"/>
              </a:rPr>
              <a:t>investigate all </a:t>
            </a:r>
            <a:r>
              <a:rPr lang="en-GB" sz="1200" b="1" dirty="0">
                <a:latin typeface="Arial" panose="020B0604020202020204" pitchFamily="34" charset="0"/>
                <a:cs typeface="Arial" panose="020B0604020202020204" pitchFamily="34" charset="0"/>
              </a:rPr>
              <a:t>Reasonable Lines of Enquiry </a:t>
            </a:r>
            <a:r>
              <a:rPr lang="en-GB" sz="1200" dirty="0">
                <a:latin typeface="Arial" panose="020B0604020202020204" pitchFamily="34" charset="0"/>
                <a:cs typeface="Arial" panose="020B0604020202020204" pitchFamily="34" charset="0"/>
              </a:rPr>
              <a:t>and it is important to record promptly any information from any source, which might be considered relevant to the investigation. A record should be made at the time the information is obtained, or as soon as practicable after that time.</a:t>
            </a:r>
          </a:p>
          <a:p>
            <a:pPr>
              <a:defRPr/>
            </a:pPr>
            <a:endParaRPr lang="en-GB" dirty="0"/>
          </a:p>
          <a:p>
            <a:pPr marL="270927" indent="0">
              <a:buNone/>
            </a:pPr>
            <a:r>
              <a:rPr lang="en-GB" dirty="0">
                <a:latin typeface="Arial" panose="020B0604020202020204" pitchFamily="34" charset="0"/>
                <a:cs typeface="Arial" panose="020B0604020202020204" pitchFamily="34" charset="0"/>
              </a:rPr>
              <a:t>“Investigators should ensure that all reasonable lines of inquiry are investigated, whether they point towards or away from the suspect. What is ‘reasonable’ will depend on the context of the case. A fair investigation does not mean an endless investigation. Investigators and disclosure officers must give thought to defining, and articulating the limits of the scope of their investigations. When assessing what is reasonable, thought should be given to what is likely to be obtained as a result of the line of inquiry and how it can be obtained. An investigator may seek the advice of the prosecutor when considering which lines of inquiry should be pursued where appropriate</a:t>
            </a:r>
          </a:p>
          <a:p>
            <a:pPr marL="270927" indent="0">
              <a:buNone/>
            </a:pPr>
            <a:r>
              <a:rPr lang="en-GB" dirty="0">
                <a:latin typeface="Arial" panose="020B0604020202020204" pitchFamily="34" charset="0"/>
                <a:cs typeface="Arial" panose="020B0604020202020204" pitchFamily="34" charset="0"/>
              </a:rPr>
              <a:t>When conducting an investigation, an investigator should always have in mind their obligation to retain and record all relevant material” </a:t>
            </a:r>
          </a:p>
          <a:p>
            <a:pPr marL="270927" indent="0">
              <a:buNone/>
            </a:pPr>
            <a:endParaRPr lang="en-GB" dirty="0">
              <a:latin typeface="Arial" panose="020B0604020202020204" pitchFamily="34" charset="0"/>
              <a:cs typeface="Arial" panose="020B0604020202020204" pitchFamily="34" charset="0"/>
            </a:endParaRPr>
          </a:p>
          <a:p>
            <a:pPr marL="270927" indent="0">
              <a:buNone/>
            </a:pPr>
            <a:r>
              <a:rPr lang="en-GB" dirty="0">
                <a:latin typeface="Arial" panose="020B0604020202020204" pitchFamily="34" charset="0"/>
                <a:cs typeface="Arial" panose="020B0604020202020204" pitchFamily="34" charset="0"/>
              </a:rPr>
              <a:t>Attorney General’s Guidelines on Disclosure 2022 (Para 17,18 Page 8 )</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10</a:t>
            </a:fld>
            <a:endParaRPr lang="en-GB" dirty="0"/>
          </a:p>
        </p:txBody>
      </p:sp>
    </p:spTree>
    <p:extLst>
      <p:ext uri="{BB962C8B-B14F-4D97-AF65-F5344CB8AC3E}">
        <p14:creationId xmlns:p14="http://schemas.microsoft.com/office/powerpoint/2010/main" val="2601124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Arial" panose="020B0604020202020204" pitchFamily="34" charset="0"/>
                <a:cs typeface="Arial" panose="020B0604020202020204" pitchFamily="34" charset="0"/>
              </a:rPr>
              <a:t>Trainer to click</a:t>
            </a:r>
            <a:r>
              <a:rPr lang="en-GB" altLang="en-US" sz="1200" b="1" baseline="0" dirty="0">
                <a:latin typeface="Arial" panose="020B0604020202020204" pitchFamily="34" charset="0"/>
                <a:cs typeface="Arial" panose="020B0604020202020204" pitchFamily="34" charset="0"/>
              </a:rPr>
              <a:t> on BBC and</a:t>
            </a:r>
            <a:r>
              <a:rPr lang="en-GB" altLang="en-US" sz="1200" b="1" dirty="0">
                <a:latin typeface="Arial" panose="020B0604020202020204" pitchFamily="34" charset="0"/>
                <a:cs typeface="Arial" panose="020B0604020202020204" pitchFamily="34" charset="0"/>
              </a:rPr>
              <a:t> play the</a:t>
            </a:r>
            <a:r>
              <a:rPr lang="en-GB" altLang="en-US" sz="1200" b="1" baseline="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link from the</a:t>
            </a:r>
            <a:r>
              <a:rPr lang="en-GB" altLang="en-US" sz="1200" b="1" baseline="0" dirty="0">
                <a:latin typeface="Arial" panose="020B0604020202020204" pitchFamily="34" charset="0"/>
                <a:cs typeface="Arial" panose="020B0604020202020204" pitchFamily="34" charset="0"/>
              </a:rPr>
              <a:t> beginning</a:t>
            </a:r>
            <a:r>
              <a:rPr lang="en-GB" altLang="en-US" sz="1200" b="1" dirty="0">
                <a:latin typeface="Arial" panose="020B0604020202020204" pitchFamily="34" charset="0"/>
                <a:cs typeface="Arial" panose="020B0604020202020204" pitchFamily="34" charset="0"/>
              </a:rPr>
              <a:t> </a:t>
            </a:r>
            <a:r>
              <a:rPr lang="en-GB" altLang="en-US" sz="1200" b="1" baseline="0" dirty="0">
                <a:latin typeface="Arial" panose="020B0604020202020204" pitchFamily="34" charset="0"/>
                <a:cs typeface="Arial" panose="020B0604020202020204" pitchFamily="34" charset="0"/>
              </a:rPr>
              <a:t> (play first 7 mins) </a:t>
            </a:r>
            <a:r>
              <a:rPr lang="en-GB" altLang="en-US" sz="1200" dirty="0">
                <a:latin typeface="Arial" panose="020B0604020202020204" pitchFamily="34" charset="0"/>
                <a:cs typeface="Arial" panose="020B0604020202020204" pitchFamily="34" charset="0"/>
              </a:rPr>
              <a:t>Crimewatch appeal regarding Lynette</a:t>
            </a:r>
            <a:r>
              <a:rPr lang="en-GB" altLang="en-US" sz="1200" baseline="0" dirty="0">
                <a:latin typeface="Arial" panose="020B0604020202020204" pitchFamily="34" charset="0"/>
                <a:cs typeface="Arial" panose="020B0604020202020204" pitchFamily="34" charset="0"/>
              </a:rPr>
              <a:t> White</a:t>
            </a:r>
            <a:r>
              <a:rPr lang="en-GB" altLang="en-US" sz="1200" dirty="0">
                <a:latin typeface="Arial" panose="020B0604020202020204" pitchFamily="34" charset="0"/>
                <a:cs typeface="Arial" panose="020B0604020202020204" pitchFamily="34" charset="0"/>
              </a:rPr>
              <a:t> 17/03/88</a:t>
            </a: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altLang="en-US" sz="1200" dirty="0">
                <a:latin typeface="Arial" panose="020B0604020202020204" pitchFamily="34" charset="0"/>
                <a:cs typeface="Arial" panose="020B0604020202020204" pitchFamily="34" charset="0"/>
              </a:rPr>
              <a:t>Briefly</a:t>
            </a:r>
            <a:r>
              <a:rPr lang="en-GB" altLang="en-US" sz="1200" baseline="0" dirty="0">
                <a:latin typeface="Arial" panose="020B0604020202020204" pitchFamily="34" charset="0"/>
                <a:cs typeface="Arial" panose="020B0604020202020204" pitchFamily="34" charset="0"/>
              </a:rPr>
              <a:t> explain how this investigation (which originated in SWP) was pivotal in shaping the future of policing – ie introduction of CPIA legislation,  subsequent investigations,</a:t>
            </a:r>
            <a:endParaRPr lang="en-GB" sz="1200" kern="1200" baseline="0" dirty="0">
              <a:solidFill>
                <a:schemeClr val="tx1"/>
              </a:solidFill>
              <a:effectLst/>
              <a:latin typeface="Arial" panose="020B0604020202020204" pitchFamily="34" charset="0"/>
              <a:ea typeface="+mn-ea"/>
              <a:cs typeface="Arial" panose="020B0604020202020204" pitchFamily="34" charset="0"/>
            </a:endParaRPr>
          </a:p>
          <a:p>
            <a:r>
              <a:rPr lang="en-GB" sz="1200" kern="1200" baseline="0" dirty="0">
                <a:solidFill>
                  <a:schemeClr val="tx1"/>
                </a:solidFill>
                <a:effectLst/>
                <a:latin typeface="Arial" panose="020B0604020202020204" pitchFamily="34" charset="0"/>
                <a:ea typeface="+mn-ea"/>
                <a:cs typeface="Arial" panose="020B0604020202020204" pitchFamily="34" charset="0"/>
              </a:rPr>
              <a:t>Brief outline of chronology is below….</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Murder occurred on 14 / 2 /88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Crime Watch appeal</a:t>
            </a:r>
            <a:r>
              <a:rPr lang="en-GB" sz="1200" kern="1200" baseline="0" dirty="0">
                <a:solidFill>
                  <a:schemeClr val="tx1"/>
                </a:solidFill>
                <a:effectLst/>
                <a:latin typeface="Arial" panose="020B0604020202020204" pitchFamily="34" charset="0"/>
                <a:ea typeface="+mn-ea"/>
                <a:cs typeface="Arial" panose="020B0604020202020204" pitchFamily="34" charset="0"/>
              </a:rPr>
              <a:t> - </a:t>
            </a:r>
            <a:r>
              <a:rPr lang="en-GB" sz="1200" kern="1200" dirty="0">
                <a:solidFill>
                  <a:schemeClr val="tx1"/>
                </a:solidFill>
                <a:effectLst/>
                <a:latin typeface="Arial" panose="020B0604020202020204" pitchFamily="34" charset="0"/>
                <a:ea typeface="+mn-ea"/>
                <a:cs typeface="Arial" panose="020B0604020202020204" pitchFamily="34" charset="0"/>
              </a:rPr>
              <a:t>17/3/88</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Nov 1988 Charged 5 black / mixed raced males , although no forensic evidence to link them however various</a:t>
            </a:r>
            <a:r>
              <a:rPr lang="en-GB" sz="1200" kern="1200" baseline="0" dirty="0">
                <a:solidFill>
                  <a:schemeClr val="tx1"/>
                </a:solidFill>
                <a:effectLst/>
                <a:latin typeface="Arial" panose="020B0604020202020204" pitchFamily="34" charset="0"/>
                <a:ea typeface="+mn-ea"/>
                <a:cs typeface="Arial" panose="020B0604020202020204" pitchFamily="34" charset="0"/>
              </a:rPr>
              <a:t> witnesses came forward stating that these men were involved.  </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Nov 1990 then Britain’s longest running Murder case – 3 Found Guilty – Life Imprisonment</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December 1992 Convictions ruled unsafe and quashed by court of appeal – Police acted improperly.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SWP stated they weren’t looking for anyone else – the acquittals were down to technicality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Jan 2002 DNA advances linked Jeffrey Gafoor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2003 Jeffrey Gafoor</a:t>
            </a:r>
            <a:r>
              <a:rPr lang="en-GB" sz="1200" kern="1200" baseline="0" dirty="0">
                <a:solidFill>
                  <a:schemeClr val="tx1"/>
                </a:solidFill>
                <a:effectLst/>
                <a:latin typeface="Arial" panose="020B0604020202020204" pitchFamily="34" charset="0"/>
                <a:ea typeface="+mn-ea"/>
                <a:cs typeface="Arial" panose="020B0604020202020204" pitchFamily="34" charset="0"/>
              </a:rPr>
              <a:t> was arrested</a:t>
            </a:r>
            <a:r>
              <a:rPr lang="en-GB" sz="1200" kern="1200" dirty="0">
                <a:solidFill>
                  <a:schemeClr val="tx1"/>
                </a:solidFill>
                <a:effectLst/>
                <a:latin typeface="Arial" panose="020B0604020202020204" pitchFamily="34" charset="0"/>
                <a:ea typeface="+mn-ea"/>
                <a:cs typeface="Arial" panose="020B0604020202020204" pitchFamily="34" charset="0"/>
              </a:rPr>
              <a:t> admitted Murder and sentenced to life no link to those originally charged.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2004 IPCC reviewed case - 30 people arrested including 19 Police Officers ( retired / serving)</a:t>
            </a:r>
          </a:p>
          <a:p>
            <a:endParaRPr lang="en-GB" altLang="en-US" sz="1200" baseline="0" dirty="0">
              <a:latin typeface="Arial" panose="020B0604020202020204" pitchFamily="34" charset="0"/>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2007  3 of the original trial witnesses were convicted of perjury – 18mths imprisonment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2011 8 former Police Officers charged conspiring to pervert course of justice </a:t>
            </a:r>
          </a:p>
          <a:p>
            <a:r>
              <a:rPr lang="en-GB" sz="1200" kern="1200" dirty="0">
                <a:solidFill>
                  <a:schemeClr val="tx1"/>
                </a:solidFill>
                <a:effectLst/>
                <a:latin typeface="Arial" panose="020B0604020202020204" pitchFamily="34" charset="0"/>
                <a:ea typeface="+mn-ea"/>
                <a:cs typeface="Arial" panose="020B0604020202020204" pitchFamily="34" charset="0"/>
              </a:rPr>
              <a:t>          Trial was longest Police Corruption trial in British history.</a:t>
            </a:r>
          </a:p>
          <a:p>
            <a:r>
              <a:rPr lang="en-GB" sz="1200" kern="1200" dirty="0">
                <a:solidFill>
                  <a:schemeClr val="tx1"/>
                </a:solidFill>
                <a:effectLst/>
                <a:latin typeface="Arial" panose="020B0604020202020204" pitchFamily="34" charset="0"/>
                <a:ea typeface="+mn-ea"/>
                <a:cs typeface="Arial" panose="020B0604020202020204" pitchFamily="34" charset="0"/>
              </a:rPr>
              <a:t>(4 further officers were to be charged in 2012)</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Nov 2011 Defence Claimed prosecution hadn’t disclosed necessary documents and that some had been destroyed. </a:t>
            </a:r>
          </a:p>
          <a:p>
            <a:r>
              <a:rPr lang="en-GB" sz="1200" kern="1200" dirty="0">
                <a:solidFill>
                  <a:schemeClr val="tx1"/>
                </a:solidFill>
                <a:effectLst/>
                <a:latin typeface="Arial" panose="020B0604020202020204" pitchFamily="34" charset="0"/>
                <a:ea typeface="+mn-ea"/>
                <a:cs typeface="Arial" panose="020B0604020202020204" pitchFamily="34" charset="0"/>
              </a:rPr>
              <a:t>Judge requested certain documents to test disclosure procedure. Missing documents.</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Dec 2011 Judge acquitted all as they couldn’t receive a fair trial. Six weeks later missing document found (Confidential Documents – placed in different location to protect the confidentiality ) </a:t>
            </a:r>
          </a:p>
          <a:p>
            <a:r>
              <a:rPr lang="en-GB" sz="1200" kern="1200" dirty="0">
                <a:solidFill>
                  <a:schemeClr val="tx1"/>
                </a:solidFill>
                <a:effectLst/>
                <a:latin typeface="Arial" panose="020B0604020202020204" pitchFamily="34" charset="0"/>
                <a:ea typeface="+mn-ea"/>
                <a:cs typeface="Arial" panose="020B0604020202020204" pitchFamily="34" charset="0"/>
              </a:rPr>
              <a:t>July 2017 Mouncher Report Richard Horwell QC undertook a Silk lead enquiry  </a:t>
            </a: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17 Recommendations</a:t>
            </a:r>
            <a:r>
              <a:rPr lang="en-GB" sz="1200" kern="1200" baseline="0" dirty="0">
                <a:solidFill>
                  <a:schemeClr val="tx1"/>
                </a:solidFill>
                <a:effectLst/>
                <a:latin typeface="Arial" panose="020B0604020202020204" pitchFamily="34" charset="0"/>
                <a:ea typeface="+mn-ea"/>
                <a:cs typeface="Arial" panose="020B0604020202020204" pitchFamily="34" charset="0"/>
              </a:rPr>
              <a:t> have come out of the Mouncher report which highlighted numerous failings inadequacies in relation to CPIA legislation ( Police and CPS failings)</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11</a:t>
            </a:fld>
            <a:endParaRPr lang="en-GB" dirty="0"/>
          </a:p>
        </p:txBody>
      </p:sp>
    </p:spTree>
    <p:extLst>
      <p:ext uri="{BB962C8B-B14F-4D97-AF65-F5344CB8AC3E}">
        <p14:creationId xmlns:p14="http://schemas.microsoft.com/office/powerpoint/2010/main" val="2295392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Prosecution disclosure has been problematic for many years. There is a history of notorious cases of miscarriage of justice arising from non-disclosure.  The subject has generated more official reviews than any other topic in the law of criminal process.</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The reviews have largely agreed on the diagnosis of the problems and have come up with very similar recommendations. Despite these prescriptions, and despite the plethora of official guidance on the law and practice of disclosure, the problems persist.</a:t>
            </a:r>
          </a:p>
          <a:p>
            <a:pPr marL="0" indent="0">
              <a:buFont typeface="Arial" panose="020B0604020202020204" pitchFamily="34" charset="0"/>
              <a:buNone/>
            </a:pPr>
            <a:endParaRPr lang="en-GB" sz="1200" b="0" i="0" kern="1200" dirty="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200" b="0" i="0" kern="1200" dirty="0">
                <a:solidFill>
                  <a:schemeClr val="tx1"/>
                </a:solidFill>
                <a:effectLst/>
                <a:latin typeface="Arial" panose="020B0604020202020204" pitchFamily="34" charset="0"/>
                <a:ea typeface="+mn-ea"/>
                <a:cs typeface="Arial" panose="020B0604020202020204" pitchFamily="34" charset="0"/>
              </a:rPr>
              <a:t>The murder of </a:t>
            </a:r>
            <a:r>
              <a:rPr lang="en-GB" sz="1200" b="1" i="0" kern="1200" dirty="0">
                <a:solidFill>
                  <a:schemeClr val="tx1"/>
                </a:solidFill>
                <a:effectLst/>
                <a:latin typeface="Arial" panose="020B0604020202020204" pitchFamily="34" charset="0"/>
                <a:ea typeface="+mn-ea"/>
                <a:cs typeface="Arial" panose="020B0604020202020204" pitchFamily="34" charset="0"/>
              </a:rPr>
              <a:t>Lesley Molseed</a:t>
            </a:r>
            <a:r>
              <a:rPr lang="en-GB" sz="1200" b="0" i="0" kern="1200" dirty="0">
                <a:solidFill>
                  <a:schemeClr val="tx1"/>
                </a:solidFill>
                <a:effectLst/>
                <a:latin typeface="Arial" panose="020B0604020202020204" pitchFamily="34" charset="0"/>
                <a:ea typeface="+mn-ea"/>
                <a:cs typeface="Arial" panose="020B0604020202020204" pitchFamily="34" charset="0"/>
              </a:rPr>
              <a:t>, an 11-year-old British girl, occurred on 5 October 1975 in </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West Yorkshire</a:t>
            </a:r>
            <a:r>
              <a:rPr lang="en-GB" sz="1200" b="0" i="0" kern="1200" dirty="0">
                <a:solidFill>
                  <a:schemeClr val="tx1"/>
                </a:solidFill>
                <a:effectLst/>
                <a:latin typeface="Arial" panose="020B0604020202020204" pitchFamily="34" charset="0"/>
                <a:ea typeface="+mn-ea"/>
                <a:cs typeface="Arial" panose="020B0604020202020204" pitchFamily="34" charset="0"/>
              </a:rPr>
              <a:t> England. Stefan Kiszko, an intellectually disabled man who lived near Molseed in </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Greater Manchester</a:t>
            </a:r>
            <a:r>
              <a:rPr lang="en-GB" sz="1200" b="0" i="0" kern="1200" dirty="0">
                <a:solidFill>
                  <a:schemeClr val="tx1"/>
                </a:solidFill>
                <a:effectLst/>
                <a:latin typeface="Arial" panose="020B0604020202020204" pitchFamily="34" charset="0"/>
                <a:ea typeface="+mn-ea"/>
                <a:cs typeface="Arial" panose="020B0604020202020204" pitchFamily="34" charset="0"/>
              </a:rPr>
              <a:t> was wrongly convicted of sexually assaulting and murdering her, and served 16 years in prison before the conviction was overturned. </a:t>
            </a:r>
          </a:p>
          <a:p>
            <a:pPr marL="0" indent="0">
              <a:buFont typeface="Arial" panose="020B0604020202020204" pitchFamily="34" charset="0"/>
              <a:buNone/>
            </a:pPr>
            <a:r>
              <a:rPr lang="en-GB" sz="1200" b="0" i="0" kern="1200" dirty="0">
                <a:solidFill>
                  <a:schemeClr val="tx1"/>
                </a:solidFill>
                <a:effectLst/>
                <a:latin typeface="Arial" panose="020B0604020202020204" pitchFamily="34" charset="0"/>
                <a:ea typeface="+mn-ea"/>
                <a:cs typeface="Arial" panose="020B0604020202020204" pitchFamily="34" charset="0"/>
              </a:rPr>
              <a:t>Kiszko's mental and physical condition deteriorated while he was in prison, and he died 20 months after his release in 1992, before he could collect money owed to him for his suffering. </a:t>
            </a:r>
          </a:p>
          <a:p>
            <a:pPr marL="0" indent="0">
              <a:buFont typeface="Arial" panose="020B0604020202020204" pitchFamily="34" charset="0"/>
              <a:buNone/>
            </a:pPr>
            <a:r>
              <a:rPr lang="en-GB" sz="1200" b="0" i="0" kern="1200" dirty="0">
                <a:solidFill>
                  <a:schemeClr val="tx1"/>
                </a:solidFill>
                <a:effectLst/>
                <a:latin typeface="Arial" panose="020B0604020202020204" pitchFamily="34" charset="0"/>
                <a:ea typeface="+mn-ea"/>
                <a:cs typeface="Arial" panose="020B0604020202020204" pitchFamily="34" charset="0"/>
              </a:rPr>
              <a:t>His ordeal was described by one British MP as "the worst </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miscarriage of justice</a:t>
            </a:r>
            <a:r>
              <a:rPr lang="en-GB" sz="1200" b="0" i="0" u="none" strike="noStrike" kern="1200" baseline="0" dirty="0">
                <a:solidFill>
                  <a:schemeClr val="tx1"/>
                </a:solidFill>
                <a:effectLst/>
                <a:latin typeface="Arial" panose="020B0604020202020204" pitchFamily="34" charset="0"/>
                <a:ea typeface="+mn-ea"/>
                <a:cs typeface="Arial" panose="020B0604020202020204" pitchFamily="34" charset="0"/>
              </a:rPr>
              <a:t> </a:t>
            </a:r>
            <a:r>
              <a:rPr lang="en-GB" sz="1200" b="0" i="0" kern="1200" dirty="0">
                <a:solidFill>
                  <a:schemeClr val="tx1"/>
                </a:solidFill>
                <a:effectLst/>
                <a:latin typeface="Arial" panose="020B0604020202020204" pitchFamily="34" charset="0"/>
                <a:ea typeface="+mn-ea"/>
                <a:cs typeface="Arial" panose="020B0604020202020204" pitchFamily="34" charset="0"/>
              </a:rPr>
              <a:t>of all time.</a:t>
            </a:r>
            <a:r>
              <a:rPr lang="en-GB" sz="1200" b="0" i="0" kern="1200" baseline="0" dirty="0">
                <a:solidFill>
                  <a:schemeClr val="tx1"/>
                </a:solidFill>
                <a:effectLst/>
                <a:latin typeface="Arial" panose="020B0604020202020204" pitchFamily="34" charset="0"/>
                <a:ea typeface="+mn-ea"/>
                <a:cs typeface="Arial" panose="020B0604020202020204" pitchFamily="34" charset="0"/>
              </a:rPr>
              <a:t> E</a:t>
            </a:r>
            <a:r>
              <a:rPr lang="en-GB" sz="1200" b="0" i="0" kern="1200" dirty="0">
                <a:solidFill>
                  <a:schemeClr val="tx1"/>
                </a:solidFill>
                <a:effectLst/>
                <a:latin typeface="Arial" panose="020B0604020202020204" pitchFamily="34" charset="0"/>
                <a:ea typeface="+mn-ea"/>
                <a:cs typeface="Arial" panose="020B0604020202020204" pitchFamily="34" charset="0"/>
              </a:rPr>
              <a:t>vidence that Kiszko could not have done the crime was suppressed by three members of the investigation team, who were initially arrested in 1993 before charges were dropped. In 2006, however, a DNA match led to the arrest of Ronald Castree for Molseed's murder. He was convicted the following year and sentenced to life in prison</a:t>
            </a: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11 year old Lesley Molseed</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Found stabbed to death, her body was staged still clothed, the perpetrator had ejaculated onto her underwear.</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Kiszko was eastern European 23 year old who had never been in trouble</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Four girls made up evidence that he had exposed himself to them the day before.</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He had an alibi – he was with his aunt at the time of the murder but the police never explored this.</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Kiszko was incapable of producing semen the prosecution were aware that there was semen on the girls underwear but never disclosed this.</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He served 16 years in prison.  </a:t>
            </a:r>
          </a:p>
          <a:p>
            <a:pPr marL="171450" indent="-171450">
              <a:buFont typeface="Arial" panose="020B0604020202020204" pitchFamily="34" charset="0"/>
              <a:buChar cha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He was released in 1992  and died a year later of a heart attack at the age of 41.</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12</a:t>
            </a:fld>
            <a:endParaRPr lang="en-GB" dirty="0"/>
          </a:p>
        </p:txBody>
      </p:sp>
    </p:spTree>
    <p:extLst>
      <p:ext uri="{BB962C8B-B14F-4D97-AF65-F5344CB8AC3E}">
        <p14:creationId xmlns:p14="http://schemas.microsoft.com/office/powerpoint/2010/main" val="550295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It is important to note that a review of this case resulted in changes in the AG guidelines. Disclosure is no longer required just post charge but PRE-CHARGE.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In recent months several collapsed prosecutions have attracted extensive publicity, including the case of Liam Allan in which disclosure failings led to a public apology from the Director of Public Prosecutions</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The Met has apologised to a student wrongly accused of rape for a series of errors in its handling of the case.</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A review found that a "lack of knowledge" by police and prosecutors was to blame for the botched prosecution against Liam Allan.</a:t>
            </a:r>
            <a:r>
              <a:rPr lang="en-GB" sz="1200" baseline="0" dirty="0">
                <a:latin typeface="Arial" panose="020B0604020202020204" pitchFamily="34" charset="0"/>
                <a:cs typeface="Arial" panose="020B0604020202020204" pitchFamily="34" charset="0"/>
              </a:rPr>
              <a:t> T</a:t>
            </a:r>
            <a:r>
              <a:rPr lang="en-GB" sz="1200" dirty="0">
                <a:latin typeface="Arial" panose="020B0604020202020204" pitchFamily="34" charset="0"/>
                <a:cs typeface="Arial" panose="020B0604020202020204" pitchFamily="34" charset="0"/>
              </a:rPr>
              <a:t>he officer in charge of the case failed to find key evidence among 57,000 messages on the alleged victim's mobile phone, the report found.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Mr Allan, 22, had been charged with 12 counts of rape and sexual assault.</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The case against Mr Allan at Croydon Crown Court was dropped after three days when the evidence on a computer disk containing 40,000 messages revealed the alleged victim had pestered him for "casual sex".</a:t>
            </a:r>
          </a:p>
          <a:p>
            <a:pPr>
              <a:lnSpc>
                <a:spcPct val="100000"/>
              </a:lnSpc>
            </a:pPr>
            <a:r>
              <a:rPr lang="en-GB" sz="1200" dirty="0">
                <a:latin typeface="Arial" panose="020B0604020202020204" pitchFamily="34" charset="0"/>
                <a:cs typeface="Arial" panose="020B0604020202020204" pitchFamily="34" charset="0"/>
              </a:rPr>
              <a:t>Mr Allan, from Beckenham, in south-east London, had been under investigation for nearly two years before his trial collapsed.</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The problems with </a:t>
            </a:r>
            <a:r>
              <a:rPr lang="en-GB" sz="1200" b="1" dirty="0">
                <a:latin typeface="Arial" panose="020B0604020202020204" pitchFamily="34" charset="0"/>
                <a:cs typeface="Arial" panose="020B0604020202020204" pitchFamily="34" charset="0"/>
              </a:rPr>
              <a:t>disclosure </a:t>
            </a:r>
            <a:r>
              <a:rPr lang="en-GB" sz="1200" dirty="0">
                <a:latin typeface="Arial" panose="020B0604020202020204" pitchFamily="34" charset="0"/>
                <a:cs typeface="Arial" panose="020B0604020202020204" pitchFamily="34" charset="0"/>
              </a:rPr>
              <a:t>in Mr Allan's case were caused by "a combination of error, lack of challenge, and lack of knowledge", a joint review by the Met and Crown Prosecution Service (CPS) found.</a:t>
            </a:r>
          </a:p>
          <a:p>
            <a:pPr>
              <a:lnSpc>
                <a:spcPct val="100000"/>
              </a:lnSpc>
            </a:pPr>
            <a:endParaRPr lang="en-GB" sz="1200" dirty="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r>
              <a:rPr lang="en-GB" sz="1200" b="1" dirty="0">
                <a:latin typeface="Arial" panose="020B0604020202020204" pitchFamily="34" charset="0"/>
                <a:cs typeface="Arial" panose="020B0604020202020204" pitchFamily="34" charset="0"/>
              </a:rPr>
              <a:t>The entire download of messages from the phone was not passed to the defence because the officer in the case said there was "nothing relevant on it", the review said.</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"It is clear from the review that both the Met and the CPS </a:t>
            </a:r>
            <a:r>
              <a:rPr lang="en-GB" sz="1200" u="sng" dirty="0">
                <a:latin typeface="Arial" panose="020B0604020202020204" pitchFamily="34" charset="0"/>
                <a:cs typeface="Arial" panose="020B0604020202020204" pitchFamily="34" charset="0"/>
              </a:rPr>
              <a:t>did not </a:t>
            </a:r>
            <a:r>
              <a:rPr lang="en-GB" sz="1200" dirty="0">
                <a:latin typeface="Arial" panose="020B0604020202020204" pitchFamily="34" charset="0"/>
                <a:cs typeface="Arial" panose="020B0604020202020204" pitchFamily="34" charset="0"/>
              </a:rPr>
              <a:t>carry out </a:t>
            </a:r>
            <a:r>
              <a:rPr lang="en-GB" sz="1200" b="1" dirty="0">
                <a:latin typeface="Arial" panose="020B0604020202020204" pitchFamily="34" charset="0"/>
                <a:cs typeface="Arial" panose="020B0604020202020204" pitchFamily="34" charset="0"/>
              </a:rPr>
              <a:t>disclosure procedures </a:t>
            </a:r>
            <a:r>
              <a:rPr lang="en-GB" sz="1200" dirty="0">
                <a:latin typeface="Arial" panose="020B0604020202020204" pitchFamily="34" charset="0"/>
                <a:cs typeface="Arial" panose="020B0604020202020204" pitchFamily="34" charset="0"/>
              </a:rPr>
              <a:t>properly in this case,“</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Thousands of current rape and serious sexual assault cases in England and Wales are to be reviewed to ensure evidence has been disclosed.</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b="1" dirty="0">
                <a:latin typeface="Arial" panose="020B0604020202020204" pitchFamily="34" charset="0"/>
                <a:cs typeface="Arial" panose="020B0604020202020204" pitchFamily="34" charset="0"/>
              </a:rPr>
              <a:t>Video link shows Sky News interview with Allan about the case</a:t>
            </a:r>
          </a:p>
          <a:p>
            <a:endParaRPr lang="en-GB" dirty="0"/>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13</a:t>
            </a:fld>
            <a:endParaRPr lang="en-GB" dirty="0"/>
          </a:p>
        </p:txBody>
      </p:sp>
    </p:spTree>
    <p:extLst>
      <p:ext uri="{BB962C8B-B14F-4D97-AF65-F5344CB8AC3E}">
        <p14:creationId xmlns:p14="http://schemas.microsoft.com/office/powerpoint/2010/main" val="2559196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dirty="0">
                <a:latin typeface="Arial" panose="020B0604020202020204" pitchFamily="34" charset="0"/>
                <a:cs typeface="Arial" panose="020B0604020202020204" pitchFamily="34" charset="0"/>
              </a:rPr>
              <a:t>The prosecution have duties to disclose all the evidence on which they intend to rely, but </a:t>
            </a:r>
            <a:r>
              <a:rPr lang="en-GB" sz="1200" b="1" dirty="0">
                <a:latin typeface="Arial" panose="020B0604020202020204" pitchFamily="34" charset="0"/>
                <a:cs typeface="Arial" panose="020B0604020202020204" pitchFamily="34" charset="0"/>
              </a:rPr>
              <a:t>late disclosure of unused material </a:t>
            </a:r>
            <a:r>
              <a:rPr lang="en-GB" sz="1200" b="0" dirty="0">
                <a:latin typeface="Arial" panose="020B0604020202020204" pitchFamily="34" charset="0"/>
                <a:cs typeface="Arial" panose="020B0604020202020204" pitchFamily="34" charset="0"/>
              </a:rPr>
              <a:t>that meets the disclosure test is a common problem in both Crown Court and magistrates’ court cases</a:t>
            </a:r>
          </a:p>
          <a:p>
            <a:pPr>
              <a:lnSpc>
                <a:spcPct val="100000"/>
              </a:lnSpc>
            </a:pPr>
            <a:endParaRPr lang="en-GB" sz="1200" dirty="0">
              <a:latin typeface="Arial" panose="020B0604020202020204" pitchFamily="34" charset="0"/>
              <a:cs typeface="Arial" panose="020B0604020202020204" pitchFamily="34" charset="0"/>
            </a:endParaRPr>
          </a:p>
          <a:p>
            <a:pPr marL="228600" indent="-228600">
              <a:lnSpc>
                <a:spcPct val="100000"/>
              </a:lnSpc>
              <a:buFont typeface="+mj-lt"/>
              <a:buAutoNum type="arabicPeriod"/>
            </a:pPr>
            <a:r>
              <a:rPr lang="en-GB" sz="1200" dirty="0">
                <a:latin typeface="Arial" panose="020B0604020202020204" pitchFamily="34" charset="0"/>
                <a:cs typeface="Arial" panose="020B0604020202020204" pitchFamily="34" charset="0"/>
              </a:rPr>
              <a:t>The same OIC for</a:t>
            </a:r>
            <a:r>
              <a:rPr lang="en-GB" sz="1200" baseline="0" dirty="0">
                <a:latin typeface="Arial" panose="020B0604020202020204" pitchFamily="34" charset="0"/>
                <a:cs typeface="Arial" panose="020B0604020202020204" pitchFamily="34" charset="0"/>
              </a:rPr>
              <a:t> Liam Allan </a:t>
            </a:r>
            <a:r>
              <a:rPr lang="en-GB" sz="1200" dirty="0">
                <a:latin typeface="Arial" panose="020B0604020202020204" pitchFamily="34" charset="0"/>
                <a:cs typeface="Arial" panose="020B0604020202020204" pitchFamily="34" charset="0"/>
              </a:rPr>
              <a:t>was involved in the case of </a:t>
            </a:r>
            <a:r>
              <a:rPr lang="en-GB" sz="1200" b="1" dirty="0">
                <a:latin typeface="Arial" panose="020B0604020202020204" pitchFamily="34" charset="0"/>
                <a:cs typeface="Arial" panose="020B0604020202020204" pitchFamily="34" charset="0"/>
              </a:rPr>
              <a:t>Isaac Itiary</a:t>
            </a:r>
            <a:r>
              <a:rPr lang="en-GB" sz="1200" dirty="0">
                <a:latin typeface="Arial" panose="020B0604020202020204" pitchFamily="34" charset="0"/>
                <a:cs typeface="Arial" panose="020B0604020202020204" pitchFamily="34" charset="0"/>
              </a:rPr>
              <a:t>. The defendant was charged with offences of rape and sexual activity with a child aged 14 and 15 at the time of the offences. He spent four months in prison on remand. Despite repeated defence requests the police made </a:t>
            </a:r>
            <a:r>
              <a:rPr lang="en-GB" sz="1200" b="1" dirty="0">
                <a:latin typeface="Arial" panose="020B0604020202020204" pitchFamily="34" charset="0"/>
                <a:cs typeface="Arial" panose="020B0604020202020204" pitchFamily="34" charset="0"/>
              </a:rPr>
              <a:t>late disclosure </a:t>
            </a:r>
            <a:r>
              <a:rPr lang="en-GB" sz="1200" dirty="0">
                <a:latin typeface="Arial" panose="020B0604020202020204" pitchFamily="34" charset="0"/>
                <a:cs typeface="Arial" panose="020B0604020202020204" pitchFamily="34" charset="0"/>
              </a:rPr>
              <a:t>of the complainant’s mobile phone records. The CPS dropped the case when the records revealed text messages showed that she had routinely posed as a 19 year old. </a:t>
            </a:r>
          </a:p>
          <a:p>
            <a:pPr marL="228600" indent="-228600">
              <a:lnSpc>
                <a:spcPct val="100000"/>
              </a:lnSpc>
              <a:buFont typeface="+mj-lt"/>
              <a:buAutoNum type="arabicPeriod"/>
            </a:pPr>
            <a:endParaRPr lang="en-GB" sz="1200" dirty="0">
              <a:latin typeface="Arial" panose="020B0604020202020204" pitchFamily="34" charset="0"/>
              <a:cs typeface="Arial" panose="020B0604020202020204" pitchFamily="34" charset="0"/>
            </a:endParaRPr>
          </a:p>
          <a:p>
            <a:pPr marL="228600" indent="-228600">
              <a:lnSpc>
                <a:spcPct val="100000"/>
              </a:lnSpc>
              <a:buFont typeface="+mj-lt"/>
              <a:buAutoNum type="arabicPeriod"/>
            </a:pPr>
            <a:r>
              <a:rPr lang="en-GB" sz="1200" b="1" dirty="0">
                <a:latin typeface="Arial" panose="020B0604020202020204" pitchFamily="34" charset="0"/>
                <a:cs typeface="Arial" panose="020B0604020202020204" pitchFamily="34" charset="0"/>
              </a:rPr>
              <a:t>Samuel Armstrong </a:t>
            </a:r>
            <a:r>
              <a:rPr lang="en-GB" sz="1200" dirty="0">
                <a:latin typeface="Arial" panose="020B0604020202020204" pitchFamily="34" charset="0"/>
                <a:cs typeface="Arial" panose="020B0604020202020204" pitchFamily="34" charset="0"/>
              </a:rPr>
              <a:t>was charged with two offences of rape and two sexual assaults. More than a year later and eight days before the trial the police disclosed the complainant’s phone and medical records.  These contained evidence which the defence used to undermine her credibility. The jury acquitted of all charges. </a:t>
            </a:r>
          </a:p>
          <a:p>
            <a:pPr marL="228600" indent="-228600">
              <a:lnSpc>
                <a:spcPct val="100000"/>
              </a:lnSpc>
              <a:buFont typeface="+mj-lt"/>
              <a:buAutoNum type="arabicPeriod"/>
            </a:pPr>
            <a:endParaRPr lang="en-GB" sz="1200" dirty="0">
              <a:latin typeface="Arial" panose="020B0604020202020204" pitchFamily="34" charset="0"/>
              <a:cs typeface="Arial" panose="020B0604020202020204" pitchFamily="34" charset="0"/>
            </a:endParaRPr>
          </a:p>
          <a:p>
            <a:pPr marL="228600" indent="-228600">
              <a:lnSpc>
                <a:spcPct val="100000"/>
              </a:lnSpc>
              <a:buFont typeface="+mj-lt"/>
              <a:buAutoNum type="arabicPeriod"/>
            </a:pPr>
            <a:r>
              <a:rPr lang="en-GB" sz="1200" b="1" dirty="0">
                <a:latin typeface="Arial" panose="020B0604020202020204" pitchFamily="34" charset="0"/>
                <a:cs typeface="Arial" panose="020B0604020202020204" pitchFamily="34" charset="0"/>
              </a:rPr>
              <a:t>Oliver Mears </a:t>
            </a:r>
            <a:r>
              <a:rPr lang="en-GB" sz="1200" dirty="0">
                <a:latin typeface="Arial" panose="020B0604020202020204" pitchFamily="34" charset="0"/>
                <a:cs typeface="Arial" panose="020B0604020202020204" pitchFamily="34" charset="0"/>
              </a:rPr>
              <a:t>was charged with rape. He spent two years on bail. The Surrey police handed over relevant evidence, including social media material, just a few days before the trial. The CPS then reviewed all the evidence and dropped the case. </a:t>
            </a:r>
          </a:p>
          <a:p>
            <a:pPr marL="228600" indent="-228600">
              <a:lnSpc>
                <a:spcPct val="100000"/>
              </a:lnSpc>
              <a:buFont typeface="+mj-lt"/>
              <a:buAutoNum type="arabicPeriod"/>
            </a:pPr>
            <a:endParaRPr lang="en-GB" sz="1200" dirty="0">
              <a:latin typeface="Arial" panose="020B0604020202020204" pitchFamily="34" charset="0"/>
              <a:cs typeface="Arial" panose="020B0604020202020204" pitchFamily="34" charset="0"/>
            </a:endParaRPr>
          </a:p>
          <a:p>
            <a:pPr marL="228600" indent="-228600">
              <a:lnSpc>
                <a:spcPct val="100000"/>
              </a:lnSpc>
              <a:buFont typeface="+mj-lt"/>
              <a:buAutoNum type="arabicPeriod"/>
            </a:pPr>
            <a:r>
              <a:rPr lang="en-GB" sz="1200" b="1" dirty="0">
                <a:latin typeface="Arial" panose="020B0604020202020204" pitchFamily="34" charset="0"/>
                <a:cs typeface="Arial" panose="020B0604020202020204" pitchFamily="34" charset="0"/>
              </a:rPr>
              <a:t>Connor Fitzgerald </a:t>
            </a:r>
            <a:r>
              <a:rPr lang="en-GB" sz="1200" dirty="0">
                <a:latin typeface="Arial" panose="020B0604020202020204" pitchFamily="34" charset="0"/>
                <a:cs typeface="Arial" panose="020B0604020202020204" pitchFamily="34" charset="0"/>
              </a:rPr>
              <a:t>was charged with rape. He spent three months in jail and lost his job before the police made late disclosure of text messages from the complainant in which she had threatened to destroy him. One message read “I’m not just going to mess his life up, I’m going to ruin it.” The CPS dropped the case. </a:t>
            </a:r>
          </a:p>
          <a:p>
            <a:pPr marL="228600" indent="-228600">
              <a:lnSpc>
                <a:spcPct val="100000"/>
              </a:lnSpc>
              <a:buFont typeface="+mj-lt"/>
              <a:buAutoNum type="arabicPeriod"/>
            </a:pPr>
            <a:endParaRPr lang="en-GB" sz="1200" dirty="0">
              <a:latin typeface="Arial" panose="020B0604020202020204" pitchFamily="34" charset="0"/>
              <a:cs typeface="Arial" panose="020B0604020202020204" pitchFamily="34" charset="0"/>
            </a:endParaRPr>
          </a:p>
          <a:p>
            <a:pPr marL="228600" indent="-228600">
              <a:lnSpc>
                <a:spcPct val="100000"/>
              </a:lnSpc>
              <a:buFont typeface="+mj-lt"/>
              <a:buAutoNum type="arabicPeriod"/>
            </a:pPr>
            <a:r>
              <a:rPr lang="en-GB" sz="1200" dirty="0">
                <a:latin typeface="Arial" panose="020B0604020202020204" pitchFamily="34" charset="0"/>
                <a:cs typeface="Arial" panose="020B0604020202020204" pitchFamily="34" charset="0"/>
              </a:rPr>
              <a:t>The case of </a:t>
            </a:r>
            <a:r>
              <a:rPr lang="en-GB" sz="1200" b="1" dirty="0">
                <a:latin typeface="Arial" panose="020B0604020202020204" pitchFamily="34" charset="0"/>
                <a:cs typeface="Arial" panose="020B0604020202020204" pitchFamily="34" charset="0"/>
              </a:rPr>
              <a:t>Petruta-Cristina Bosoanca </a:t>
            </a:r>
            <a:r>
              <a:rPr lang="en-GB" sz="1200" dirty="0">
                <a:latin typeface="Arial" panose="020B0604020202020204" pitchFamily="34" charset="0"/>
                <a:cs typeface="Arial" panose="020B0604020202020204" pitchFamily="34" charset="0"/>
              </a:rPr>
              <a:t>concerned a different type of offence. She was charged with trafficking a Romanian prostitute to Britain. She was pregnant when remanded in custody, and gave birth to her son while in prison for more than a year awaiting trial.  Several days after the start of the trial the prosecution disclosed a medical record relating to the complainant and many social media messages undermining the complainant’s account of being brought to Britain to work as a prostitute and becoming pregnant after being raped. The CPS admitted that its handling of disclosure had “fallen below the standard we expect”</a:t>
            </a:r>
          </a:p>
          <a:p>
            <a:pPr>
              <a:lnSpc>
                <a:spcPct val="100000"/>
              </a:lnSpc>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An even greater problem is nondisclosure of material that might undermine the prosecution case or assist the defence. The miscarriage of justice cases concern material that came to light only after the accused’s conviction, in some cases many years late</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14</a:t>
            </a:fld>
            <a:endParaRPr lang="en-GB" dirty="0"/>
          </a:p>
        </p:txBody>
      </p:sp>
    </p:spTree>
    <p:extLst>
      <p:ext uri="{BB962C8B-B14F-4D97-AF65-F5344CB8AC3E}">
        <p14:creationId xmlns:p14="http://schemas.microsoft.com/office/powerpoint/2010/main" val="36994779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This review found that 78% of the</a:t>
            </a:r>
            <a:r>
              <a:rPr lang="en-GB" sz="1100" baseline="0" dirty="0">
                <a:latin typeface="Arial" panose="020B0604020202020204" pitchFamily="34" charset="0"/>
                <a:cs typeface="Arial" panose="020B0604020202020204" pitchFamily="34" charset="0"/>
              </a:rPr>
              <a:t> case files submitted had disclosure issues.</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Areas that the CPS will mark on</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Have the schedules been completed properly?</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Have the schedules been submitted?</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Has rebuttable presumption material been submitted?</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Has the MG6E been disclosed?</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Have reasonable lines of enquiry been articulated on the IMD?</a:t>
            </a:r>
          </a:p>
          <a:p>
            <a:pPr marL="171450" indent="-171450">
              <a:buFont typeface="Arial" panose="020B0604020202020204" pitchFamily="34" charset="0"/>
              <a:buChar char="•"/>
            </a:pPr>
            <a:r>
              <a:rPr lang="en-GB" sz="1100" baseline="0" dirty="0">
                <a:latin typeface="Arial" panose="020B0604020202020204" pitchFamily="34" charset="0"/>
                <a:cs typeface="Arial" panose="020B0604020202020204" pitchFamily="34" charset="0"/>
              </a:rPr>
              <a:t>If we haven’t provided any reasonable lines of enquiry</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6443850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aseline="0" dirty="0"/>
              <a:t>Disclosure should be considered in parallel with the investigation and NOT at the end as a paperwork exercise.</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16</a:t>
            </a:fld>
            <a:endParaRPr lang="en-GB" dirty="0"/>
          </a:p>
        </p:txBody>
      </p:sp>
    </p:spTree>
    <p:extLst>
      <p:ext uri="{BB962C8B-B14F-4D97-AF65-F5344CB8AC3E}">
        <p14:creationId xmlns:p14="http://schemas.microsoft.com/office/powerpoint/2010/main" val="23809080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remainder of the session we will look at how CPIA affects out investigations as a police officer, following through the material gathered during an investigation and deciding what we need to do with this.</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17</a:t>
            </a:fld>
            <a:endParaRPr lang="en-GB" dirty="0"/>
          </a:p>
        </p:txBody>
      </p:sp>
    </p:spTree>
    <p:extLst>
      <p:ext uri="{BB962C8B-B14F-4D97-AF65-F5344CB8AC3E}">
        <p14:creationId xmlns:p14="http://schemas.microsoft.com/office/powerpoint/2010/main" val="37731047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QTS - What is all the information called that we gather during the course of an investigation?</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of all the material that you</a:t>
            </a:r>
            <a:r>
              <a:rPr lang="en-GB" baseline="0" dirty="0"/>
              <a:t> collect during an investigation. All of this material will go into box 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You then have to decide what is evidence and what is unused material. (see next slide)</a:t>
            </a: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5566074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QTS – What is material?</a:t>
            </a:r>
          </a:p>
          <a:p>
            <a:endParaRPr lang="en-GB" b="1" i="1" dirty="0"/>
          </a:p>
          <a:p>
            <a:r>
              <a:rPr lang="en-GB" b="1" i="1" dirty="0"/>
              <a:t>CPIA</a:t>
            </a:r>
            <a:r>
              <a:rPr lang="en-GB" b="1" i="1" baseline="0" dirty="0"/>
              <a:t> Codes of Practice (Chapter 2) – Section 2.1</a:t>
            </a:r>
          </a:p>
          <a:p>
            <a:endParaRPr lang="en-GB" b="1" i="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t>Material</a:t>
            </a:r>
            <a:r>
              <a:rPr lang="en-GB" sz="1200" i="1" dirty="0"/>
              <a:t> </a:t>
            </a:r>
            <a:r>
              <a:rPr lang="en-GB" sz="1200" dirty="0"/>
              <a:t>is material of any kind, </a:t>
            </a:r>
            <a:r>
              <a:rPr lang="en-GB" sz="1200" b="1" dirty="0"/>
              <a:t>including information and objects</a:t>
            </a:r>
            <a:r>
              <a:rPr lang="en-GB" sz="1200" dirty="0"/>
              <a:t>, which is obtained or inspected in the course of a criminal investigation and </a:t>
            </a:r>
            <a:r>
              <a:rPr lang="en-GB" sz="1200" b="1" dirty="0"/>
              <a:t>which may be relevant</a:t>
            </a:r>
            <a:r>
              <a:rPr lang="en-GB" sz="1200" dirty="0"/>
              <a:t> to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mn-lt"/>
              </a:rPr>
              <a:t>This includes not only material coming into the possession of the investigator (such as documents seized in the course of searching premises) but also material generated by the investigation (such as interview records);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Code of Practice issued under s 23(1) of the Criminal Procedure and Investigations Act 1995 (CPIA) defines</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material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Material of any kind, including information and objects, which is obtained in the course of a criminal investigation and which may be relevant to the investigation; Material may be relevant to an investigation if it appears to an investigator, or to the officer in charge of an investigation, or to the disclosure officer, that it has some bearing on any offence under investigation, or on the surrounding circumstances of the case, unless it is incapable of having any impact on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QTS – What types of material would be gathered during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pPr>
              <a:lnSpc>
                <a:spcPct val="100000"/>
              </a:lnSpc>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b="0" i="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F65960-563C-400D-BFE9-4642EC098C0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592780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QTS – what is evidence?</a:t>
            </a:r>
          </a:p>
          <a:p>
            <a:pPr>
              <a:lnSpc>
                <a:spcPct val="100000"/>
              </a:lnSpc>
            </a:pP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QTS – what is unused material?</a:t>
            </a:r>
          </a:p>
          <a:p>
            <a:pPr>
              <a:lnSpc>
                <a:spcPct val="100000"/>
              </a:lnSpc>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Evidence</a:t>
            </a:r>
            <a:r>
              <a:rPr lang="en-GB" altLang="en-US" sz="1200" b="0" dirty="0">
                <a:latin typeface="Arial" panose="020B0604020202020204" pitchFamily="34" charset="0"/>
                <a:ea typeface="ＭＳ Ｐゴシック" panose="020B0600070205080204" pitchFamily="34" charset="-128"/>
                <a:cs typeface="Arial" panose="020B0604020202020204" pitchFamily="34" charset="0"/>
              </a:rPr>
              <a:t> – anything that provides assistance in an investigation – direct, physical, forensic,</a:t>
            </a:r>
            <a:r>
              <a:rPr lang="en-GB" altLang="en-US" sz="1200" b="0" baseline="0" dirty="0">
                <a:latin typeface="Arial" panose="020B0604020202020204" pitchFamily="34" charset="0"/>
                <a:ea typeface="ＭＳ Ｐゴシック" panose="020B0600070205080204" pitchFamily="34" charset="-128"/>
                <a:cs typeface="Arial" panose="020B0604020202020204" pitchFamily="34" charset="0"/>
              </a:rPr>
              <a:t> digital, expert, intelligence and so on.</a:t>
            </a:r>
          </a:p>
          <a:p>
            <a:pPr>
              <a:lnSpc>
                <a:spcPct val="100000"/>
              </a:lnSpc>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“Unused material is material that is relevant to the investigation but</a:t>
            </a:r>
            <a:r>
              <a:rPr lang="en-GB" altLang="en-US" sz="1200" b="1"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which does not actually form part of the case for the prosecution</a:t>
            </a:r>
            <a:r>
              <a:rPr lang="en-GB" altLang="en-US" sz="1200" b="1"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against the accused.  </a:t>
            </a:r>
          </a:p>
          <a:p>
            <a:pPr>
              <a:lnSpc>
                <a:spcPct val="100000"/>
              </a:lnSpc>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F65960-563C-400D-BFE9-4642EC098C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1160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Unused material </a:t>
            </a:r>
            <a:r>
              <a:rPr lang="en-GB" altLang="en-US" sz="1200" b="0" dirty="0">
                <a:latin typeface="Arial" panose="020B0604020202020204" pitchFamily="34" charset="0"/>
                <a:ea typeface="ＭＳ Ｐゴシック" panose="020B0600070205080204" pitchFamily="34" charset="-128"/>
                <a:cs typeface="Arial" panose="020B0604020202020204" pitchFamily="34" charset="0"/>
              </a:rPr>
              <a:t>- any material that is relevant to the investigation but</a:t>
            </a:r>
            <a:r>
              <a:rPr lang="en-GB" altLang="en-US" sz="1200" b="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b="0" dirty="0">
                <a:latin typeface="Arial" panose="020B0604020202020204" pitchFamily="34" charset="0"/>
                <a:ea typeface="ＭＳ Ｐゴシック" panose="020B0600070205080204" pitchFamily="34" charset="-128"/>
                <a:cs typeface="Arial" panose="020B0604020202020204" pitchFamily="34" charset="0"/>
              </a:rPr>
              <a:t>which does not actually form part of the case for the prosecution</a:t>
            </a:r>
            <a:r>
              <a:rPr lang="en-GB" altLang="en-US" sz="1200" b="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b="0" dirty="0">
                <a:latin typeface="Arial" panose="020B0604020202020204" pitchFamily="34" charset="0"/>
                <a:ea typeface="ＭＳ Ｐゴシック" panose="020B0600070205080204" pitchFamily="34" charset="-128"/>
                <a:cs typeface="Arial" panose="020B0604020202020204" pitchFamily="34" charset="0"/>
              </a:rPr>
              <a:t>against the accused.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CC9E42-E794-48F4-BE22-D072D30232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55204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u="sng" baseline="0" dirty="0">
                <a:latin typeface="Arial" panose="020B0604020202020204" pitchFamily="34" charset="0"/>
                <a:cs typeface="Arial" panose="020B0604020202020204" pitchFamily="34" charset="0"/>
              </a:rPr>
              <a:t>ACTIVITY 1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Trainer notes – Separate students into manageable  groups of about 4 dependant on the size of the class.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You have a very simplified case summary regarding a burglary.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You also have a bundle of documents that represents material generated within the investigation.</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Get the students to review the material you have given them and identify what is evidence and what is UNUSED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(Students to separated the material into two piles, hand out the sheets marked -  Evidence and Unused Material)</a:t>
            </a:r>
          </a:p>
          <a:p>
            <a:endParaRPr lang="en-GB" altLang="en-US" sz="1200" dirty="0">
              <a:latin typeface="Arial" panose="020B0604020202020204" pitchFamily="34" charset="0"/>
              <a:cs typeface="Arial" panose="020B0604020202020204" pitchFamily="34" charset="0"/>
            </a:endParaRPr>
          </a:p>
          <a:p>
            <a:r>
              <a:rPr lang="en-GB" altLang="en-US" sz="1200" dirty="0">
                <a:solidFill>
                  <a:srgbClr val="FF0000"/>
                </a:solidFill>
                <a:latin typeface="Arial" panose="020B0604020202020204" pitchFamily="34" charset="0"/>
                <a:cs typeface="Arial" panose="020B0604020202020204" pitchFamily="34" charset="0"/>
              </a:rPr>
              <a:t>There is an answer sheet as to what should be evidential amongst the course material. The remainder is obviously going to be unused material.</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22</a:t>
            </a:fld>
            <a:endParaRPr lang="en-GB" dirty="0"/>
          </a:p>
        </p:txBody>
      </p:sp>
    </p:spTree>
    <p:extLst>
      <p:ext uri="{BB962C8B-B14F-4D97-AF65-F5344CB8AC3E}">
        <p14:creationId xmlns:p14="http://schemas.microsoft.com/office/powerpoint/2010/main" val="35422874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evidence will</a:t>
            </a:r>
            <a:r>
              <a:rPr lang="en-GB" baseline="0" dirty="0"/>
              <a:t> go into box 2 which will be used in the prosecution case.</a:t>
            </a:r>
          </a:p>
          <a:p>
            <a:r>
              <a:rPr lang="en-GB" sz="1200" kern="1200" dirty="0">
                <a:solidFill>
                  <a:schemeClr val="tx1"/>
                </a:solidFill>
                <a:effectLst/>
                <a:latin typeface="+mn-lt"/>
                <a:ea typeface="+mn-ea"/>
                <a:cs typeface="+mn-cs"/>
              </a:rPr>
              <a:t>Dependant on the lines of enquiry, there may be more key evidence, </a:t>
            </a:r>
            <a:r>
              <a:rPr lang="en-GB" sz="1200" kern="1200" baseline="0" dirty="0">
                <a:solidFill>
                  <a:schemeClr val="tx1"/>
                </a:solidFill>
                <a:effectLst/>
                <a:latin typeface="+mn-lt"/>
                <a:ea typeface="+mn-ea"/>
                <a:cs typeface="+mn-cs"/>
              </a:rPr>
              <a:t>t</a:t>
            </a:r>
            <a:r>
              <a:rPr lang="en-GB" baseline="0" dirty="0"/>
              <a:t>his will regularly be reviewed to ensure that it remains relevant to the prosecution.</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9949204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All of the information left in Box 1 is now unused material. We now have to apply the relevancy test to all that material ( see next slide)</a:t>
            </a: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6272531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Arial" panose="020B0604020202020204" pitchFamily="34" charset="0"/>
                <a:cs typeface="Arial" panose="020B0604020202020204" pitchFamily="34" charset="0"/>
              </a:rPr>
              <a:t>QTS – What type of information do you think could be relevant but not used in the case file?</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Once we have identified what material is evidence</a:t>
            </a:r>
            <a:r>
              <a:rPr lang="en-GB" altLang="en-US" sz="1200" baseline="0" dirty="0">
                <a:latin typeface="Arial" panose="020B0604020202020204" pitchFamily="34" charset="0"/>
                <a:cs typeface="Arial" panose="020B0604020202020204" pitchFamily="34" charset="0"/>
              </a:rPr>
              <a:t> and what</a:t>
            </a:r>
            <a:r>
              <a:rPr lang="en-GB" altLang="en-US" sz="1200" dirty="0">
                <a:latin typeface="Arial" panose="020B0604020202020204" pitchFamily="34" charset="0"/>
                <a:cs typeface="Arial" panose="020B0604020202020204" pitchFamily="34" charset="0"/>
              </a:rPr>
              <a:t> is unused,</a:t>
            </a:r>
            <a:r>
              <a:rPr lang="en-GB" altLang="en-US" sz="1200" baseline="0" dirty="0">
                <a:latin typeface="Arial" panose="020B0604020202020204" pitchFamily="34" charset="0"/>
                <a:cs typeface="Arial" panose="020B0604020202020204" pitchFamily="34" charset="0"/>
              </a:rPr>
              <a:t> we then have to examine the material in order to assess its relevance</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What</a:t>
            </a:r>
            <a:r>
              <a:rPr lang="en-GB" altLang="en-US" sz="1200" baseline="0" dirty="0">
                <a:latin typeface="Arial" panose="020B0604020202020204" pitchFamily="34" charset="0"/>
                <a:cs typeface="Arial" panose="020B0604020202020204" pitchFamily="34" charset="0"/>
              </a:rPr>
              <a:t> is relevant material?  </a:t>
            </a:r>
            <a:r>
              <a:rPr lang="en-GB" altLang="en-US" sz="1200" dirty="0">
                <a:latin typeface="Arial" panose="020B0604020202020204" pitchFamily="34" charset="0"/>
                <a:cs typeface="Arial" panose="020B0604020202020204" pitchFamily="34" charset="0"/>
              </a:rPr>
              <a:t>This is what is known as the relevance test.</a:t>
            </a:r>
          </a:p>
          <a:p>
            <a:endParaRPr lang="en-GB" altLang="en-US" sz="1200" dirty="0">
              <a:latin typeface="Arial" panose="020B0604020202020204" pitchFamily="34" charset="0"/>
              <a:cs typeface="Arial" panose="020B0604020202020204" pitchFamily="34" charset="0"/>
            </a:endParaRPr>
          </a:p>
          <a:p>
            <a:pPr algn="l"/>
            <a:r>
              <a:rPr lang="en-GB" altLang="en-US" sz="1200" dirty="0">
                <a:latin typeface="Arial" panose="020B0604020202020204" pitchFamily="34" charset="0"/>
                <a:cs typeface="Arial" panose="020B0604020202020204" pitchFamily="34" charset="0"/>
              </a:rPr>
              <a:t>It is any material that appears to have some </a:t>
            </a:r>
            <a:r>
              <a:rPr lang="en-GB" altLang="en-US" sz="1200" b="1" u="sng" dirty="0">
                <a:solidFill>
                  <a:srgbClr val="FF0000"/>
                </a:solidFill>
                <a:latin typeface="Arial" panose="020B0604020202020204" pitchFamily="34" charset="0"/>
                <a:cs typeface="Arial" panose="020B0604020202020204" pitchFamily="34" charset="0"/>
              </a:rPr>
              <a:t>bearing</a:t>
            </a:r>
            <a:r>
              <a:rPr lang="en-GB" altLang="en-US" sz="1200" dirty="0">
                <a:latin typeface="Arial" panose="020B0604020202020204" pitchFamily="34" charset="0"/>
                <a:cs typeface="Arial" panose="020B0604020202020204" pitchFamily="34" charset="0"/>
              </a:rPr>
              <a:t> </a:t>
            </a:r>
          </a:p>
          <a:p>
            <a:pPr algn="l"/>
            <a:r>
              <a:rPr lang="en-GB" altLang="en-US" sz="1200" dirty="0">
                <a:latin typeface="Arial" panose="020B0604020202020204" pitchFamily="34" charset="0"/>
                <a:cs typeface="Arial" panose="020B0604020202020204" pitchFamily="34" charset="0"/>
              </a:rPr>
              <a:t>on the </a:t>
            </a:r>
            <a:r>
              <a:rPr lang="en-GB" altLang="en-US" sz="1200" b="1" u="sng" dirty="0">
                <a:latin typeface="Arial" panose="020B0604020202020204" pitchFamily="34" charset="0"/>
                <a:cs typeface="Arial" panose="020B0604020202020204" pitchFamily="34" charset="0"/>
              </a:rPr>
              <a:t>offence</a:t>
            </a:r>
            <a:r>
              <a:rPr lang="en-GB" altLang="en-US" sz="1200" dirty="0">
                <a:latin typeface="Arial" panose="020B0604020202020204" pitchFamily="34" charset="0"/>
                <a:cs typeface="Arial" panose="020B0604020202020204" pitchFamily="34" charset="0"/>
              </a:rPr>
              <a:t> under investigation</a:t>
            </a:r>
          </a:p>
          <a:p>
            <a:pPr algn="l"/>
            <a:r>
              <a:rPr lang="en-GB" altLang="en-US" sz="1200" dirty="0">
                <a:latin typeface="Arial" panose="020B0604020202020204" pitchFamily="34" charset="0"/>
                <a:cs typeface="Arial" panose="020B0604020202020204" pitchFamily="34" charset="0"/>
              </a:rPr>
              <a:t>or</a:t>
            </a:r>
          </a:p>
          <a:p>
            <a:pPr algn="l"/>
            <a:r>
              <a:rPr lang="en-GB" altLang="en-US" sz="1200" dirty="0">
                <a:latin typeface="Arial" panose="020B0604020202020204" pitchFamily="34" charset="0"/>
                <a:cs typeface="Arial" panose="020B0604020202020204" pitchFamily="34" charset="0"/>
              </a:rPr>
              <a:t>Material that has some bearing on the </a:t>
            </a:r>
            <a:r>
              <a:rPr lang="en-GB" altLang="en-US" sz="1200" b="1" u="none" dirty="0">
                <a:latin typeface="Arial" panose="020B0604020202020204" pitchFamily="34" charset="0"/>
                <a:cs typeface="Arial" panose="020B0604020202020204" pitchFamily="34" charset="0"/>
              </a:rPr>
              <a:t>suspect</a:t>
            </a:r>
            <a:r>
              <a:rPr lang="en-GB" altLang="en-US" sz="1200" u="sng"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under investigation</a:t>
            </a:r>
          </a:p>
          <a:p>
            <a:pPr algn="l"/>
            <a:r>
              <a:rPr lang="en-GB" altLang="en-US" sz="1200" dirty="0">
                <a:latin typeface="Arial" panose="020B0604020202020204" pitchFamily="34" charset="0"/>
                <a:cs typeface="Arial" panose="020B0604020202020204" pitchFamily="34" charset="0"/>
              </a:rPr>
              <a:t>or</a:t>
            </a:r>
          </a:p>
          <a:p>
            <a:pPr algn="l"/>
            <a:r>
              <a:rPr lang="en-GB" altLang="en-US" sz="1200" dirty="0">
                <a:latin typeface="Arial" panose="020B0604020202020204" pitchFamily="34" charset="0"/>
                <a:cs typeface="Arial" panose="020B0604020202020204" pitchFamily="34" charset="0"/>
              </a:rPr>
              <a:t>Material that has some bearing on the </a:t>
            </a:r>
            <a:r>
              <a:rPr lang="en-GB" altLang="en-US" sz="1200" b="1" u="sng" dirty="0">
                <a:latin typeface="Arial" panose="020B0604020202020204" pitchFamily="34" charset="0"/>
                <a:cs typeface="Arial" panose="020B0604020202020204" pitchFamily="34" charset="0"/>
              </a:rPr>
              <a:t>circumstances surrounding</a:t>
            </a:r>
            <a:r>
              <a:rPr lang="en-GB" altLang="en-US" sz="1200" dirty="0">
                <a:latin typeface="Arial" panose="020B0604020202020204" pitchFamily="34" charset="0"/>
                <a:cs typeface="Arial" panose="020B0604020202020204" pitchFamily="34" charset="0"/>
              </a:rPr>
              <a:t> the offence under investigation</a:t>
            </a:r>
          </a:p>
          <a:p>
            <a:pPr algn="l"/>
            <a:endParaRPr lang="en-GB" altLang="en-US" sz="1200" dirty="0">
              <a:latin typeface="Arial" panose="020B0604020202020204" pitchFamily="34" charset="0"/>
              <a:cs typeface="Arial" panose="020B0604020202020204" pitchFamily="34" charset="0"/>
            </a:endParaRPr>
          </a:p>
          <a:p>
            <a:pPr algn="l"/>
            <a:r>
              <a:rPr lang="en-GB" altLang="en-US" sz="1200" b="1" dirty="0">
                <a:solidFill>
                  <a:srgbClr val="FF0000"/>
                </a:solidFill>
                <a:latin typeface="Arial" panose="020B0604020202020204" pitchFamily="34" charset="0"/>
                <a:cs typeface="Arial" panose="020B0604020202020204" pitchFamily="34" charset="0"/>
              </a:rPr>
              <a:t>Unless</a:t>
            </a:r>
          </a:p>
          <a:p>
            <a:pPr algn="l"/>
            <a:r>
              <a:rPr lang="en-GB" altLang="en-US" sz="1200" u="none"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It is incapable of having an impact on the investigation</a:t>
            </a:r>
          </a:p>
          <a:p>
            <a:pPr algn="l"/>
            <a:endParaRPr lang="en-GB" altLang="en-US" sz="1200" u="sng"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r>
              <a:rPr lang="en-GB" altLang="en-US" sz="1200" u="sng"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REMEMBER SOS!</a:t>
            </a:r>
          </a:p>
          <a:p>
            <a:pPr algn="ctr"/>
            <a:endParaRPr lang="en-GB" altLang="en-US" sz="1200" dirty="0">
              <a:solidFill>
                <a:srgbClr val="FF0000"/>
              </a:solidFill>
              <a:latin typeface="Arial" panose="020B0604020202020204" pitchFamily="34" charset="0"/>
              <a:cs typeface="Arial" panose="020B0604020202020204" pitchFamily="34" charset="0"/>
            </a:endParaRPr>
          </a:p>
          <a:p>
            <a:r>
              <a:rPr lang="en-GB" altLang="en-US" sz="1200" b="1" dirty="0">
                <a:latin typeface="Arial" panose="020B0604020202020204" pitchFamily="34" charset="0"/>
                <a:cs typeface="Arial" panose="020B0604020202020204" pitchFamily="34" charset="0"/>
              </a:rPr>
              <a:t>Only relevant material should</a:t>
            </a:r>
            <a:r>
              <a:rPr lang="en-GB" altLang="en-US" sz="1200" b="1" baseline="0" dirty="0">
                <a:latin typeface="Arial" panose="020B0604020202020204" pitchFamily="34" charset="0"/>
                <a:cs typeface="Arial" panose="020B0604020202020204" pitchFamily="34" charset="0"/>
              </a:rPr>
              <a:t> be placed</a:t>
            </a:r>
            <a:r>
              <a:rPr lang="en-GB" altLang="en-US" sz="1200" b="1" dirty="0">
                <a:latin typeface="Arial" panose="020B0604020202020204" pitchFamily="34" charset="0"/>
                <a:cs typeface="Arial" panose="020B0604020202020204" pitchFamily="34" charset="0"/>
              </a:rPr>
              <a:t> on MG6 schedules</a:t>
            </a:r>
          </a:p>
          <a:p>
            <a:endParaRPr lang="en-GB" altLang="en-US" sz="1200" b="0" dirty="0">
              <a:latin typeface="Arial" panose="020B0604020202020204" pitchFamily="34" charset="0"/>
              <a:cs typeface="Arial" panose="020B0604020202020204" pitchFamily="34" charset="0"/>
            </a:endParaRPr>
          </a:p>
          <a:p>
            <a:r>
              <a:rPr lang="en-GB" altLang="en-US" sz="1200" b="0" dirty="0">
                <a:latin typeface="Arial" panose="020B0604020202020204" pitchFamily="34" charset="0"/>
                <a:cs typeface="Arial" panose="020B0604020202020204" pitchFamily="34" charset="0"/>
              </a:rPr>
              <a:t>If you decide that the material in not relevant, this is regularly reviewed by the disclosure officer. Unused</a:t>
            </a:r>
            <a:r>
              <a:rPr lang="en-GB" altLang="en-US" sz="1200" b="0" baseline="0" dirty="0">
                <a:latin typeface="Arial" panose="020B0604020202020204" pitchFamily="34" charset="0"/>
                <a:cs typeface="Arial" panose="020B0604020202020204" pitchFamily="34" charset="0"/>
              </a:rPr>
              <a:t> material that was non relevant may become relevant if a further piece of evidence comes to light – </a:t>
            </a:r>
            <a:r>
              <a:rPr lang="en-GB" altLang="en-US" sz="1200" b="1" baseline="0" dirty="0">
                <a:latin typeface="Arial" panose="020B0604020202020204" pitchFamily="34" charset="0"/>
                <a:cs typeface="Arial" panose="020B0604020202020204" pitchFamily="34" charset="0"/>
              </a:rPr>
              <a:t>remember 4Rs is a continual cyclical process</a:t>
            </a:r>
            <a:r>
              <a:rPr lang="en-GB" altLang="en-US" sz="1200" b="0" baseline="0" dirty="0">
                <a:latin typeface="Arial" panose="020B0604020202020204" pitchFamily="34" charset="0"/>
                <a:cs typeface="Arial" panose="020B0604020202020204" pitchFamily="34" charset="0"/>
              </a:rPr>
              <a:t>.</a:t>
            </a:r>
          </a:p>
          <a:p>
            <a:endParaRPr lang="en-GB" altLang="en-US" sz="1200" b="0" baseline="0" dirty="0">
              <a:latin typeface="Arial" panose="020B0604020202020204" pitchFamily="34" charset="0"/>
              <a:cs typeface="Arial" panose="020B0604020202020204" pitchFamily="34" charset="0"/>
            </a:endParaRPr>
          </a:p>
          <a:p>
            <a:r>
              <a:rPr lang="en-GB" altLang="en-US" sz="1200" b="1" baseline="0" dirty="0">
                <a:latin typeface="Arial" panose="020B0604020202020204" pitchFamily="34" charset="0"/>
                <a:cs typeface="Arial" panose="020B0604020202020204" pitchFamily="34" charset="0"/>
              </a:rPr>
              <a:t>**Please note the following in relation to phone downloads***</a:t>
            </a:r>
          </a:p>
          <a:p>
            <a:endParaRPr lang="en-GB" altLang="en-US" sz="1200" b="1" baseline="0" dirty="0">
              <a:latin typeface="Arial" panose="020B0604020202020204" pitchFamily="34" charset="0"/>
              <a:cs typeface="Arial" panose="020B0604020202020204" pitchFamily="34" charset="0"/>
            </a:endParaRPr>
          </a:p>
          <a:p>
            <a:pPr marL="342900" lvl="0" indent="-342900">
              <a:buFont typeface="+mj-lt"/>
              <a:buAutoNum type="arabicPeriod"/>
            </a:pPr>
            <a:r>
              <a:rPr lang="en-GB" sz="1800" dirty="0">
                <a:effectLst/>
                <a:latin typeface="Calibri" panose="020F0502020204030204" pitchFamily="34" charset="0"/>
                <a:ea typeface="Times New Roman" panose="02020603050405020304" pitchFamily="18" charset="0"/>
              </a:rPr>
              <a:t>The reasonable line of enquiry relating to phone downloads will come from questions asked of our complainant/witness and suspect so we can set time parameters/applications/key word searches in order to narrow the material generated for review</a:t>
            </a:r>
            <a:endParaRPr lang="en-GB" sz="1800" dirty="0">
              <a:effectLst/>
              <a:latin typeface="Calibri" panose="020F0502020204030204" pitchFamily="34" charset="0"/>
              <a:ea typeface="Calibri" panose="020F0502020204030204" pitchFamily="34" charset="0"/>
            </a:endParaRPr>
          </a:p>
          <a:p>
            <a:pPr marL="342900" lvl="0" indent="-342900">
              <a:buFont typeface="+mj-lt"/>
              <a:buAutoNum type="arabicPeriod"/>
            </a:pPr>
            <a:r>
              <a:rPr lang="en-GB" sz="1800" dirty="0">
                <a:effectLst/>
                <a:latin typeface="Calibri" panose="020F0502020204030204" pitchFamily="34" charset="0"/>
                <a:ea typeface="Times New Roman" panose="02020603050405020304" pitchFamily="18" charset="0"/>
              </a:rPr>
              <a:t>From the downloaded material there will either be evidence of the alleged offence (which will be submitted in the evidence bundle) or unused material.</a:t>
            </a:r>
            <a:endParaRPr lang="en-GB" sz="1800" dirty="0">
              <a:effectLst/>
              <a:latin typeface="Calibri" panose="020F0502020204030204" pitchFamily="34" charset="0"/>
              <a:ea typeface="Calibri" panose="020F0502020204030204" pitchFamily="34" charset="0"/>
            </a:endParaRPr>
          </a:p>
          <a:p>
            <a:pPr marL="342900" lvl="0" indent="-342900">
              <a:buFont typeface="+mj-lt"/>
              <a:buAutoNum type="arabicPeriod"/>
            </a:pPr>
            <a:r>
              <a:rPr lang="en-GB" sz="1800" dirty="0">
                <a:effectLst/>
                <a:latin typeface="Calibri" panose="020F0502020204030204" pitchFamily="34" charset="0"/>
                <a:ea typeface="Times New Roman" panose="02020603050405020304" pitchFamily="18" charset="0"/>
              </a:rPr>
              <a:t>From the unused material : -</a:t>
            </a:r>
            <a:endParaRPr lang="en-GB" sz="1800" dirty="0">
              <a:effectLst/>
              <a:latin typeface="Calibri" panose="020F0502020204030204" pitchFamily="34" charset="0"/>
              <a:ea typeface="Calibri" panose="020F0502020204030204" pitchFamily="34" charset="0"/>
            </a:endParaRPr>
          </a:p>
          <a:p>
            <a:pPr marL="457200"/>
            <a:r>
              <a:rPr lang="en-GB" sz="1800" dirty="0">
                <a:effectLst/>
                <a:latin typeface="Calibri" panose="020F0502020204030204" pitchFamily="34" charset="0"/>
                <a:ea typeface="Calibri" panose="020F0502020204030204" pitchFamily="34" charset="0"/>
              </a:rPr>
              <a:t>The relevancy test will determine what is to be scheduled (</a:t>
            </a:r>
            <a:r>
              <a:rPr lang="en-GB" sz="1800" dirty="0" err="1">
                <a:effectLst/>
                <a:latin typeface="Calibri" panose="020F0502020204030204" pitchFamily="34" charset="0"/>
                <a:ea typeface="Calibri" panose="020F0502020204030204" pitchFamily="34" charset="0"/>
              </a:rPr>
              <a:t>ie</a:t>
            </a:r>
            <a:r>
              <a:rPr lang="en-GB" sz="1800" dirty="0">
                <a:effectLst/>
                <a:latin typeface="Calibri" panose="020F0502020204030204" pitchFamily="34" charset="0"/>
                <a:ea typeface="Calibri" panose="020F0502020204030204" pitchFamily="34" charset="0"/>
              </a:rPr>
              <a:t> does the material have a bearing on suspect, offence or surrounding circumstances AND is likely to have an impact on the case)</a:t>
            </a:r>
          </a:p>
          <a:p>
            <a:pPr marL="342900" lvl="0" indent="-342900">
              <a:buFont typeface="+mj-lt"/>
              <a:buAutoNum type="arabicPeriod"/>
            </a:pPr>
            <a:r>
              <a:rPr lang="en-GB" sz="1800" b="1" dirty="0">
                <a:effectLst/>
                <a:latin typeface="Calibri" panose="020F0502020204030204" pitchFamily="34" charset="0"/>
                <a:ea typeface="Times New Roman" panose="02020603050405020304" pitchFamily="18" charset="0"/>
              </a:rPr>
              <a:t>Non-relevant</a:t>
            </a:r>
            <a:r>
              <a:rPr lang="en-GB" sz="1800" dirty="0">
                <a:effectLst/>
                <a:latin typeface="Calibri" panose="020F0502020204030204" pitchFamily="34" charset="0"/>
                <a:ea typeface="Times New Roman" panose="02020603050405020304" pitchFamily="18" charset="0"/>
              </a:rPr>
              <a:t> downloaded material </a:t>
            </a:r>
            <a:r>
              <a:rPr lang="en-GB" sz="1800" b="1" dirty="0">
                <a:effectLst/>
                <a:latin typeface="Calibri" panose="020F0502020204030204" pitchFamily="34" charset="0"/>
                <a:ea typeface="Times New Roman" panose="02020603050405020304" pitchFamily="18" charset="0"/>
              </a:rPr>
              <a:t>will not</a:t>
            </a:r>
            <a:r>
              <a:rPr lang="en-GB" sz="1800" dirty="0">
                <a:effectLst/>
                <a:latin typeface="Calibri" panose="020F0502020204030204" pitchFamily="34" charset="0"/>
                <a:ea typeface="Times New Roman" panose="02020603050405020304" pitchFamily="18" charset="0"/>
              </a:rPr>
              <a:t> be scheduled and as such </a:t>
            </a:r>
            <a:r>
              <a:rPr lang="en-GB" sz="1800" b="1" dirty="0">
                <a:effectLst/>
                <a:latin typeface="Calibri" panose="020F0502020204030204" pitchFamily="34" charset="0"/>
                <a:ea typeface="Times New Roman" panose="02020603050405020304" pitchFamily="18" charset="0"/>
              </a:rPr>
              <a:t>will not</a:t>
            </a:r>
            <a:r>
              <a:rPr lang="en-GB" sz="1800" dirty="0">
                <a:effectLst/>
                <a:latin typeface="Calibri" panose="020F0502020204030204" pitchFamily="34" charset="0"/>
                <a:ea typeface="Times New Roman" panose="02020603050405020304" pitchFamily="18" charset="0"/>
              </a:rPr>
              <a:t> need to be redacted (as it won’t be going anywhere -it will not be used in any way by CPS or defence).  This material is likely to relate to the private life of the witness which has no bearing or relevancy to the case (as per the relevancy test)</a:t>
            </a:r>
            <a:endParaRPr lang="en-GB" sz="1800" dirty="0">
              <a:effectLst/>
              <a:latin typeface="Calibri" panose="020F0502020204030204" pitchFamily="34" charset="0"/>
              <a:ea typeface="Calibri" panose="020F0502020204030204" pitchFamily="34" charset="0"/>
            </a:endParaRPr>
          </a:p>
          <a:p>
            <a:pPr marL="342900" lvl="0" indent="-342900">
              <a:buFont typeface="+mj-lt"/>
              <a:buAutoNum type="arabicPeriod"/>
            </a:pPr>
            <a:r>
              <a:rPr lang="en-GB" sz="1800" b="1" dirty="0">
                <a:effectLst/>
                <a:latin typeface="Calibri" panose="020F0502020204030204" pitchFamily="34" charset="0"/>
                <a:ea typeface="Times New Roman" panose="02020603050405020304" pitchFamily="18" charset="0"/>
              </a:rPr>
              <a:t>Relevant</a:t>
            </a:r>
            <a:r>
              <a:rPr lang="en-GB" sz="1800" dirty="0">
                <a:effectLst/>
                <a:latin typeface="Calibri" panose="020F0502020204030204" pitchFamily="34" charset="0"/>
                <a:ea typeface="Times New Roman" panose="02020603050405020304" pitchFamily="18" charset="0"/>
              </a:rPr>
              <a:t> unused downloaded material will only go on the MG6D if the material will lead to a real risk of serious prejudice to an important public interest (CPIA sensitive). Most of the time a phone download doesn’t fall to be CPIA sensitive but will have personal /sensitive data (DPA sensitive).  This information is to be redacted (as it is not required to prove the case) and scheduled on the MG6C.  On the rare occasion that this information is required to prove the case, advice will need to be sought from CPS or disclosure champion.  Basically the officer will need to think about it.  </a:t>
            </a:r>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The same is applied to all digital devices.</a:t>
            </a:r>
          </a:p>
          <a:p>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The defence have apparently creeped into the habit of asking for full downloads to be disclosed – the CPS must challenge this and ask for a reason for the full download.  Our reasonable lines of enquiry relating to digital material should be explained via the IMD so it should negate the request from CPS /defence to ask for a full download (as we have shown our investigative workings out).  No reason no full download (same applies to medical records etc)</a:t>
            </a:r>
          </a:p>
          <a:p>
            <a:endParaRPr lang="en-GB" altLang="en-US" sz="1200" b="0" baseline="0" dirty="0">
              <a:latin typeface="Arial" panose="020B0604020202020204" pitchFamily="34" charset="0"/>
              <a:cs typeface="Arial" panose="020B0604020202020204" pitchFamily="34" charset="0"/>
            </a:endParaRPr>
          </a:p>
          <a:p>
            <a:endParaRPr lang="en-GB" altLang="en-US" sz="1200" b="0" dirty="0">
              <a:latin typeface="Arial" panose="020B0604020202020204" pitchFamily="34" charset="0"/>
              <a:cs typeface="Arial" panose="020B0604020202020204" pitchFamily="34" charset="0"/>
            </a:endParaRPr>
          </a:p>
          <a:p>
            <a:pPr algn="ct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25</a:t>
            </a:fld>
            <a:endParaRPr lang="en-GB" dirty="0"/>
          </a:p>
        </p:txBody>
      </p:sp>
    </p:spTree>
    <p:extLst>
      <p:ext uri="{BB962C8B-B14F-4D97-AF65-F5344CB8AC3E}">
        <p14:creationId xmlns:p14="http://schemas.microsoft.com/office/powerpoint/2010/main" val="14138750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0" u="none" dirty="0">
                <a:latin typeface="Arial" panose="020B0604020202020204" pitchFamily="34" charset="0"/>
                <a:cs typeface="Arial" panose="020B0604020202020204" pitchFamily="34" charset="0"/>
              </a:rPr>
              <a:t>This is what Officers traditionally struggle with most is identifying what is relevant unused material</a:t>
            </a:r>
          </a:p>
          <a:p>
            <a:endParaRPr lang="en-GB" altLang="en-US" sz="1200" b="0" u="none" dirty="0">
              <a:latin typeface="Arial" panose="020B0604020202020204" pitchFamily="34" charset="0"/>
              <a:cs typeface="Arial" panose="020B0604020202020204" pitchFamily="34" charset="0"/>
            </a:endParaRPr>
          </a:p>
          <a:p>
            <a:r>
              <a:rPr lang="en-GB" altLang="en-US" sz="1200" b="1" u="sng" dirty="0">
                <a:latin typeface="Arial" panose="020B0604020202020204" pitchFamily="34" charset="0"/>
                <a:cs typeface="Arial" panose="020B0604020202020204" pitchFamily="34" charset="0"/>
              </a:rPr>
              <a:t>ACTIVITY 2</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Get students in their groups to review all the material in the </a:t>
            </a:r>
            <a:r>
              <a:rPr lang="en-GB" altLang="en-US" sz="1200" b="1" dirty="0">
                <a:latin typeface="Arial" panose="020B0604020202020204" pitchFamily="34" charset="0"/>
                <a:cs typeface="Arial" panose="020B0604020202020204" pitchFamily="34" charset="0"/>
              </a:rPr>
              <a:t>unused pile </a:t>
            </a:r>
            <a:r>
              <a:rPr lang="en-GB" altLang="en-US" sz="1200" dirty="0">
                <a:latin typeface="Arial" panose="020B0604020202020204" pitchFamily="34" charset="0"/>
                <a:cs typeface="Arial" panose="020B0604020202020204" pitchFamily="34" charset="0"/>
              </a:rPr>
              <a:t>and apply the relevance test.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Students should be left with 3 piles. At the end of the exercise - Evidence, Relevant Unused Material and Non Relevant Unused Material.</a:t>
            </a:r>
          </a:p>
          <a:p>
            <a:endParaRPr lang="en-GB" altLang="en-US" sz="1200" dirty="0">
              <a:latin typeface="Arial" panose="020B0604020202020204" pitchFamily="34" charset="0"/>
              <a:cs typeface="Arial" panose="020B0604020202020204" pitchFamily="34" charset="0"/>
            </a:endParaRPr>
          </a:p>
          <a:p>
            <a:r>
              <a:rPr lang="en-GB" altLang="en-US" sz="1200" dirty="0">
                <a:solidFill>
                  <a:srgbClr val="FF0000"/>
                </a:solidFill>
                <a:latin typeface="Arial" panose="020B0604020202020204" pitchFamily="34" charset="0"/>
                <a:cs typeface="Arial" panose="020B0604020202020204" pitchFamily="34" charset="0"/>
              </a:rPr>
              <a:t>There is an answer sheet as to what should be relevant unused material and what is not amongst the course material. The remainder is obviously going to be unused material.</a:t>
            </a:r>
          </a:p>
          <a:p>
            <a:endParaRPr lang="en-GB" altLang="en-US" sz="1200" dirty="0">
              <a:solidFill>
                <a:srgbClr val="FF0000"/>
              </a:solidFill>
              <a:latin typeface="Arial" panose="020B0604020202020204" pitchFamily="34" charset="0"/>
              <a:cs typeface="Arial" panose="020B0604020202020204" pitchFamily="34" charset="0"/>
            </a:endParaRPr>
          </a:p>
          <a:p>
            <a:r>
              <a:rPr lang="en-GB" altLang="en-US" sz="1200" b="1" u="sng" dirty="0">
                <a:latin typeface="Arial" panose="020B0604020202020204" pitchFamily="34" charset="0"/>
                <a:cs typeface="Arial" panose="020B0604020202020204" pitchFamily="34" charset="0"/>
              </a:rPr>
              <a:t>Please Note</a:t>
            </a:r>
          </a:p>
          <a:p>
            <a:r>
              <a:rPr lang="en-GB" altLang="en-US" sz="1200" dirty="0">
                <a:solidFill>
                  <a:srgbClr val="FF0000"/>
                </a:solidFill>
                <a:latin typeface="Arial" panose="020B0604020202020204" pitchFamily="34" charset="0"/>
                <a:cs typeface="Arial" panose="020B0604020202020204" pitchFamily="34" charset="0"/>
              </a:rPr>
              <a:t>Should the students come up with a different items on the list to the answer sheet do not correct them just ask them to explain their rationale for why they consider the item is not relevant  or is relevant.</a:t>
            </a:r>
          </a:p>
          <a:p>
            <a:endParaRPr lang="en-GB" altLang="en-US" sz="1200" dirty="0">
              <a:solidFill>
                <a:srgbClr val="FF0000"/>
              </a:solidFill>
              <a:latin typeface="Arial" panose="020B0604020202020204" pitchFamily="34" charset="0"/>
              <a:cs typeface="Arial" panose="020B0604020202020204" pitchFamily="34" charset="0"/>
            </a:endParaRPr>
          </a:p>
          <a:p>
            <a:r>
              <a:rPr lang="en-GB" altLang="en-US" sz="1200" dirty="0">
                <a:solidFill>
                  <a:srgbClr val="FF0000"/>
                </a:solidFill>
                <a:latin typeface="Arial" panose="020B0604020202020204" pitchFamily="34" charset="0"/>
                <a:cs typeface="Arial" panose="020B0604020202020204" pitchFamily="34" charset="0"/>
              </a:rPr>
              <a:t>The relevance test is subjective as long as they apply the relevance test and have a reasonable rationale for why they think the material is relevant or not relevant they cannot be really criticised.</a:t>
            </a:r>
          </a:p>
          <a:p>
            <a:endParaRPr lang="en-GB" altLang="en-US" sz="1200" dirty="0">
              <a:solidFill>
                <a:srgbClr val="FF0000"/>
              </a:solidFill>
              <a:latin typeface="Arial" panose="020B0604020202020204" pitchFamily="34" charset="0"/>
              <a:cs typeface="Arial" panose="020B0604020202020204" pitchFamily="34" charset="0"/>
            </a:endParaRPr>
          </a:p>
          <a:p>
            <a:r>
              <a:rPr lang="en-GB" altLang="en-US" sz="1200" dirty="0">
                <a:solidFill>
                  <a:srgbClr val="FF0000"/>
                </a:solidFill>
                <a:latin typeface="Arial" panose="020B0604020202020204" pitchFamily="34" charset="0"/>
                <a:cs typeface="Arial" panose="020B0604020202020204" pitchFamily="34" charset="0"/>
              </a:rPr>
              <a:t>Even if the unused</a:t>
            </a:r>
            <a:r>
              <a:rPr lang="en-GB" altLang="en-US" sz="1200" baseline="0" dirty="0">
                <a:solidFill>
                  <a:srgbClr val="FF0000"/>
                </a:solidFill>
                <a:latin typeface="Arial" panose="020B0604020202020204" pitchFamily="34" charset="0"/>
                <a:cs typeface="Arial" panose="020B0604020202020204" pitchFamily="34" charset="0"/>
              </a:rPr>
              <a:t> material is classes as non relevant, it will be regularly reviewed by the disclosure officer as non relevant material may become relevant if new evidence comes to light.</a:t>
            </a:r>
            <a:endParaRPr lang="en-GB" altLang="en-US" sz="1200" dirty="0">
              <a:solidFill>
                <a:srgbClr val="FF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26</a:t>
            </a:fld>
            <a:endParaRPr lang="en-GB" dirty="0"/>
          </a:p>
        </p:txBody>
      </p:sp>
    </p:spTree>
    <p:extLst>
      <p:ext uri="{BB962C8B-B14F-4D97-AF65-F5344CB8AC3E}">
        <p14:creationId xmlns:p14="http://schemas.microsoft.com/office/powerpoint/2010/main" val="29817038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relevant</a:t>
            </a:r>
            <a:r>
              <a:rPr lang="en-GB" baseline="0" dirty="0"/>
              <a:t> unused material will then go into box 3 leaving unused non relevant in box 1</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9303597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the process :-</a:t>
            </a:r>
          </a:p>
          <a:p>
            <a:endParaRPr lang="en-GB" dirty="0"/>
          </a:p>
          <a:p>
            <a:r>
              <a:rPr lang="en-GB" dirty="0"/>
              <a:t> Box 1 will contain – non</a:t>
            </a:r>
            <a:r>
              <a:rPr lang="en-GB" baseline="0" dirty="0"/>
              <a:t> relevant unused material</a:t>
            </a:r>
          </a:p>
          <a:p>
            <a:r>
              <a:rPr lang="en-GB" baseline="0" dirty="0"/>
              <a:t> Box 2 will contain – evidence</a:t>
            </a:r>
          </a:p>
          <a:p>
            <a:r>
              <a:rPr lang="en-GB" baseline="0" dirty="0"/>
              <a:t> Box 3 will contain – relevant unused material</a:t>
            </a:r>
          </a:p>
          <a:p>
            <a:endParaRPr lang="en-GB" baseline="0" dirty="0"/>
          </a:p>
          <a:p>
            <a:r>
              <a:rPr lang="en-GB" baseline="0" dirty="0"/>
              <a:t>Box 3 is where CPIA now kicks in and you work through the tests</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reality, this is a cyclical process</a:t>
            </a:r>
            <a:r>
              <a:rPr lang="en-GB" sz="1200" kern="1200" baseline="0" dirty="0">
                <a:solidFill>
                  <a:schemeClr val="tx1"/>
                </a:solidFill>
                <a:effectLst/>
                <a:latin typeface="+mn-lt"/>
                <a:ea typeface="+mn-ea"/>
                <a:cs typeface="+mn-cs"/>
              </a:rPr>
              <a:t> to review all of the material. </a:t>
            </a:r>
            <a:r>
              <a:rPr lang="en-GB" sz="1200" kern="1200" dirty="0">
                <a:solidFill>
                  <a:schemeClr val="tx1"/>
                </a:solidFill>
                <a:effectLst/>
                <a:latin typeface="+mn-lt"/>
                <a:ea typeface="+mn-ea"/>
                <a:cs typeface="+mn-cs"/>
              </a:rPr>
              <a:t>You may have to revisit these boxes and apply the relevancy test several times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and potentially in different orders as new information comes to light and your lines of enquiry establish more facts.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0531189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procedure for disclosure of relevant unused material starts with the police.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designated disclosure officer, who may or may not be an investigating officer of the offence in question, is required to prepare schedules of the unused material.</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schedules are divided between </a:t>
            </a:r>
            <a:r>
              <a:rPr lang="en-GB" sz="1200" b="1" dirty="0">
                <a:latin typeface="Arial" panose="020B0604020202020204" pitchFamily="34" charset="0"/>
                <a:cs typeface="Arial" panose="020B0604020202020204" pitchFamily="34" charset="0"/>
              </a:rPr>
              <a:t>non-sensitive</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sensitive material</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non-sensitive material should be listed separately and in sufficient detail to enable the prosecutor to decide whether he or she needs to inspect the material before deciding whether to disclose it to the defence.</a:t>
            </a:r>
          </a:p>
          <a:p>
            <a:r>
              <a:rPr lang="en-GB" sz="1200" dirty="0">
                <a:latin typeface="Arial" panose="020B0604020202020204" pitchFamily="34" charset="0"/>
                <a:cs typeface="Arial" panose="020B0604020202020204" pitchFamily="34" charset="0"/>
              </a:rPr>
              <a:t>In addition, the disclosure officer must prepare a report identifying to the prosecutor any material in either schedule which the officer believes to satisfy the CPIA test for disclosure.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officer should submit the schedules and the report to the prosecutor as part of the case submission process. On receipt of the schedules the prosecutor should review them thoroughly and identify any relevant material which may exist and has not yet been revealed. The prosecutor is expected to challenge substandard schedules and insist that a fully compliant schedule is produced. The prosecutor must then decide how far to endorse the schedules with respect to what material is to be disclosed or withheld.</a:t>
            </a:r>
          </a:p>
          <a:p>
            <a:endParaRPr lang="en-GB" sz="1200" dirty="0">
              <a:latin typeface="Arial" panose="020B0604020202020204" pitchFamily="34" charset="0"/>
              <a:cs typeface="Arial" panose="020B0604020202020204" pitchFamily="34" charset="0"/>
            </a:endParaRPr>
          </a:p>
          <a:p>
            <a:pPr marL="0" indent="0"/>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MG6	CASE FILE – EVIDENCE AND INFORMATION </a:t>
            </a:r>
            <a:r>
              <a:rPr lang="en-GB" altLang="en-US" sz="1200" b="0" dirty="0">
                <a:latin typeface="Arial" panose="020B0604020202020204" pitchFamily="34" charset="0"/>
                <a:ea typeface="ＭＳ Ｐゴシック" panose="020B0600070205080204" pitchFamily="34" charset="-128"/>
                <a:cs typeface="Arial" panose="020B0604020202020204" pitchFamily="34" charset="0"/>
              </a:rPr>
              <a:t>(Obsolete for pre-charge, it is still used post-charge)</a:t>
            </a:r>
          </a:p>
          <a:p>
            <a:pPr marL="0" indent="0">
              <a:buNone/>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MG6A	RECORD OF PRE-INTERVIEW BRIEFING (not used by SWP)</a:t>
            </a:r>
          </a:p>
          <a:p>
            <a:pPr marL="0" indent="0"/>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MG6B	POLICE OFFICER/ STAFF – MISCONDUCT RECORD</a:t>
            </a:r>
          </a:p>
          <a:p>
            <a:pPr marL="0" indent="0"/>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MG6C/SDC	NON – SENSITIVE  Material Schedule</a:t>
            </a:r>
          </a:p>
          <a:p>
            <a:pPr marL="0" indent="0"/>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MG6D	SENSITIVE  Material Schedule</a:t>
            </a:r>
          </a:p>
          <a:p>
            <a:pPr marL="0" indent="0">
              <a:buNone/>
            </a:pP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pPr marL="0" indent="0"/>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MG6E	DISCLOSURE OFFICERS REPORT</a:t>
            </a:r>
          </a:p>
          <a:p>
            <a:endParaRPr lang="en-GB" sz="1200" dirty="0">
              <a:latin typeface="Arial" panose="020B0604020202020204" pitchFamily="34" charset="0"/>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An important element of</a:t>
            </a:r>
            <a:r>
              <a:rPr lang="en-GB" sz="1200" kern="1200" baseline="0" dirty="0">
                <a:solidFill>
                  <a:schemeClr val="tx1"/>
                </a:solidFill>
                <a:effectLst/>
                <a:latin typeface="Arial" panose="020B0604020202020204" pitchFamily="34" charset="0"/>
                <a:ea typeface="+mn-ea"/>
                <a:cs typeface="Arial" panose="020B0604020202020204" pitchFamily="34" charset="0"/>
              </a:rPr>
              <a:t> disclosure is the </a:t>
            </a:r>
            <a:r>
              <a:rPr lang="en-GB" sz="1200" kern="1200" dirty="0">
                <a:solidFill>
                  <a:schemeClr val="tx1"/>
                </a:solidFill>
                <a:effectLst/>
                <a:latin typeface="Arial" panose="020B0604020202020204" pitchFamily="34" charset="0"/>
                <a:ea typeface="+mn-ea"/>
                <a:cs typeface="Arial" panose="020B0604020202020204" pitchFamily="34" charset="0"/>
              </a:rPr>
              <a:t>understanding of the stages of non-sensitive (MG6C) &amp; sensitive (MG6D) material. What the differences are between the two and of course for MG6D material there must be a ‘risk of serious prejudice to an important public interest’. </a:t>
            </a:r>
          </a:p>
          <a:p>
            <a:r>
              <a:rPr lang="en-GB" sz="1400" kern="1200" dirty="0">
                <a:solidFill>
                  <a:schemeClr val="tx1"/>
                </a:solidFill>
                <a:effectLst/>
                <a:latin typeface="+mn-lt"/>
                <a:ea typeface="+mn-ea"/>
                <a:cs typeface="+mn-cs"/>
              </a:rPr>
              <a:t> </a:t>
            </a:r>
            <a:endParaRPr lang="en-GB" dirty="0"/>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29</a:t>
            </a:fld>
            <a:endParaRPr lang="en-GB" dirty="0"/>
          </a:p>
        </p:txBody>
      </p:sp>
    </p:spTree>
    <p:extLst>
      <p:ext uri="{BB962C8B-B14F-4D97-AF65-F5344CB8AC3E}">
        <p14:creationId xmlns:p14="http://schemas.microsoft.com/office/powerpoint/2010/main" val="34853117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CM01 came into force in 2021 as part of the new CPS Guidelines on case file building and as part of the pilot in preparation for Digital Case Files.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It is a very detailed document accessible on NICHE and MUST be included in every pre-charge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CMO1 replaces MG3 and MG6 (Pre-charge).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30</a:t>
            </a:fld>
            <a:endParaRPr lang="en-GB" dirty="0"/>
          </a:p>
        </p:txBody>
      </p:sp>
    </p:spTree>
    <p:extLst>
      <p:ext uri="{BB962C8B-B14F-4D97-AF65-F5344CB8AC3E}">
        <p14:creationId xmlns:p14="http://schemas.microsoft.com/office/powerpoint/2010/main" val="39697744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Any</a:t>
            </a:r>
            <a:r>
              <a:rPr lang="en-GB" sz="1200" baseline="0" dirty="0">
                <a:latin typeface="Arial" panose="020B0604020202020204" pitchFamily="34" charset="0"/>
                <a:cs typeface="Arial" panose="020B0604020202020204" pitchFamily="34" charset="0"/>
              </a:rPr>
              <a:t> officer who is involved in an investigation who has a disciplinary record is responsible for submitting their own MG6B.  The OIC is not responsible for submitting these for other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latin typeface="Arial" panose="020B0604020202020204" pitchFamily="34" charset="0"/>
                <a:cs typeface="Arial" panose="020B0604020202020204" pitchFamily="34" charset="0"/>
              </a:rPr>
              <a:t>Trainer to highlight on the MG6B points 1 to 6 are quite wide ranging circumstances that Officers need to be aware of.</a:t>
            </a:r>
            <a:endParaRPr lang="en-GB" sz="1200" dirty="0">
              <a:latin typeface="Arial" panose="020B0604020202020204" pitchFamily="34" charset="0"/>
              <a:cs typeface="Arial" panose="020B0604020202020204" pitchFamily="34" charset="0"/>
            </a:endParaRPr>
          </a:p>
          <a:p>
            <a:endParaRPr lang="en-AS" dirty="0"/>
          </a:p>
        </p:txBody>
      </p:sp>
      <p:sp>
        <p:nvSpPr>
          <p:cNvPr id="4" name="Slide Number Placeholder 3"/>
          <p:cNvSpPr>
            <a:spLocks noGrp="1"/>
          </p:cNvSpPr>
          <p:nvPr>
            <p:ph type="sldNum" sz="quarter" idx="5"/>
          </p:nvPr>
        </p:nvSpPr>
        <p:spPr/>
        <p:txBody>
          <a:bodyPr/>
          <a:lstStyle/>
          <a:p>
            <a:fld id="{3453808A-66CB-4935-8525-6A01D52C18AF}" type="slidenum">
              <a:rPr lang="en-GB" smtClean="0"/>
              <a:t>31</a:t>
            </a:fld>
            <a:endParaRPr lang="en-GB" dirty="0"/>
          </a:p>
        </p:txBody>
      </p:sp>
    </p:spTree>
    <p:extLst>
      <p:ext uri="{BB962C8B-B14F-4D97-AF65-F5344CB8AC3E}">
        <p14:creationId xmlns:p14="http://schemas.microsoft.com/office/powerpoint/2010/main" val="22368815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Non-sensitive unused material should be described on</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MG6C. This form will be disclosed to the defence. Where continuation sheets are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used, or additional schedules sent in later submissions, item numbering must be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consecutive to all items on earlier schedules.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the description column of every schedule, each item should be individually</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described and consecutively numbered. The schedule must be a clear record of the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nature of the item and should contain sufficient detail to enable the prosecutor to decide whether they need to inspect the material before deciding whether or not it</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should be disclosed. It is not sufficient merely to refer to a document by way of a</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form number. Where the disclosure officer is unsure whether an item is relevant to</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investigation, the prosecutor should be consulted as soon as practicable.</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32</a:t>
            </a:fld>
            <a:endParaRPr lang="en-GB" dirty="0"/>
          </a:p>
        </p:txBody>
      </p:sp>
    </p:spTree>
    <p:extLst>
      <p:ext uri="{BB962C8B-B14F-4D97-AF65-F5344CB8AC3E}">
        <p14:creationId xmlns:p14="http://schemas.microsoft.com/office/powerpoint/2010/main" val="36652637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This schedule should be used to reveal to the prosecutor the existence of relevant</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unused material which the disclosure officer believes should be withheld from the</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defence. </a:t>
            </a:r>
          </a:p>
          <a:p>
            <a:pPr>
              <a:lnSpc>
                <a:spcPct val="100000"/>
              </a:lnSpc>
            </a:pP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The disclosure officer must describe on the MG6D any relevant material</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which he or she believes would give rise to a real risk of serious prejudice to an</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important public interest if the existence of that material were revealed to the</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defence. </a:t>
            </a:r>
          </a:p>
          <a:p>
            <a:pPr>
              <a:lnSpc>
                <a:spcPct val="100000"/>
              </a:lnSpc>
            </a:pP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The disclosure officer must also state the reason for that belief. This form</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will not be disclosed to the defence. </a:t>
            </a:r>
          </a:p>
          <a:p>
            <a:pPr>
              <a:lnSpc>
                <a:spcPct val="100000"/>
              </a:lnSpc>
            </a:pP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The Disclosure Officer must describe on the MG6D any material is believed would give rise to a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real risk of serious prejudice to an important public interest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and the reason for that belief.</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The MG6D document is </a:t>
            </a:r>
            <a:r>
              <a:rPr lang="en-GB" sz="1200" b="1" kern="1200" dirty="0">
                <a:solidFill>
                  <a:schemeClr val="tx1"/>
                </a:solidFill>
                <a:effectLst/>
                <a:latin typeface="Arial" panose="020B0604020202020204" pitchFamily="34" charset="0"/>
                <a:ea typeface="+mn-ea"/>
                <a:cs typeface="Arial" panose="020B0604020202020204" pitchFamily="34" charset="0"/>
              </a:rPr>
              <a:t>NOT </a:t>
            </a:r>
            <a:r>
              <a:rPr lang="en-GB" sz="1200" kern="1200" dirty="0">
                <a:solidFill>
                  <a:schemeClr val="tx1"/>
                </a:solidFill>
                <a:effectLst/>
                <a:latin typeface="Arial" panose="020B0604020202020204" pitchFamily="34" charset="0"/>
                <a:ea typeface="+mn-ea"/>
                <a:cs typeface="Arial" panose="020B0604020202020204" pitchFamily="34" charset="0"/>
              </a:rPr>
              <a:t>to be</a:t>
            </a:r>
            <a:r>
              <a:rPr lang="en-GB" sz="1200" b="1" kern="1200" dirty="0">
                <a:solidFill>
                  <a:schemeClr val="tx1"/>
                </a:solidFill>
                <a:effectLst/>
                <a:latin typeface="Arial" panose="020B0604020202020204" pitchFamily="34" charset="0"/>
                <a:ea typeface="+mn-ea"/>
                <a:cs typeface="Arial" panose="020B0604020202020204" pitchFamily="34" charset="0"/>
              </a:rPr>
              <a:t> </a:t>
            </a:r>
            <a:r>
              <a:rPr lang="en-GB" sz="1200" kern="1200" dirty="0">
                <a:solidFill>
                  <a:schemeClr val="tx1"/>
                </a:solidFill>
                <a:effectLst/>
                <a:latin typeface="Arial" panose="020B0604020202020204" pitchFamily="34" charset="0"/>
                <a:ea typeface="+mn-ea"/>
                <a:cs typeface="Arial" panose="020B0604020202020204" pitchFamily="34" charset="0"/>
              </a:rPr>
              <a:t>disclosed to the defence. </a:t>
            </a:r>
          </a:p>
          <a:p>
            <a:pPr>
              <a:lnSpc>
                <a:spcPct val="100000"/>
              </a:lnSpc>
            </a:pPr>
            <a:endParaRPr lang="en-GB" sz="1200" b="1"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No intelligence or anything in relation to covert operations should be put onto the MG6D as this would be classed as ‘Highly Sensitive’ ( </a:t>
            </a:r>
            <a:r>
              <a:rPr lang="en-GB" sz="1200" b="1" kern="1200" dirty="0" err="1">
                <a:solidFill>
                  <a:schemeClr val="tx1"/>
                </a:solidFill>
                <a:effectLst/>
                <a:latin typeface="Arial" panose="020B0604020202020204" pitchFamily="34" charset="0"/>
                <a:ea typeface="+mn-ea"/>
                <a:cs typeface="Arial" panose="020B0604020202020204" pitchFamily="34" charset="0"/>
              </a:rPr>
              <a:t>i.e</a:t>
            </a:r>
            <a:r>
              <a:rPr lang="en-GB" sz="1200" b="1" kern="1200" dirty="0">
                <a:solidFill>
                  <a:schemeClr val="tx1"/>
                </a:solidFill>
                <a:effectLst/>
                <a:latin typeface="Arial" panose="020B0604020202020204" pitchFamily="34" charset="0"/>
                <a:ea typeface="+mn-ea"/>
                <a:cs typeface="Arial" panose="020B0604020202020204" pitchFamily="34" charset="0"/>
              </a:rPr>
              <a:t> anything that could lead to a threat in National Security or loss of life). Anything deemed as ‘Highly Sensitive’ would need to be submitted on a separate MG6D</a:t>
            </a:r>
          </a:p>
          <a:p>
            <a:pPr>
              <a:lnSpc>
                <a:spcPct val="100000"/>
              </a:lnSpc>
            </a:pPr>
            <a:endParaRPr lang="en-GB" sz="1200" b="1"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If you are in any doubt seek advice from your BCU disclosure champion.</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If an</a:t>
            </a:r>
            <a:r>
              <a:rPr lang="en-GB" sz="1200" kern="1200" baseline="0" dirty="0">
                <a:solidFill>
                  <a:schemeClr val="tx1"/>
                </a:solidFill>
                <a:effectLst/>
                <a:latin typeface="Arial" panose="020B0604020202020204" pitchFamily="34" charset="0"/>
                <a:ea typeface="+mn-ea"/>
                <a:cs typeface="Arial" panose="020B0604020202020204" pitchFamily="34" charset="0"/>
              </a:rPr>
              <a:t> officer</a:t>
            </a:r>
            <a:r>
              <a:rPr lang="en-GB" sz="1200" kern="1200" dirty="0">
                <a:solidFill>
                  <a:schemeClr val="tx1"/>
                </a:solidFill>
                <a:effectLst/>
                <a:latin typeface="Arial" panose="020B0604020202020204" pitchFamily="34" charset="0"/>
                <a:ea typeface="+mn-ea"/>
                <a:cs typeface="Arial" panose="020B0604020202020204" pitchFamily="34" charset="0"/>
              </a:rPr>
              <a:t> attends court and are asked questions by the prosecution or defence in relation to intelligence relating to the case, the officer would need to seek advise before answering the question posed to them.  Recent examples have identified prosecution barristers putting pressure on OIC’S to provide witness evidence on what Niche intelligence there is on a defendant. This is a massive </a:t>
            </a:r>
            <a:r>
              <a:rPr lang="en-GB" sz="1200" b="1" kern="1200" dirty="0">
                <a:solidFill>
                  <a:schemeClr val="tx1"/>
                </a:solidFill>
                <a:effectLst/>
                <a:latin typeface="Arial" panose="020B0604020202020204" pitchFamily="34" charset="0"/>
                <a:ea typeface="+mn-ea"/>
                <a:cs typeface="Arial" panose="020B0604020202020204" pitchFamily="34" charset="0"/>
              </a:rPr>
              <a:t>NO</a:t>
            </a:r>
            <a:r>
              <a:rPr lang="en-GB" sz="1200" kern="1200" dirty="0">
                <a:solidFill>
                  <a:schemeClr val="tx1"/>
                </a:solidFill>
                <a:effectLst/>
                <a:latin typeface="Arial" panose="020B0604020202020204" pitchFamily="34" charset="0"/>
                <a:ea typeface="+mn-ea"/>
                <a:cs typeface="Arial" panose="020B0604020202020204" pitchFamily="34" charset="0"/>
              </a:rPr>
              <a:t> and cannot be done under any circumstances.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If material is relevant, sensitive and DISCLOSABLE, it needs to go through the Public interest immunity (PII)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police and the CPS must always take care to protect intelligence information</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and information given to the police in confidence. That will be so whether or not it is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thought likely that the court will order its disclosure. If the investigator is unsure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whether information was given in confidence, the position should be clarified with the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person who provided the information.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The investigator doesn’t just look at what information assists the prosecution but also negative information such as intelligence held on Niche casting doubt on the suspects guilt. (This would have to be documented on an MG6D and dealt with by the new process that has recently been adopted</a:t>
            </a:r>
            <a:r>
              <a:rPr lang="en-GB" sz="1200" kern="1200" baseline="0" dirty="0">
                <a:solidFill>
                  <a:schemeClr val="tx1"/>
                </a:solidFill>
                <a:effectLst/>
                <a:latin typeface="Arial" panose="020B0604020202020204" pitchFamily="34" charset="0"/>
                <a:ea typeface="+mn-ea"/>
                <a:cs typeface="Arial" panose="020B0604020202020204" pitchFamily="34" charset="0"/>
              </a:rPr>
              <a:t> by SWP – SWP Officers only) </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Question</a:t>
            </a:r>
            <a:r>
              <a:rPr lang="en-GB" sz="1200" kern="1200" baseline="0" dirty="0">
                <a:solidFill>
                  <a:schemeClr val="tx1"/>
                </a:solidFill>
                <a:effectLst/>
                <a:latin typeface="Arial" panose="020B0604020202020204" pitchFamily="34" charset="0"/>
                <a:ea typeface="+mn-ea"/>
                <a:cs typeface="Arial" panose="020B0604020202020204" pitchFamily="34" charset="0"/>
              </a:rPr>
              <a:t> officers should ask themselves, </a:t>
            </a:r>
            <a:r>
              <a:rPr lang="en-GB" sz="1200" b="1" kern="1200" dirty="0">
                <a:solidFill>
                  <a:schemeClr val="tx1"/>
                </a:solidFill>
                <a:effectLst/>
                <a:latin typeface="Arial" panose="020B0604020202020204" pitchFamily="34" charset="0"/>
                <a:ea typeface="+mn-ea"/>
                <a:cs typeface="Arial" panose="020B0604020202020204" pitchFamily="34" charset="0"/>
              </a:rPr>
              <a:t>where/when does an investigation actually commence?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For the majority of cases response officers will deal with the initial stages of an investigation</a:t>
            </a:r>
            <a:r>
              <a:rPr lang="en-GB" sz="1200" kern="1200" baseline="0" dirty="0">
                <a:solidFill>
                  <a:schemeClr val="tx1"/>
                </a:solidFill>
                <a:effectLst/>
                <a:latin typeface="Arial" panose="020B0604020202020204" pitchFamily="34" charset="0"/>
                <a:ea typeface="+mn-ea"/>
                <a:cs typeface="Arial" panose="020B0604020202020204" pitchFamily="34" charset="0"/>
              </a:rPr>
              <a:t> which will be the</a:t>
            </a:r>
            <a:r>
              <a:rPr lang="en-GB" sz="1200" kern="1200" dirty="0">
                <a:solidFill>
                  <a:schemeClr val="tx1"/>
                </a:solidFill>
                <a:effectLst/>
                <a:latin typeface="Arial" panose="020B0604020202020204" pitchFamily="34" charset="0"/>
                <a:ea typeface="+mn-ea"/>
                <a:cs typeface="Arial" panose="020B0604020202020204" pitchFamily="34" charset="0"/>
              </a:rPr>
              <a:t> incident itself, but officers need to be aware of precursor incidents, ongoing operations and other material held that may have a bearing on the investigation i.e. family court material, social media, false allegations.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Question - </a:t>
            </a:r>
            <a:r>
              <a:rPr lang="en-GB" sz="1200" b="1" kern="1200" dirty="0">
                <a:solidFill>
                  <a:schemeClr val="tx1"/>
                </a:solidFill>
                <a:effectLst/>
                <a:latin typeface="Arial" panose="020B0604020202020204" pitchFamily="34" charset="0"/>
                <a:ea typeface="+mn-ea"/>
                <a:cs typeface="Arial" panose="020B0604020202020204" pitchFamily="34" charset="0"/>
              </a:rPr>
              <a:t>Where is the information recorded?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An example of this would be a member of the public provides intelligence to an officer. This is initially recorded in their PNB. On return to the station an intelligence report is created on Niche. Technically the entry in their PNB is relevant as this was the first location of where it was recorded and therefore should be retained and recorded etc. along with the actual intel report.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Be careful what goes on the MG5. In most cases this is disclosed to the defence. Officers</a:t>
            </a:r>
            <a:r>
              <a:rPr lang="en-GB" sz="1200" kern="1200" baseline="0" dirty="0">
                <a:solidFill>
                  <a:schemeClr val="tx1"/>
                </a:solidFill>
                <a:effectLst/>
                <a:latin typeface="Arial" panose="020B0604020202020204" pitchFamily="34" charset="0"/>
                <a:ea typeface="+mn-ea"/>
                <a:cs typeface="Arial" panose="020B0604020202020204" pitchFamily="34" charset="0"/>
              </a:rPr>
              <a:t> should not </a:t>
            </a:r>
            <a:r>
              <a:rPr lang="en-GB" sz="1200" kern="1200" dirty="0">
                <a:solidFill>
                  <a:schemeClr val="tx1"/>
                </a:solidFill>
                <a:effectLst/>
                <a:latin typeface="Arial" panose="020B0604020202020204" pitchFamily="34" charset="0"/>
                <a:ea typeface="+mn-ea"/>
                <a:cs typeface="Arial" panose="020B0604020202020204" pitchFamily="34" charset="0"/>
              </a:rPr>
              <a:t>make reference to MG6D sensitive material on the MG5.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Question</a:t>
            </a:r>
            <a:r>
              <a:rPr lang="en-GB" sz="1200" kern="1200" baseline="0" dirty="0">
                <a:solidFill>
                  <a:schemeClr val="tx1"/>
                </a:solidFill>
                <a:effectLst/>
                <a:latin typeface="Arial" panose="020B0604020202020204" pitchFamily="34" charset="0"/>
                <a:ea typeface="+mn-ea"/>
                <a:cs typeface="Arial" panose="020B0604020202020204" pitchFamily="34" charset="0"/>
              </a:rPr>
              <a:t> - </a:t>
            </a:r>
            <a:r>
              <a:rPr lang="en-GB" sz="1200" b="1" kern="1200" baseline="0" dirty="0">
                <a:solidFill>
                  <a:schemeClr val="tx1"/>
                </a:solidFill>
                <a:effectLst/>
                <a:latin typeface="Arial" panose="020B0604020202020204" pitchFamily="34" charset="0"/>
                <a:ea typeface="+mn-ea"/>
                <a:cs typeface="Arial" panose="020B0604020202020204" pitchFamily="34" charset="0"/>
              </a:rPr>
              <a:t>W</a:t>
            </a:r>
            <a:r>
              <a:rPr lang="en-GB" sz="1200" b="1" kern="1200" dirty="0">
                <a:solidFill>
                  <a:schemeClr val="tx1"/>
                </a:solidFill>
                <a:effectLst/>
                <a:latin typeface="Arial" panose="020B0604020202020204" pitchFamily="34" charset="0"/>
                <a:ea typeface="+mn-ea"/>
                <a:cs typeface="Arial" panose="020B0604020202020204" pitchFamily="34" charset="0"/>
              </a:rPr>
              <a:t>hat is evidence and what is unused?</a:t>
            </a:r>
            <a:r>
              <a:rPr lang="en-GB" sz="1200" kern="1200" dirty="0">
                <a:solidFill>
                  <a:schemeClr val="tx1"/>
                </a:solidFill>
                <a:effectLst/>
                <a:latin typeface="Arial" panose="020B0604020202020204" pitchFamily="34" charset="0"/>
                <a:ea typeface="+mn-ea"/>
                <a:cs typeface="Arial" panose="020B0604020202020204" pitchFamily="34" charset="0"/>
              </a:rPr>
              <a:t> For example a PC submits an intel report re a sighting of a person driving a specific vehicle. This later becomes relevant at an investigation stage. The intelligence report can be turned into a statement so it becomes evidence. If this was a member of the public then in the main it would remain as intelligence – unused.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33</a:t>
            </a:fld>
            <a:endParaRPr lang="en-GB" dirty="0"/>
          </a:p>
        </p:txBody>
      </p:sp>
    </p:spTree>
    <p:extLst>
      <p:ext uri="{BB962C8B-B14F-4D97-AF65-F5344CB8AC3E}">
        <p14:creationId xmlns:p14="http://schemas.microsoft.com/office/powerpoint/2010/main" val="10557834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i="1" dirty="0">
                <a:solidFill>
                  <a:srgbClr val="000000"/>
                </a:solidFill>
                <a:latin typeface="Arial" panose="020B0604020202020204" pitchFamily="34" charset="0"/>
              </a:rPr>
              <a:t>CPIA</a:t>
            </a:r>
            <a:r>
              <a:rPr lang="en-GB" sz="1200" b="1" i="1" baseline="0" dirty="0">
                <a:solidFill>
                  <a:srgbClr val="000000"/>
                </a:solidFill>
                <a:latin typeface="Arial" panose="020B0604020202020204" pitchFamily="34" charset="0"/>
              </a:rPr>
              <a:t> Codes of Practice – Chapter 6 </a:t>
            </a:r>
          </a:p>
          <a:p>
            <a:pPr marL="0" indent="0">
              <a:buFont typeface="Arial" panose="020B0604020202020204" pitchFamily="34" charset="0"/>
              <a:buNone/>
            </a:pPr>
            <a:r>
              <a:rPr lang="en-GB" sz="1200" b="0" i="0" baseline="0" dirty="0">
                <a:solidFill>
                  <a:srgbClr val="000000"/>
                </a:solidFill>
                <a:latin typeface="Arial" panose="020B0604020202020204" pitchFamily="34" charset="0"/>
              </a:rPr>
              <a:t>6.15 </a:t>
            </a:r>
            <a:r>
              <a:rPr lang="en-GB" dirty="0"/>
              <a:t>Subject to paragraph 6.16 below, the disclosure officer must list on a sensitive schedule any material the disclosure of which he believes would give rise to a real risk of serious prejudice to an important public interest, and the reason for that belief. The schedule must include a statement that the disclosure officer believes the material is sensitive. Depending on the circumstances, examples of such material may include the following among others: </a:t>
            </a:r>
          </a:p>
          <a:p>
            <a:pPr marL="0" indent="0">
              <a:buFont typeface="Arial" panose="020B0604020202020204" pitchFamily="34" charset="0"/>
              <a:buNone/>
            </a:pPr>
            <a:endParaRPr lang="en-GB" sz="1200" b="0" i="0" baseline="0" dirty="0">
              <a:solidFill>
                <a:srgbClr val="000000"/>
              </a:solidFill>
              <a:latin typeface="Arial" panose="020B0604020202020204" pitchFamily="34" charset="0"/>
            </a:endParaRPr>
          </a:p>
          <a:p>
            <a:pPr marL="171450" indent="-171450">
              <a:buFont typeface="Arial" panose="020B0604020202020204" pitchFamily="34" charset="0"/>
              <a:buChar char="•"/>
            </a:pPr>
            <a:r>
              <a:rPr lang="en-GB" sz="1200" dirty="0">
                <a:solidFill>
                  <a:srgbClr val="000000"/>
                </a:solidFill>
                <a:latin typeface="Arial" panose="020B0604020202020204" pitchFamily="34" charset="0"/>
              </a:rPr>
              <a:t>relating to national security;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intelligence and security agencies;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intelligence from foreign sources which reveals sensitive intelligence gathering methods;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given in confidence;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relating to the identity or activities of informants, or undercover police officers, or witnesses, or other persons supplying information to the police who may be in danger if their identities are revealed;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revealing the location of any premises or other place used for police surveillance, or the identity of any person allowing a police officer to use them for surveillance;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revealing, either directly or indirectly, techniques and methods relied upon by a police officer in the course of a criminal investigation, for example covert surveillance techniques, or other methods of detecting crime;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whose disclosure might facilitate the commission of other offences or hinder the prevention and detection of crime;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upon the strength of which search warrants were obtained;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containing details of persons taking part in identification parades;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supplied to an investigator during a criminal investigation which has been generated by an official of a body concerned with the regulation or supervision of bodies corporate or of persons engaged in financial activities, or which has been generated by a person retained by such a body;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supplied to an investigator during a criminal investigation which relates to a child or young person and which has been generated by a local authority social services department, an Area Child Protection Committee or other party contacted by an investigator during the investigation; </a:t>
            </a:r>
          </a:p>
          <a:p>
            <a:pPr marL="171450" indent="-171450">
              <a:buFont typeface="Arial" panose="020B0604020202020204" pitchFamily="34" charset="0"/>
              <a:buChar char="•"/>
            </a:pPr>
            <a:r>
              <a:rPr lang="en-GB" sz="1200" dirty="0">
                <a:solidFill>
                  <a:srgbClr val="000000"/>
                </a:solidFill>
                <a:latin typeface="Arial" panose="020B0604020202020204" pitchFamily="34" charset="0"/>
              </a:rPr>
              <a:t>material relating to the private life of a witness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F65960-563C-400D-BFE9-4642EC098C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76187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Back to box 3.</a:t>
            </a:r>
          </a:p>
          <a:p>
            <a:endParaRPr lang="en-GB" sz="1200" dirty="0"/>
          </a:p>
          <a:p>
            <a:r>
              <a:rPr lang="en-GB" sz="1200" dirty="0"/>
              <a:t>All of the material in</a:t>
            </a:r>
            <a:r>
              <a:rPr lang="en-GB" sz="1200" baseline="0" dirty="0"/>
              <a:t> box 3 will now be sorted into non sensitive (recorded on a MG6C) and sensitive (recorded on a MG6D)</a:t>
            </a:r>
          </a:p>
          <a:p>
            <a:endParaRPr lang="en-GB" altLang="en-US" sz="1200" b="1" u="sng" baseline="0" dirty="0">
              <a:latin typeface="Arial" panose="020B0604020202020204" pitchFamily="34" charset="0"/>
              <a:cs typeface="Arial" panose="020B0604020202020204" pitchFamily="34" charset="0"/>
            </a:endParaRPr>
          </a:p>
          <a:p>
            <a:endParaRPr lang="en-GB" altLang="en-US" sz="1200" b="1" u="sng" dirty="0">
              <a:latin typeface="Arial" panose="020B0604020202020204" pitchFamily="34" charset="0"/>
              <a:cs typeface="Arial" panose="020B0604020202020204" pitchFamily="34" charset="0"/>
            </a:endParaRPr>
          </a:p>
          <a:p>
            <a:r>
              <a:rPr lang="en-GB" altLang="en-US" sz="1200" b="1" u="sng" dirty="0">
                <a:latin typeface="Arial" panose="020B0604020202020204" pitchFamily="34" charset="0"/>
                <a:cs typeface="Arial" panose="020B0604020202020204" pitchFamily="34" charset="0"/>
              </a:rPr>
              <a:t>ACTIVITY 3</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USING THE ‘RELEVANT’ PILE OF PAPERS,</a:t>
            </a:r>
            <a:r>
              <a:rPr lang="en-GB" altLang="en-US" sz="1200" baseline="0"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IDENTIFY IN THIS CASE WHAT YOU CONSIDER IS SENSITIVE MATERIAL &amp; NON SENSITIVE MATERIAL</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MG6C</a:t>
            </a:r>
            <a:r>
              <a:rPr lang="en-GB" altLang="en-US" sz="1200" baseline="0" dirty="0">
                <a:latin typeface="Arial" panose="020B0604020202020204" pitchFamily="34" charset="0"/>
                <a:cs typeface="Arial" panose="020B0604020202020204" pitchFamily="34" charset="0"/>
              </a:rPr>
              <a:t> – NON SENSITIVE</a:t>
            </a:r>
          </a:p>
          <a:p>
            <a:r>
              <a:rPr lang="en-GB" altLang="en-US" sz="1200" baseline="0" dirty="0">
                <a:latin typeface="Arial" panose="020B0604020202020204" pitchFamily="34" charset="0"/>
                <a:cs typeface="Arial" panose="020B0604020202020204" pitchFamily="34" charset="0"/>
              </a:rPr>
              <a:t>MG6D – SENSITIVE</a:t>
            </a:r>
          </a:p>
          <a:p>
            <a:endParaRPr lang="en-GB" altLang="en-US" sz="1200" baseline="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 Students should be left with 4 piles. At the end of the exercise – </a:t>
            </a:r>
          </a:p>
          <a:p>
            <a:endParaRPr lang="en-GB" alt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Evidence, </a:t>
            </a:r>
          </a:p>
          <a:p>
            <a:endParaRPr lang="en-GB" alt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Non Relevant Material.</a:t>
            </a:r>
          </a:p>
          <a:p>
            <a:endParaRPr lang="en-GB" alt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Relevant Unused Material (MG6C)</a:t>
            </a:r>
          </a:p>
          <a:p>
            <a:pPr marL="171450" indent="-171450">
              <a:buFont typeface="Arial" panose="020B0604020202020204" pitchFamily="34" charset="0"/>
              <a:buChar char="•"/>
            </a:pPr>
            <a:endParaRPr lang="en-GB" alt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Relevant Sensitive Material (MG6D)</a:t>
            </a:r>
          </a:p>
          <a:p>
            <a:pPr marL="171450" indent="-171450">
              <a:buFont typeface="Arial" panose="020B0604020202020204" pitchFamily="34" charset="0"/>
              <a:buChar char="•"/>
            </a:pPr>
            <a:endParaRPr lang="en-GB" altLang="en-US" sz="1200" dirty="0">
              <a:latin typeface="Arial" panose="020B0604020202020204" pitchFamily="34" charset="0"/>
              <a:cs typeface="Arial" panose="020B0604020202020204" pitchFamily="34" charset="0"/>
            </a:endParaRPr>
          </a:p>
          <a:p>
            <a:endParaRPr lang="en-GB" altLang="en-US" sz="1200" dirty="0">
              <a:latin typeface="Arial" panose="020B0604020202020204" pitchFamily="34" charset="0"/>
              <a:cs typeface="Arial" panose="020B0604020202020204" pitchFamily="34" charset="0"/>
            </a:endParaRPr>
          </a:p>
          <a:p>
            <a:r>
              <a:rPr lang="en-GB" altLang="en-US" sz="1200" dirty="0">
                <a:solidFill>
                  <a:srgbClr val="FF0000"/>
                </a:solidFill>
                <a:latin typeface="Arial" panose="020B0604020202020204" pitchFamily="34" charset="0"/>
                <a:cs typeface="Arial" panose="020B0604020202020204" pitchFamily="34" charset="0"/>
              </a:rPr>
              <a:t>There is an answer sheet as to what should be SENSITIVE RELEVANT unused material MG6D amongst the course material. </a:t>
            </a:r>
          </a:p>
          <a:p>
            <a:endParaRPr lang="en-GB" altLang="en-US" sz="1200" dirty="0">
              <a:solidFill>
                <a:srgbClr val="FF0000"/>
              </a:solidFill>
              <a:latin typeface="Arial" panose="020B0604020202020204" pitchFamily="34" charset="0"/>
              <a:cs typeface="Arial" panose="020B0604020202020204" pitchFamily="34" charset="0"/>
            </a:endParaRPr>
          </a:p>
          <a:p>
            <a:r>
              <a:rPr lang="en-GB" altLang="en-US" sz="1200" dirty="0">
                <a:solidFill>
                  <a:srgbClr val="FF0000"/>
                </a:solidFill>
                <a:latin typeface="Arial" panose="020B0604020202020204" pitchFamily="34" charset="0"/>
                <a:cs typeface="Arial" panose="020B0604020202020204" pitchFamily="34" charset="0"/>
              </a:rPr>
              <a:t>Once</a:t>
            </a:r>
            <a:r>
              <a:rPr lang="en-GB" altLang="en-US" sz="1200" baseline="0" dirty="0">
                <a:solidFill>
                  <a:srgbClr val="FF0000"/>
                </a:solidFill>
                <a:latin typeface="Arial" panose="020B0604020202020204" pitchFamily="34" charset="0"/>
                <a:cs typeface="Arial" panose="020B0604020202020204" pitchFamily="34" charset="0"/>
              </a:rPr>
              <a:t> it has been debriefed, student to pick 3 entries from sensitive and non sensitive and practice writing in the MG6C and MG6D</a:t>
            </a:r>
            <a:endParaRPr lang="en-GB" altLang="en-US" sz="1200" dirty="0">
              <a:latin typeface="Arial" panose="020B0604020202020204" pitchFamily="34" charset="0"/>
              <a:cs typeface="Arial" panose="020B0604020202020204" pitchFamily="34" charset="0"/>
            </a:endParaRPr>
          </a:p>
          <a:p>
            <a:endParaRPr lang="en-GB" altLang="en-US" sz="1200" baseline="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35</a:t>
            </a:fld>
            <a:endParaRPr lang="en-GB" dirty="0"/>
          </a:p>
        </p:txBody>
      </p:sp>
    </p:spTree>
    <p:extLst>
      <p:ext uri="{BB962C8B-B14F-4D97-AF65-F5344CB8AC3E}">
        <p14:creationId xmlns:p14="http://schemas.microsoft.com/office/powerpoint/2010/main" val="29255679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eaLnBrk="0" fontAlgn="base" hangingPunct="0">
              <a:spcBef>
                <a:spcPct val="0"/>
              </a:spcBef>
              <a:spcAft>
                <a:spcPct val="0"/>
              </a:spcAft>
              <a:defRPr/>
            </a:pPr>
            <a:r>
              <a:rPr lang="en-GB" altLang="en-US" sz="1200" dirty="0">
                <a:solidFill>
                  <a:srgbClr val="000000"/>
                </a:solidFill>
                <a:latin typeface="Arial" panose="020B0604020202020204" pitchFamily="34" charset="0"/>
                <a:ea typeface="Times New Roman" pitchFamily="18" charset="0"/>
                <a:cs typeface="Arial" panose="020B0604020202020204" pitchFamily="34" charset="0"/>
              </a:rPr>
              <a:t>Click – Is this enough information? = NO </a:t>
            </a:r>
          </a:p>
          <a:p>
            <a:pPr marL="342900" lvl="0" indent="-342900" eaLnBrk="0" fontAlgn="base" hangingPunct="0">
              <a:spcBef>
                <a:spcPct val="0"/>
              </a:spcBef>
              <a:spcAft>
                <a:spcPct val="0"/>
              </a:spcAft>
              <a:defRPr/>
            </a:pPr>
            <a:endParaRPr lang="en-GB" altLang="en-US" sz="1200" dirty="0">
              <a:solidFill>
                <a:srgbClr val="000000"/>
              </a:solidFill>
              <a:latin typeface="Arial" panose="020B0604020202020204" pitchFamily="34" charset="0"/>
              <a:ea typeface="Times New Roman"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36</a:t>
            </a:fld>
            <a:endParaRPr lang="en-GB" dirty="0"/>
          </a:p>
        </p:txBody>
      </p:sp>
    </p:spTree>
    <p:extLst>
      <p:ext uri="{BB962C8B-B14F-4D97-AF65-F5344CB8AC3E}">
        <p14:creationId xmlns:p14="http://schemas.microsoft.com/office/powerpoint/2010/main" val="21001169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eaLnBrk="0" fontAlgn="base" hangingPunct="0">
              <a:spcBef>
                <a:spcPct val="0"/>
              </a:spcBef>
              <a:spcAft>
                <a:spcPct val="0"/>
              </a:spcAft>
              <a:defRPr/>
            </a:pPr>
            <a:r>
              <a:rPr lang="en-GB" altLang="en-US" sz="1200" dirty="0">
                <a:solidFill>
                  <a:srgbClr val="000000"/>
                </a:solidFill>
                <a:latin typeface="Arial" panose="020B0604020202020204" pitchFamily="34" charset="0"/>
                <a:ea typeface="Times New Roman" pitchFamily="18" charset="0"/>
                <a:cs typeface="Arial" panose="020B0604020202020204" pitchFamily="34" charset="0"/>
              </a:rPr>
              <a:t>Can you now tell what the relevance of this item is?</a:t>
            </a:r>
            <a:r>
              <a:rPr lang="en-GB" altLang="en-US" sz="1200" baseline="0" dirty="0">
                <a:solidFill>
                  <a:srgbClr val="000000"/>
                </a:solidFill>
                <a:latin typeface="Arial" panose="020B0604020202020204" pitchFamily="34" charset="0"/>
                <a:ea typeface="Times New Roman" pitchFamily="18" charset="0"/>
                <a:cs typeface="Arial" panose="020B0604020202020204" pitchFamily="34" charset="0"/>
              </a:rPr>
              <a:t> = YES </a:t>
            </a:r>
            <a:endParaRPr lang="en-GB" altLang="en-US" sz="1200" dirty="0">
              <a:solidFill>
                <a:srgbClr val="000000"/>
              </a:solidFill>
              <a:latin typeface="Arial" panose="020B0604020202020204" pitchFamily="34" charset="0"/>
              <a:ea typeface="Times New Roman" pitchFamily="18" charset="0"/>
              <a:cs typeface="Arial" panose="020B0604020202020204" pitchFamily="34" charset="0"/>
            </a:endParaRPr>
          </a:p>
          <a:p>
            <a:pPr marL="342900" lvl="0" indent="-342900" eaLnBrk="0" fontAlgn="base" hangingPunct="0">
              <a:spcBef>
                <a:spcPct val="0"/>
              </a:spcBef>
              <a:spcAft>
                <a:spcPct val="0"/>
              </a:spcAft>
              <a:defRPr/>
            </a:pPr>
            <a:endParaRPr lang="en-GB" altLang="en-US" sz="1200" dirty="0">
              <a:solidFill>
                <a:srgbClr val="000000"/>
              </a:solidFill>
              <a:latin typeface="Arial" panose="020B0604020202020204" pitchFamily="34" charset="0"/>
              <a:ea typeface="Times New Roman" pitchFamily="18" charset="0"/>
              <a:cs typeface="Arial" panose="020B0604020202020204" pitchFamily="34" charset="0"/>
            </a:endParaRPr>
          </a:p>
          <a:p>
            <a:pPr marL="342900" lvl="0" indent="-342900" algn="l" eaLnBrk="0" fontAlgn="base" hangingPunct="0">
              <a:spcBef>
                <a:spcPct val="0"/>
              </a:spcBef>
              <a:spcAft>
                <a:spcPct val="0"/>
              </a:spcAft>
              <a:defRPr/>
            </a:pPr>
            <a:r>
              <a:rPr lang="en-GB" altLang="en-US" sz="1200" dirty="0">
                <a:solidFill>
                  <a:srgbClr val="000000"/>
                </a:solidFill>
                <a:latin typeface="Arial" panose="020B0604020202020204" pitchFamily="34" charset="0"/>
                <a:ea typeface="Times New Roman" pitchFamily="18" charset="0"/>
                <a:cs typeface="Arial" panose="020B0604020202020204" pitchFamily="34" charset="0"/>
              </a:rPr>
              <a:t>Lack of detail in the description and a failure to show the relevance of the material within the schedules have been heavily criticised during the HMIC review.  </a:t>
            </a:r>
            <a:r>
              <a:rPr lang="en-GB" sz="1200" dirty="0">
                <a:solidFill>
                  <a:srgbClr val="000000"/>
                </a:solidFill>
                <a:latin typeface="Arial" panose="020B0604020202020204" pitchFamily="34" charset="0"/>
                <a:cs typeface="Arial" panose="020B0604020202020204" pitchFamily="34" charset="0"/>
              </a:rPr>
              <a:t>Detail is vital to allow the prosecutor to make a fully informed decision in the disclosure</a:t>
            </a:r>
            <a:r>
              <a:rPr lang="en-GB" sz="1200" baseline="0" dirty="0">
                <a:solidFill>
                  <a:srgbClr val="000000"/>
                </a:solidFill>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rPr>
              <a:t>process.</a:t>
            </a: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1"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Schedules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alibri" panose="020F0502020204030204"/>
                <a:ea typeface="+mn-ea"/>
                <a:cs typeface="+mn-cs"/>
              </a:rPr>
              <a:t>Must be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600" b="1" i="0" u="none" strike="noStrike" kern="1200" cap="none" spc="0" normalizeH="0" baseline="0" noProof="0" dirty="0">
                <a:ln>
                  <a:noFill/>
                </a:ln>
                <a:solidFill>
                  <a:prstClr val="black"/>
                </a:solidFill>
                <a:effectLst/>
                <a:uLnTx/>
                <a:uFillTx/>
                <a:latin typeface="Calibri" panose="020F0502020204030204"/>
                <a:ea typeface="+mn-ea"/>
                <a:cs typeface="+mn-cs"/>
              </a:rPr>
              <a:t>DETAILED - CLEAR – ACCURATE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The officer is required to </a:t>
            </a:r>
            <a:r>
              <a:rPr kumimoji="0" lang="en-US" altLang="en-US" sz="1200" b="0" i="0" u="none" strike="noStrike" kern="1200" cap="none" spc="0" normalizeH="0" baseline="0" noProof="0" dirty="0" err="1">
                <a:ln>
                  <a:noFill/>
                </a:ln>
                <a:solidFill>
                  <a:prstClr val="black"/>
                </a:solidFill>
                <a:effectLst/>
                <a:uLnTx/>
                <a:uFillTx/>
                <a:latin typeface="Calibri" panose="020F0502020204030204"/>
                <a:ea typeface="ＭＳ Ｐゴシック" panose="020B0600070205080204" pitchFamily="34" charset="-128"/>
                <a:cs typeface="+mn-cs"/>
              </a:rPr>
              <a:t>summarise</a:t>
            </a:r>
            <a:r>
              <a:rPr kumimoji="0" lang="en-US" alt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rPr>
              <a:t> the nature and content of the item so that its relevance is clearly understood by the CPS.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Calibri" panose="020F0502020204030204"/>
                <a:ea typeface="+mn-ea"/>
                <a:cs typeface="+mn-cs"/>
              </a:rPr>
              <a:t>Must contain sufficient information to enable  prosecutor to decide whether material should be viewed</a:t>
            </a: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defRPr/>
            </a:pPr>
            <a:r>
              <a:rPr lang="en-GB" sz="1200" dirty="0">
                <a:solidFill>
                  <a:srgbClr val="000000"/>
                </a:solidFill>
                <a:latin typeface="Arial" panose="020B0604020202020204" pitchFamily="34" charset="0"/>
                <a:cs typeface="Arial" panose="020B0604020202020204" pitchFamily="34" charset="0"/>
              </a:rPr>
              <a:t>Remember the actual material listed is NOT SUBMITTED with the MG6c and MG6d schedules.</a:t>
            </a: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defRPr/>
            </a:pPr>
            <a:r>
              <a:rPr lang="en-GB" sz="1200" dirty="0">
                <a:solidFill>
                  <a:srgbClr val="000000"/>
                </a:solidFill>
                <a:latin typeface="Arial" panose="020B0604020202020204" pitchFamily="34" charset="0"/>
                <a:cs typeface="Arial" panose="020B0604020202020204" pitchFamily="34" charset="0"/>
              </a:rPr>
              <a:t>The prosecutor will then review the schedule and then make a decision on each Item as to its disclosure.</a:t>
            </a: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defRPr/>
            </a:pPr>
            <a:r>
              <a:rPr lang="en-GB" sz="1200" dirty="0">
                <a:solidFill>
                  <a:srgbClr val="000000"/>
                </a:solidFill>
                <a:latin typeface="Arial" panose="020B0604020202020204" pitchFamily="34" charset="0"/>
                <a:cs typeface="Arial" panose="020B0604020202020204" pitchFamily="34" charset="0"/>
              </a:rPr>
              <a:t>This is impossible without the full detail.</a:t>
            </a: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defRPr/>
            </a:pPr>
            <a:r>
              <a:rPr lang="en-GB" sz="1200" dirty="0">
                <a:solidFill>
                  <a:srgbClr val="000000"/>
                </a:solidFill>
                <a:latin typeface="Arial" panose="020B0604020202020204" pitchFamily="34" charset="0"/>
                <a:cs typeface="Arial" panose="020B0604020202020204" pitchFamily="34" charset="0"/>
              </a:rPr>
              <a:t>You do not need to send the CPS edited material from the MG6c as the defence will not see this material unless it undermines or assists the defence or falls into Rebuttable Presumption Material (which we will discuss later) The defence are not entitled to see it.</a:t>
            </a:r>
          </a:p>
          <a:p>
            <a:pPr marL="342900" lvl="0" indent="-342900" eaLnBrk="0" fontAlgn="base" hangingPunct="0">
              <a:spcBef>
                <a:spcPct val="0"/>
              </a:spcBef>
              <a:spcAft>
                <a:spcPct val="0"/>
              </a:spcAft>
              <a:defRPr/>
            </a:pPr>
            <a:endParaRPr lang="en-GB" sz="1200" dirty="0">
              <a:solidFill>
                <a:srgbClr val="000000"/>
              </a:solidFill>
              <a:latin typeface="Arial" panose="020B0604020202020204" pitchFamily="34" charset="0"/>
              <a:cs typeface="Arial" panose="020B0604020202020204" pitchFamily="34" charset="0"/>
            </a:endParaRPr>
          </a:p>
          <a:p>
            <a:endParaRPr lang="en-GB" dirty="0"/>
          </a:p>
          <a:p>
            <a:r>
              <a:rPr lang="en-GB" sz="1400" kern="1200" dirty="0">
                <a:solidFill>
                  <a:schemeClr val="tx1"/>
                </a:solidFill>
                <a:effectLst/>
                <a:latin typeface="+mn-lt"/>
                <a:ea typeface="+mn-ea"/>
                <a:cs typeface="+mn-cs"/>
              </a:rPr>
              <a:t>To enable the prosecutor to fulfil their disclosure obligations, provide accurate and sufficiently detailed descriptions of all items of relevant unused material. Descriptions may be vital to strengthening a case and assisting the prosecutor to make their disclosure decisions - without requiring them to review every item of unused material. The person acting as the DO must; provide each item with a unique sequential reference number, fully describe the item and explain the context of how it is relevant to the case. </a:t>
            </a:r>
          </a:p>
          <a:p>
            <a:r>
              <a:rPr lang="en-GB" sz="1400" kern="1200" dirty="0">
                <a:solidFill>
                  <a:schemeClr val="tx1"/>
                </a:solidFill>
                <a:effectLst/>
                <a:latin typeface="+mn-lt"/>
                <a:ea typeface="+mn-ea"/>
                <a:cs typeface="+mn-cs"/>
              </a:rPr>
              <a:t>If the schedules or descriptions are not sufficient, the prosecutor will need to request further details or request to view the material. </a:t>
            </a:r>
          </a:p>
          <a:p>
            <a:endParaRPr lang="en-GB" sz="1400" kern="1200" dirty="0">
              <a:solidFill>
                <a:schemeClr val="tx1"/>
              </a:solidFill>
              <a:effectLst/>
              <a:latin typeface="+mn-lt"/>
              <a:ea typeface="+mn-ea"/>
              <a:cs typeface="+mn-cs"/>
            </a:endParaRPr>
          </a:p>
          <a:p>
            <a:r>
              <a:rPr lang="en-GB" sz="1400" b="1" kern="1200" dirty="0">
                <a:solidFill>
                  <a:schemeClr val="tx1"/>
                </a:solidFill>
                <a:effectLst/>
                <a:latin typeface="+mn-lt"/>
                <a:ea typeface="+mn-ea"/>
                <a:cs typeface="+mn-cs"/>
              </a:rPr>
              <a:t>Trainer to email/distribute ‘MG6C Practice Guide final’ to students</a:t>
            </a:r>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37</a:t>
            </a:fld>
            <a:endParaRPr lang="en-GB" dirty="0"/>
          </a:p>
        </p:txBody>
      </p:sp>
    </p:spTree>
    <p:extLst>
      <p:ext uri="{BB962C8B-B14F-4D97-AF65-F5344CB8AC3E}">
        <p14:creationId xmlns:p14="http://schemas.microsoft.com/office/powerpoint/2010/main" val="13314022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put students into pairs. – </a:t>
            </a:r>
            <a:r>
              <a:rPr lang="en-GB" b="1" dirty="0"/>
              <a:t>ACTIVITY 4</a:t>
            </a:r>
          </a:p>
          <a:p>
            <a:endParaRPr lang="en-GB" dirty="0"/>
          </a:p>
          <a:p>
            <a:r>
              <a:rPr lang="en-GB" dirty="0"/>
              <a:t>Students to be</a:t>
            </a:r>
            <a:r>
              <a:rPr lang="en-GB" baseline="0" dirty="0"/>
              <a:t> given 3 items</a:t>
            </a:r>
            <a:r>
              <a:rPr lang="en-GB" dirty="0"/>
              <a:t> from the sensitive and non-sensitive unused material and practice completing</a:t>
            </a:r>
            <a:r>
              <a:rPr lang="en-GB" baseline="0" dirty="0"/>
              <a:t> the MG6C and MG6D. The forms will be emailed to the students prior to the start of the session. The items that they are to practice can be found on the MG6C/D ‘gold model’ handout. </a:t>
            </a:r>
            <a:r>
              <a:rPr lang="en-GB" dirty="0"/>
              <a:t> It is up to the trainer to tell them which ones they want them to practice.</a:t>
            </a:r>
          </a:p>
          <a:p>
            <a:endParaRPr lang="en-GB" dirty="0"/>
          </a:p>
          <a:p>
            <a:r>
              <a:rPr lang="en-GB" dirty="0"/>
              <a:t>From Bryan Heard (Investigative Training)</a:t>
            </a:r>
          </a:p>
          <a:p>
            <a:endParaRPr lang="en-GB" dirty="0"/>
          </a:p>
          <a:p>
            <a:r>
              <a:rPr lang="en-GB" sz="1200" kern="1200" dirty="0">
                <a:solidFill>
                  <a:schemeClr val="tx1"/>
                </a:solidFill>
                <a:effectLst/>
                <a:latin typeface="+mn-lt"/>
                <a:ea typeface="+mn-ea"/>
                <a:cs typeface="+mn-cs"/>
              </a:rPr>
              <a:t>I have included 5 Items on the MG 6 c, </a:t>
            </a:r>
          </a:p>
          <a:p>
            <a:r>
              <a:rPr lang="en-GB" sz="1200" kern="1200" dirty="0">
                <a:solidFill>
                  <a:schemeClr val="tx1"/>
                </a:solidFill>
                <a:effectLst/>
                <a:latin typeface="+mn-lt"/>
                <a:ea typeface="+mn-ea"/>
                <a:cs typeface="+mn-cs"/>
              </a:rPr>
              <a:t>With regards to item 5, PNC print out, this is written in a way that does not disclosure the presence of any convictions, so a disclosure re a Witness may be written ‘PNC print out re Witness A.N.OTHER’ or ‘Witness A.N.OTHER PNC print out which may state on the actual PNC Print ‘No Trace’.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the PNC Print out were to highlight relevant material re Dishonesty conviction re a witness or Defendant Bad Character then this would be referred to and in the application requesting introduction of evidence of Bad Character.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regards the 4 items on the MG 6 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have included a ( bracketed reminder for officers to check with the Intel Unit as they will have access to how the Source was initially recorded. This may indicate it is a Partner of, or Neighbour of the subject, etc , which would be of note in any risk assessment / management or if anything other material became available casting doubt on the reliability / motive of the source.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38</a:t>
            </a:fld>
            <a:endParaRPr lang="en-GB" dirty="0"/>
          </a:p>
        </p:txBody>
      </p:sp>
    </p:spTree>
    <p:extLst>
      <p:ext uri="{BB962C8B-B14F-4D97-AF65-F5344CB8AC3E}">
        <p14:creationId xmlns:p14="http://schemas.microsoft.com/office/powerpoint/2010/main" val="35154873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now have to carry out the </a:t>
            </a:r>
            <a:r>
              <a:rPr lang="en-GB" b="1" dirty="0">
                <a:solidFill>
                  <a:srgbClr val="FF0000"/>
                </a:solidFill>
              </a:rPr>
              <a:t>STATUTORY DISCLOSURE TEST </a:t>
            </a:r>
            <a:r>
              <a:rPr lang="en-GB" dirty="0"/>
              <a:t>on both the MG6c and MG6d material to ascertain if any of it either,</a:t>
            </a:r>
          </a:p>
          <a:p>
            <a:endParaRPr lang="en-GB" dirty="0"/>
          </a:p>
          <a:p>
            <a:pPr algn="l"/>
            <a:r>
              <a:rPr lang="en-GB" b="1" dirty="0"/>
              <a:t>UNDERMINES THE PROSECUTION CASE</a:t>
            </a:r>
          </a:p>
          <a:p>
            <a:pPr algn="l"/>
            <a:r>
              <a:rPr lang="en-GB" b="1" dirty="0"/>
              <a:t> or </a:t>
            </a:r>
          </a:p>
          <a:p>
            <a:pPr algn="l"/>
            <a:r>
              <a:rPr lang="en-GB" b="1" dirty="0"/>
              <a:t> ASSISTS THE DEFENCE CASE.</a:t>
            </a:r>
          </a:p>
          <a:p>
            <a:pPr algn="ctr"/>
            <a:endParaRPr lang="en-GB" dirty="0"/>
          </a:p>
          <a:p>
            <a:r>
              <a:rPr lang="en-GB" dirty="0"/>
              <a:t>It could also relate to breach of process</a:t>
            </a:r>
          </a:p>
          <a:p>
            <a:r>
              <a:rPr lang="en-GB" sz="1200" dirty="0">
                <a:solidFill>
                  <a:srgbClr val="000000"/>
                </a:solidFill>
                <a:latin typeface="Arial" panose="020B0604020202020204" pitchFamily="34" charset="0"/>
              </a:rPr>
              <a:t>Records of previous convictions and cautions for prosecution witnesses; </a:t>
            </a:r>
          </a:p>
          <a:p>
            <a:r>
              <a:rPr lang="en-GB" sz="1200" dirty="0">
                <a:solidFill>
                  <a:srgbClr val="000000"/>
                </a:solidFill>
                <a:latin typeface="Arial" panose="020B0604020202020204" pitchFamily="34" charset="0"/>
              </a:rPr>
              <a:t>• Any other information which casts doubt on the reliability of a prosecution witness or on the   accuracy of any prosecution evidence; </a:t>
            </a:r>
          </a:p>
          <a:p>
            <a:r>
              <a:rPr lang="en-GB" sz="1200" dirty="0">
                <a:solidFill>
                  <a:srgbClr val="000000"/>
                </a:solidFill>
                <a:latin typeface="Arial" panose="020B0604020202020204" pitchFamily="34" charset="0"/>
              </a:rPr>
              <a:t>• any motives for the making of false allegations by a prosecution witness; </a:t>
            </a:r>
          </a:p>
          <a:p>
            <a:r>
              <a:rPr lang="en-GB" sz="1200" dirty="0">
                <a:solidFill>
                  <a:srgbClr val="000000"/>
                </a:solidFill>
                <a:latin typeface="Arial" panose="020B0604020202020204" pitchFamily="34" charset="0"/>
              </a:rPr>
              <a:t>• any material which may have a bearing on the admissibility of any prosecution evidence; </a:t>
            </a:r>
          </a:p>
          <a:p>
            <a:r>
              <a:rPr lang="en-GB" sz="1200" dirty="0">
                <a:solidFill>
                  <a:srgbClr val="000000"/>
                </a:solidFill>
                <a:latin typeface="Arial" panose="020B0604020202020204" pitchFamily="34" charset="0"/>
              </a:rPr>
              <a:t>• the fact that a witness has sought, been offered or received a reward; </a:t>
            </a:r>
          </a:p>
          <a:p>
            <a:r>
              <a:rPr lang="en-GB" sz="1200" dirty="0">
                <a:solidFill>
                  <a:srgbClr val="000000"/>
                </a:solidFill>
                <a:latin typeface="Arial" panose="020B0604020202020204" pitchFamily="34" charset="0"/>
              </a:rPr>
              <a:t>• any material that might go to the credibility of a prosecution witness; </a:t>
            </a:r>
          </a:p>
          <a:p>
            <a:r>
              <a:rPr lang="en-GB" sz="1200" dirty="0">
                <a:solidFill>
                  <a:srgbClr val="000000"/>
                </a:solidFill>
                <a:latin typeface="Arial" panose="020B0604020202020204" pitchFamily="34" charset="0"/>
              </a:rPr>
              <a:t>• any information which may cast doubt on the reliability of a confession. Any item which relates to the accused's mental or physical health, his intellectual capacity, or to any ill-treatment which the accused may have suffered when in the investigators custody is likely to have the potential for casting doubt on the reliability of a purported confession; and </a:t>
            </a:r>
          </a:p>
          <a:p>
            <a:r>
              <a:rPr lang="en-GB" sz="1200" dirty="0">
                <a:solidFill>
                  <a:srgbClr val="000000"/>
                </a:solidFill>
                <a:latin typeface="Arial" panose="020B0604020202020204" pitchFamily="34" charset="0"/>
              </a:rPr>
              <a:t>• information that a person other than the accused was or might have been responsible or which points to another person, whether charged or not (including a co-accused) having involvement in the commission of the offence.  </a:t>
            </a:r>
            <a:endParaRPr lang="en-GB" dirty="0"/>
          </a:p>
          <a:p>
            <a:pPr marL="171450" indent="-171450">
              <a:buFont typeface="Arial" panose="020B0604020202020204" pitchFamily="34" charset="0"/>
              <a:buChar char="•"/>
            </a:pPr>
            <a:r>
              <a:rPr lang="en-GB" dirty="0"/>
              <a:t>a breach of Pace</a:t>
            </a:r>
          </a:p>
          <a:p>
            <a:pPr marL="171450" indent="-171450">
              <a:buFont typeface="Arial" panose="020B0604020202020204" pitchFamily="34" charset="0"/>
              <a:buChar char="•"/>
            </a:pPr>
            <a:r>
              <a:rPr lang="en-GB" dirty="0"/>
              <a:t>an Illegal search</a:t>
            </a:r>
          </a:p>
          <a:p>
            <a:pPr marL="171450" indent="-171450">
              <a:buFont typeface="Arial" panose="020B0604020202020204" pitchFamily="34" charset="0"/>
              <a:buChar char="•"/>
            </a:pPr>
            <a:r>
              <a:rPr lang="en-GB" dirty="0"/>
              <a:t>Any Illegally obtained evidence i.e. from a mobile search without authority etc</a:t>
            </a:r>
          </a:p>
          <a:p>
            <a:endParaRPr lang="en-GB" dirty="0"/>
          </a:p>
          <a:p>
            <a:r>
              <a:rPr lang="en-GB" dirty="0"/>
              <a:t>These item will fall to be disclosed on the MG6e</a:t>
            </a:r>
          </a:p>
          <a:p>
            <a:endParaRPr lang="en-GB" dirty="0"/>
          </a:p>
          <a:p>
            <a:endParaRPr lang="en-GB" dirty="0"/>
          </a:p>
          <a:p>
            <a:pPr>
              <a:lnSpc>
                <a:spcPct val="100000"/>
              </a:lnSpc>
              <a:defRPr/>
            </a:pPr>
            <a:r>
              <a:rPr lang="en-GB" sz="1200" dirty="0">
                <a:latin typeface="Arial" panose="020B0604020202020204" pitchFamily="34" charset="0"/>
                <a:cs typeface="Arial" panose="020B0604020202020204" pitchFamily="34" charset="0"/>
              </a:rPr>
              <a:t>We must inform the prosecutor as early as possible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whether any material weakens the case against the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accused.   </a:t>
            </a:r>
          </a:p>
          <a:p>
            <a:pPr>
              <a:lnSpc>
                <a:spcPct val="100000"/>
              </a:lnSpc>
              <a:defRPr/>
            </a:pPr>
            <a:endParaRPr lang="en-GB" sz="1200" dirty="0">
              <a:latin typeface="Arial" panose="020B0604020202020204" pitchFamily="34" charset="0"/>
              <a:cs typeface="Arial" panose="020B0604020202020204" pitchFamily="34" charset="0"/>
            </a:endParaRPr>
          </a:p>
          <a:p>
            <a:pPr>
              <a:lnSpc>
                <a:spcPct val="100000"/>
              </a:lnSpc>
              <a:defRPr/>
            </a:pPr>
            <a:r>
              <a:rPr lang="en-GB" sz="1200" dirty="0">
                <a:latin typeface="Arial" panose="020B0604020202020204" pitchFamily="34" charset="0"/>
                <a:cs typeface="Arial" panose="020B0604020202020204" pitchFamily="34" charset="0"/>
              </a:rPr>
              <a:t>Early disclosure is know as “common law”</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disclosure.   </a:t>
            </a:r>
            <a:r>
              <a:rPr lang="en-GB" sz="1200" b="1" dirty="0">
                <a:latin typeface="Arial" panose="020B0604020202020204" pitchFamily="34" charset="0"/>
                <a:cs typeface="Arial" panose="020B0604020202020204" pitchFamily="34" charset="0"/>
              </a:rPr>
              <a:t>R v DPP ex </a:t>
            </a:r>
            <a:r>
              <a:rPr lang="en-GB" sz="1200" b="1" dirty="0" err="1">
                <a:latin typeface="Arial" panose="020B0604020202020204" pitchFamily="34" charset="0"/>
                <a:cs typeface="Arial" panose="020B0604020202020204" pitchFamily="34" charset="0"/>
              </a:rPr>
              <a:t>parte</a:t>
            </a:r>
            <a:r>
              <a:rPr lang="en-GB" sz="1200" b="1" dirty="0">
                <a:latin typeface="Arial" panose="020B0604020202020204" pitchFamily="34" charset="0"/>
                <a:cs typeface="Arial" panose="020B0604020202020204" pitchFamily="34" charset="0"/>
              </a:rPr>
              <a:t> Lee (1999).</a:t>
            </a:r>
          </a:p>
          <a:p>
            <a:pPr>
              <a:lnSpc>
                <a:spcPct val="100000"/>
              </a:lnSpc>
              <a:defRPr/>
            </a:pPr>
            <a:endParaRPr lang="en-GB" sz="1200" b="1" dirty="0">
              <a:latin typeface="Arial" panose="020B0604020202020204" pitchFamily="34" charset="0"/>
              <a:cs typeface="Arial" panose="020B0604020202020204" pitchFamily="34" charset="0"/>
            </a:endParaRPr>
          </a:p>
          <a:p>
            <a:pPr>
              <a:lnSpc>
                <a:spcPct val="100000"/>
              </a:lnSpc>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There is a continuing duty of disclosure by the</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Prosecution throughout the criminal proceedings, to</a:t>
            </a:r>
            <a:r>
              <a:rPr lang="en-GB" altLang="en-US" sz="12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appeal stage.</a:t>
            </a:r>
          </a:p>
          <a:p>
            <a:pPr>
              <a:lnSpc>
                <a:spcPct val="100000"/>
              </a:lnSpc>
              <a:defRPr/>
            </a:pP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Note:  the need to constantly review the case material for unused material/disclosable material.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3684E8-E67A-49FC-B9C3-E80AC7F6C6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61823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disclosure officer should use the MG6E to bring to the prosecutor's attention any</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material that could reasonably be considered capable of undermining the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prosecution case against the accused or of assisting the case for the accused. </a:t>
            </a:r>
          </a:p>
          <a:p>
            <a:r>
              <a:rPr lang="en-GB" sz="1200" dirty="0">
                <a:latin typeface="Arial" panose="020B0604020202020204" pitchFamily="34" charset="0"/>
                <a:cs typeface="Arial" panose="020B0604020202020204" pitchFamily="34" charset="0"/>
              </a:rPr>
              <a:t>This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also applies to sensitive material. </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This is called the disclosure test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include:</a:t>
            </a:r>
          </a:p>
          <a:p>
            <a:r>
              <a:rPr lang="en-GB" sz="1200" dirty="0">
                <a:latin typeface="Arial" panose="020B0604020202020204" pitchFamily="34" charset="0"/>
                <a:cs typeface="Arial" panose="020B0604020202020204" pitchFamily="34" charset="0"/>
              </a:rPr>
              <a:t>• records of previous convictions and cautions for prosecution witnesses;</a:t>
            </a:r>
          </a:p>
          <a:p>
            <a:r>
              <a:rPr lang="en-GB" sz="1200" dirty="0">
                <a:latin typeface="Arial" panose="020B0604020202020204" pitchFamily="34" charset="0"/>
                <a:cs typeface="Arial" panose="020B0604020202020204" pitchFamily="34" charset="0"/>
              </a:rPr>
              <a:t>• any other information which casts doubt on the reliability of a prosecution</a:t>
            </a:r>
          </a:p>
          <a:p>
            <a:r>
              <a:rPr lang="en-GB" sz="1200" dirty="0">
                <a:latin typeface="Arial" panose="020B0604020202020204" pitchFamily="34" charset="0"/>
                <a:cs typeface="Arial" panose="020B0604020202020204" pitchFamily="34" charset="0"/>
              </a:rPr>
              <a:t>witness or on the accuracy of any prosecution evidence;</a:t>
            </a:r>
          </a:p>
          <a:p>
            <a:r>
              <a:rPr lang="en-GB" sz="1200" dirty="0">
                <a:latin typeface="Arial" panose="020B0604020202020204" pitchFamily="34" charset="0"/>
                <a:cs typeface="Arial" panose="020B0604020202020204" pitchFamily="34" charset="0"/>
              </a:rPr>
              <a:t>• any motives for the making of false allegations by a prosecution witness;</a:t>
            </a:r>
          </a:p>
          <a:p>
            <a:r>
              <a:rPr lang="en-GB" sz="1200" dirty="0">
                <a:latin typeface="Arial" panose="020B0604020202020204" pitchFamily="34" charset="0"/>
                <a:cs typeface="Arial" panose="020B0604020202020204" pitchFamily="34" charset="0"/>
              </a:rPr>
              <a:t>• any material which may have a bearing on the admissibility of any prosecution</a:t>
            </a:r>
          </a:p>
          <a:p>
            <a:r>
              <a:rPr lang="en-GB" sz="1200" dirty="0">
                <a:latin typeface="Arial" panose="020B0604020202020204" pitchFamily="34" charset="0"/>
                <a:cs typeface="Arial" panose="020B0604020202020204" pitchFamily="34" charset="0"/>
              </a:rPr>
              <a:t>evidence;</a:t>
            </a:r>
          </a:p>
          <a:p>
            <a:r>
              <a:rPr lang="en-GB" sz="1200" dirty="0">
                <a:latin typeface="Arial" panose="020B0604020202020204" pitchFamily="34" charset="0"/>
                <a:cs typeface="Arial" panose="020B0604020202020204" pitchFamily="34" charset="0"/>
              </a:rPr>
              <a:t>• the fact that a witness has sought, been offered or received a reward;</a:t>
            </a:r>
          </a:p>
          <a:p>
            <a:r>
              <a:rPr lang="en-GB" sz="1200" dirty="0">
                <a:latin typeface="Arial" panose="020B0604020202020204" pitchFamily="34" charset="0"/>
                <a:cs typeface="Arial" panose="020B0604020202020204" pitchFamily="34" charset="0"/>
              </a:rPr>
              <a:t>• any material that might go to the credibility of a prosecution witness;</a:t>
            </a:r>
          </a:p>
          <a:p>
            <a:r>
              <a:rPr lang="en-GB" sz="1200" dirty="0">
                <a:latin typeface="Arial" panose="020B0604020202020204" pitchFamily="34" charset="0"/>
                <a:cs typeface="Arial" panose="020B0604020202020204" pitchFamily="34" charset="0"/>
              </a:rPr>
              <a:t>• any information which may cast doubt on the reliability of a confession. Any</a:t>
            </a:r>
          </a:p>
          <a:p>
            <a:r>
              <a:rPr lang="en-GB" sz="1200" dirty="0">
                <a:latin typeface="Arial" panose="020B0604020202020204" pitchFamily="34" charset="0"/>
                <a:cs typeface="Arial" panose="020B0604020202020204" pitchFamily="34" charset="0"/>
              </a:rPr>
              <a:t>item which relates to the accused's mental or physical health, his intellectual</a:t>
            </a:r>
          </a:p>
          <a:p>
            <a:r>
              <a:rPr lang="en-GB" sz="1200" dirty="0">
                <a:latin typeface="Arial" panose="020B0604020202020204" pitchFamily="34" charset="0"/>
                <a:cs typeface="Arial" panose="020B0604020202020204" pitchFamily="34" charset="0"/>
              </a:rPr>
              <a:t>capacity, or to any ill-treatment which the accused may have suffered when in</a:t>
            </a:r>
          </a:p>
          <a:p>
            <a:r>
              <a:rPr lang="en-GB" sz="1200" dirty="0">
                <a:latin typeface="Arial" panose="020B0604020202020204" pitchFamily="34" charset="0"/>
                <a:cs typeface="Arial" panose="020B0604020202020204" pitchFamily="34" charset="0"/>
              </a:rPr>
              <a:t>the investigators custody is likely to have the potential for casting doubt on the</a:t>
            </a:r>
          </a:p>
          <a:p>
            <a:r>
              <a:rPr lang="en-GB" sz="1200" dirty="0">
                <a:latin typeface="Arial" panose="020B0604020202020204" pitchFamily="34" charset="0"/>
                <a:cs typeface="Arial" panose="020B0604020202020204" pitchFamily="34" charset="0"/>
              </a:rPr>
              <a:t>reliability of a purported confession; and</a:t>
            </a:r>
          </a:p>
          <a:p>
            <a:r>
              <a:rPr lang="en-GB" sz="1200" dirty="0">
                <a:latin typeface="Arial" panose="020B0604020202020204" pitchFamily="34" charset="0"/>
                <a:cs typeface="Arial" panose="020B0604020202020204" pitchFamily="34" charset="0"/>
              </a:rPr>
              <a:t>• information that a person other than the accused was or might have been</a:t>
            </a:r>
          </a:p>
          <a:p>
            <a:r>
              <a:rPr lang="en-GB" sz="1200" dirty="0">
                <a:latin typeface="Arial" panose="020B0604020202020204" pitchFamily="34" charset="0"/>
                <a:cs typeface="Arial" panose="020B0604020202020204" pitchFamily="34" charset="0"/>
              </a:rPr>
              <a:t>responsible or which points to another person, whether charged or not</a:t>
            </a:r>
          </a:p>
          <a:p>
            <a:r>
              <a:rPr lang="en-GB" sz="1200" dirty="0">
                <a:latin typeface="Arial" panose="020B0604020202020204" pitchFamily="34" charset="0"/>
                <a:cs typeface="Arial" panose="020B0604020202020204" pitchFamily="34" charset="0"/>
              </a:rPr>
              <a:t>(including a co-accused) having involvement in the commission of the offence. </a:t>
            </a:r>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40</a:t>
            </a:fld>
            <a:endParaRPr lang="en-GB" dirty="0"/>
          </a:p>
        </p:txBody>
      </p:sp>
    </p:spTree>
    <p:extLst>
      <p:ext uri="{BB962C8B-B14F-4D97-AF65-F5344CB8AC3E}">
        <p14:creationId xmlns:p14="http://schemas.microsoft.com/office/powerpoint/2010/main" val="42275561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41</a:t>
            </a:fld>
            <a:endParaRPr lang="en-GB" dirty="0"/>
          </a:p>
        </p:txBody>
      </p:sp>
    </p:spTree>
    <p:extLst>
      <p:ext uri="{BB962C8B-B14F-4D97-AF65-F5344CB8AC3E}">
        <p14:creationId xmlns:p14="http://schemas.microsoft.com/office/powerpoint/2010/main" val="21427277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Trainer to click onto the icon which will take you to the College Learn portal. Input your details and then it will take you straight to a summary video to consolidate learning which is 10 and a half minutes long.</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453808A-66CB-4935-8525-6A01D52C18AF}" type="slidenum">
              <a:rPr lang="en-GB" smtClean="0"/>
              <a:t>42</a:t>
            </a:fld>
            <a:endParaRPr lang="en-GB" dirty="0"/>
          </a:p>
        </p:txBody>
      </p:sp>
    </p:spTree>
    <p:extLst>
      <p:ext uri="{BB962C8B-B14F-4D97-AF65-F5344CB8AC3E}">
        <p14:creationId xmlns:p14="http://schemas.microsoft.com/office/powerpoint/2010/main" val="1891516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The disclosure process has been in force since CPIA was introduced in 1996. When the new AG Guidelines were introduced in 2020 Redaction and </a:t>
            </a:r>
            <a:r>
              <a:rPr lang="en-GB" b="0" dirty="0" err="1"/>
              <a:t>Rebutabble</a:t>
            </a:r>
            <a:r>
              <a:rPr lang="en-GB" b="0" dirty="0"/>
              <a:t> Presumption Material was introduced.</a:t>
            </a:r>
          </a:p>
          <a:p>
            <a:endParaRPr lang="en-GB" b="1" dirty="0"/>
          </a:p>
          <a:p>
            <a:endParaRPr lang="en-GB" b="1" dirty="0"/>
          </a:p>
          <a:p>
            <a:r>
              <a:rPr lang="en-GB" b="1" dirty="0"/>
              <a:t>Redaction – </a:t>
            </a:r>
            <a:r>
              <a:rPr lang="en-GB" b="0" dirty="0"/>
              <a:t>the purpose is to remove personal and sensitive data that falls under the Data Protection Act (not CPIA). This is done by the OIC via Adobe Pro.</a:t>
            </a:r>
          </a:p>
          <a:p>
            <a:pPr rtl="0"/>
            <a:endParaRPr lang="en-GB" sz="1200" b="0"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Sometimes, unused material that is not sensitive per se but contains sensitive information will require redacting. </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‘Sometimes documents that fall to be disclosed may contain a mixture of sensitive and non-sensitive material. In these cases there may be no objection to the sensitive part being permanently blocked out on the copy document which is to be sent to the prosecutor. The original should not be marked in any way. The redacted document should be described on the MG6C (provided that the revelation of the existence of the document itself is not sensitive). The prosecutor should be informed of the nature of the edited material, if not obvious, on the MG6.</a:t>
            </a:r>
          </a:p>
          <a:p>
            <a:pPr rtl="0"/>
            <a:r>
              <a:rPr lang="en-GB" sz="1200" b="0" i="0" u="none" strike="noStrike" kern="1200" baseline="0" dirty="0">
                <a:solidFill>
                  <a:schemeClr val="tx1"/>
                </a:solidFill>
                <a:latin typeface="+mn-lt"/>
                <a:ea typeface="+mn-ea"/>
                <a:cs typeface="+mn-cs"/>
              </a:rPr>
              <a:t>The disclosure officer should edit out issues of sensitivity on material that is routinely revealed. </a:t>
            </a:r>
            <a:r>
              <a:rPr lang="en-GB" sz="1200" b="1" i="0" u="none" strike="noStrike" kern="1200" baseline="0" dirty="0">
                <a:solidFill>
                  <a:schemeClr val="tx1"/>
                </a:solidFill>
                <a:latin typeface="+mn-lt"/>
                <a:ea typeface="+mn-ea"/>
                <a:cs typeface="+mn-cs"/>
              </a:rPr>
              <a:t>The responsibility to edit rests with the investigator</a:t>
            </a:r>
            <a:r>
              <a:rPr lang="en-GB" sz="1200" b="0" i="0" u="none" strike="noStrike" kern="1200" baseline="0" dirty="0">
                <a:solidFill>
                  <a:schemeClr val="tx1"/>
                </a:solidFill>
                <a:latin typeface="+mn-lt"/>
                <a:ea typeface="+mn-ea"/>
                <a:cs typeface="+mn-cs"/>
              </a:rPr>
              <a:t>, but the prosecutor should be consulted where editing or separating is other than straightforward.’</a:t>
            </a:r>
          </a:p>
          <a:p>
            <a:pPr rtl="0"/>
            <a:r>
              <a:rPr lang="en-GB" sz="1200" b="0" i="0" u="none" strike="noStrike" kern="1200" baseline="0" dirty="0">
                <a:solidFill>
                  <a:schemeClr val="tx1"/>
                </a:solidFill>
                <a:latin typeface="+mn-lt"/>
                <a:ea typeface="+mn-ea"/>
                <a:cs typeface="+mn-cs"/>
              </a:rPr>
              <a:t>(Disclosure manual)</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Contained within the entry on the MG6C should be an explanation of why the document required editing.</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It is the investigator’s or disclosure officer’s (if there is one) responsibility to carry out any necessary redaction.</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Eg if the officer is OIC then they should be completing any necessary redaction(s). If the Case is being handed over to the Hub (in SWP) then any sensitive information within any unused material should be brought to their attention.</a:t>
            </a:r>
          </a:p>
          <a:p>
            <a:pPr rtl="0"/>
            <a:endParaRPr lang="en-GB" sz="1200" b="0" i="0" u="none" strike="noStrike" kern="1200" baseline="0" dirty="0">
              <a:solidFill>
                <a:schemeClr val="tx1"/>
              </a:solidFill>
              <a:latin typeface="+mn-lt"/>
              <a:ea typeface="+mn-ea"/>
              <a:cs typeface="+mn-cs"/>
            </a:endParaRPr>
          </a:p>
          <a:p>
            <a:pPr rtl="0"/>
            <a:r>
              <a:rPr lang="en-GB" sz="1200" dirty="0">
                <a:latin typeface="Calibri" panose="020F0502020204030204" pitchFamily="34" charset="0"/>
                <a:ea typeface="Calibri" panose="020F0502020204030204" pitchFamily="34" charset="0"/>
              </a:rPr>
              <a:t>Prior to sending to the CPS for a charging decision, all personal and sensitive information MUST BE REDACTED – unless it is of relevant evidential value</a:t>
            </a:r>
          </a:p>
          <a:p>
            <a:pPr rtl="0"/>
            <a:endParaRPr lang="en-GB" sz="1200" b="0" i="0" u="none" strike="noStrike" kern="1200" baseline="0" dirty="0">
              <a:solidFill>
                <a:schemeClr val="tx1"/>
              </a:solidFill>
              <a:latin typeface="Calibri" panose="020F0502020204030204" pitchFamily="34" charset="0"/>
              <a:ea typeface="+mn-ea"/>
              <a:cs typeface="+mn-cs"/>
            </a:endParaRPr>
          </a:p>
          <a:p>
            <a:pPr rtl="0"/>
            <a:r>
              <a:rPr lang="en-GB" sz="1200" b="0" i="0" u="none" strike="noStrike" kern="1200" baseline="0" dirty="0">
                <a:solidFill>
                  <a:schemeClr val="tx1"/>
                </a:solidFill>
                <a:latin typeface="Calibri" panose="020F0502020204030204" pitchFamily="34" charset="0"/>
                <a:ea typeface="+mn-ea"/>
                <a:cs typeface="+mn-cs"/>
              </a:rPr>
              <a:t>Annexe D on the AG Guidelines 2022 has been introduced and purely deals with Redaction. </a:t>
            </a:r>
          </a:p>
          <a:p>
            <a:pPr rtl="0"/>
            <a:endParaRPr lang="en-GB" sz="1200" b="0" i="0" u="none" strike="noStrike" kern="1200" baseline="0" dirty="0">
              <a:solidFill>
                <a:schemeClr val="tx1"/>
              </a:solidFill>
              <a:latin typeface="Calibri" panose="020F0502020204030204" pitchFamily="34" charset="0"/>
              <a:ea typeface="+mn-ea"/>
              <a:cs typeface="+mn-cs"/>
            </a:endParaRPr>
          </a:p>
          <a:p>
            <a:pPr rtl="0"/>
            <a:r>
              <a:rPr lang="en-GB" sz="1200" b="0" i="0" u="none" strike="noStrike" kern="1200" baseline="0" dirty="0">
                <a:solidFill>
                  <a:schemeClr val="tx1"/>
                </a:solidFill>
                <a:latin typeface="Calibri" panose="020F0502020204030204" pitchFamily="34" charset="0"/>
                <a:ea typeface="+mn-ea"/>
                <a:cs typeface="+mn-cs"/>
              </a:rPr>
              <a:t>If students are struggling with this then they should be encouraged to watch Mark Bateman’s podcast (which is </a:t>
            </a:r>
            <a:r>
              <a:rPr lang="en-GB" sz="1200" b="0" i="0" u="none" strike="noStrike" kern="1200" baseline="0">
                <a:solidFill>
                  <a:schemeClr val="tx1"/>
                </a:solidFill>
                <a:latin typeface="Calibri" panose="020F0502020204030204" pitchFamily="34" charset="0"/>
                <a:ea typeface="+mn-ea"/>
                <a:cs typeface="+mn-cs"/>
              </a:rPr>
              <a:t>about 30 minutes long) </a:t>
            </a:r>
            <a:endParaRPr lang="en-GB" sz="1200" b="0" i="0" u="none" strike="noStrike" kern="1200" baseline="0" dirty="0">
              <a:solidFill>
                <a:schemeClr val="tx1"/>
              </a:solidFill>
              <a:latin typeface="+mn-lt"/>
              <a:ea typeface="+mn-ea"/>
              <a:cs typeface="+mn-cs"/>
            </a:endParaRPr>
          </a:p>
          <a:p>
            <a:endParaRPr lang="en-GB" sz="1200" baseline="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3808A-66CB-4935-8525-6A01D52C18AF}" type="slidenum">
              <a:rPr lang="en-GB" smtClean="0"/>
              <a:t>43</a:t>
            </a:fld>
            <a:endParaRPr lang="en-GB" dirty="0"/>
          </a:p>
        </p:txBody>
      </p:sp>
    </p:spTree>
    <p:extLst>
      <p:ext uri="{BB962C8B-B14F-4D97-AF65-F5344CB8AC3E}">
        <p14:creationId xmlns:p14="http://schemas.microsoft.com/office/powerpoint/2010/main" val="397482664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4D5156"/>
                </a:solidFill>
                <a:latin typeface="arial" panose="020B0604020202020204" pitchFamily="34" charset="0"/>
              </a:rPr>
              <a:t>QTS -  What do you think Rebuttable Presumption Material is?</a:t>
            </a:r>
          </a:p>
          <a:p>
            <a:endParaRPr lang="en-GB" dirty="0">
              <a:solidFill>
                <a:srgbClr val="4D5156"/>
              </a:solidFill>
              <a:latin typeface="arial" panose="020B0604020202020204" pitchFamily="34" charset="0"/>
            </a:endParaRPr>
          </a:p>
          <a:p>
            <a:endParaRPr lang="en-GB" dirty="0">
              <a:solidFill>
                <a:srgbClr val="4D5156"/>
              </a:solidFill>
              <a:latin typeface="arial" panose="020B0604020202020204" pitchFamily="34" charset="0"/>
            </a:endParaRPr>
          </a:p>
          <a:p>
            <a:r>
              <a:rPr lang="en-GB" dirty="0">
                <a:solidFill>
                  <a:srgbClr val="4D5156"/>
                </a:solidFill>
                <a:latin typeface="arial" panose="020B0604020202020204" pitchFamily="34" charset="0"/>
              </a:rPr>
              <a:t>A rebuttable presumption is an assumption made by a court that is taken to be true unless someone comes forward to contest it and prove otherwise. For example, a defendant in a criminal case is presumed innocent until proven guilty</a:t>
            </a:r>
            <a:endParaRPr lang="en-GB" dirty="0"/>
          </a:p>
          <a:p>
            <a:pPr>
              <a:buFontTx/>
              <a:buNone/>
            </a:pPr>
            <a:endParaRPr lang="en-GB" altLang="en-US" sz="1200" baseline="0" dirty="0"/>
          </a:p>
          <a:p>
            <a:pPr>
              <a:buFontTx/>
              <a:buNone/>
            </a:pPr>
            <a:r>
              <a:rPr lang="en-GB" altLang="en-US" sz="1200" dirty="0"/>
              <a:t>For us Rebuttable Presumption</a:t>
            </a:r>
            <a:r>
              <a:rPr lang="en-GB" altLang="en-US" sz="1200" baseline="0" dirty="0"/>
              <a:t> Material is material presumed to exist and likely to include material which meets the test for disclosure.</a:t>
            </a:r>
            <a:endParaRPr lang="en-GB" altLang="en-US" sz="1200" dirty="0"/>
          </a:p>
          <a:p>
            <a:pPr>
              <a:buFontTx/>
              <a:buNone/>
            </a:pPr>
            <a:endParaRPr lang="en-GB" altLang="en-US" sz="1200" dirty="0"/>
          </a:p>
          <a:p>
            <a:pPr>
              <a:buFontTx/>
              <a:buNone/>
            </a:pPr>
            <a:r>
              <a:rPr lang="en-GB" altLang="en-US" sz="1200" baseline="0" dirty="0"/>
              <a:t>You may sometimes hear this referred to as Routine Revelation Extended. </a:t>
            </a:r>
          </a:p>
          <a:p>
            <a:pPr>
              <a:buFontTx/>
              <a:buNone/>
            </a:pPr>
            <a:endParaRPr lang="en-GB" altLang="en-US" sz="1200" b="1" baseline="0" dirty="0"/>
          </a:p>
          <a:p>
            <a:pPr>
              <a:buFontTx/>
              <a:buNone/>
            </a:pPr>
            <a:r>
              <a:rPr lang="en-GB" altLang="en-US" sz="1200" b="1" baseline="0" dirty="0"/>
              <a:t>Trainer to handout/direct students to ‘Rebuttable Presumption Interpretation Table’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377479053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altLang="en-US" sz="1200" b="1" dirty="0"/>
              <a:t>QTS - So what is</a:t>
            </a:r>
            <a:r>
              <a:rPr lang="en-GB" altLang="en-US" sz="1200" b="1" baseline="0" dirty="0"/>
              <a:t> the rebuttable material that we must disclose? </a:t>
            </a:r>
            <a:r>
              <a:rPr lang="en-GB" altLang="en-US" sz="1200" b="0" baseline="0" dirty="0" err="1"/>
              <a:t>Boardblast</a:t>
            </a:r>
            <a:r>
              <a:rPr lang="en-GB" altLang="en-US" sz="1200" b="0" baseline="0" dirty="0"/>
              <a:t> answers</a:t>
            </a:r>
            <a:endParaRPr lang="en-GB" altLang="en-US" sz="1200" b="0" dirty="0"/>
          </a:p>
          <a:p>
            <a:pPr>
              <a:buFontTx/>
              <a:buNone/>
            </a:pPr>
            <a:endParaRPr lang="en-GB" altLang="en-US" sz="1200" dirty="0"/>
          </a:p>
          <a:p>
            <a:pPr>
              <a:buFontTx/>
              <a:buNone/>
            </a:pPr>
            <a:r>
              <a:rPr lang="en-GB" altLang="en-US" sz="1200" dirty="0"/>
              <a:t>CPIA Cop – para 5.4 and 6.6</a:t>
            </a:r>
          </a:p>
          <a:p>
            <a:pPr>
              <a:buFontTx/>
              <a:buNone/>
            </a:pPr>
            <a:r>
              <a:rPr lang="en-GB" altLang="en-US" sz="1200" dirty="0"/>
              <a:t>AGG para 86</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0" i="0" u="none" strike="noStrike" kern="1200" baseline="0" dirty="0">
                <a:solidFill>
                  <a:schemeClr val="tx1"/>
                </a:solidFill>
                <a:effectLst/>
                <a:latin typeface="+mn-lt"/>
                <a:ea typeface="+mn-ea"/>
                <a:cs typeface="+mn-cs"/>
              </a:rPr>
              <a:t>R</a:t>
            </a:r>
            <a:r>
              <a:rPr lang="en-GB" sz="1200" kern="1200" dirty="0">
                <a:solidFill>
                  <a:schemeClr val="tx1"/>
                </a:solidFill>
                <a:effectLst/>
                <a:latin typeface="+mn-lt"/>
                <a:ea typeface="+mn-ea"/>
                <a:cs typeface="+mn-cs"/>
              </a:rPr>
              <a:t>ecords which are derived from tapes or recordings of telephone messages (for example 999 calls) containing descriptions of an alleged offence or offender</a:t>
            </a:r>
          </a:p>
          <a:p>
            <a:endParaRPr lang="en-GB" sz="1200" b="0" i="0" u="none" strike="noStrike"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 Any incident logs relating to the allegation; </a:t>
            </a:r>
          </a:p>
          <a:p>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Crime reports, including: crime report forms or any contemporaneous recording of an incident; an investigation log; any record or note made by an investigator, on which they later make a statement or which relates to contact with the suspects, victim or witnesses; an account of an incident or information relevant to an incident or record of actions carried out by officers (such as house-to-house, CCTV or forensic enquiries) noted by a police officer in manuscript or electronically;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The defendant’s custody record;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Any previous accounts made by a complainant or by any other witnesses;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Interview records (written records, or audio or video tapes, of interviews with actual or potential witnesses or suspects);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Any material casting doubt on the reliability of a witness e. g. previous convictions and cautions of any prosecution witnesses and any co-accused. </a:t>
            </a:r>
          </a:p>
          <a:p>
            <a:r>
              <a:rPr lang="en-GB" sz="1200" b="0" i="0" u="none" strike="noStrike" kern="1200" baseline="0" dirty="0">
                <a:solidFill>
                  <a:schemeClr val="tx1"/>
                </a:solidFill>
                <a:latin typeface="+mn-lt"/>
                <a:ea typeface="+mn-ea"/>
                <a:cs typeface="+mn-cs"/>
              </a:rPr>
              <a:t>This material must be listed on the schedule by the disclosure officer in addition to all other material which may be relevant to an investigation; it is likely that some of this material will need to be redacted (see 6.12). </a:t>
            </a:r>
          </a:p>
          <a:p>
            <a:endParaRPr lang="en-GB" dirty="0"/>
          </a:p>
          <a:p>
            <a:r>
              <a:rPr lang="en-GB" sz="1200" b="0" i="0" u="none" strike="noStrike" kern="1200" baseline="0" dirty="0">
                <a:solidFill>
                  <a:schemeClr val="tx1"/>
                </a:solidFill>
                <a:latin typeface="+mn-lt"/>
                <a:ea typeface="+mn-ea"/>
                <a:cs typeface="+mn-cs"/>
              </a:rPr>
              <a:t>The point at which the case file is submitted to the CPS will depend on the circumstances of the charging decision and on the anticipated plea: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 Where the police are seeking a charging decision under the Full Code Test from the CPS, and it is anticipated that the defendant will plead not guilty, the unused material schedules should be provided to the prosecutor by the disclosure officer at the same time as seeking this charging decision. </a:t>
            </a:r>
          </a:p>
          <a:p>
            <a:r>
              <a:rPr lang="en-GB" sz="1200" b="0" i="0" u="none" strike="noStrike" kern="1200" baseline="0" dirty="0">
                <a:solidFill>
                  <a:schemeClr val="tx1"/>
                </a:solidFill>
                <a:latin typeface="+mn-lt"/>
                <a:ea typeface="+mn-ea"/>
                <a:cs typeface="+mn-cs"/>
              </a:rPr>
              <a:t>b. Where the police have charged a suspect on the Full Code Test under the arrangements contained in the Director’s Guidance on Charging, and a not guilty plea is anticipated, then the unused material schedule should be provided to the prosecutor at the point at which the case file is submitted to the CPS. </a:t>
            </a:r>
          </a:p>
          <a:p>
            <a:r>
              <a:rPr lang="en-GB" sz="1200" b="0" i="0" u="none" strike="noStrike" kern="1200" baseline="0" dirty="0">
                <a:solidFill>
                  <a:schemeClr val="tx1"/>
                </a:solidFill>
                <a:latin typeface="+mn-lt"/>
                <a:ea typeface="+mn-ea"/>
                <a:cs typeface="+mn-cs"/>
              </a:rPr>
              <a:t>c. In all other cases the disclosure officer must provide the schedules as soon as possible after a not guilty plea has either been indicated or entered.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Trainer to email handout</a:t>
            </a:r>
            <a:r>
              <a:rPr lang="en-GB" baseline="0" dirty="0"/>
              <a:t> ‘</a:t>
            </a:r>
            <a:r>
              <a:rPr lang="en-GB" b="1" baseline="0" dirty="0"/>
              <a:t>Routine Revelations’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r>
              <a:rPr lang="en-GB" dirty="0"/>
              <a:t>Trainer to continue</a:t>
            </a:r>
            <a:r>
              <a:rPr lang="en-GB" baseline="0" dirty="0"/>
              <a:t> to discuss routine revelations using the handout and PPT slide for reinforcement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4109197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Quick guide to disclosure</a:t>
            </a:r>
            <a:r>
              <a:rPr lang="en-GB" sz="1100" baseline="0" dirty="0">
                <a:latin typeface="Arial" panose="020B0604020202020204" pitchFamily="34" charset="0"/>
                <a:cs typeface="Arial" panose="020B0604020202020204" pitchFamily="34" charset="0"/>
              </a:rPr>
              <a:t> and aide memoire</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Handout available to students on Moodle</a:t>
            </a:r>
          </a:p>
          <a:p>
            <a:endParaRPr lang="en-GB" sz="1100" baseline="0" dirty="0">
              <a:latin typeface="Arial" panose="020B0604020202020204" pitchFamily="34" charset="0"/>
              <a:cs typeface="Arial" panose="020B0604020202020204" pitchFamily="34" charset="0"/>
            </a:endParaRPr>
          </a:p>
          <a:p>
            <a:r>
              <a:rPr lang="en-GB" sz="1200" kern="1200" dirty="0">
                <a:solidFill>
                  <a:schemeClr val="tx1"/>
                </a:solidFill>
                <a:effectLst/>
                <a:latin typeface="+mn-lt"/>
                <a:ea typeface="+mn-ea"/>
                <a:cs typeface="+mn-cs"/>
              </a:rPr>
              <a:t>Every investigation has to be balanced, unbiased, proportionate and professionally curious</a:t>
            </a:r>
            <a:endParaRPr lang="en-GB" sz="1100" baseline="0" dirty="0">
              <a:latin typeface="Arial" panose="020B0604020202020204" pitchFamily="34" charset="0"/>
              <a:cs typeface="Arial" panose="020B0604020202020204" pitchFamily="34" charset="0"/>
            </a:endParaRP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Further</a:t>
            </a:r>
            <a:r>
              <a:rPr lang="en-GB" sz="1100" baseline="0" dirty="0">
                <a:latin typeface="Arial" panose="020B0604020202020204" pitchFamily="34" charset="0"/>
                <a:cs typeface="Arial" panose="020B0604020202020204" pitchFamily="34" charset="0"/>
              </a:rPr>
              <a:t> information on disclosure can be found on the Crown Prosecution Service Disclosure Manual - https://www.cps.gov.uk/legal-guidance/disclosure-manual</a:t>
            </a:r>
          </a:p>
          <a:p>
            <a:endParaRPr lang="en-GB" sz="1100"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t>**Trainer should also direct students to the Authorised Professional Practice’ in relation to disclosure including disclosure of data considerations and third- party disclosure on the College of Policing website** </a:t>
            </a:r>
          </a:p>
          <a:p>
            <a:endParaRPr lang="en-GB" sz="1100" baseline="0" dirty="0">
              <a:latin typeface="Arial" panose="020B0604020202020204" pitchFamily="34" charset="0"/>
              <a:cs typeface="Arial" panose="020B0604020202020204" pitchFamily="34" charset="0"/>
            </a:endParaRPr>
          </a:p>
          <a:p>
            <a:endParaRPr lang="en-GB" sz="1100" baseline="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13117735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000000"/>
                </a:solidFill>
                <a:effectLst/>
                <a:latin typeface="Calibri" panose="020F0502020204030204" pitchFamily="34" charset="0"/>
                <a:ea typeface="Times New Roman" panose="02020603050405020304" pitchFamily="18" charset="0"/>
              </a:rPr>
              <a:t>***For Trainers information there are two value added podcasts available by DS Mark Bateman from Swansea CPU in relation to Redaction (60 minutes) and the IMD (90 minutes). All students can view these but may be more pertinent for SWP processes. Links provided below and on PPT ***</a:t>
            </a:r>
          </a:p>
          <a:p>
            <a:r>
              <a:rPr lang="en-GB" sz="1800" b="1" u="sng" dirty="0">
                <a:solidFill>
                  <a:srgbClr val="000000"/>
                </a:solidFill>
                <a:effectLst/>
                <a:latin typeface="Calibri" panose="020F0502020204030204" pitchFamily="34" charset="0"/>
              </a:rPr>
              <a:t>Podcast Links</a:t>
            </a:r>
          </a:p>
          <a:p>
            <a:r>
              <a:rPr lang="en-GB" sz="1800" b="1" u="sng" dirty="0">
                <a:solidFill>
                  <a:srgbClr val="000000"/>
                </a:solidFill>
                <a:effectLst/>
                <a:latin typeface="Calibri" panose="020F0502020204030204" pitchFamily="34" charset="0"/>
              </a:rPr>
              <a:t>Redaction</a:t>
            </a:r>
          </a:p>
          <a:p>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https://youtu.be/oppp3c_sqQ4</a:t>
            </a:r>
            <a:endParaRPr lang="en-GB" sz="1800" u="sng" dirty="0">
              <a:solidFill>
                <a:srgbClr val="0563C1"/>
              </a:solidFill>
              <a:effectLst/>
              <a:latin typeface="Times New Roman" panose="02020603050405020304" pitchFamily="18" charset="0"/>
              <a:ea typeface="Times New Roman" panose="02020603050405020304" pitchFamily="18" charset="0"/>
            </a:endParaRPr>
          </a:p>
          <a:p>
            <a:endParaRPr lang="en-GB" sz="1800" u="sng" dirty="0">
              <a:solidFill>
                <a:srgbClr val="0563C1"/>
              </a:solidFill>
              <a:effectLst/>
              <a:latin typeface="Times New Roman" panose="02020603050405020304" pitchFamily="18" charset="0"/>
            </a:endParaRPr>
          </a:p>
          <a:p>
            <a:r>
              <a:rPr lang="en-GB" sz="1800" b="1" u="sng" dirty="0">
                <a:solidFill>
                  <a:srgbClr val="0563C1"/>
                </a:solidFill>
                <a:effectLst/>
                <a:latin typeface="Times New Roman" panose="02020603050405020304" pitchFamily="18" charset="0"/>
              </a:rPr>
              <a:t>IMD</a:t>
            </a:r>
          </a:p>
          <a:p>
            <a:r>
              <a:rPr lang="en-GB" sz="1800" u="sng" dirty="0">
                <a:solidFill>
                  <a:srgbClr val="1F497D"/>
                </a:solidFill>
                <a:effectLst/>
                <a:latin typeface="Times New Roman" panose="02020603050405020304" pitchFamily="18" charset="0"/>
                <a:ea typeface="Times New Roman" panose="02020603050405020304" pitchFamily="18" charset="0"/>
                <a:hlinkClick r:id="rId4"/>
              </a:rPr>
              <a:t>https://bob.swp-rest.police.int/sorce/beacon/singlepageview.aspx?contentType=Videos&amp;row=9621702&amp;SPVPrimaryMenu=&amp;SPVReferrer=developmenthub_doneitwhatnow</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1534117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560854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13189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43078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3565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97511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2776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0640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1526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28085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1839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2818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7392087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jfif"/></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my3gFoMEc-chttps://www.youtube.com/watch?v=my3gFoMEc-c"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www.youtube.com/watch?v=oTYHrMOtSRc"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32.emf"/><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5.jpeg"/><Relationship Id="rId7" Type="http://schemas.openxmlformats.org/officeDocument/2006/relationships/diagramColors" Target="../diagrams/colors4.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gbr01.safelinks.protection.outlook.com/?url=https%3A%2F%2Fwww.learn.college.police.uk%2FCL%2FContent%2FLaunch%2F28015&amp;data=05%7C01%7CCarys.Jones2%40south-wales.police.uk%7C197b11bf8c4d4fc3b30608daadb49c0e%7C270c2f4dfd0c4f0892a9e5bdd8a87e09%7C0%7C0%7C638013288457105150%7CUnknown%7CTWFpbGZsb3d8eyJWIjoiMC4wLjAwMDAiLCJQIjoiV2luMzIiLCJBTiI6Ik1haWwiLCJXVCI6Mn0%3D%7C3000%7C%7C%7C&amp;sdata=NG78UNGsxKKqjjJhaY9WB3bcGLcGgIk03gWRCxPvp8M%3D&amp;reserved=0" TargetMode="External"/><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664105" y="5423066"/>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Disclosure.</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935870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addy Hill of the Birmingham Six is release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133855" y="1323716"/>
            <a:ext cx="6096000" cy="4572000"/>
          </a:xfrm>
          <a:prstGeom prst="rect">
            <a:avLst/>
          </a:prstGeom>
        </p:spPr>
      </p:pic>
      <p:sp>
        <p:nvSpPr>
          <p:cNvPr id="5" name="TextBox 4"/>
          <p:cNvSpPr txBox="1"/>
          <p:nvPr/>
        </p:nvSpPr>
        <p:spPr>
          <a:xfrm>
            <a:off x="825469" y="354563"/>
            <a:ext cx="10712772" cy="754694"/>
          </a:xfrm>
          <a:prstGeom prst="rect">
            <a:avLst/>
          </a:prstGeom>
          <a:solidFill>
            <a:srgbClr val="002060"/>
          </a:solidFill>
        </p:spPr>
        <p:txBody>
          <a:bodyPr wrap="square" rtlCol="0">
            <a:spAutoFit/>
          </a:bodyPr>
          <a:lstStyle/>
          <a:p>
            <a:pPr algn="ctr">
              <a:lnSpc>
                <a:spcPct val="150000"/>
              </a:lnSpc>
              <a:defRPr/>
            </a:pPr>
            <a:r>
              <a:rPr lang="en-GB" sz="3200" b="1" dirty="0">
                <a:solidFill>
                  <a:schemeClr val="bg1"/>
                </a:solidFill>
              </a:rPr>
              <a:t>Criminal Procedures And Investigations Act (CPIA) 1996</a:t>
            </a:r>
          </a:p>
        </p:txBody>
      </p:sp>
    </p:spTree>
    <p:extLst>
      <p:ext uri="{BB962C8B-B14F-4D97-AF65-F5344CB8AC3E}">
        <p14:creationId xmlns:p14="http://schemas.microsoft.com/office/powerpoint/2010/main" val="42889921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09640" y="894486"/>
            <a:ext cx="2839158" cy="4062412"/>
          </a:xfrm>
          <a:prstGeom prst="rect">
            <a:avLst/>
          </a:prstGeom>
        </p:spPr>
      </p:pic>
      <p:pic>
        <p:nvPicPr>
          <p:cNvPr id="3" name="Picture 2">
            <a:extLst>
              <a:ext uri="{FF2B5EF4-FFF2-40B4-BE49-F238E27FC236}">
                <a16:creationId xmlns:a16="http://schemas.microsoft.com/office/drawing/2014/main" id="{EEC3CF0F-38D7-4441-8140-6290EE7ACE34}"/>
              </a:ext>
            </a:extLst>
          </p:cNvPr>
          <p:cNvPicPr>
            <a:picLocks noChangeAspect="1"/>
          </p:cNvPicPr>
          <p:nvPr/>
        </p:nvPicPr>
        <p:blipFill>
          <a:blip r:embed="rId4"/>
          <a:stretch>
            <a:fillRect/>
          </a:stretch>
        </p:blipFill>
        <p:spPr>
          <a:xfrm>
            <a:off x="4201298" y="321229"/>
            <a:ext cx="6612760" cy="2868809"/>
          </a:xfrm>
          <a:prstGeom prst="rect">
            <a:avLst/>
          </a:prstGeom>
        </p:spPr>
      </p:pic>
      <p:sp>
        <p:nvSpPr>
          <p:cNvPr id="5" name="Rectangle: Rounded Corners 4">
            <a:extLst>
              <a:ext uri="{FF2B5EF4-FFF2-40B4-BE49-F238E27FC236}">
                <a16:creationId xmlns:a16="http://schemas.microsoft.com/office/drawing/2014/main" id="{FAD81A06-4087-4DAE-9692-21F9993BAB64}"/>
              </a:ext>
            </a:extLst>
          </p:cNvPr>
          <p:cNvSpPr/>
          <p:nvPr/>
        </p:nvSpPr>
        <p:spPr>
          <a:xfrm>
            <a:off x="4201298" y="3667962"/>
            <a:ext cx="6612760" cy="164544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mn-lt"/>
              </a:rPr>
              <a:t>Criminal Procedures And Investigations Act (CPIA) 1996</a:t>
            </a:r>
          </a:p>
        </p:txBody>
      </p:sp>
    </p:spTree>
    <p:extLst>
      <p:ext uri="{BB962C8B-B14F-4D97-AF65-F5344CB8AC3E}">
        <p14:creationId xmlns:p14="http://schemas.microsoft.com/office/powerpoint/2010/main" val="749921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CA9DDB-C1D7-4208-9CBD-F161ECC938E1}"/>
              </a:ext>
            </a:extLst>
          </p:cNvPr>
          <p:cNvSpPr txBox="1"/>
          <p:nvPr/>
        </p:nvSpPr>
        <p:spPr>
          <a:xfrm>
            <a:off x="432738" y="181057"/>
            <a:ext cx="11422378" cy="1077218"/>
          </a:xfrm>
          <a:prstGeom prst="rect">
            <a:avLst/>
          </a:prstGeom>
          <a:solidFill>
            <a:srgbClr val="002060"/>
          </a:solidFill>
        </p:spPr>
        <p:txBody>
          <a:bodyPr wrap="square" rtlCol="0">
            <a:spAutoFit/>
          </a:bodyPr>
          <a:lstStyle/>
          <a:p>
            <a:pPr algn="ctr"/>
            <a:r>
              <a:rPr lang="en-GB" sz="3200" b="1" dirty="0">
                <a:solidFill>
                  <a:schemeClr val="bg1"/>
                </a:solidFill>
              </a:rPr>
              <a:t>Disclosure rules under Criminal Procedure &amp; </a:t>
            </a:r>
          </a:p>
          <a:p>
            <a:pPr algn="ctr"/>
            <a:r>
              <a:rPr lang="en-GB" sz="3200" b="1" dirty="0">
                <a:solidFill>
                  <a:schemeClr val="bg1"/>
                </a:solidFill>
              </a:rPr>
              <a:t>Investigations Act 1996</a:t>
            </a:r>
            <a:endParaRPr lang="en-GB" sz="3200" dirty="0"/>
          </a:p>
        </p:txBody>
      </p:sp>
      <p:graphicFrame>
        <p:nvGraphicFramePr>
          <p:cNvPr id="3" name="Diagram 2">
            <a:extLst>
              <a:ext uri="{FF2B5EF4-FFF2-40B4-BE49-F238E27FC236}">
                <a16:creationId xmlns:a16="http://schemas.microsoft.com/office/drawing/2014/main" id="{29ED7FE5-6024-492D-A122-9DEAFBD5D64E}"/>
              </a:ext>
            </a:extLst>
          </p:cNvPr>
          <p:cNvGraphicFramePr/>
          <p:nvPr>
            <p:extLst>
              <p:ext uri="{D42A27DB-BD31-4B8C-83A1-F6EECF244321}">
                <p14:modId xmlns:p14="http://schemas.microsoft.com/office/powerpoint/2010/main" val="2554570572"/>
              </p:ext>
            </p:extLst>
          </p:nvPr>
        </p:nvGraphicFramePr>
        <p:xfrm>
          <a:off x="1666102" y="1482811"/>
          <a:ext cx="8504593" cy="4164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16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8770BF43-AB3C-43C0-BFD3-40BA12CBA4D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C989A3C0-3317-445A-AFDB-DCBF367442A6}"/>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506A0020-0D01-4624-8D47-329DA04E65CA}"/>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5BB0A959-6C34-4361-84D0-DD8F99576C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graphicEl>
                                              <a:dgm id="{2CDADF1C-3BA3-4592-8492-43C28AA526D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A6E6841-7DAE-4FFF-B4DE-603117F77F79}"/>
              </a:ext>
            </a:extLst>
          </p:cNvPr>
          <p:cNvPicPr>
            <a:picLocks noChangeAspect="1"/>
          </p:cNvPicPr>
          <p:nvPr/>
        </p:nvPicPr>
        <p:blipFill>
          <a:blip r:embed="rId3"/>
          <a:stretch>
            <a:fillRect/>
          </a:stretch>
        </p:blipFill>
        <p:spPr>
          <a:xfrm>
            <a:off x="9014703" y="3790185"/>
            <a:ext cx="3177297" cy="2228850"/>
          </a:xfrm>
          <a:prstGeom prst="rect">
            <a:avLst/>
          </a:prstGeom>
        </p:spPr>
      </p:pic>
      <p:graphicFrame>
        <p:nvGraphicFramePr>
          <p:cNvPr id="3" name="Diagram 2">
            <a:extLst>
              <a:ext uri="{FF2B5EF4-FFF2-40B4-BE49-F238E27FC236}">
                <a16:creationId xmlns:a16="http://schemas.microsoft.com/office/drawing/2014/main" id="{E06F6703-53A5-4432-958F-1F254C074753}"/>
              </a:ext>
            </a:extLst>
          </p:cNvPr>
          <p:cNvGraphicFramePr/>
          <p:nvPr>
            <p:extLst>
              <p:ext uri="{D42A27DB-BD31-4B8C-83A1-F6EECF244321}">
                <p14:modId xmlns:p14="http://schemas.microsoft.com/office/powerpoint/2010/main" val="324238678"/>
              </p:ext>
            </p:extLst>
          </p:nvPr>
        </p:nvGraphicFramePr>
        <p:xfrm>
          <a:off x="1228811" y="2624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Rectangle 1">
            <a:extLst>
              <a:ext uri="{FF2B5EF4-FFF2-40B4-BE49-F238E27FC236}">
                <a16:creationId xmlns:a16="http://schemas.microsoft.com/office/drawing/2014/main" id="{A01F4A5F-1082-4CC8-82C1-48D58BB8484B}"/>
              </a:ext>
            </a:extLst>
          </p:cNvPr>
          <p:cNvSpPr/>
          <p:nvPr/>
        </p:nvSpPr>
        <p:spPr>
          <a:xfrm>
            <a:off x="9356811" y="270180"/>
            <a:ext cx="1804086" cy="186587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n w="0"/>
                <a:solidFill>
                  <a:schemeClr val="tx1"/>
                </a:solidFill>
              </a:rPr>
              <a:t>The 4R’s</a:t>
            </a:r>
            <a:endParaRPr lang="en-AS" sz="4000" dirty="0">
              <a:ln w="0"/>
              <a:solidFill>
                <a:schemeClr val="tx1"/>
              </a:solidFill>
            </a:endParaRPr>
          </a:p>
        </p:txBody>
      </p:sp>
    </p:spTree>
    <p:extLst>
      <p:ext uri="{BB962C8B-B14F-4D97-AF65-F5344CB8AC3E}">
        <p14:creationId xmlns:p14="http://schemas.microsoft.com/office/powerpoint/2010/main" val="1770700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E32715DE-2DA8-47CA-BF78-5D74E7F663F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B7010412-D685-43E4-8E97-80893C80E89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CC9121E4-0681-4FC8-A4D5-E6F1A843E90A}"/>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B59DD79D-7938-47E3-B7F6-091B1A24E88F}"/>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graphicEl>
                                              <a:dgm id="{FB07FF3A-9043-469F-8898-F0473C22206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A1761A5-31B6-486A-8BE2-A3805D23C915}"/>
              </a:ext>
            </a:extLst>
          </p:cNvPr>
          <p:cNvSpPr/>
          <p:nvPr/>
        </p:nvSpPr>
        <p:spPr>
          <a:xfrm>
            <a:off x="2787467" y="471940"/>
            <a:ext cx="6153665" cy="234172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76CC9504-E668-404A-8266-CB6FE2240214}"/>
              </a:ext>
            </a:extLst>
          </p:cNvPr>
          <p:cNvSpPr/>
          <p:nvPr/>
        </p:nvSpPr>
        <p:spPr>
          <a:xfrm>
            <a:off x="4967416" y="3249827"/>
            <a:ext cx="4584357" cy="1099751"/>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6086A13-7FD8-43B4-8A35-F520FE181B8A}"/>
              </a:ext>
            </a:extLst>
          </p:cNvPr>
          <p:cNvSpPr txBox="1"/>
          <p:nvPr/>
        </p:nvSpPr>
        <p:spPr>
          <a:xfrm>
            <a:off x="2787467" y="471940"/>
            <a:ext cx="6096000" cy="3139321"/>
          </a:xfrm>
          <a:prstGeom prst="rect">
            <a:avLst/>
          </a:prstGeom>
          <a:noFill/>
        </p:spPr>
        <p:txBody>
          <a:bodyPr wrap="square">
            <a:spAutoFit/>
          </a:bodyPr>
          <a:lstStyle/>
          <a:p>
            <a:pPr marL="0" indent="0" algn="ctr">
              <a:buNone/>
            </a:pPr>
            <a:r>
              <a:rPr lang="en-GB" altLang="en-US" sz="4800" b="1" dirty="0">
                <a:ea typeface="ＭＳ Ｐゴシック" panose="020B0600070205080204" pitchFamily="34" charset="-128"/>
              </a:rPr>
              <a:t>When carrying out an investigation, </a:t>
            </a:r>
          </a:p>
          <a:p>
            <a:pPr algn="ctr"/>
            <a:r>
              <a:rPr lang="en-GB" altLang="en-US" sz="4800" b="1" u="sng" dirty="0">
                <a:ea typeface="ＭＳ Ｐゴシック" panose="020B0600070205080204" pitchFamily="34" charset="-128"/>
              </a:rPr>
              <a:t>ALWAYS</a:t>
            </a:r>
            <a:endParaRPr lang="en-GB" altLang="en-US" sz="4800" b="1" dirty="0">
              <a:ea typeface="ＭＳ Ｐゴシック" panose="020B0600070205080204" pitchFamily="34" charset="-128"/>
            </a:endParaRPr>
          </a:p>
          <a:p>
            <a:pPr marL="0" indent="0" algn="ctr">
              <a:buNone/>
            </a:pPr>
            <a:endParaRPr lang="en-GB" altLang="en-US" sz="4800" b="1" dirty="0">
              <a:solidFill>
                <a:srgbClr val="002060"/>
              </a:solidFill>
              <a:ea typeface="ＭＳ Ｐゴシック" panose="020B0600070205080204" pitchFamily="34" charset="-128"/>
            </a:endParaRPr>
          </a:p>
        </p:txBody>
      </p:sp>
      <p:pic>
        <p:nvPicPr>
          <p:cNvPr id="4" name="Picture 3">
            <a:extLst>
              <a:ext uri="{FF2B5EF4-FFF2-40B4-BE49-F238E27FC236}">
                <a16:creationId xmlns:a16="http://schemas.microsoft.com/office/drawing/2014/main" id="{C575E2EE-B52C-4C7D-A8B2-4B2049942AED}"/>
              </a:ext>
            </a:extLst>
          </p:cNvPr>
          <p:cNvPicPr>
            <a:picLocks noChangeAspect="1"/>
          </p:cNvPicPr>
          <p:nvPr/>
        </p:nvPicPr>
        <p:blipFill>
          <a:blip r:embed="rId3"/>
          <a:stretch>
            <a:fillRect/>
          </a:stretch>
        </p:blipFill>
        <p:spPr>
          <a:xfrm>
            <a:off x="1961698" y="2988792"/>
            <a:ext cx="2167890" cy="2167890"/>
          </a:xfrm>
          <a:prstGeom prst="rect">
            <a:avLst/>
          </a:prstGeom>
        </p:spPr>
      </p:pic>
      <p:sp>
        <p:nvSpPr>
          <p:cNvPr id="6" name="TextBox 5">
            <a:extLst>
              <a:ext uri="{FF2B5EF4-FFF2-40B4-BE49-F238E27FC236}">
                <a16:creationId xmlns:a16="http://schemas.microsoft.com/office/drawing/2014/main" id="{B0338682-5FCF-4093-A72D-0BFAF0A1FF9B}"/>
              </a:ext>
            </a:extLst>
          </p:cNvPr>
          <p:cNvSpPr txBox="1"/>
          <p:nvPr/>
        </p:nvSpPr>
        <p:spPr>
          <a:xfrm>
            <a:off x="5577291" y="3414981"/>
            <a:ext cx="3306176" cy="769441"/>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altLang="en-US" sz="4400" b="1" dirty="0">
                <a:solidFill>
                  <a:schemeClr val="tx1"/>
                </a:solidFill>
                <a:ea typeface="ＭＳ Ｐゴシック" panose="020B0600070205080204" pitchFamily="34" charset="-128"/>
              </a:rPr>
              <a:t>DISCLOSURE!</a:t>
            </a:r>
            <a:endParaRPr lang="en-GB" sz="4400" dirty="0">
              <a:solidFill>
                <a:schemeClr val="tx1"/>
              </a:solidFill>
            </a:endParaRPr>
          </a:p>
        </p:txBody>
      </p:sp>
    </p:spTree>
    <p:extLst>
      <p:ext uri="{BB962C8B-B14F-4D97-AF65-F5344CB8AC3E}">
        <p14:creationId xmlns:p14="http://schemas.microsoft.com/office/powerpoint/2010/main" val="240453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F6AB09-2D47-42B3-804A-047B14B737BF}"/>
              </a:ext>
            </a:extLst>
          </p:cNvPr>
          <p:cNvPicPr>
            <a:picLocks noChangeAspect="1"/>
          </p:cNvPicPr>
          <p:nvPr/>
        </p:nvPicPr>
        <p:blipFill>
          <a:blip r:embed="rId3"/>
          <a:stretch>
            <a:fillRect/>
          </a:stretch>
        </p:blipFill>
        <p:spPr>
          <a:xfrm>
            <a:off x="531340" y="1203758"/>
            <a:ext cx="5670500" cy="3699823"/>
          </a:xfrm>
          <a:prstGeom prst="rect">
            <a:avLst/>
          </a:prstGeom>
        </p:spPr>
      </p:pic>
      <p:sp>
        <p:nvSpPr>
          <p:cNvPr id="9" name="TextBox 8">
            <a:extLst>
              <a:ext uri="{FF2B5EF4-FFF2-40B4-BE49-F238E27FC236}">
                <a16:creationId xmlns:a16="http://schemas.microsoft.com/office/drawing/2014/main" id="{C2F81896-2B19-4796-AA97-9766C1146B02}"/>
              </a:ext>
            </a:extLst>
          </p:cNvPr>
          <p:cNvSpPr txBox="1"/>
          <p:nvPr/>
        </p:nvSpPr>
        <p:spPr>
          <a:xfrm>
            <a:off x="1654634" y="337286"/>
            <a:ext cx="9311951" cy="707886"/>
          </a:xfrm>
          <a:prstGeom prst="rect">
            <a:avLst/>
          </a:prstGeom>
          <a:solidFill>
            <a:srgbClr val="002060"/>
          </a:solidFill>
        </p:spPr>
        <p:txBody>
          <a:bodyPr wrap="square" rtlCol="0">
            <a:spAutoFit/>
          </a:bodyPr>
          <a:lstStyle/>
          <a:p>
            <a:pPr algn="ctr"/>
            <a:r>
              <a:rPr lang="en-US" altLang="en-US" sz="4000" b="1" dirty="0">
                <a:solidFill>
                  <a:schemeClr val="bg1"/>
                </a:solidFill>
                <a:cs typeface="Arial" panose="020B0604020202020204" pitchFamily="34" charset="0"/>
              </a:rPr>
              <a:t>Investigation Management Document</a:t>
            </a:r>
          </a:p>
        </p:txBody>
      </p:sp>
      <p:pic>
        <p:nvPicPr>
          <p:cNvPr id="3" name="Picture 2">
            <a:extLst>
              <a:ext uri="{FF2B5EF4-FFF2-40B4-BE49-F238E27FC236}">
                <a16:creationId xmlns:a16="http://schemas.microsoft.com/office/drawing/2014/main" id="{5ED7DE14-950E-4F0E-8E3E-689A9DA8198B}"/>
              </a:ext>
            </a:extLst>
          </p:cNvPr>
          <p:cNvPicPr>
            <a:picLocks noChangeAspect="1"/>
          </p:cNvPicPr>
          <p:nvPr/>
        </p:nvPicPr>
        <p:blipFill>
          <a:blip r:embed="rId4"/>
          <a:stretch>
            <a:fillRect/>
          </a:stretch>
        </p:blipFill>
        <p:spPr>
          <a:xfrm>
            <a:off x="6201840" y="1203758"/>
            <a:ext cx="5529768" cy="4609070"/>
          </a:xfrm>
          <a:prstGeom prst="rect">
            <a:avLst/>
          </a:prstGeom>
        </p:spPr>
      </p:pic>
    </p:spTree>
    <p:extLst>
      <p:ext uri="{BB962C8B-B14F-4D97-AF65-F5344CB8AC3E}">
        <p14:creationId xmlns:p14="http://schemas.microsoft.com/office/powerpoint/2010/main" val="446164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DE79E0B-64CB-4465-B414-4D31DC1B1FB9}"/>
              </a:ext>
            </a:extLst>
          </p:cNvPr>
          <p:cNvSpPr/>
          <p:nvPr/>
        </p:nvSpPr>
        <p:spPr>
          <a:xfrm>
            <a:off x="1519881" y="2965622"/>
            <a:ext cx="9452919" cy="1828800"/>
          </a:xfrm>
          <a:prstGeom prst="rect">
            <a:avLst/>
          </a:prstGeom>
          <a:solidFill>
            <a:schemeClr val="accent2">
              <a:lumMod val="40000"/>
              <a:lumOff val="6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bg1"/>
              </a:solidFill>
            </a:endParaRPr>
          </a:p>
        </p:txBody>
      </p:sp>
      <p:sp>
        <p:nvSpPr>
          <p:cNvPr id="4" name="Rectangle: Rounded Corners 3">
            <a:extLst>
              <a:ext uri="{FF2B5EF4-FFF2-40B4-BE49-F238E27FC236}">
                <a16:creationId xmlns:a16="http://schemas.microsoft.com/office/drawing/2014/main" id="{876F8384-19E8-4FB4-83B7-A5943EF6D2C6}"/>
              </a:ext>
            </a:extLst>
          </p:cNvPr>
          <p:cNvSpPr/>
          <p:nvPr/>
        </p:nvSpPr>
        <p:spPr>
          <a:xfrm>
            <a:off x="3305183" y="1497986"/>
            <a:ext cx="5529898" cy="1200329"/>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97211AD7-4338-4C19-B1D9-1F04F0D1EA44}"/>
              </a:ext>
            </a:extLst>
          </p:cNvPr>
          <p:cNvSpPr/>
          <p:nvPr/>
        </p:nvSpPr>
        <p:spPr>
          <a:xfrm>
            <a:off x="951470" y="318716"/>
            <a:ext cx="4596714" cy="646331"/>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084E67E-3F60-479B-80F6-C98B3E2226BA}"/>
              </a:ext>
            </a:extLst>
          </p:cNvPr>
          <p:cNvSpPr txBox="1"/>
          <p:nvPr/>
        </p:nvSpPr>
        <p:spPr>
          <a:xfrm>
            <a:off x="1062182" y="318716"/>
            <a:ext cx="4486002" cy="646331"/>
          </a:xfrm>
          <a:prstGeom prst="rect">
            <a:avLst/>
          </a:prstGeom>
          <a:noFill/>
        </p:spPr>
        <p:txBody>
          <a:bodyPr wrap="square">
            <a:spAutoFit/>
          </a:bodyPr>
          <a:lstStyle/>
          <a:p>
            <a:r>
              <a:rPr lang="en-GB" sz="3600" b="1" dirty="0"/>
              <a:t>Most importantly…..</a:t>
            </a:r>
            <a:endParaRPr lang="en-GB" sz="3600" dirty="0"/>
          </a:p>
        </p:txBody>
      </p:sp>
      <p:sp>
        <p:nvSpPr>
          <p:cNvPr id="5" name="TextBox 4">
            <a:extLst>
              <a:ext uri="{FF2B5EF4-FFF2-40B4-BE49-F238E27FC236}">
                <a16:creationId xmlns:a16="http://schemas.microsoft.com/office/drawing/2014/main" id="{09D23FE9-757A-4B3E-9E87-98E2825573AE}"/>
              </a:ext>
            </a:extLst>
          </p:cNvPr>
          <p:cNvSpPr txBox="1"/>
          <p:nvPr/>
        </p:nvSpPr>
        <p:spPr>
          <a:xfrm>
            <a:off x="3103605" y="1572460"/>
            <a:ext cx="5984789" cy="1200329"/>
          </a:xfrm>
          <a:prstGeom prst="rect">
            <a:avLst/>
          </a:prstGeom>
          <a:noFill/>
        </p:spPr>
        <p:txBody>
          <a:bodyPr wrap="square">
            <a:spAutoFit/>
          </a:bodyPr>
          <a:lstStyle/>
          <a:p>
            <a:pPr marL="0" indent="0" algn="ctr">
              <a:buNone/>
            </a:pPr>
            <a:r>
              <a:rPr lang="en-GB" altLang="en-US" sz="3600" b="1" dirty="0">
                <a:ea typeface="ＭＳ Ｐゴシック" panose="020B0600070205080204" pitchFamily="34" charset="-128"/>
              </a:rPr>
              <a:t>We have a duty to disclose material that </a:t>
            </a:r>
          </a:p>
        </p:txBody>
      </p:sp>
      <p:sp>
        <p:nvSpPr>
          <p:cNvPr id="7" name="TextBox 6">
            <a:extLst>
              <a:ext uri="{FF2B5EF4-FFF2-40B4-BE49-F238E27FC236}">
                <a16:creationId xmlns:a16="http://schemas.microsoft.com/office/drawing/2014/main" id="{8B19F756-DEE1-454F-9F3F-46222E9760C8}"/>
              </a:ext>
            </a:extLst>
          </p:cNvPr>
          <p:cNvSpPr txBox="1"/>
          <p:nvPr/>
        </p:nvSpPr>
        <p:spPr>
          <a:xfrm>
            <a:off x="1377777" y="3040096"/>
            <a:ext cx="9737125" cy="1754326"/>
          </a:xfrm>
          <a:prstGeom prst="rect">
            <a:avLst/>
          </a:prstGeom>
          <a:noFill/>
        </p:spPr>
        <p:txBody>
          <a:bodyPr wrap="square">
            <a:spAutoFit/>
          </a:bodyPr>
          <a:lstStyle/>
          <a:p>
            <a:pPr marL="0" indent="0" algn="ctr">
              <a:buNone/>
            </a:pPr>
            <a:r>
              <a:rPr lang="en-GB" altLang="en-US" sz="3600" b="1" i="1" dirty="0">
                <a:ea typeface="ＭＳ Ｐゴシック" panose="020B0600070205080204" pitchFamily="34" charset="-128"/>
              </a:rPr>
              <a:t>‘Might reasonably be considered capable of undermining the prosecution case or assisting the case for the accused</a:t>
            </a:r>
            <a:r>
              <a:rPr lang="en-GB" altLang="en-US" sz="3600" b="1" dirty="0">
                <a:ea typeface="ＭＳ Ｐゴシック" panose="020B0600070205080204" pitchFamily="34" charset="-128"/>
              </a:rPr>
              <a:t>’</a:t>
            </a:r>
          </a:p>
        </p:txBody>
      </p:sp>
    </p:spTree>
    <p:extLst>
      <p:ext uri="{BB962C8B-B14F-4D97-AF65-F5344CB8AC3E}">
        <p14:creationId xmlns:p14="http://schemas.microsoft.com/office/powerpoint/2010/main" val="46676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animBg="1"/>
      <p:bldP spid="2" grpId="0" animBg="1"/>
      <p:bldP spid="3" grpId="0"/>
      <p:bldP spid="5"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914315-3B82-4D7F-B132-FD0A19D88A07}"/>
              </a:ext>
            </a:extLst>
          </p:cNvPr>
          <p:cNvPicPr>
            <a:picLocks noChangeAspect="1"/>
          </p:cNvPicPr>
          <p:nvPr/>
        </p:nvPicPr>
        <p:blipFill>
          <a:blip r:embed="rId3"/>
          <a:stretch>
            <a:fillRect/>
          </a:stretch>
        </p:blipFill>
        <p:spPr>
          <a:xfrm>
            <a:off x="1612343" y="12358"/>
            <a:ext cx="9650804" cy="963251"/>
          </a:xfrm>
          <a:prstGeom prst="rect">
            <a:avLst/>
          </a:prstGeom>
        </p:spPr>
      </p:pic>
      <p:sp>
        <p:nvSpPr>
          <p:cNvPr id="7" name="Rectangle 6">
            <a:extLst>
              <a:ext uri="{FF2B5EF4-FFF2-40B4-BE49-F238E27FC236}">
                <a16:creationId xmlns:a16="http://schemas.microsoft.com/office/drawing/2014/main" id="{C3408DEC-3692-4ECC-AE89-65DE3AAD2290}"/>
              </a:ext>
            </a:extLst>
          </p:cNvPr>
          <p:cNvSpPr/>
          <p:nvPr/>
        </p:nvSpPr>
        <p:spPr>
          <a:xfrm>
            <a:off x="304800" y="844996"/>
            <a:ext cx="11518231" cy="809281"/>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lnSpc>
                <a:spcPct val="120000"/>
              </a:lnSpc>
              <a:buNone/>
              <a:defRPr/>
            </a:pPr>
            <a:r>
              <a:rPr lang="en-GB" sz="2200" dirty="0">
                <a:solidFill>
                  <a:schemeClr val="tx1"/>
                </a:solidFill>
              </a:rPr>
              <a:t>The Investigator should bear the following in mind when gathering information/evidence: </a:t>
            </a:r>
          </a:p>
        </p:txBody>
      </p:sp>
      <p:sp>
        <p:nvSpPr>
          <p:cNvPr id="8" name="Rectangle 7">
            <a:extLst>
              <a:ext uri="{FF2B5EF4-FFF2-40B4-BE49-F238E27FC236}">
                <a16:creationId xmlns:a16="http://schemas.microsoft.com/office/drawing/2014/main" id="{122825B6-797B-4318-B9C0-E535305A55D2}"/>
              </a:ext>
            </a:extLst>
          </p:cNvPr>
          <p:cNvSpPr/>
          <p:nvPr/>
        </p:nvSpPr>
        <p:spPr>
          <a:xfrm>
            <a:off x="1493545" y="1564013"/>
            <a:ext cx="9650804" cy="540172"/>
          </a:xfrm>
          <a:prstGeom prst="rect">
            <a:avLst/>
          </a:prstGeom>
          <a:solidFill>
            <a:schemeClr val="accent2">
              <a:lumMod val="20000"/>
              <a:lumOff val="8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lnSpc>
                <a:spcPct val="120000"/>
              </a:lnSpc>
              <a:defRPr/>
            </a:pPr>
            <a:r>
              <a:rPr lang="en-GB" sz="2200" dirty="0">
                <a:solidFill>
                  <a:schemeClr val="tx1"/>
                </a:solidFill>
              </a:rPr>
              <a:t>As professional investigators we </a:t>
            </a:r>
            <a:r>
              <a:rPr lang="en-GB" sz="2200" b="1" u="sng" dirty="0">
                <a:solidFill>
                  <a:schemeClr val="tx1"/>
                </a:solidFill>
              </a:rPr>
              <a:t>remain impartial </a:t>
            </a:r>
          </a:p>
        </p:txBody>
      </p:sp>
      <p:sp>
        <p:nvSpPr>
          <p:cNvPr id="9" name="Rectangle 8">
            <a:extLst>
              <a:ext uri="{FF2B5EF4-FFF2-40B4-BE49-F238E27FC236}">
                <a16:creationId xmlns:a16="http://schemas.microsoft.com/office/drawing/2014/main" id="{5670079E-8B00-4BE1-8DDE-452399FD9972}"/>
              </a:ext>
            </a:extLst>
          </p:cNvPr>
          <p:cNvSpPr/>
          <p:nvPr/>
        </p:nvSpPr>
        <p:spPr>
          <a:xfrm>
            <a:off x="1493545" y="2120860"/>
            <a:ext cx="3169722" cy="299033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defRPr/>
            </a:pPr>
            <a:r>
              <a:rPr lang="en-GB" sz="2200" dirty="0">
                <a:solidFill>
                  <a:schemeClr val="tx1"/>
                </a:solidFill>
              </a:rPr>
              <a:t>Whether the information adds to the total knowledge of how the offence was committed, who may have committed it, &amp; why </a:t>
            </a:r>
          </a:p>
        </p:txBody>
      </p:sp>
      <p:sp>
        <p:nvSpPr>
          <p:cNvPr id="10" name="Rectangle 9">
            <a:extLst>
              <a:ext uri="{FF2B5EF4-FFF2-40B4-BE49-F238E27FC236}">
                <a16:creationId xmlns:a16="http://schemas.microsoft.com/office/drawing/2014/main" id="{5E3BCB99-D787-4209-80BA-D690F0DC4639}"/>
              </a:ext>
            </a:extLst>
          </p:cNvPr>
          <p:cNvSpPr/>
          <p:nvPr/>
        </p:nvSpPr>
        <p:spPr>
          <a:xfrm>
            <a:off x="4734086" y="2104631"/>
            <a:ext cx="3169722" cy="299033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defRPr/>
            </a:pPr>
            <a:r>
              <a:rPr lang="en-GB" sz="2200" dirty="0">
                <a:solidFill>
                  <a:schemeClr val="tx1"/>
                </a:solidFill>
              </a:rPr>
              <a:t>Whether the information could support an alternative explanation, given the current understanding of events surrounding the offence </a:t>
            </a:r>
          </a:p>
        </p:txBody>
      </p:sp>
      <p:sp>
        <p:nvSpPr>
          <p:cNvPr id="11" name="Rectangle 10">
            <a:extLst>
              <a:ext uri="{FF2B5EF4-FFF2-40B4-BE49-F238E27FC236}">
                <a16:creationId xmlns:a16="http://schemas.microsoft.com/office/drawing/2014/main" id="{F0D8325A-CAFB-491D-9633-26AF5DD1CC35}"/>
              </a:ext>
            </a:extLst>
          </p:cNvPr>
          <p:cNvSpPr/>
          <p:nvPr/>
        </p:nvSpPr>
        <p:spPr>
          <a:xfrm>
            <a:off x="7974627" y="2104631"/>
            <a:ext cx="3169722" cy="299033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defRPr/>
            </a:pPr>
            <a:r>
              <a:rPr lang="en-GB" sz="2200" dirty="0">
                <a:solidFill>
                  <a:schemeClr val="tx1"/>
                </a:solidFill>
              </a:rPr>
              <a:t>What the potential consequences will be if the material is not preserved</a:t>
            </a:r>
          </a:p>
        </p:txBody>
      </p:sp>
      <p:sp>
        <p:nvSpPr>
          <p:cNvPr id="12" name="Rectangle 11">
            <a:extLst>
              <a:ext uri="{FF2B5EF4-FFF2-40B4-BE49-F238E27FC236}">
                <a16:creationId xmlns:a16="http://schemas.microsoft.com/office/drawing/2014/main" id="{104FCDD2-7DC0-41E9-AC9B-623312C47B6C}"/>
              </a:ext>
            </a:extLst>
          </p:cNvPr>
          <p:cNvSpPr/>
          <p:nvPr/>
        </p:nvSpPr>
        <p:spPr>
          <a:xfrm>
            <a:off x="1830248" y="5127870"/>
            <a:ext cx="8977398" cy="793799"/>
          </a:xfrm>
          <a:prstGeom prst="rect">
            <a:avLst/>
          </a:prstGeom>
          <a:solidFill>
            <a:schemeClr val="accent2">
              <a:lumMod val="20000"/>
              <a:lumOff val="8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lnSpc>
                <a:spcPct val="120000"/>
              </a:lnSpc>
              <a:defRPr/>
            </a:pPr>
            <a:r>
              <a:rPr lang="en-GB" sz="2200" dirty="0">
                <a:solidFill>
                  <a:schemeClr val="tx1"/>
                </a:solidFill>
              </a:rPr>
              <a:t>Negative information can sometimes be as significant to an investigation as positive information</a:t>
            </a:r>
            <a:r>
              <a:rPr lang="en-GB" sz="2400" dirty="0">
                <a:solidFill>
                  <a:schemeClr val="tx1"/>
                </a:solidFill>
              </a:rPr>
              <a:t>.</a:t>
            </a:r>
          </a:p>
        </p:txBody>
      </p:sp>
    </p:spTree>
    <p:extLst>
      <p:ext uri="{BB962C8B-B14F-4D97-AF65-F5344CB8AC3E}">
        <p14:creationId xmlns:p14="http://schemas.microsoft.com/office/powerpoint/2010/main" val="153151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F8E7779F-E1C0-4676-9182-FA111E76BBCF}"/>
              </a:ext>
            </a:extLst>
          </p:cNvPr>
          <p:cNvSpPr txBox="1"/>
          <p:nvPr/>
        </p:nvSpPr>
        <p:spPr>
          <a:xfrm>
            <a:off x="1594838" y="107603"/>
            <a:ext cx="9311951" cy="584775"/>
          </a:xfrm>
          <a:prstGeom prst="rect">
            <a:avLst/>
          </a:prstGeom>
          <a:solidFill>
            <a:srgbClr val="002060"/>
          </a:solidFill>
        </p:spPr>
        <p:txBody>
          <a:bodyPr wrap="square" rtlCol="0">
            <a:spAutoFit/>
          </a:bodyPr>
          <a:lstStyle/>
          <a:p>
            <a:pPr algn="ctr"/>
            <a:r>
              <a:rPr lang="en-US" altLang="en-US" sz="3200" b="1" dirty="0">
                <a:solidFill>
                  <a:schemeClr val="bg1"/>
                </a:solidFill>
                <a:cs typeface="Arial" panose="020B0604020202020204" pitchFamily="34" charset="0"/>
              </a:rPr>
              <a:t>When Investigating</a:t>
            </a:r>
          </a:p>
        </p:txBody>
      </p:sp>
      <p:pic>
        <p:nvPicPr>
          <p:cNvPr id="15" name="Picture 14">
            <a:extLst>
              <a:ext uri="{FF2B5EF4-FFF2-40B4-BE49-F238E27FC236}">
                <a16:creationId xmlns:a16="http://schemas.microsoft.com/office/drawing/2014/main" id="{5B76A87B-59FC-4A4F-BBD5-C978692394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3058" y="1067238"/>
            <a:ext cx="2901239" cy="3353273"/>
          </a:xfrm>
          <a:prstGeom prst="rect">
            <a:avLst/>
          </a:prstGeom>
        </p:spPr>
      </p:pic>
      <p:pic>
        <p:nvPicPr>
          <p:cNvPr id="16" name="Picture 15">
            <a:extLst>
              <a:ext uri="{FF2B5EF4-FFF2-40B4-BE49-F238E27FC236}">
                <a16:creationId xmlns:a16="http://schemas.microsoft.com/office/drawing/2014/main" id="{9EDC53E7-3E10-4796-B844-609705462B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30016" y="1667798"/>
            <a:ext cx="3123061" cy="2294494"/>
          </a:xfrm>
          <a:prstGeom prst="rect">
            <a:avLst/>
          </a:prstGeom>
        </p:spPr>
      </p:pic>
      <p:sp>
        <p:nvSpPr>
          <p:cNvPr id="3" name="TextBox 2">
            <a:extLst>
              <a:ext uri="{FF2B5EF4-FFF2-40B4-BE49-F238E27FC236}">
                <a16:creationId xmlns:a16="http://schemas.microsoft.com/office/drawing/2014/main" id="{BB734241-3BDD-4B36-A9A7-208EDE1251DA}"/>
              </a:ext>
            </a:extLst>
          </p:cNvPr>
          <p:cNvSpPr txBox="1"/>
          <p:nvPr/>
        </p:nvSpPr>
        <p:spPr>
          <a:xfrm>
            <a:off x="3048474" y="2315108"/>
            <a:ext cx="358346" cy="769441"/>
          </a:xfrm>
          <a:prstGeom prst="rect">
            <a:avLst/>
          </a:prstGeom>
          <a:noFill/>
        </p:spPr>
        <p:txBody>
          <a:bodyPr wrap="square" rtlCol="0">
            <a:spAutoFit/>
          </a:bodyPr>
          <a:lstStyle/>
          <a:p>
            <a:r>
              <a:rPr lang="en-GB" sz="4400" dirty="0">
                <a:solidFill>
                  <a:srgbClr val="FF0000"/>
                </a:solidFill>
              </a:rPr>
              <a:t>=</a:t>
            </a:r>
          </a:p>
        </p:txBody>
      </p:sp>
      <p:sp>
        <p:nvSpPr>
          <p:cNvPr id="4" name="TextBox 3">
            <a:extLst>
              <a:ext uri="{FF2B5EF4-FFF2-40B4-BE49-F238E27FC236}">
                <a16:creationId xmlns:a16="http://schemas.microsoft.com/office/drawing/2014/main" id="{3B08C61A-B2EF-4967-B353-5D3A20943190}"/>
              </a:ext>
            </a:extLst>
          </p:cNvPr>
          <p:cNvSpPr txBox="1"/>
          <p:nvPr/>
        </p:nvSpPr>
        <p:spPr>
          <a:xfrm>
            <a:off x="7560535" y="2313178"/>
            <a:ext cx="565374" cy="769441"/>
          </a:xfrm>
          <a:prstGeom prst="rect">
            <a:avLst/>
          </a:prstGeom>
          <a:noFill/>
        </p:spPr>
        <p:txBody>
          <a:bodyPr wrap="square" rtlCol="0">
            <a:spAutoFit/>
          </a:bodyPr>
          <a:lstStyle/>
          <a:p>
            <a:r>
              <a:rPr lang="en-GB" sz="4400" dirty="0">
                <a:solidFill>
                  <a:srgbClr val="FF0000"/>
                </a:solidFill>
              </a:rPr>
              <a:t>+</a:t>
            </a:r>
          </a:p>
        </p:txBody>
      </p:sp>
      <p:sp>
        <p:nvSpPr>
          <p:cNvPr id="17" name="Rounded Rectangle 14">
            <a:extLst>
              <a:ext uri="{FF2B5EF4-FFF2-40B4-BE49-F238E27FC236}">
                <a16:creationId xmlns:a16="http://schemas.microsoft.com/office/drawing/2014/main" id="{F822ED70-DD2A-4BCF-83F9-48B93DB3149D}"/>
              </a:ext>
            </a:extLst>
          </p:cNvPr>
          <p:cNvSpPr/>
          <p:nvPr/>
        </p:nvSpPr>
        <p:spPr>
          <a:xfrm>
            <a:off x="1910246" y="4394791"/>
            <a:ext cx="4100810" cy="1186036"/>
          </a:xfrm>
          <a:prstGeom prst="roundRect">
            <a:avLst/>
          </a:prstGeom>
          <a:solidFill>
            <a:schemeClr val="accent2">
              <a:lumMod val="20000"/>
              <a:lumOff val="8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DUTY TO FOLLOW ALL </a:t>
            </a:r>
            <a:r>
              <a:rPr lang="en-GB" b="1" u="sng" dirty="0">
                <a:solidFill>
                  <a:schemeClr val="tx1"/>
                </a:solidFill>
              </a:rPr>
              <a:t>REASONABLE LINES OF ENQUIRY</a:t>
            </a:r>
            <a:r>
              <a:rPr lang="en-GB" b="1" dirty="0">
                <a:solidFill>
                  <a:schemeClr val="tx1"/>
                </a:solidFill>
              </a:rPr>
              <a:t> – POINTING </a:t>
            </a:r>
            <a:r>
              <a:rPr lang="en-GB" b="1" u="sng" dirty="0">
                <a:solidFill>
                  <a:schemeClr val="tx1"/>
                </a:solidFill>
              </a:rPr>
              <a:t>TOWARDS OR AWAY </a:t>
            </a:r>
            <a:r>
              <a:rPr lang="en-GB" b="1" dirty="0">
                <a:solidFill>
                  <a:schemeClr val="tx1"/>
                </a:solidFill>
              </a:rPr>
              <a:t>FROM SUSPECT</a:t>
            </a:r>
          </a:p>
        </p:txBody>
      </p:sp>
      <p:sp>
        <p:nvSpPr>
          <p:cNvPr id="18" name="Rounded Rectangle 12">
            <a:extLst>
              <a:ext uri="{FF2B5EF4-FFF2-40B4-BE49-F238E27FC236}">
                <a16:creationId xmlns:a16="http://schemas.microsoft.com/office/drawing/2014/main" id="{8F384BE9-7AA5-45C8-935F-A23FAC214ECB}"/>
              </a:ext>
            </a:extLst>
          </p:cNvPr>
          <p:cNvSpPr/>
          <p:nvPr/>
        </p:nvSpPr>
        <p:spPr>
          <a:xfrm>
            <a:off x="6934297" y="4346084"/>
            <a:ext cx="2891481" cy="1186036"/>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WHAT IS REASONABLE? AND WHAT IS NOT?</a:t>
            </a:r>
          </a:p>
        </p:txBody>
      </p:sp>
      <p:pic>
        <p:nvPicPr>
          <p:cNvPr id="1028" name="Picture 4" descr="British Police Badge Illustration - Twinkl">
            <a:extLst>
              <a:ext uri="{FF2B5EF4-FFF2-40B4-BE49-F238E27FC236}">
                <a16:creationId xmlns:a16="http://schemas.microsoft.com/office/drawing/2014/main" id="{E8938CA5-1FCB-4C9C-A7E5-98224570252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775" r="26412"/>
          <a:stretch/>
        </p:blipFill>
        <p:spPr bwMode="auto">
          <a:xfrm>
            <a:off x="220289" y="1107254"/>
            <a:ext cx="2749097"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797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17" grpId="0" animBg="1"/>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D2EB66A-A1FB-4306-8652-84CC9A970EC3}"/>
              </a:ext>
            </a:extLst>
          </p:cNvPr>
          <p:cNvSpPr/>
          <p:nvPr/>
        </p:nvSpPr>
        <p:spPr>
          <a:xfrm>
            <a:off x="428755" y="2598394"/>
            <a:ext cx="5548183" cy="2275105"/>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4451842E-7B2E-4FE9-97B2-A3D9E6B3C1B9}"/>
              </a:ext>
            </a:extLst>
          </p:cNvPr>
          <p:cNvSpPr txBox="1"/>
          <p:nvPr/>
        </p:nvSpPr>
        <p:spPr>
          <a:xfrm>
            <a:off x="1583585" y="440983"/>
            <a:ext cx="9311951" cy="707886"/>
          </a:xfrm>
          <a:prstGeom prst="rect">
            <a:avLst/>
          </a:prstGeom>
          <a:solidFill>
            <a:srgbClr val="002060"/>
          </a:solidFill>
        </p:spPr>
        <p:txBody>
          <a:bodyPr wrap="square" rtlCol="0">
            <a:spAutoFit/>
          </a:bodyPr>
          <a:lstStyle/>
          <a:p>
            <a:pPr algn="ctr"/>
            <a:r>
              <a:rPr lang="en-US" altLang="en-US" sz="4000" b="1" dirty="0">
                <a:solidFill>
                  <a:schemeClr val="bg1"/>
                </a:solidFill>
                <a:cs typeface="Arial" panose="020B0604020202020204" pitchFamily="34" charset="0"/>
              </a:rPr>
              <a:t>Lynette White Murder</a:t>
            </a:r>
          </a:p>
        </p:txBody>
      </p:sp>
      <p:sp>
        <p:nvSpPr>
          <p:cNvPr id="4" name="TextBox 3">
            <a:extLst>
              <a:ext uri="{FF2B5EF4-FFF2-40B4-BE49-F238E27FC236}">
                <a16:creationId xmlns:a16="http://schemas.microsoft.com/office/drawing/2014/main" id="{D43F1F21-83D7-470F-9B92-0252D83862FE}"/>
              </a:ext>
            </a:extLst>
          </p:cNvPr>
          <p:cNvSpPr txBox="1"/>
          <p:nvPr/>
        </p:nvSpPr>
        <p:spPr>
          <a:xfrm>
            <a:off x="642938" y="3135781"/>
            <a:ext cx="5119816" cy="1200329"/>
          </a:xfrm>
          <a:prstGeom prst="rect">
            <a:avLst/>
          </a:prstGeom>
          <a:noFill/>
        </p:spPr>
        <p:txBody>
          <a:bodyPr wrap="square">
            <a:spAutoFit/>
          </a:bodyPr>
          <a:lstStyle/>
          <a:p>
            <a:pPr marL="0" indent="0" algn="ctr">
              <a:buFont typeface="Arial" panose="020B0604020202020204" pitchFamily="34" charset="0"/>
              <a:buNone/>
            </a:pPr>
            <a:r>
              <a:rPr lang="en-US" sz="3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BBC</a:t>
            </a:r>
            <a:r>
              <a:rPr lang="en-US" sz="3600" dirty="0">
                <a:latin typeface="Arial" panose="020B0604020202020204" pitchFamily="34" charset="0"/>
                <a:cs typeface="Arial" panose="020B0604020202020204" pitchFamily="34" charset="0"/>
              </a:rPr>
              <a:t> Crime Watch Appeal 17</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March 1988</a:t>
            </a:r>
          </a:p>
        </p:txBody>
      </p:sp>
      <p:pic>
        <p:nvPicPr>
          <p:cNvPr id="3" name="Picture 2">
            <a:extLst>
              <a:ext uri="{FF2B5EF4-FFF2-40B4-BE49-F238E27FC236}">
                <a16:creationId xmlns:a16="http://schemas.microsoft.com/office/drawing/2014/main" id="{410DF2A5-C43F-49FC-AC37-5305873524B6}"/>
              </a:ext>
            </a:extLst>
          </p:cNvPr>
          <p:cNvPicPr>
            <a:picLocks noChangeAspect="1"/>
          </p:cNvPicPr>
          <p:nvPr/>
        </p:nvPicPr>
        <p:blipFill>
          <a:blip r:embed="rId4"/>
          <a:stretch>
            <a:fillRect/>
          </a:stretch>
        </p:blipFill>
        <p:spPr>
          <a:xfrm>
            <a:off x="6096000" y="1978582"/>
            <a:ext cx="5857875" cy="3514725"/>
          </a:xfrm>
          <a:prstGeom prst="rect">
            <a:avLst/>
          </a:prstGeom>
        </p:spPr>
      </p:pic>
    </p:spTree>
    <p:extLst>
      <p:ext uri="{BB962C8B-B14F-4D97-AF65-F5344CB8AC3E}">
        <p14:creationId xmlns:p14="http://schemas.microsoft.com/office/powerpoint/2010/main" val="2272871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A0BFD6-B3F0-41D9-8DD5-26B3FB526A99}"/>
              </a:ext>
            </a:extLst>
          </p:cNvPr>
          <p:cNvSpPr txBox="1"/>
          <p:nvPr/>
        </p:nvSpPr>
        <p:spPr>
          <a:xfrm>
            <a:off x="3742038" y="723075"/>
            <a:ext cx="8068962" cy="5215402"/>
          </a:xfrm>
          <a:prstGeom prst="rect">
            <a:avLst/>
          </a:prstGeom>
          <a:solidFill>
            <a:schemeClr val="accent2">
              <a:lumMod val="60000"/>
              <a:lumOff val="40000"/>
            </a:schemeClr>
          </a:solidFill>
        </p:spPr>
        <p:txBody>
          <a:bodyPr wrap="square">
            <a:spAutoFit/>
          </a:bodyPr>
          <a:lstStyle/>
          <a:p>
            <a:pPr marL="0" indent="0">
              <a:lnSpc>
                <a:spcPct val="170000"/>
              </a:lnSpc>
              <a:defRPr/>
            </a:pPr>
            <a:r>
              <a:rPr lang="en-GB" dirty="0"/>
              <a:t>In 1976 Kiszko was convicted of the murder of an 11yr old Lesley Molseed. </a:t>
            </a:r>
          </a:p>
          <a:p>
            <a:pPr marL="285750" indent="-285750">
              <a:lnSpc>
                <a:spcPct val="170000"/>
              </a:lnSpc>
              <a:buFont typeface="Arial" panose="020B0604020202020204" pitchFamily="34" charset="0"/>
              <a:buChar char="•"/>
              <a:defRPr/>
            </a:pPr>
            <a:r>
              <a:rPr lang="en-GB" dirty="0"/>
              <a:t>The main evidence was the confession he provided as he sat dazed &amp; alone at a Police Station. </a:t>
            </a:r>
          </a:p>
          <a:p>
            <a:pPr marL="285750" indent="-285750">
              <a:lnSpc>
                <a:spcPct val="170000"/>
              </a:lnSpc>
              <a:buFont typeface="Arial" panose="020B0604020202020204" pitchFamily="34" charset="0"/>
              <a:buChar char="•"/>
              <a:defRPr/>
            </a:pPr>
            <a:r>
              <a:rPr lang="en-GB" dirty="0"/>
              <a:t>He had learning difficulties &amp; mental age of 12</a:t>
            </a:r>
          </a:p>
          <a:p>
            <a:pPr marL="285750" indent="-285750">
              <a:lnSpc>
                <a:spcPct val="170000"/>
              </a:lnSpc>
              <a:buFont typeface="Arial" panose="020B0604020202020204" pitchFamily="34" charset="0"/>
              <a:buChar char="•"/>
              <a:defRPr/>
            </a:pPr>
            <a:r>
              <a:rPr lang="en-GB" dirty="0"/>
              <a:t>He was denied access to a Solicitor</a:t>
            </a:r>
          </a:p>
          <a:p>
            <a:pPr marL="285750" indent="-285750">
              <a:lnSpc>
                <a:spcPct val="170000"/>
              </a:lnSpc>
              <a:buFont typeface="Arial" panose="020B0604020202020204" pitchFamily="34" charset="0"/>
              <a:buChar char="•"/>
              <a:defRPr/>
            </a:pPr>
            <a:r>
              <a:rPr lang="en-GB" dirty="0"/>
              <a:t>Confessed to the murder after he was told he could go home if he did</a:t>
            </a:r>
          </a:p>
          <a:p>
            <a:pPr marL="285750" indent="-285750">
              <a:lnSpc>
                <a:spcPct val="170000"/>
              </a:lnSpc>
              <a:buFont typeface="Arial" panose="020B0604020202020204" pitchFamily="34" charset="0"/>
              <a:buChar char="•"/>
              <a:defRPr/>
            </a:pPr>
            <a:r>
              <a:rPr lang="en-GB" dirty="0"/>
              <a:t>He had never been in trouble with the Law</a:t>
            </a:r>
          </a:p>
          <a:p>
            <a:pPr marL="285750" indent="-285750">
              <a:lnSpc>
                <a:spcPct val="170000"/>
              </a:lnSpc>
              <a:buFont typeface="Arial" panose="020B0604020202020204" pitchFamily="34" charset="0"/>
              <a:buChar char="•"/>
              <a:defRPr/>
            </a:pPr>
            <a:r>
              <a:rPr lang="en-GB" dirty="0"/>
              <a:t>He had an alibi that Police never explored</a:t>
            </a:r>
          </a:p>
          <a:p>
            <a:pPr marL="285750" indent="-285750">
              <a:lnSpc>
                <a:spcPct val="170000"/>
              </a:lnSpc>
              <a:buFont typeface="Arial" panose="020B0604020202020204" pitchFamily="34" charset="0"/>
              <a:buChar char="•"/>
              <a:defRPr/>
            </a:pPr>
            <a:r>
              <a:rPr lang="en-GB" dirty="0"/>
              <a:t>He was infertile but there was semen on the victims underwear that contained healthy sperm – this was not disclosed to the defence</a:t>
            </a:r>
          </a:p>
          <a:p>
            <a:pPr marL="285750" indent="-285750">
              <a:lnSpc>
                <a:spcPct val="170000"/>
              </a:lnSpc>
              <a:buFont typeface="Arial" panose="020B0604020202020204" pitchFamily="34" charset="0"/>
              <a:buChar char="•"/>
              <a:defRPr/>
            </a:pPr>
            <a:r>
              <a:rPr lang="en-GB" dirty="0"/>
              <a:t>Four female witnesses lied that he had exposed himself to them</a:t>
            </a:r>
          </a:p>
        </p:txBody>
      </p:sp>
      <p:pic>
        <p:nvPicPr>
          <p:cNvPr id="3" name="Picture 2">
            <a:extLst>
              <a:ext uri="{FF2B5EF4-FFF2-40B4-BE49-F238E27FC236}">
                <a16:creationId xmlns:a16="http://schemas.microsoft.com/office/drawing/2014/main" id="{43F63B40-D11F-40FC-B0A3-84BEB661270A}"/>
              </a:ext>
            </a:extLst>
          </p:cNvPr>
          <p:cNvPicPr>
            <a:picLocks noChangeAspect="1"/>
          </p:cNvPicPr>
          <p:nvPr/>
        </p:nvPicPr>
        <p:blipFill>
          <a:blip r:embed="rId3"/>
          <a:stretch>
            <a:fillRect/>
          </a:stretch>
        </p:blipFill>
        <p:spPr>
          <a:xfrm>
            <a:off x="729665" y="2126662"/>
            <a:ext cx="2275703" cy="3655926"/>
          </a:xfrm>
          <a:prstGeom prst="rect">
            <a:avLst/>
          </a:prstGeom>
        </p:spPr>
      </p:pic>
      <p:sp>
        <p:nvSpPr>
          <p:cNvPr id="6" name="Rectangle: Rounded Corners 5">
            <a:extLst>
              <a:ext uri="{FF2B5EF4-FFF2-40B4-BE49-F238E27FC236}">
                <a16:creationId xmlns:a16="http://schemas.microsoft.com/office/drawing/2014/main" id="{B96A416D-605F-4E27-8C13-D0EB90F3900B}"/>
              </a:ext>
            </a:extLst>
          </p:cNvPr>
          <p:cNvSpPr/>
          <p:nvPr/>
        </p:nvSpPr>
        <p:spPr>
          <a:xfrm>
            <a:off x="528396" y="815369"/>
            <a:ext cx="2678239" cy="520085"/>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R v </a:t>
            </a:r>
            <a:r>
              <a:rPr lang="en-GB" sz="2400" b="1" dirty="0" err="1">
                <a:solidFill>
                  <a:schemeClr val="tx1"/>
                </a:solidFill>
              </a:rPr>
              <a:t>Kiszko</a:t>
            </a:r>
            <a:endParaRPr lang="en-GB" sz="2400" b="1" dirty="0">
              <a:solidFill>
                <a:schemeClr val="tx1"/>
              </a:solidFill>
            </a:endParaRPr>
          </a:p>
        </p:txBody>
      </p:sp>
      <p:sp>
        <p:nvSpPr>
          <p:cNvPr id="10" name="Title 1">
            <a:extLst>
              <a:ext uri="{FF2B5EF4-FFF2-40B4-BE49-F238E27FC236}">
                <a16:creationId xmlns:a16="http://schemas.microsoft.com/office/drawing/2014/main" id="{FC4DB103-6376-4EFB-A7C0-2472B84F8EC2}"/>
              </a:ext>
            </a:extLst>
          </p:cNvPr>
          <p:cNvSpPr txBox="1">
            <a:spLocks/>
          </p:cNvSpPr>
          <p:nvPr/>
        </p:nvSpPr>
        <p:spPr>
          <a:xfrm>
            <a:off x="975360" y="140235"/>
            <a:ext cx="10835640" cy="520085"/>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200" b="1" dirty="0">
                <a:solidFill>
                  <a:schemeClr val="bg1"/>
                </a:solidFill>
                <a:latin typeface="+mn-lt"/>
              </a:rPr>
              <a:t>Further examples of Miscarriages Of Justice</a:t>
            </a:r>
          </a:p>
        </p:txBody>
      </p:sp>
    </p:spTree>
    <p:extLst>
      <p:ext uri="{BB962C8B-B14F-4D97-AF65-F5344CB8AC3E}">
        <p14:creationId xmlns:p14="http://schemas.microsoft.com/office/powerpoint/2010/main" val="1325295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24F7FB-8E0A-4764-A38E-CDEADD50C186}"/>
              </a:ext>
            </a:extLst>
          </p:cNvPr>
          <p:cNvPicPr>
            <a:picLocks noChangeAspect="1"/>
          </p:cNvPicPr>
          <p:nvPr/>
        </p:nvPicPr>
        <p:blipFill>
          <a:blip r:embed="rId3"/>
          <a:stretch>
            <a:fillRect/>
          </a:stretch>
        </p:blipFill>
        <p:spPr>
          <a:xfrm>
            <a:off x="3428186" y="1683482"/>
            <a:ext cx="5625188" cy="3752071"/>
          </a:xfrm>
          <a:prstGeom prst="rect">
            <a:avLst/>
          </a:prstGeom>
        </p:spPr>
      </p:pic>
      <p:sp>
        <p:nvSpPr>
          <p:cNvPr id="3" name="Title 1">
            <a:extLst>
              <a:ext uri="{FF2B5EF4-FFF2-40B4-BE49-F238E27FC236}">
                <a16:creationId xmlns:a16="http://schemas.microsoft.com/office/drawing/2014/main" id="{8969F0B6-B73C-4C2C-9219-F55FC9DF1DE7}"/>
              </a:ext>
            </a:extLst>
          </p:cNvPr>
          <p:cNvSpPr txBox="1">
            <a:spLocks/>
          </p:cNvSpPr>
          <p:nvPr/>
        </p:nvSpPr>
        <p:spPr>
          <a:xfrm>
            <a:off x="822960" y="203152"/>
            <a:ext cx="10835640" cy="730272"/>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dirty="0">
                <a:solidFill>
                  <a:schemeClr val="bg1"/>
                </a:solidFill>
                <a:latin typeface="+mn-lt"/>
              </a:rPr>
              <a:t>Further examples of Miscarriages Of Justice</a:t>
            </a:r>
          </a:p>
        </p:txBody>
      </p:sp>
      <p:sp>
        <p:nvSpPr>
          <p:cNvPr id="4" name="Rectangle: Rounded Corners 3">
            <a:extLst>
              <a:ext uri="{FF2B5EF4-FFF2-40B4-BE49-F238E27FC236}">
                <a16:creationId xmlns:a16="http://schemas.microsoft.com/office/drawing/2014/main" id="{6A1B8BD8-A1F9-426B-BB97-81ADE675A759}"/>
              </a:ext>
            </a:extLst>
          </p:cNvPr>
          <p:cNvSpPr/>
          <p:nvPr/>
        </p:nvSpPr>
        <p:spPr>
          <a:xfrm>
            <a:off x="3926361" y="954372"/>
            <a:ext cx="4460790" cy="61783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ln w="0"/>
                <a:solidFill>
                  <a:schemeClr val="tx1"/>
                </a:solidFill>
              </a:rPr>
              <a:t>Liam Allan </a:t>
            </a:r>
          </a:p>
        </p:txBody>
      </p:sp>
      <p:sp>
        <p:nvSpPr>
          <p:cNvPr id="6" name="TextBox 5">
            <a:extLst>
              <a:ext uri="{FF2B5EF4-FFF2-40B4-BE49-F238E27FC236}">
                <a16:creationId xmlns:a16="http://schemas.microsoft.com/office/drawing/2014/main" id="{E17BA4A2-C862-4758-AACE-EA89A710C67C}"/>
              </a:ext>
            </a:extLst>
          </p:cNvPr>
          <p:cNvSpPr txBox="1"/>
          <p:nvPr/>
        </p:nvSpPr>
        <p:spPr>
          <a:xfrm>
            <a:off x="3791449" y="5532299"/>
            <a:ext cx="6098058" cy="369332"/>
          </a:xfrm>
          <a:prstGeom prst="rect">
            <a:avLst/>
          </a:prstGeom>
          <a:noFill/>
        </p:spPr>
        <p:txBody>
          <a:bodyPr wrap="square">
            <a:spAutoFit/>
          </a:bodyPr>
          <a:lstStyle/>
          <a:p>
            <a:r>
              <a:rPr lang="en-GB" dirty="0">
                <a:hlinkClick r:id="rId4"/>
              </a:rPr>
              <a:t>https://www.youtube.com/watch?v=oTYHrMOtSRc</a:t>
            </a:r>
            <a:endParaRPr lang="en-GB" dirty="0"/>
          </a:p>
        </p:txBody>
      </p:sp>
    </p:spTree>
    <p:extLst>
      <p:ext uri="{BB962C8B-B14F-4D97-AF65-F5344CB8AC3E}">
        <p14:creationId xmlns:p14="http://schemas.microsoft.com/office/powerpoint/2010/main" val="1852227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6EDE0F-9CA1-4D38-B96D-D7E1B510AFD1}"/>
              </a:ext>
            </a:extLst>
          </p:cNvPr>
          <p:cNvPicPr>
            <a:picLocks noChangeAspect="1"/>
          </p:cNvPicPr>
          <p:nvPr/>
        </p:nvPicPr>
        <p:blipFill>
          <a:blip r:embed="rId3"/>
          <a:stretch>
            <a:fillRect/>
          </a:stretch>
        </p:blipFill>
        <p:spPr>
          <a:xfrm>
            <a:off x="1077999" y="1286987"/>
            <a:ext cx="2420322" cy="2420322"/>
          </a:xfrm>
          <a:prstGeom prst="rect">
            <a:avLst/>
          </a:prstGeom>
        </p:spPr>
      </p:pic>
      <p:pic>
        <p:nvPicPr>
          <p:cNvPr id="3" name="Picture 2">
            <a:extLst>
              <a:ext uri="{FF2B5EF4-FFF2-40B4-BE49-F238E27FC236}">
                <a16:creationId xmlns:a16="http://schemas.microsoft.com/office/drawing/2014/main" id="{8681A9CB-29B3-4257-B96E-E6C406849FEC}"/>
              </a:ext>
            </a:extLst>
          </p:cNvPr>
          <p:cNvPicPr>
            <a:picLocks noChangeAspect="1"/>
          </p:cNvPicPr>
          <p:nvPr/>
        </p:nvPicPr>
        <p:blipFill>
          <a:blip r:embed="rId4"/>
          <a:stretch>
            <a:fillRect/>
          </a:stretch>
        </p:blipFill>
        <p:spPr>
          <a:xfrm>
            <a:off x="5242151" y="1372303"/>
            <a:ext cx="2158171" cy="2712955"/>
          </a:xfrm>
          <a:prstGeom prst="rect">
            <a:avLst/>
          </a:prstGeom>
        </p:spPr>
      </p:pic>
      <p:pic>
        <p:nvPicPr>
          <p:cNvPr id="4" name="Picture 3">
            <a:extLst>
              <a:ext uri="{FF2B5EF4-FFF2-40B4-BE49-F238E27FC236}">
                <a16:creationId xmlns:a16="http://schemas.microsoft.com/office/drawing/2014/main" id="{55ADADDC-29B2-495A-AA1B-A1C3741015B8}"/>
              </a:ext>
            </a:extLst>
          </p:cNvPr>
          <p:cNvPicPr>
            <a:picLocks noChangeAspect="1"/>
          </p:cNvPicPr>
          <p:nvPr/>
        </p:nvPicPr>
        <p:blipFill>
          <a:blip r:embed="rId5"/>
          <a:stretch>
            <a:fillRect/>
          </a:stretch>
        </p:blipFill>
        <p:spPr>
          <a:xfrm>
            <a:off x="9406973" y="1125429"/>
            <a:ext cx="1707028" cy="2743438"/>
          </a:xfrm>
          <a:prstGeom prst="rect">
            <a:avLst/>
          </a:prstGeom>
        </p:spPr>
      </p:pic>
      <p:pic>
        <p:nvPicPr>
          <p:cNvPr id="6" name="Picture 5">
            <a:extLst>
              <a:ext uri="{FF2B5EF4-FFF2-40B4-BE49-F238E27FC236}">
                <a16:creationId xmlns:a16="http://schemas.microsoft.com/office/drawing/2014/main" id="{317A0CCA-64DB-466B-AFB9-5A78A33DF4FC}"/>
              </a:ext>
            </a:extLst>
          </p:cNvPr>
          <p:cNvPicPr>
            <a:picLocks noChangeAspect="1"/>
          </p:cNvPicPr>
          <p:nvPr/>
        </p:nvPicPr>
        <p:blipFill>
          <a:blip r:embed="rId6"/>
          <a:stretch>
            <a:fillRect/>
          </a:stretch>
        </p:blipFill>
        <p:spPr>
          <a:xfrm>
            <a:off x="7620020" y="4085258"/>
            <a:ext cx="3231160" cy="1810669"/>
          </a:xfrm>
          <a:prstGeom prst="rect">
            <a:avLst/>
          </a:prstGeom>
        </p:spPr>
      </p:pic>
      <p:pic>
        <p:nvPicPr>
          <p:cNvPr id="7" name="Picture 6">
            <a:extLst>
              <a:ext uri="{FF2B5EF4-FFF2-40B4-BE49-F238E27FC236}">
                <a16:creationId xmlns:a16="http://schemas.microsoft.com/office/drawing/2014/main" id="{AF250256-8D46-467D-95F4-C49F89A5429F}"/>
              </a:ext>
            </a:extLst>
          </p:cNvPr>
          <p:cNvPicPr>
            <a:picLocks noChangeAspect="1"/>
          </p:cNvPicPr>
          <p:nvPr/>
        </p:nvPicPr>
        <p:blipFill>
          <a:blip r:embed="rId7"/>
          <a:stretch>
            <a:fillRect/>
          </a:stretch>
        </p:blipFill>
        <p:spPr>
          <a:xfrm>
            <a:off x="1602764" y="4060872"/>
            <a:ext cx="3243353" cy="1835055"/>
          </a:xfrm>
          <a:prstGeom prst="rect">
            <a:avLst/>
          </a:prstGeom>
        </p:spPr>
      </p:pic>
      <p:sp>
        <p:nvSpPr>
          <p:cNvPr id="8" name="Title 1">
            <a:extLst>
              <a:ext uri="{FF2B5EF4-FFF2-40B4-BE49-F238E27FC236}">
                <a16:creationId xmlns:a16="http://schemas.microsoft.com/office/drawing/2014/main" id="{F079D5BA-1B27-4144-889D-516578917C36}"/>
              </a:ext>
            </a:extLst>
          </p:cNvPr>
          <p:cNvSpPr txBox="1">
            <a:spLocks/>
          </p:cNvSpPr>
          <p:nvPr/>
        </p:nvSpPr>
        <p:spPr>
          <a:xfrm>
            <a:off x="822960" y="203152"/>
            <a:ext cx="10835640" cy="568714"/>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dirty="0">
                <a:solidFill>
                  <a:schemeClr val="bg1"/>
                </a:solidFill>
                <a:latin typeface="+mn-lt"/>
              </a:rPr>
              <a:t>Further examples of Miscarriages Of Justice</a:t>
            </a:r>
          </a:p>
        </p:txBody>
      </p:sp>
    </p:spTree>
    <p:extLst>
      <p:ext uri="{BB962C8B-B14F-4D97-AF65-F5344CB8AC3E}">
        <p14:creationId xmlns:p14="http://schemas.microsoft.com/office/powerpoint/2010/main" val="363232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F1FFF67-8211-4761-9FF0-E65169724D06}"/>
              </a:ext>
            </a:extLst>
          </p:cNvPr>
          <p:cNvSpPr/>
          <p:nvPr/>
        </p:nvSpPr>
        <p:spPr>
          <a:xfrm>
            <a:off x="815546" y="1571613"/>
            <a:ext cx="10447988" cy="4363721"/>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AS"/>
          </a:p>
        </p:txBody>
      </p:sp>
      <p:sp>
        <p:nvSpPr>
          <p:cNvPr id="2" name="Content Placeholder 2"/>
          <p:cNvSpPr txBox="1">
            <a:spLocks/>
          </p:cNvSpPr>
          <p:nvPr/>
        </p:nvSpPr>
        <p:spPr>
          <a:xfrm>
            <a:off x="952500" y="922666"/>
            <a:ext cx="10447988" cy="5089525"/>
          </a:xfrm>
          <a:prstGeom prst="rect">
            <a:avLst/>
          </a:prstGeom>
        </p:spPr>
        <p:txBody>
          <a:bodyPr>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20000"/>
              </a:lnSpc>
              <a:spcBef>
                <a:spcPct val="0"/>
              </a:spcBef>
              <a:spcAft>
                <a:spcPct val="0"/>
              </a:spcAft>
              <a:buFont typeface="Arial" panose="020B0604020202020204" pitchFamily="34" charset="0"/>
              <a:buNone/>
            </a:pPr>
            <a:r>
              <a:rPr lang="en-GB" altLang="en-US" sz="3200" b="1" u="sng" dirty="0">
                <a:solidFill>
                  <a:srgbClr val="FF0000"/>
                </a:solidFill>
                <a:latin typeface="Arial" panose="020B0604020202020204" pitchFamily="34" charset="0"/>
                <a:ea typeface="Calibri" panose="020F0502020204030204" pitchFamily="34" charset="0"/>
                <a:cs typeface="Arial" panose="020B0604020202020204" pitchFamily="34" charset="0"/>
              </a:rPr>
              <a:t>18 July 2017</a:t>
            </a:r>
            <a:endParaRPr lang="en-GB" altLang="en-US" sz="3200" b="1" u="sng" dirty="0">
              <a:solidFill>
                <a:srgbClr val="FF0000"/>
              </a:solidFill>
            </a:endParaRPr>
          </a:p>
          <a:p>
            <a:pPr marL="0" indent="0" eaLnBrk="0" fontAlgn="base" hangingPunct="0">
              <a:lnSpc>
                <a:spcPct val="120000"/>
              </a:lnSpc>
              <a:spcBef>
                <a:spcPct val="0"/>
              </a:spcBef>
              <a:spcAft>
                <a:spcPct val="0"/>
              </a:spcAft>
              <a:buFont typeface="Arial" panose="020B0604020202020204" pitchFamily="34" charset="0"/>
              <a:buNone/>
            </a:pPr>
            <a:r>
              <a:rPr lang="en-GB" altLang="en-US" b="1" u="sng" dirty="0">
                <a:solidFill>
                  <a:srgbClr val="FF0000"/>
                </a:solidFill>
                <a:latin typeface="Arial" panose="020B0604020202020204" pitchFamily="34" charset="0"/>
                <a:ea typeface="Calibri" panose="020F0502020204030204" pitchFamily="34" charset="0"/>
                <a:cs typeface="Arial" panose="020B0604020202020204" pitchFamily="34" charset="0"/>
              </a:rPr>
              <a:t>News release</a:t>
            </a:r>
            <a:endParaRPr lang="en-GB" altLang="en-US" sz="800" b="1" u="sng" dirty="0">
              <a:solidFill>
                <a:srgbClr val="FF0000"/>
              </a:solidFill>
            </a:endParaRPr>
          </a:p>
          <a:p>
            <a:pPr marL="0" indent="0" eaLnBrk="0" fontAlgn="base" hangingPunct="0">
              <a:lnSpc>
                <a:spcPct val="100000"/>
              </a:lnSpc>
              <a:spcBef>
                <a:spcPct val="0"/>
              </a:spcBef>
              <a:spcAft>
                <a:spcPct val="0"/>
              </a:spcAft>
              <a:buFont typeface="Arial" panose="020B0604020202020204" pitchFamily="34" charset="0"/>
              <a:buNone/>
            </a:pPr>
            <a:endParaRPr lang="en-GB" altLang="en-US" b="1" dirty="0">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00000"/>
              </a:lnSpc>
              <a:spcBef>
                <a:spcPct val="0"/>
              </a:spcBef>
              <a:spcAft>
                <a:spcPct val="0"/>
              </a:spcAft>
              <a:buFont typeface="Arial" panose="020B0604020202020204" pitchFamily="34" charset="0"/>
              <a:buNone/>
            </a:pPr>
            <a:endParaRPr lang="en-GB" altLang="en-US" b="1" dirty="0">
              <a:latin typeface="Arial" panose="020B0604020202020204" pitchFamily="34" charset="0"/>
              <a:ea typeface="Calibri" panose="020F0502020204030204" pitchFamily="34" charset="0"/>
              <a:cs typeface="Arial" panose="020B0604020202020204" pitchFamily="34" charset="0"/>
            </a:endParaRPr>
          </a:p>
          <a:p>
            <a:pPr marL="0" indent="0" eaLnBrk="0" fontAlgn="base" hangingPunct="0">
              <a:lnSpc>
                <a:spcPct val="120000"/>
              </a:lnSpc>
              <a:spcBef>
                <a:spcPct val="0"/>
              </a:spcBef>
              <a:spcAft>
                <a:spcPct val="0"/>
              </a:spcAft>
              <a:buFont typeface="Arial" panose="020B0604020202020204" pitchFamily="34" charset="0"/>
              <a:buNone/>
            </a:pPr>
            <a:r>
              <a:rPr lang="en-GB" altLang="en-US" sz="4000" b="1" dirty="0">
                <a:latin typeface="Arial" panose="020B0604020202020204" pitchFamily="34" charset="0"/>
                <a:ea typeface="Calibri" panose="020F0502020204030204" pitchFamily="34" charset="0"/>
                <a:cs typeface="Arial" panose="020B0604020202020204" pitchFamily="34" charset="0"/>
              </a:rPr>
              <a:t>Inspectors find widespread concerns with disclosure practices across the Criminal Justice System</a:t>
            </a:r>
          </a:p>
          <a:p>
            <a:pPr marL="0" indent="0" eaLnBrk="0" fontAlgn="base" hangingPunct="0">
              <a:lnSpc>
                <a:spcPct val="120000"/>
              </a:lnSpc>
              <a:spcBef>
                <a:spcPct val="0"/>
              </a:spcBef>
              <a:spcAft>
                <a:spcPct val="0"/>
              </a:spcAft>
              <a:buFont typeface="Arial" panose="020B0604020202020204" pitchFamily="34" charset="0"/>
              <a:buNone/>
            </a:pPr>
            <a:endParaRPr lang="en-GB" altLang="en-US" sz="4000" dirty="0"/>
          </a:p>
          <a:p>
            <a:pPr marL="285750" indent="-285750" eaLnBrk="0" fontAlgn="base" hangingPunct="0">
              <a:lnSpc>
                <a:spcPct val="120000"/>
              </a:lnSpc>
              <a:spcBef>
                <a:spcPct val="0"/>
              </a:spcBef>
              <a:spcAft>
                <a:spcPct val="0"/>
              </a:spcAft>
            </a:pPr>
            <a:r>
              <a:rPr lang="en-GB" altLang="en-US" sz="3600" dirty="0">
                <a:latin typeface="Arial" panose="020B0604020202020204" pitchFamily="34" charset="0"/>
                <a:ea typeface="Calibri" panose="020F0502020204030204" pitchFamily="34" charset="0"/>
                <a:cs typeface="Arial" panose="020B0604020202020204" pitchFamily="34" charset="0"/>
              </a:rPr>
              <a:t>A joint inspection by Her Majesty’s Crown Prosecution Service Inspectorate (HMCPSI) &amp; Her Majesty’s Inspector of Constabulary (HMIC) found widespread failures across the Criminal Justice System when it comes to disclosure of evidence.</a:t>
            </a:r>
          </a:p>
          <a:p>
            <a:pPr eaLnBrk="0" fontAlgn="base" hangingPunct="0">
              <a:lnSpc>
                <a:spcPct val="120000"/>
              </a:lnSpc>
              <a:spcBef>
                <a:spcPct val="0"/>
              </a:spcBef>
              <a:spcAft>
                <a:spcPct val="0"/>
              </a:spcAft>
            </a:pPr>
            <a:endParaRPr lang="en-GB" altLang="en-US" sz="3600" dirty="0"/>
          </a:p>
          <a:p>
            <a:pPr marL="285750" indent="-285750" eaLnBrk="0" fontAlgn="base" hangingPunct="0">
              <a:lnSpc>
                <a:spcPct val="120000"/>
              </a:lnSpc>
              <a:spcBef>
                <a:spcPct val="0"/>
              </a:spcBef>
              <a:spcAft>
                <a:spcPct val="0"/>
              </a:spcAft>
            </a:pPr>
            <a:r>
              <a:rPr lang="en-GB" altLang="en-US" sz="3600" dirty="0">
                <a:latin typeface="Arial" panose="020B0604020202020204" pitchFamily="34" charset="0"/>
                <a:ea typeface="Calibri" panose="020F0502020204030204" pitchFamily="34" charset="0"/>
                <a:cs typeface="Arial" panose="020B0604020202020204" pitchFamily="34" charset="0"/>
              </a:rPr>
              <a:t>Failures result in cases being discontinued, trial processes being delayed &amp; unnecessary adjournments. This causes additional emotional distress to victims, witnesses &amp; defendants. </a:t>
            </a:r>
          </a:p>
          <a:p>
            <a:pPr marL="0" indent="0" eaLnBrk="0" fontAlgn="base" hangingPunct="0">
              <a:lnSpc>
                <a:spcPct val="120000"/>
              </a:lnSpc>
              <a:spcBef>
                <a:spcPct val="0"/>
              </a:spcBef>
              <a:spcAft>
                <a:spcPct val="0"/>
              </a:spcAft>
              <a:buFont typeface="Arial" panose="020B0604020202020204" pitchFamily="34" charset="0"/>
              <a:buNone/>
            </a:pPr>
            <a:endParaRPr lang="en-GB" altLang="en-US" sz="3600" dirty="0">
              <a:latin typeface="Arial" panose="020B0604020202020204" pitchFamily="34" charset="0"/>
              <a:ea typeface="Calibri" panose="020F0502020204030204" pitchFamily="34" charset="0"/>
              <a:cs typeface="Arial" panose="020B0604020202020204" pitchFamily="34" charset="0"/>
            </a:endParaRPr>
          </a:p>
          <a:p>
            <a:pPr marL="285750" indent="-285750" eaLnBrk="0" fontAlgn="base" hangingPunct="0">
              <a:lnSpc>
                <a:spcPct val="120000"/>
              </a:lnSpc>
              <a:spcBef>
                <a:spcPct val="0"/>
              </a:spcBef>
              <a:spcAft>
                <a:spcPct val="0"/>
              </a:spcAft>
            </a:pPr>
            <a:r>
              <a:rPr lang="en-GB" altLang="en-US" sz="3600" dirty="0">
                <a:latin typeface="Arial" panose="020B0604020202020204" pitchFamily="34" charset="0"/>
                <a:ea typeface="Calibri" panose="020F0502020204030204" pitchFamily="34" charset="0"/>
                <a:cs typeface="Arial" panose="020B0604020202020204" pitchFamily="34" charset="0"/>
              </a:rPr>
              <a:t>Failure to properly disclose material can lead to miscarriages of justice and the Criminal Cases</a:t>
            </a:r>
            <a:r>
              <a:rPr lang="en-GB" altLang="en-US" dirty="0">
                <a:latin typeface="Arial" panose="020B0604020202020204" pitchFamily="34" charset="0"/>
                <a:ea typeface="Calibri" panose="020F0502020204030204" pitchFamily="34" charset="0"/>
                <a:cs typeface="Arial" panose="020B0604020202020204" pitchFamily="34" charset="0"/>
              </a:rPr>
              <a:t>.</a:t>
            </a:r>
            <a:endParaRPr lang="en-GB" dirty="0"/>
          </a:p>
        </p:txBody>
      </p:sp>
      <p:pic>
        <p:nvPicPr>
          <p:cNvPr id="3" name="Picture 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104" y="315381"/>
            <a:ext cx="3238856" cy="12562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8583" y="273720"/>
            <a:ext cx="2754951" cy="1297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3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Effect transition="in" filter="fade">
                                      <p:cBhvr>
                                        <p:cTn id="7" dur="500"/>
                                        <p:tgtEl>
                                          <p:spTgt spid="2">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8" end="8"/>
                                            </p:txEl>
                                          </p:spTgt>
                                        </p:tgtEl>
                                        <p:attrNameLst>
                                          <p:attrName>style.visibility</p:attrName>
                                        </p:attrNameLst>
                                      </p:cBhvr>
                                      <p:to>
                                        <p:strVal val="visible"/>
                                      </p:to>
                                    </p:set>
                                    <p:animEffect transition="in" filter="fade">
                                      <p:cBhvr>
                                        <p:cTn id="12" dur="500"/>
                                        <p:tgtEl>
                                          <p:spTgt spid="2">
                                            <p:txEl>
                                              <p:pRg st="8" end="8"/>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animEffect transition="in" filter="fade">
                                      <p:cBhvr>
                                        <p:cTn id="1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714A9FD-9BF5-475D-8118-B367F65F7968}"/>
              </a:ext>
            </a:extLst>
          </p:cNvPr>
          <p:cNvSpPr/>
          <p:nvPr/>
        </p:nvSpPr>
        <p:spPr>
          <a:xfrm>
            <a:off x="1458097" y="1482811"/>
            <a:ext cx="9255211" cy="308918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AC0DE97-F2E7-4E79-B66E-4431CC4FC226}"/>
              </a:ext>
            </a:extLst>
          </p:cNvPr>
          <p:cNvSpPr txBox="1"/>
          <p:nvPr/>
        </p:nvSpPr>
        <p:spPr>
          <a:xfrm>
            <a:off x="1334530" y="1634862"/>
            <a:ext cx="9391135" cy="2677656"/>
          </a:xfrm>
          <a:prstGeom prst="rect">
            <a:avLst/>
          </a:prstGeom>
          <a:noFill/>
        </p:spPr>
        <p:txBody>
          <a:bodyPr wrap="square">
            <a:spAutoFit/>
          </a:bodyPr>
          <a:lstStyle/>
          <a:p>
            <a:pPr marL="20320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“Proper disclosure of unused material remains a crucial part of a fair trial and is essential to avoiding miscarriages of justice. Disclosure remains one of the most important and complex issues in the criminal justice system”</a:t>
            </a:r>
          </a:p>
          <a:p>
            <a:pPr marL="20320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20320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effectLst/>
              <a:uLnTx/>
              <a:uFillTx/>
              <a:latin typeface="Calibri" panose="020F0502020204030204"/>
              <a:ea typeface="+mn-ea"/>
              <a:cs typeface="+mn-cs"/>
            </a:endParaRPr>
          </a:p>
          <a:p>
            <a:pPr marL="20320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Attorney General’s Guidelines on Disclosure 2022</a:t>
            </a:r>
          </a:p>
        </p:txBody>
      </p:sp>
      <p:sp>
        <p:nvSpPr>
          <p:cNvPr id="6" name="TextBox 4">
            <a:extLst>
              <a:ext uri="{FF2B5EF4-FFF2-40B4-BE49-F238E27FC236}">
                <a16:creationId xmlns:a16="http://schemas.microsoft.com/office/drawing/2014/main" id="{B4D3D2F3-383E-4BDE-8A4E-106DE34E13A2}"/>
              </a:ext>
            </a:extLst>
          </p:cNvPr>
          <p:cNvSpPr txBox="1"/>
          <p:nvPr/>
        </p:nvSpPr>
        <p:spPr>
          <a:xfrm>
            <a:off x="871418" y="458009"/>
            <a:ext cx="10712772" cy="754694"/>
          </a:xfrm>
          <a:prstGeom prst="rect">
            <a:avLst/>
          </a:prstGeom>
          <a:solidFill>
            <a:srgbClr val="002060"/>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GB" sz="3200" b="1" dirty="0">
                <a:solidFill>
                  <a:schemeClr val="bg1"/>
                </a:solidFill>
              </a:rPr>
              <a:t>Criminal Procedures And Investigations Act (CPIA) 1996</a:t>
            </a:r>
          </a:p>
        </p:txBody>
      </p:sp>
    </p:spTree>
    <p:extLst>
      <p:ext uri="{BB962C8B-B14F-4D97-AF65-F5344CB8AC3E}">
        <p14:creationId xmlns:p14="http://schemas.microsoft.com/office/powerpoint/2010/main" val="3910718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233069F9-74DC-4D23-8949-988CC63AD790}"/>
              </a:ext>
            </a:extLst>
          </p:cNvPr>
          <p:cNvSpPr txBox="1">
            <a:spLocks/>
          </p:cNvSpPr>
          <p:nvPr/>
        </p:nvSpPr>
        <p:spPr>
          <a:xfrm>
            <a:off x="838200" y="365125"/>
            <a:ext cx="10515600" cy="74698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mn-lt"/>
              </a:rPr>
              <a:t>  What does this all mean?</a:t>
            </a:r>
          </a:p>
        </p:txBody>
      </p:sp>
      <p:sp>
        <p:nvSpPr>
          <p:cNvPr id="4" name="TextBox 3">
            <a:extLst>
              <a:ext uri="{FF2B5EF4-FFF2-40B4-BE49-F238E27FC236}">
                <a16:creationId xmlns:a16="http://schemas.microsoft.com/office/drawing/2014/main" id="{50F8917C-BAA4-4FD0-AE5B-58EC98A10C4E}"/>
              </a:ext>
            </a:extLst>
          </p:cNvPr>
          <p:cNvSpPr txBox="1"/>
          <p:nvPr/>
        </p:nvSpPr>
        <p:spPr>
          <a:xfrm>
            <a:off x="2721482" y="2184461"/>
            <a:ext cx="6096000" cy="1323439"/>
          </a:xfrm>
          <a:prstGeom prst="rect">
            <a:avLst/>
          </a:prstGeom>
          <a:noFill/>
        </p:spPr>
        <p:txBody>
          <a:bodyPr wrap="square">
            <a:spAutoFit/>
          </a:bodyPr>
          <a:lstStyle/>
          <a:p>
            <a:pPr marL="0" indent="0" algn="ctr">
              <a:buNone/>
            </a:pPr>
            <a:endParaRPr lang="en-GB" sz="4000" dirty="0"/>
          </a:p>
          <a:p>
            <a:pPr marL="0" indent="0" algn="ctr">
              <a:buNone/>
            </a:pPr>
            <a:endParaRPr lang="en-GB" sz="4000" dirty="0"/>
          </a:p>
        </p:txBody>
      </p:sp>
      <p:pic>
        <p:nvPicPr>
          <p:cNvPr id="3" name="Picture 2">
            <a:extLst>
              <a:ext uri="{FF2B5EF4-FFF2-40B4-BE49-F238E27FC236}">
                <a16:creationId xmlns:a16="http://schemas.microsoft.com/office/drawing/2014/main" id="{89CA4BA8-F7B3-4A3A-8358-3F48C0528C63}"/>
              </a:ext>
            </a:extLst>
          </p:cNvPr>
          <p:cNvPicPr>
            <a:picLocks noChangeAspect="1"/>
          </p:cNvPicPr>
          <p:nvPr/>
        </p:nvPicPr>
        <p:blipFill>
          <a:blip r:embed="rId3"/>
          <a:stretch>
            <a:fillRect/>
          </a:stretch>
        </p:blipFill>
        <p:spPr>
          <a:xfrm>
            <a:off x="4450749" y="1314232"/>
            <a:ext cx="3290502" cy="4387335"/>
          </a:xfrm>
          <a:prstGeom prst="rect">
            <a:avLst/>
          </a:prstGeom>
        </p:spPr>
      </p:pic>
    </p:spTree>
    <p:extLst>
      <p:ext uri="{BB962C8B-B14F-4D97-AF65-F5344CB8AC3E}">
        <p14:creationId xmlns:p14="http://schemas.microsoft.com/office/powerpoint/2010/main" val="3668976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35902" y="365126"/>
            <a:ext cx="11017898" cy="847854"/>
          </a:xfrm>
          <a:solidFill>
            <a:srgbClr val="002060"/>
          </a:solidFill>
        </p:spPr>
        <p:txBody>
          <a:bodyPr/>
          <a:lstStyle/>
          <a:p>
            <a:pPr algn="ctr"/>
            <a:r>
              <a:rPr lang="en-GB" b="1" dirty="0">
                <a:solidFill>
                  <a:schemeClr val="bg1"/>
                </a:solidFill>
                <a:latin typeface="+mn-lt"/>
              </a:rPr>
              <a:t>Material</a:t>
            </a:r>
          </a:p>
        </p:txBody>
      </p:sp>
      <p:pic>
        <p:nvPicPr>
          <p:cNvPr id="9" name="Content Placeholder 8"/>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61861" y="1466754"/>
            <a:ext cx="6232849" cy="4542160"/>
          </a:xfrm>
        </p:spPr>
      </p:pic>
      <p:sp>
        <p:nvSpPr>
          <p:cNvPr id="2" name="TextBox 1"/>
          <p:cNvSpPr txBox="1"/>
          <p:nvPr/>
        </p:nvSpPr>
        <p:spPr>
          <a:xfrm>
            <a:off x="5467739" y="4142791"/>
            <a:ext cx="1586204" cy="584775"/>
          </a:xfrm>
          <a:prstGeom prst="rect">
            <a:avLst/>
          </a:prstGeom>
          <a:noFill/>
        </p:spPr>
        <p:txBody>
          <a:bodyPr wrap="square" rtlCol="0">
            <a:spAutoFit/>
          </a:bodyPr>
          <a:lstStyle/>
          <a:p>
            <a:r>
              <a:rPr lang="en-GB" sz="3200" b="1" dirty="0">
                <a:solidFill>
                  <a:schemeClr val="bg1"/>
                </a:solidFill>
              </a:rPr>
              <a:t>Box 1</a:t>
            </a:r>
          </a:p>
        </p:txBody>
      </p:sp>
    </p:spTree>
    <p:extLst>
      <p:ext uri="{BB962C8B-B14F-4D97-AF65-F5344CB8AC3E}">
        <p14:creationId xmlns:p14="http://schemas.microsoft.com/office/powerpoint/2010/main" val="4023451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Rounded Corners 23">
            <a:extLst>
              <a:ext uri="{FF2B5EF4-FFF2-40B4-BE49-F238E27FC236}">
                <a16:creationId xmlns:a16="http://schemas.microsoft.com/office/drawing/2014/main" id="{753B2322-46C8-4950-8EAD-F22C1A044762}"/>
              </a:ext>
            </a:extLst>
          </p:cNvPr>
          <p:cNvSpPr/>
          <p:nvPr/>
        </p:nvSpPr>
        <p:spPr>
          <a:xfrm>
            <a:off x="7742879" y="4857932"/>
            <a:ext cx="1390243" cy="41188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INSPECTED</a:t>
            </a:r>
          </a:p>
        </p:txBody>
      </p:sp>
      <p:sp>
        <p:nvSpPr>
          <p:cNvPr id="25" name="Rectangle: Rounded Corners 24">
            <a:extLst>
              <a:ext uri="{FF2B5EF4-FFF2-40B4-BE49-F238E27FC236}">
                <a16:creationId xmlns:a16="http://schemas.microsoft.com/office/drawing/2014/main" id="{A437A8C3-276F-4F5C-9FE7-AC0949A6F571}"/>
              </a:ext>
            </a:extLst>
          </p:cNvPr>
          <p:cNvSpPr/>
          <p:nvPr/>
        </p:nvSpPr>
        <p:spPr>
          <a:xfrm>
            <a:off x="9793174" y="4868580"/>
            <a:ext cx="1514903" cy="41188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GENERATED</a:t>
            </a:r>
          </a:p>
        </p:txBody>
      </p:sp>
      <p:sp>
        <p:nvSpPr>
          <p:cNvPr id="8" name="Rectangle: Rounded Corners 7">
            <a:extLst>
              <a:ext uri="{FF2B5EF4-FFF2-40B4-BE49-F238E27FC236}">
                <a16:creationId xmlns:a16="http://schemas.microsoft.com/office/drawing/2014/main" id="{0AA782E4-4F34-43EF-93EF-896E64FC84B5}"/>
              </a:ext>
            </a:extLst>
          </p:cNvPr>
          <p:cNvSpPr/>
          <p:nvPr/>
        </p:nvSpPr>
        <p:spPr>
          <a:xfrm>
            <a:off x="4959646" y="4836654"/>
            <a:ext cx="1514903" cy="41188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OBTAINED</a:t>
            </a:r>
          </a:p>
        </p:txBody>
      </p:sp>
      <p:sp>
        <p:nvSpPr>
          <p:cNvPr id="6" name="Rectangle: Rounded Corners 5">
            <a:extLst>
              <a:ext uri="{FF2B5EF4-FFF2-40B4-BE49-F238E27FC236}">
                <a16:creationId xmlns:a16="http://schemas.microsoft.com/office/drawing/2014/main" id="{374C8562-D2A1-4671-AD07-0CD72EDC5307}"/>
              </a:ext>
            </a:extLst>
          </p:cNvPr>
          <p:cNvSpPr/>
          <p:nvPr/>
        </p:nvSpPr>
        <p:spPr>
          <a:xfrm>
            <a:off x="4351536" y="1074330"/>
            <a:ext cx="7399740" cy="1624287"/>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58A73143-E3D1-49DC-9647-E33976FE81F2}"/>
              </a:ext>
            </a:extLst>
          </p:cNvPr>
          <p:cNvSpPr/>
          <p:nvPr/>
        </p:nvSpPr>
        <p:spPr>
          <a:xfrm>
            <a:off x="1431471" y="5248542"/>
            <a:ext cx="1324086" cy="41188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OBJECTS</a:t>
            </a:r>
          </a:p>
        </p:txBody>
      </p:sp>
      <p:sp>
        <p:nvSpPr>
          <p:cNvPr id="4" name="Rectangle: Rounded Corners 3">
            <a:extLst>
              <a:ext uri="{FF2B5EF4-FFF2-40B4-BE49-F238E27FC236}">
                <a16:creationId xmlns:a16="http://schemas.microsoft.com/office/drawing/2014/main" id="{01F3114E-6F02-48DB-94C0-42572343098D}"/>
              </a:ext>
            </a:extLst>
          </p:cNvPr>
          <p:cNvSpPr/>
          <p:nvPr/>
        </p:nvSpPr>
        <p:spPr>
          <a:xfrm>
            <a:off x="1027208" y="2758266"/>
            <a:ext cx="2051638" cy="37074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b="1" dirty="0">
                <a:solidFill>
                  <a:schemeClr val="tx1"/>
                </a:solidFill>
              </a:rPr>
              <a:t>INFORMATION</a:t>
            </a:r>
          </a:p>
        </p:txBody>
      </p:sp>
      <p:pic>
        <p:nvPicPr>
          <p:cNvPr id="10" name="Picture 9"/>
          <p:cNvPicPr>
            <a:picLocks noChangeAspect="1"/>
          </p:cNvPicPr>
          <p:nvPr/>
        </p:nvPicPr>
        <p:blipFill>
          <a:blip r:embed="rId3"/>
          <a:stretch>
            <a:fillRect/>
          </a:stretch>
        </p:blipFill>
        <p:spPr>
          <a:xfrm>
            <a:off x="1027208" y="791087"/>
            <a:ext cx="2135967" cy="1964004"/>
          </a:xfrm>
          <a:prstGeom prst="rect">
            <a:avLst/>
          </a:prstGeom>
        </p:spPr>
      </p:pic>
      <p:pic>
        <p:nvPicPr>
          <p:cNvPr id="11" name="Picture 10"/>
          <p:cNvPicPr>
            <a:picLocks noChangeAspect="1"/>
          </p:cNvPicPr>
          <p:nvPr/>
        </p:nvPicPr>
        <p:blipFill>
          <a:blip r:embed="rId4"/>
          <a:stretch>
            <a:fillRect/>
          </a:stretch>
        </p:blipFill>
        <p:spPr>
          <a:xfrm>
            <a:off x="1027208" y="3303373"/>
            <a:ext cx="2330443" cy="1720089"/>
          </a:xfrm>
          <a:prstGeom prst="rect">
            <a:avLst/>
          </a:prstGeom>
        </p:spPr>
      </p:pic>
      <p:sp>
        <p:nvSpPr>
          <p:cNvPr id="13" name="Right Brace 12"/>
          <p:cNvSpPr/>
          <p:nvPr/>
        </p:nvSpPr>
        <p:spPr>
          <a:xfrm>
            <a:off x="3491601" y="1426768"/>
            <a:ext cx="581029" cy="3554895"/>
          </a:xfrm>
          <a:prstGeom prst="rightBrace">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4" name="Picture 13"/>
          <p:cNvPicPr>
            <a:picLocks noChangeAspect="1"/>
          </p:cNvPicPr>
          <p:nvPr/>
        </p:nvPicPr>
        <p:blipFill>
          <a:blip r:embed="rId5"/>
          <a:stretch>
            <a:fillRect/>
          </a:stretch>
        </p:blipFill>
        <p:spPr>
          <a:xfrm>
            <a:off x="4480942" y="2943640"/>
            <a:ext cx="2764026" cy="1624331"/>
          </a:xfrm>
          <a:prstGeom prst="rect">
            <a:avLst/>
          </a:prstGeom>
        </p:spPr>
      </p:pic>
      <p:pic>
        <p:nvPicPr>
          <p:cNvPr id="16" name="Picture 15"/>
          <p:cNvPicPr>
            <a:picLocks noChangeAspect="1"/>
          </p:cNvPicPr>
          <p:nvPr/>
        </p:nvPicPr>
        <p:blipFill>
          <a:blip r:embed="rId6"/>
          <a:stretch>
            <a:fillRect/>
          </a:stretch>
        </p:blipFill>
        <p:spPr>
          <a:xfrm>
            <a:off x="7653280" y="2943640"/>
            <a:ext cx="1600200" cy="1628775"/>
          </a:xfrm>
          <a:prstGeom prst="rect">
            <a:avLst/>
          </a:prstGeom>
        </p:spPr>
      </p:pic>
      <p:pic>
        <p:nvPicPr>
          <p:cNvPr id="20" name="Picture 19"/>
          <p:cNvPicPr>
            <a:picLocks noChangeAspect="1"/>
          </p:cNvPicPr>
          <p:nvPr/>
        </p:nvPicPr>
        <p:blipFill rotWithShape="1">
          <a:blip r:embed="rId7"/>
          <a:srcRect t="50464"/>
          <a:stretch/>
        </p:blipFill>
        <p:spPr>
          <a:xfrm>
            <a:off x="9793174" y="3753031"/>
            <a:ext cx="1591067" cy="797110"/>
          </a:xfrm>
          <a:prstGeom prst="rect">
            <a:avLst/>
          </a:prstGeom>
        </p:spPr>
      </p:pic>
      <p:sp>
        <p:nvSpPr>
          <p:cNvPr id="22" name="TextBox 21"/>
          <p:cNvSpPr txBox="1"/>
          <p:nvPr/>
        </p:nvSpPr>
        <p:spPr>
          <a:xfrm>
            <a:off x="4351536" y="1143073"/>
            <a:ext cx="7309088"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u="sng" strike="noStrike" kern="1200" cap="none" spc="0" normalizeH="0" baseline="0" noProof="0" dirty="0">
                <a:ln>
                  <a:noFill/>
                </a:ln>
                <a:effectLst/>
                <a:uLnTx/>
                <a:uFillTx/>
                <a:latin typeface="Calibri"/>
                <a:ea typeface="+mn-ea"/>
                <a:cs typeface="+mn-cs"/>
              </a:rPr>
              <a:t>Material</a:t>
            </a:r>
            <a:r>
              <a:rPr kumimoji="0" lang="en-GB" sz="2400" b="0" i="1" u="none" strike="noStrike" kern="1200" cap="none" spc="0" normalizeH="0" baseline="0" noProof="0" dirty="0">
                <a:ln>
                  <a:noFill/>
                </a:ln>
                <a:effectLst/>
                <a:uLnTx/>
                <a:uFillTx/>
                <a:latin typeface="Calibri"/>
                <a:ea typeface="+mn-ea"/>
                <a:cs typeface="+mn-cs"/>
              </a:rPr>
              <a:t> </a:t>
            </a:r>
            <a:r>
              <a:rPr kumimoji="0" lang="en-GB" sz="2400" b="0" i="0" u="none" strike="noStrike" kern="1200" cap="none" spc="0" normalizeH="0" baseline="0" noProof="0" dirty="0">
                <a:ln>
                  <a:noFill/>
                </a:ln>
                <a:effectLst/>
                <a:uLnTx/>
                <a:uFillTx/>
                <a:latin typeface="Calibri"/>
                <a:ea typeface="+mn-ea"/>
                <a:cs typeface="+mn-cs"/>
              </a:rPr>
              <a:t>is material of any kind, </a:t>
            </a:r>
            <a:r>
              <a:rPr kumimoji="0" lang="en-GB" sz="2400" b="1" i="0" u="none" strike="noStrike" kern="1200" cap="none" spc="0" normalizeH="0" baseline="0" noProof="0" dirty="0">
                <a:ln>
                  <a:noFill/>
                </a:ln>
                <a:effectLst/>
                <a:uLnTx/>
                <a:uFillTx/>
                <a:latin typeface="Calibri"/>
                <a:ea typeface="+mn-ea"/>
                <a:cs typeface="+mn-cs"/>
              </a:rPr>
              <a:t>including information and objects</a:t>
            </a:r>
            <a:r>
              <a:rPr kumimoji="0" lang="en-GB" sz="2400" b="0" i="0" u="none" strike="noStrike" kern="1200" cap="none" spc="0" normalizeH="0" baseline="0" noProof="0" dirty="0">
                <a:ln>
                  <a:noFill/>
                </a:ln>
                <a:effectLst/>
                <a:uLnTx/>
                <a:uFillTx/>
                <a:latin typeface="Calibri"/>
                <a:ea typeface="+mn-ea"/>
                <a:cs typeface="+mn-cs"/>
              </a:rPr>
              <a:t>, which is obtained or inspected in the course of a criminal investigation and </a:t>
            </a:r>
            <a:r>
              <a:rPr kumimoji="0" lang="en-GB" sz="2400" b="1" i="0" u="none" strike="noStrike" kern="1200" cap="none" spc="0" normalizeH="0" baseline="0" noProof="0" dirty="0">
                <a:ln>
                  <a:noFill/>
                </a:ln>
                <a:effectLst/>
                <a:uLnTx/>
                <a:uFillTx/>
                <a:latin typeface="Calibri"/>
                <a:ea typeface="+mn-ea"/>
                <a:cs typeface="+mn-cs"/>
              </a:rPr>
              <a:t>which may be relevant</a:t>
            </a:r>
            <a:r>
              <a:rPr kumimoji="0" lang="en-GB" sz="2400" b="0" i="0" u="none" strike="noStrike" kern="1200" cap="none" spc="0" normalizeH="0" baseline="0" noProof="0" dirty="0">
                <a:ln>
                  <a:noFill/>
                </a:ln>
                <a:effectLst/>
                <a:uLnTx/>
                <a:uFillTx/>
                <a:latin typeface="Calibri"/>
                <a:ea typeface="+mn-ea"/>
                <a:cs typeface="+mn-cs"/>
              </a:rPr>
              <a:t> to the investigation. </a:t>
            </a:r>
          </a:p>
        </p:txBody>
      </p:sp>
      <p:pic>
        <p:nvPicPr>
          <p:cNvPr id="3" name="Picture 2"/>
          <p:cNvPicPr>
            <a:picLocks noChangeAspect="1"/>
          </p:cNvPicPr>
          <p:nvPr/>
        </p:nvPicPr>
        <p:blipFill>
          <a:blip r:embed="rId8"/>
          <a:stretch>
            <a:fillRect/>
          </a:stretch>
        </p:blipFill>
        <p:spPr>
          <a:xfrm>
            <a:off x="9793174" y="2755091"/>
            <a:ext cx="5747004" cy="1051560"/>
          </a:xfrm>
          <a:prstGeom prst="rect">
            <a:avLst/>
          </a:prstGeom>
        </p:spPr>
      </p:pic>
      <p:sp>
        <p:nvSpPr>
          <p:cNvPr id="17" name="Title 3">
            <a:extLst>
              <a:ext uri="{FF2B5EF4-FFF2-40B4-BE49-F238E27FC236}">
                <a16:creationId xmlns:a16="http://schemas.microsoft.com/office/drawing/2014/main" id="{A966BCC8-DE7B-4E0D-ABDF-C8203584CFF9}"/>
              </a:ext>
            </a:extLst>
          </p:cNvPr>
          <p:cNvSpPr txBox="1">
            <a:spLocks/>
          </p:cNvSpPr>
          <p:nvPr/>
        </p:nvSpPr>
        <p:spPr>
          <a:xfrm>
            <a:off x="1092200" y="290386"/>
            <a:ext cx="10515600" cy="67284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mn-lt"/>
              </a:rPr>
              <a:t>   </a:t>
            </a:r>
            <a:r>
              <a:rPr lang="en-GB" sz="4000" b="1" dirty="0">
                <a:solidFill>
                  <a:schemeClr val="bg1"/>
                </a:solidFill>
                <a:latin typeface="+mn-lt"/>
              </a:rPr>
              <a:t>What is Material?</a:t>
            </a:r>
          </a:p>
        </p:txBody>
      </p:sp>
    </p:spTree>
    <p:extLst>
      <p:ext uri="{BB962C8B-B14F-4D97-AF65-F5344CB8AC3E}">
        <p14:creationId xmlns:p14="http://schemas.microsoft.com/office/powerpoint/2010/main" val="63988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8" grpId="0" animBg="1"/>
      <p:bldP spid="6" grpId="0" animBg="1"/>
      <p:bldP spid="5" grpId="0" animBg="1"/>
      <p:bldP spid="4" grpId="0" animBg="1"/>
      <p:bldP spid="13" grpId="0" animBg="1"/>
      <p:bldP spid="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97600" y="789814"/>
            <a:ext cx="6957580" cy="4821952"/>
          </a:xfrm>
          <a:prstGeom prst="rect">
            <a:avLst/>
          </a:prstGeom>
          <a:solidFill>
            <a:schemeClr val="accent2">
              <a:lumMod val="75000"/>
            </a:schemeClr>
          </a:solidFill>
        </p:spPr>
      </p:pic>
      <p:sp>
        <p:nvSpPr>
          <p:cNvPr id="10" name="Rounded Rectangle 9"/>
          <p:cNvSpPr/>
          <p:nvPr/>
        </p:nvSpPr>
        <p:spPr>
          <a:xfrm>
            <a:off x="8314580" y="2134382"/>
            <a:ext cx="3509694" cy="2589236"/>
          </a:xfrm>
          <a:prstGeom prst="roundRect">
            <a:avLst/>
          </a:prstGeom>
          <a:solidFill>
            <a:schemeClr val="accent2">
              <a:lumMod val="60000"/>
              <a:lumOff val="40000"/>
            </a:schemeClr>
          </a:solidFill>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chemeClr val="tx1"/>
                </a:solidFill>
                <a:effectLst/>
                <a:uLnTx/>
                <a:uFillTx/>
                <a:latin typeface="Calibri"/>
                <a:ea typeface="+mn-ea"/>
                <a:cs typeface="+mn-cs"/>
              </a:rPr>
              <a:t>Anything</a:t>
            </a:r>
            <a:r>
              <a:rPr kumimoji="0" lang="en-GB" sz="3200" b="0" i="0" u="none" strike="noStrike" kern="1200" cap="none" spc="0" normalizeH="0" noProof="0" dirty="0">
                <a:ln>
                  <a:noFill/>
                </a:ln>
                <a:solidFill>
                  <a:schemeClr val="tx1"/>
                </a:solidFill>
                <a:effectLst/>
                <a:uLnTx/>
                <a:uFillTx/>
                <a:latin typeface="Calibri"/>
                <a:ea typeface="+mn-ea"/>
                <a:cs typeface="+mn-cs"/>
              </a:rPr>
              <a:t> gathered but </a:t>
            </a:r>
            <a:r>
              <a:rPr kumimoji="0" lang="en-GB" sz="3200" b="0" i="0" u="none" strike="noStrike" kern="1200" cap="none" spc="0" normalizeH="0" baseline="0" noProof="0" dirty="0">
                <a:ln>
                  <a:noFill/>
                </a:ln>
                <a:solidFill>
                  <a:schemeClr val="tx1"/>
                </a:solidFill>
                <a:effectLst/>
                <a:uLnTx/>
                <a:uFillTx/>
                <a:latin typeface="Calibri"/>
                <a:ea typeface="+mn-ea"/>
                <a:cs typeface="+mn-cs"/>
              </a:rPr>
              <a:t>not forming part of the case will be </a:t>
            </a:r>
            <a:r>
              <a:rPr kumimoji="0" lang="en-GB" sz="3200" b="1" i="0" u="none" strike="noStrike" kern="1200" cap="none" spc="0" normalizeH="0" baseline="0" noProof="0" dirty="0">
                <a:ln>
                  <a:noFill/>
                </a:ln>
                <a:solidFill>
                  <a:schemeClr val="tx1"/>
                </a:solidFill>
                <a:effectLst/>
                <a:uLnTx/>
                <a:uFillTx/>
                <a:latin typeface="Calibri"/>
                <a:ea typeface="+mn-ea"/>
                <a:cs typeface="+mn-cs"/>
              </a:rPr>
              <a:t>unused material</a:t>
            </a:r>
            <a:endParaRPr kumimoji="0" lang="en-GB" sz="4000" b="1" i="0" u="none" strike="noStrike" kern="1200" cap="none" spc="0" normalizeH="0" baseline="0" noProof="0" dirty="0">
              <a:ln>
                <a:noFill/>
              </a:ln>
              <a:solidFill>
                <a:schemeClr val="tx1"/>
              </a:solidFill>
              <a:effectLst/>
              <a:uLnTx/>
              <a:uFillTx/>
              <a:latin typeface="Calibri"/>
              <a:ea typeface="+mn-ea"/>
              <a:cs typeface="+mn-cs"/>
            </a:endParaRPr>
          </a:p>
        </p:txBody>
      </p:sp>
      <p:sp>
        <p:nvSpPr>
          <p:cNvPr id="5" name="Title 3">
            <a:extLst>
              <a:ext uri="{FF2B5EF4-FFF2-40B4-BE49-F238E27FC236}">
                <a16:creationId xmlns:a16="http://schemas.microsoft.com/office/drawing/2014/main" id="{FEE54941-2866-4B9C-AF4E-66A5F5CC816B}"/>
              </a:ext>
            </a:extLst>
          </p:cNvPr>
          <p:cNvSpPr txBox="1">
            <a:spLocks/>
          </p:cNvSpPr>
          <p:nvPr/>
        </p:nvSpPr>
        <p:spPr>
          <a:xfrm>
            <a:off x="838200" y="116971"/>
            <a:ext cx="10515600" cy="67284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mn-lt"/>
              </a:rPr>
              <a:t>   </a:t>
            </a:r>
            <a:r>
              <a:rPr lang="en-GB" sz="3600" b="1" dirty="0">
                <a:solidFill>
                  <a:schemeClr val="bg1"/>
                </a:solidFill>
                <a:latin typeface="+mn-lt"/>
              </a:rPr>
              <a:t>Evidence vs Unused Material</a:t>
            </a:r>
          </a:p>
        </p:txBody>
      </p:sp>
    </p:spTree>
    <p:extLst>
      <p:ext uri="{BB962C8B-B14F-4D97-AF65-F5344CB8AC3E}">
        <p14:creationId xmlns:p14="http://schemas.microsoft.com/office/powerpoint/2010/main" val="360587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5A6DA5DE-DD60-4719-99A3-196D5BE4E51D}"/>
              </a:ext>
            </a:extLst>
          </p:cNvPr>
          <p:cNvSpPr/>
          <p:nvPr/>
        </p:nvSpPr>
        <p:spPr>
          <a:xfrm>
            <a:off x="5612528" y="4435528"/>
            <a:ext cx="5516870" cy="1363578"/>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Unused material is material that may be relevant to the investigation, which has been retained but does not form part of the case for the prosecution against the accused</a:t>
            </a:r>
            <a:endParaRPr lang="en-GB" dirty="0">
              <a:solidFill>
                <a:schemeClr val="tx1"/>
              </a:solidFill>
            </a:endParaRPr>
          </a:p>
        </p:txBody>
      </p:sp>
      <p:sp>
        <p:nvSpPr>
          <p:cNvPr id="10" name="Rectangle: Rounded Corners 9">
            <a:extLst>
              <a:ext uri="{FF2B5EF4-FFF2-40B4-BE49-F238E27FC236}">
                <a16:creationId xmlns:a16="http://schemas.microsoft.com/office/drawing/2014/main" id="{AA951344-6A2C-4569-B798-A11ACB32AD71}"/>
              </a:ext>
            </a:extLst>
          </p:cNvPr>
          <p:cNvSpPr/>
          <p:nvPr/>
        </p:nvSpPr>
        <p:spPr>
          <a:xfrm>
            <a:off x="1215315" y="4797880"/>
            <a:ext cx="4065373" cy="907297"/>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Apply the 4 R’s to the investigation from start to finish and to any new information</a:t>
            </a:r>
            <a:endParaRPr lang="en-GB" dirty="0">
              <a:solidFill>
                <a:schemeClr val="tx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44984934"/>
              </p:ext>
            </p:extLst>
          </p:nvPr>
        </p:nvGraphicFramePr>
        <p:xfrm>
          <a:off x="670380" y="1102135"/>
          <a:ext cx="5155244" cy="3175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Up Arrow 5"/>
          <p:cNvSpPr/>
          <p:nvPr/>
        </p:nvSpPr>
        <p:spPr>
          <a:xfrm rot="5400000">
            <a:off x="6306531" y="1701210"/>
            <a:ext cx="997565" cy="1959380"/>
          </a:xfrm>
          <a:prstGeom prst="up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itle 3">
            <a:extLst>
              <a:ext uri="{FF2B5EF4-FFF2-40B4-BE49-F238E27FC236}">
                <a16:creationId xmlns:a16="http://schemas.microsoft.com/office/drawing/2014/main" id="{59279F18-D95C-4E2E-9CCA-3C8CC4B525E5}"/>
              </a:ext>
            </a:extLst>
          </p:cNvPr>
          <p:cNvSpPr txBox="1">
            <a:spLocks/>
          </p:cNvSpPr>
          <p:nvPr/>
        </p:nvSpPr>
        <p:spPr>
          <a:xfrm>
            <a:off x="838200" y="191525"/>
            <a:ext cx="10515600" cy="67284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Unused Material</a:t>
            </a:r>
          </a:p>
        </p:txBody>
      </p:sp>
      <p:sp>
        <p:nvSpPr>
          <p:cNvPr id="19" name="Rectangle 18">
            <a:extLst>
              <a:ext uri="{FF2B5EF4-FFF2-40B4-BE49-F238E27FC236}">
                <a16:creationId xmlns:a16="http://schemas.microsoft.com/office/drawing/2014/main" id="{F65299AF-C99D-4FB2-9986-77181033F78E}"/>
              </a:ext>
            </a:extLst>
          </p:cNvPr>
          <p:cNvSpPr/>
          <p:nvPr/>
        </p:nvSpPr>
        <p:spPr>
          <a:xfrm>
            <a:off x="8098798" y="2302123"/>
            <a:ext cx="3422822" cy="67284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altLang="en-US" sz="3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Unused Material</a:t>
            </a:r>
          </a:p>
        </p:txBody>
      </p:sp>
    </p:spTree>
    <p:extLst>
      <p:ext uri="{BB962C8B-B14F-4D97-AF65-F5344CB8AC3E}">
        <p14:creationId xmlns:p14="http://schemas.microsoft.com/office/powerpoint/2010/main" val="60565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0" grpId="0" animBg="1"/>
      <p:bldGraphic spid="4" grpId="0">
        <p:bldAsOne/>
      </p:bldGraphic>
      <p:bldP spid="6" grpId="0" animBg="1"/>
      <p:bldP spid="1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A2B7D98F-76B3-42AC-A8B1-517A310AD2E7}"/>
              </a:ext>
            </a:extLst>
          </p:cNvPr>
          <p:cNvSpPr/>
          <p:nvPr/>
        </p:nvSpPr>
        <p:spPr>
          <a:xfrm>
            <a:off x="4361935" y="2940908"/>
            <a:ext cx="3521676" cy="2308324"/>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extBox 1">
            <a:extLst>
              <a:ext uri="{FF2B5EF4-FFF2-40B4-BE49-F238E27FC236}">
                <a16:creationId xmlns:a16="http://schemas.microsoft.com/office/drawing/2014/main" id="{7677C226-1B36-4165-9CAC-080EA96E4275}"/>
              </a:ext>
            </a:extLst>
          </p:cNvPr>
          <p:cNvSpPr txBox="1"/>
          <p:nvPr/>
        </p:nvSpPr>
        <p:spPr>
          <a:xfrm>
            <a:off x="3194179" y="962437"/>
            <a:ext cx="5803641" cy="646331"/>
          </a:xfrm>
          <a:prstGeom prst="rect">
            <a:avLst/>
          </a:prstGeom>
          <a:solidFill>
            <a:srgbClr val="002060"/>
          </a:solidFill>
        </p:spPr>
        <p:txBody>
          <a:bodyPr wrap="square" rtlCol="0">
            <a:spAutoFit/>
          </a:bodyPr>
          <a:lstStyle/>
          <a:p>
            <a:pPr algn="ctr">
              <a:buFontTx/>
              <a:buNone/>
            </a:pPr>
            <a:r>
              <a:rPr lang="en-GB" altLang="en-US" sz="3600" b="1" dirty="0">
                <a:solidFill>
                  <a:schemeClr val="bg1"/>
                </a:solidFill>
                <a:latin typeface="Arial" panose="020B0604020202020204" pitchFamily="34" charset="0"/>
                <a:cs typeface="Arial" panose="020B0604020202020204" pitchFamily="34" charset="0"/>
              </a:rPr>
              <a:t>Activity 1 </a:t>
            </a:r>
          </a:p>
        </p:txBody>
      </p:sp>
      <p:sp>
        <p:nvSpPr>
          <p:cNvPr id="4" name="TextBox 3">
            <a:extLst>
              <a:ext uri="{FF2B5EF4-FFF2-40B4-BE49-F238E27FC236}">
                <a16:creationId xmlns:a16="http://schemas.microsoft.com/office/drawing/2014/main" id="{FE085147-F8F1-4F43-96DC-F034AF4007F7}"/>
              </a:ext>
            </a:extLst>
          </p:cNvPr>
          <p:cNvSpPr txBox="1"/>
          <p:nvPr/>
        </p:nvSpPr>
        <p:spPr>
          <a:xfrm>
            <a:off x="3048000" y="3246643"/>
            <a:ext cx="6096000" cy="2308324"/>
          </a:xfrm>
          <a:prstGeom prst="rect">
            <a:avLst/>
          </a:prstGeom>
          <a:noFill/>
        </p:spPr>
        <p:txBody>
          <a:bodyPr wrap="square">
            <a:spAutoFit/>
          </a:bodyPr>
          <a:lstStyle/>
          <a:p>
            <a:pPr algn="ctr">
              <a:buFontTx/>
              <a:buNone/>
            </a:pPr>
            <a:r>
              <a:rPr lang="en-GB" altLang="en-US" sz="3600" b="1" dirty="0">
                <a:latin typeface="Arial" panose="020B0604020202020204" pitchFamily="34" charset="0"/>
                <a:cs typeface="Arial" panose="020B0604020202020204" pitchFamily="34" charset="0"/>
              </a:rPr>
              <a:t>Evidence</a:t>
            </a:r>
          </a:p>
          <a:p>
            <a:pPr algn="ctr"/>
            <a:r>
              <a:rPr lang="en-GB" altLang="en-US" sz="3600" b="1" dirty="0">
                <a:latin typeface="Arial" panose="020B0604020202020204" pitchFamily="34" charset="0"/>
                <a:cs typeface="Arial" panose="020B0604020202020204" pitchFamily="34" charset="0"/>
              </a:rPr>
              <a:t>or</a:t>
            </a:r>
          </a:p>
          <a:p>
            <a:pPr algn="ctr"/>
            <a:r>
              <a:rPr lang="en-GB" altLang="en-US" sz="3600" b="1" dirty="0">
                <a:latin typeface="Arial" panose="020B0604020202020204" pitchFamily="34" charset="0"/>
                <a:cs typeface="Arial" panose="020B0604020202020204" pitchFamily="34" charset="0"/>
              </a:rPr>
              <a:t>Unused</a:t>
            </a:r>
          </a:p>
          <a:p>
            <a:pPr algn="ctr">
              <a:buFontTx/>
              <a:buNone/>
            </a:pPr>
            <a:endParaRPr lang="en-GB" alt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5775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130238" y="1104754"/>
            <a:ext cx="1897758" cy="686795"/>
          </a:xfrm>
          <a:solidFill>
            <a:srgbClr val="002060"/>
          </a:solidFill>
        </p:spPr>
        <p:txBody>
          <a:bodyPr/>
          <a:lstStyle/>
          <a:p>
            <a:r>
              <a:rPr lang="en-GB" dirty="0"/>
              <a:t> </a:t>
            </a:r>
            <a:r>
              <a:rPr lang="en-GB" sz="3200" dirty="0">
                <a:solidFill>
                  <a:schemeClr val="bg1"/>
                </a:solidFill>
              </a:rPr>
              <a:t>Material</a:t>
            </a:r>
          </a:p>
        </p:txBody>
      </p:sp>
      <p:sp>
        <p:nvSpPr>
          <p:cNvPr id="5" name="Text Placeholder 4"/>
          <p:cNvSpPr>
            <a:spLocks noGrp="1"/>
          </p:cNvSpPr>
          <p:nvPr>
            <p:ph type="body" sz="quarter" idx="3"/>
          </p:nvPr>
        </p:nvSpPr>
        <p:spPr>
          <a:xfrm>
            <a:off x="8309301" y="1104754"/>
            <a:ext cx="1866122" cy="753956"/>
          </a:xfrm>
          <a:solidFill>
            <a:srgbClr val="002060"/>
          </a:solidFill>
        </p:spPr>
        <p:txBody>
          <a:bodyPr>
            <a:normAutofit/>
          </a:bodyPr>
          <a:lstStyle/>
          <a:p>
            <a:r>
              <a:rPr lang="en-GB" sz="3200" dirty="0"/>
              <a:t> </a:t>
            </a:r>
            <a:r>
              <a:rPr lang="en-GB" sz="3200" dirty="0">
                <a:solidFill>
                  <a:schemeClr val="bg1"/>
                </a:solidFill>
              </a:rPr>
              <a:t>Evidence</a:t>
            </a:r>
          </a:p>
        </p:txBody>
      </p:sp>
      <p:pic>
        <p:nvPicPr>
          <p:cNvPr id="12" name="Content Placeholder 11"/>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7033355" y="2220686"/>
            <a:ext cx="4418014" cy="3443854"/>
          </a:xfrm>
        </p:spPr>
      </p:pic>
      <p:pic>
        <p:nvPicPr>
          <p:cNvPr id="11" name="Content Placeholder 10"/>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39787" y="2258008"/>
            <a:ext cx="4478661" cy="3406532"/>
          </a:xfrm>
        </p:spPr>
      </p:pic>
      <p:sp>
        <p:nvSpPr>
          <p:cNvPr id="13" name="Right Arrow 12"/>
          <p:cNvSpPr/>
          <p:nvPr/>
        </p:nvSpPr>
        <p:spPr>
          <a:xfrm>
            <a:off x="5094515" y="3769567"/>
            <a:ext cx="2102126" cy="9414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2792032" y="4249317"/>
            <a:ext cx="1036735" cy="461665"/>
          </a:xfrm>
          <a:prstGeom prst="rect">
            <a:avLst/>
          </a:prstGeom>
          <a:noFill/>
        </p:spPr>
        <p:txBody>
          <a:bodyPr wrap="square" rtlCol="0">
            <a:spAutoFit/>
          </a:bodyPr>
          <a:lstStyle/>
          <a:p>
            <a:r>
              <a:rPr lang="en-GB" sz="2400" b="1" dirty="0">
                <a:solidFill>
                  <a:schemeClr val="bg1"/>
                </a:solidFill>
              </a:rPr>
              <a:t>Box 1</a:t>
            </a:r>
          </a:p>
        </p:txBody>
      </p:sp>
      <p:sp>
        <p:nvSpPr>
          <p:cNvPr id="6" name="TextBox 5"/>
          <p:cNvSpPr txBox="1"/>
          <p:nvPr/>
        </p:nvSpPr>
        <p:spPr>
          <a:xfrm>
            <a:off x="8911548" y="4249317"/>
            <a:ext cx="1436914" cy="461665"/>
          </a:xfrm>
          <a:prstGeom prst="rect">
            <a:avLst/>
          </a:prstGeom>
          <a:noFill/>
        </p:spPr>
        <p:txBody>
          <a:bodyPr wrap="square" rtlCol="0">
            <a:spAutoFit/>
          </a:bodyPr>
          <a:lstStyle/>
          <a:p>
            <a:r>
              <a:rPr lang="en-GB" sz="2400" b="1" dirty="0">
                <a:solidFill>
                  <a:schemeClr val="bg1"/>
                </a:solidFill>
              </a:rPr>
              <a:t>Box 2</a:t>
            </a:r>
          </a:p>
        </p:txBody>
      </p:sp>
    </p:spTree>
    <p:extLst>
      <p:ext uri="{BB962C8B-B14F-4D97-AF65-F5344CB8AC3E}">
        <p14:creationId xmlns:p14="http://schemas.microsoft.com/office/powerpoint/2010/main" val="256836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bg/>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5" grpId="0" uiExpand="1" build="p" animBg="1"/>
      <p:bldP spid="13" grpId="0" animBg="1"/>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22514" y="365126"/>
            <a:ext cx="10831286" cy="773210"/>
          </a:xfrm>
          <a:solidFill>
            <a:srgbClr val="002060"/>
          </a:solidFill>
        </p:spPr>
        <p:txBody>
          <a:bodyPr/>
          <a:lstStyle/>
          <a:p>
            <a:pPr algn="ctr"/>
            <a:r>
              <a:rPr lang="en-GB" b="1" dirty="0">
                <a:solidFill>
                  <a:schemeClr val="bg1"/>
                </a:solidFill>
              </a:rPr>
              <a:t>Unused</a:t>
            </a:r>
            <a:r>
              <a:rPr lang="en-GB" b="1" dirty="0"/>
              <a:t> </a:t>
            </a:r>
            <a:r>
              <a:rPr lang="en-GB" b="1" dirty="0">
                <a:solidFill>
                  <a:schemeClr val="bg1"/>
                </a:solidFill>
              </a:rPr>
              <a:t>material</a:t>
            </a:r>
          </a:p>
        </p:txBody>
      </p:sp>
      <p:pic>
        <p:nvPicPr>
          <p:cNvPr id="9" name="Content Placeholder 8"/>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24540" y="1448092"/>
            <a:ext cx="5890072" cy="4292364"/>
          </a:xfrm>
        </p:spPr>
      </p:pic>
      <p:sp>
        <p:nvSpPr>
          <p:cNvPr id="2" name="TextBox 1"/>
          <p:cNvSpPr txBox="1"/>
          <p:nvPr/>
        </p:nvSpPr>
        <p:spPr>
          <a:xfrm>
            <a:off x="5153608" y="3979752"/>
            <a:ext cx="1884784" cy="584775"/>
          </a:xfrm>
          <a:prstGeom prst="rect">
            <a:avLst/>
          </a:prstGeom>
          <a:noFill/>
        </p:spPr>
        <p:txBody>
          <a:bodyPr wrap="square" rtlCol="0">
            <a:spAutoFit/>
          </a:bodyPr>
          <a:lstStyle/>
          <a:p>
            <a:r>
              <a:rPr lang="en-GB" sz="3200" b="1" dirty="0">
                <a:solidFill>
                  <a:schemeClr val="bg1"/>
                </a:solidFill>
              </a:rPr>
              <a:t>Box 1</a:t>
            </a:r>
          </a:p>
        </p:txBody>
      </p:sp>
    </p:spTree>
    <p:extLst>
      <p:ext uri="{BB962C8B-B14F-4D97-AF65-F5344CB8AC3E}">
        <p14:creationId xmlns:p14="http://schemas.microsoft.com/office/powerpoint/2010/main" val="420705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202931-8CFE-423A-B06C-B287CAFF5BE3}"/>
              </a:ext>
            </a:extLst>
          </p:cNvPr>
          <p:cNvSpPr/>
          <p:nvPr/>
        </p:nvSpPr>
        <p:spPr>
          <a:xfrm>
            <a:off x="3946792" y="890030"/>
            <a:ext cx="3571102" cy="95464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Tx/>
              <a:buNone/>
            </a:pPr>
            <a:r>
              <a:rPr lang="en-GB" altLang="en-US" sz="2400" b="1" dirty="0">
                <a:solidFill>
                  <a:schemeClr val="tx1"/>
                </a:solidFill>
                <a:latin typeface="Arial" panose="020B0604020202020204" pitchFamily="34" charset="0"/>
                <a:cs typeface="Arial" panose="020B0604020202020204" pitchFamily="34" charset="0"/>
              </a:rPr>
              <a:t>Assess </a:t>
            </a:r>
            <a:r>
              <a:rPr lang="en-GB" altLang="en-US" sz="2400" b="1" u="sng" dirty="0">
                <a:solidFill>
                  <a:schemeClr val="tx1"/>
                </a:solidFill>
                <a:latin typeface="Arial" panose="020B0604020202020204" pitchFamily="34" charset="0"/>
                <a:cs typeface="Arial" panose="020B0604020202020204" pitchFamily="34" charset="0"/>
              </a:rPr>
              <a:t>Relevance</a:t>
            </a:r>
          </a:p>
          <a:p>
            <a:pPr algn="ctr"/>
            <a:r>
              <a:rPr lang="en-GB" altLang="en-US" sz="2400" dirty="0">
                <a:solidFill>
                  <a:schemeClr val="tx1"/>
                </a:solidFill>
                <a:latin typeface="Arial" panose="020B0604020202020204" pitchFamily="34" charset="0"/>
                <a:cs typeface="Arial" panose="020B0604020202020204" pitchFamily="34" charset="0"/>
              </a:rPr>
              <a:t>What is Relevant?</a:t>
            </a:r>
          </a:p>
        </p:txBody>
      </p:sp>
      <p:sp>
        <p:nvSpPr>
          <p:cNvPr id="4" name="Title 6">
            <a:extLst>
              <a:ext uri="{FF2B5EF4-FFF2-40B4-BE49-F238E27FC236}">
                <a16:creationId xmlns:a16="http://schemas.microsoft.com/office/drawing/2014/main" id="{B1BB6866-F936-4041-8602-F055A3A7AEAF}"/>
              </a:ext>
            </a:extLst>
          </p:cNvPr>
          <p:cNvSpPr txBox="1">
            <a:spLocks/>
          </p:cNvSpPr>
          <p:nvPr/>
        </p:nvSpPr>
        <p:spPr>
          <a:xfrm>
            <a:off x="466173" y="203886"/>
            <a:ext cx="10831286" cy="520737"/>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Relevant</a:t>
            </a:r>
            <a:r>
              <a:rPr lang="en-GB" sz="3600" b="1" dirty="0">
                <a:latin typeface="+mn-lt"/>
              </a:rPr>
              <a:t> </a:t>
            </a:r>
            <a:r>
              <a:rPr lang="en-GB" sz="3600" b="1" dirty="0">
                <a:solidFill>
                  <a:schemeClr val="bg1"/>
                </a:solidFill>
                <a:latin typeface="+mn-lt"/>
              </a:rPr>
              <a:t>material</a:t>
            </a:r>
          </a:p>
        </p:txBody>
      </p:sp>
      <p:sp>
        <p:nvSpPr>
          <p:cNvPr id="5" name="Rectangle 4">
            <a:extLst>
              <a:ext uri="{FF2B5EF4-FFF2-40B4-BE49-F238E27FC236}">
                <a16:creationId xmlns:a16="http://schemas.microsoft.com/office/drawing/2014/main" id="{30BE684B-3F3C-43C9-8375-2616AD08E3C3}"/>
              </a:ext>
            </a:extLst>
          </p:cNvPr>
          <p:cNvSpPr/>
          <p:nvPr/>
        </p:nvSpPr>
        <p:spPr>
          <a:xfrm>
            <a:off x="1093058" y="4128707"/>
            <a:ext cx="9636541" cy="523220"/>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unless it is </a:t>
            </a:r>
            <a:r>
              <a:rPr kumimoji="0" lang="en-GB" sz="28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incapable of having any impact on the case</a:t>
            </a:r>
            <a:r>
              <a:rPr kumimoji="0" lang="en-GB" sz="2800" b="0"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t>
            </a:r>
          </a:p>
        </p:txBody>
      </p:sp>
      <p:sp>
        <p:nvSpPr>
          <p:cNvPr id="6" name="Rectangle 5">
            <a:extLst>
              <a:ext uri="{FF2B5EF4-FFF2-40B4-BE49-F238E27FC236}">
                <a16:creationId xmlns:a16="http://schemas.microsoft.com/office/drawing/2014/main" id="{CB06191F-027A-41FB-8E7E-E187944C55A5}"/>
              </a:ext>
            </a:extLst>
          </p:cNvPr>
          <p:cNvSpPr/>
          <p:nvPr/>
        </p:nvSpPr>
        <p:spPr>
          <a:xfrm>
            <a:off x="1093058" y="1988406"/>
            <a:ext cx="9636541" cy="584775"/>
          </a:xfrm>
          <a:prstGeom prst="rect">
            <a:avLst/>
          </a:prstGeom>
          <a:solidFill>
            <a:schemeClr val="accent2">
              <a:lumMod val="60000"/>
              <a:lumOff val="40000"/>
            </a:schemeClr>
          </a:solidFill>
          <a:ln>
            <a:solidFill>
              <a:schemeClr val="accent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Material that appears to have </a:t>
            </a:r>
            <a:r>
              <a:rPr kumimoji="0" lang="en-GB" sz="32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SOME BEARING </a:t>
            </a:r>
            <a:r>
              <a:rPr kumimoji="0" lang="en-GB" sz="3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on,</a:t>
            </a:r>
          </a:p>
        </p:txBody>
      </p:sp>
      <p:sp>
        <p:nvSpPr>
          <p:cNvPr id="8" name="TextBox 7">
            <a:extLst>
              <a:ext uri="{FF2B5EF4-FFF2-40B4-BE49-F238E27FC236}">
                <a16:creationId xmlns:a16="http://schemas.microsoft.com/office/drawing/2014/main" id="{346B6B11-9CF8-40B9-9B3E-FCB2E0BF7775}"/>
              </a:ext>
            </a:extLst>
          </p:cNvPr>
          <p:cNvSpPr txBox="1"/>
          <p:nvPr/>
        </p:nvSpPr>
        <p:spPr>
          <a:xfrm>
            <a:off x="8300942" y="2959075"/>
            <a:ext cx="2309302" cy="830997"/>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latin typeface="Calibri"/>
              </a:rPr>
              <a:t>SURROUNDING</a:t>
            </a:r>
            <a:r>
              <a:rPr lang="en-GB" dirty="0">
                <a:solidFill>
                  <a:schemeClr val="tx1"/>
                </a:solidFill>
                <a:latin typeface="Calibri"/>
              </a:rPr>
              <a:t>  </a:t>
            </a:r>
            <a:r>
              <a:rPr kumimoji="0" lang="en-GB" sz="1800" b="0" i="0" u="none" strike="noStrike" kern="1200" cap="none" spc="0" normalizeH="0" baseline="0" noProof="0" dirty="0">
                <a:ln>
                  <a:noFill/>
                </a:ln>
                <a:solidFill>
                  <a:schemeClr val="tx1"/>
                </a:solidFill>
                <a:effectLst/>
                <a:uLnTx/>
                <a:uFillTx/>
                <a:latin typeface="Calibri"/>
                <a:ea typeface="+mn-ea"/>
                <a:cs typeface="+mn-cs"/>
              </a:rPr>
              <a:t> </a:t>
            </a:r>
            <a:r>
              <a:rPr kumimoji="0" lang="en-GB" sz="2400" b="0" i="0" u="none" strike="noStrike" kern="1200" cap="none" spc="0" normalizeH="0" baseline="0" noProof="0" dirty="0">
                <a:ln>
                  <a:noFill/>
                </a:ln>
                <a:solidFill>
                  <a:schemeClr val="tx1"/>
                </a:solidFill>
                <a:effectLst/>
                <a:uLnTx/>
                <a:uFillTx/>
                <a:latin typeface="Calibri"/>
                <a:ea typeface="+mn-ea"/>
                <a:cs typeface="+mn-cs"/>
              </a:rPr>
              <a:t>CIRCUMSTANCES</a:t>
            </a:r>
            <a:endParaRPr kumimoji="0" lang="en-GB" sz="1800" b="0" i="0" u="none" strike="noStrike" kern="1200" cap="none" spc="0" normalizeH="0" baseline="0" noProof="0" dirty="0">
              <a:ln>
                <a:noFill/>
              </a:ln>
              <a:solidFill>
                <a:schemeClr val="tx1"/>
              </a:solidFill>
              <a:effectLst/>
              <a:uLnTx/>
              <a:uFillTx/>
              <a:latin typeface="Calibri"/>
              <a:ea typeface="+mn-ea"/>
              <a:cs typeface="+mn-cs"/>
            </a:endParaRPr>
          </a:p>
        </p:txBody>
      </p:sp>
      <p:sp>
        <p:nvSpPr>
          <p:cNvPr id="9" name="TextBox 8">
            <a:extLst>
              <a:ext uri="{FF2B5EF4-FFF2-40B4-BE49-F238E27FC236}">
                <a16:creationId xmlns:a16="http://schemas.microsoft.com/office/drawing/2014/main" id="{029C0721-07B4-40BB-B2C0-9FF95F29FD9D}"/>
              </a:ext>
            </a:extLst>
          </p:cNvPr>
          <p:cNvSpPr txBox="1"/>
          <p:nvPr/>
        </p:nvSpPr>
        <p:spPr>
          <a:xfrm>
            <a:off x="1106527" y="2959075"/>
            <a:ext cx="2309302" cy="461665"/>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chemeClr val="tx1"/>
                </a:solidFill>
                <a:effectLst/>
                <a:uLnTx/>
                <a:uFillTx/>
                <a:latin typeface="Calibri"/>
                <a:ea typeface="+mn-ea"/>
                <a:cs typeface="+mn-cs"/>
              </a:rPr>
              <a:t>SUSPECT</a:t>
            </a:r>
          </a:p>
        </p:txBody>
      </p:sp>
      <p:sp>
        <p:nvSpPr>
          <p:cNvPr id="10" name="TextBox 9">
            <a:extLst>
              <a:ext uri="{FF2B5EF4-FFF2-40B4-BE49-F238E27FC236}">
                <a16:creationId xmlns:a16="http://schemas.microsoft.com/office/drawing/2014/main" id="{B3D278FC-C797-48BE-AA41-9184F09D4CA4}"/>
              </a:ext>
            </a:extLst>
          </p:cNvPr>
          <p:cNvSpPr txBox="1"/>
          <p:nvPr/>
        </p:nvSpPr>
        <p:spPr>
          <a:xfrm>
            <a:off x="4450443" y="2982864"/>
            <a:ext cx="2309302" cy="461665"/>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noProof="0" dirty="0">
                <a:solidFill>
                  <a:schemeClr val="tx1"/>
                </a:solidFill>
                <a:latin typeface="Calibri"/>
              </a:rPr>
              <a:t>OFFENCE</a:t>
            </a:r>
            <a:endParaRPr kumimoji="0" lang="en-GB" sz="2400" b="0" i="0" u="none" strike="noStrike" kern="1200" cap="none" spc="0" normalizeH="0" baseline="0" noProof="0" dirty="0">
              <a:ln>
                <a:noFill/>
              </a:ln>
              <a:solidFill>
                <a:schemeClr val="tx1"/>
              </a:solidFill>
              <a:effectLst/>
              <a:uLnTx/>
              <a:uFillTx/>
              <a:latin typeface="Calibri"/>
            </a:endParaRPr>
          </a:p>
        </p:txBody>
      </p:sp>
      <p:sp>
        <p:nvSpPr>
          <p:cNvPr id="12" name="TextBox 11">
            <a:extLst>
              <a:ext uri="{FF2B5EF4-FFF2-40B4-BE49-F238E27FC236}">
                <a16:creationId xmlns:a16="http://schemas.microsoft.com/office/drawing/2014/main" id="{BB895ABB-9637-449C-BDF8-CB53AD3D9DB4}"/>
              </a:ext>
            </a:extLst>
          </p:cNvPr>
          <p:cNvSpPr txBox="1"/>
          <p:nvPr/>
        </p:nvSpPr>
        <p:spPr>
          <a:xfrm>
            <a:off x="3597826" y="2982864"/>
            <a:ext cx="852617" cy="461665"/>
          </a:xfrm>
          <a:prstGeom prst="rect">
            <a:avLst/>
          </a:prstGeom>
          <a:noFill/>
        </p:spPr>
        <p:txBody>
          <a:bodyPr wrap="square" rtlCol="0">
            <a:spAutoFit/>
          </a:bodyPr>
          <a:lstStyle/>
          <a:p>
            <a:r>
              <a:rPr lang="en-GB" sz="2400" b="1" dirty="0">
                <a:solidFill>
                  <a:srgbClr val="002060"/>
                </a:solidFill>
              </a:rPr>
              <a:t>OR</a:t>
            </a:r>
          </a:p>
        </p:txBody>
      </p:sp>
      <p:sp>
        <p:nvSpPr>
          <p:cNvPr id="14" name="TextBox 13">
            <a:extLst>
              <a:ext uri="{FF2B5EF4-FFF2-40B4-BE49-F238E27FC236}">
                <a16:creationId xmlns:a16="http://schemas.microsoft.com/office/drawing/2014/main" id="{C346439A-BB28-415A-B4AA-E771398AEF09}"/>
              </a:ext>
            </a:extLst>
          </p:cNvPr>
          <p:cNvSpPr txBox="1"/>
          <p:nvPr/>
        </p:nvSpPr>
        <p:spPr>
          <a:xfrm>
            <a:off x="7188988" y="3043900"/>
            <a:ext cx="682711" cy="461665"/>
          </a:xfrm>
          <a:prstGeom prst="rect">
            <a:avLst/>
          </a:prstGeom>
          <a:noFill/>
        </p:spPr>
        <p:txBody>
          <a:bodyPr wrap="square">
            <a:spAutoFit/>
          </a:bodyPr>
          <a:lstStyle/>
          <a:p>
            <a:r>
              <a:rPr lang="en-GB" sz="2400" b="1" dirty="0">
                <a:solidFill>
                  <a:srgbClr val="002060"/>
                </a:solidFill>
              </a:rPr>
              <a:t>OR</a:t>
            </a:r>
          </a:p>
        </p:txBody>
      </p:sp>
      <p:pic>
        <p:nvPicPr>
          <p:cNvPr id="15" name="Picture 14">
            <a:extLst>
              <a:ext uri="{FF2B5EF4-FFF2-40B4-BE49-F238E27FC236}">
                <a16:creationId xmlns:a16="http://schemas.microsoft.com/office/drawing/2014/main" id="{E8603EB6-E8F2-4441-8B7D-FC5BA20C2A89}"/>
              </a:ext>
            </a:extLst>
          </p:cNvPr>
          <p:cNvPicPr>
            <a:picLocks noChangeAspect="1"/>
          </p:cNvPicPr>
          <p:nvPr/>
        </p:nvPicPr>
        <p:blipFill>
          <a:blip r:embed="rId3"/>
          <a:stretch>
            <a:fillRect/>
          </a:stretch>
        </p:blipFill>
        <p:spPr>
          <a:xfrm>
            <a:off x="4659462" y="4811803"/>
            <a:ext cx="2444708" cy="1048603"/>
          </a:xfrm>
          <a:prstGeom prst="rect">
            <a:avLst/>
          </a:prstGeom>
        </p:spPr>
      </p:pic>
    </p:spTree>
    <p:extLst>
      <p:ext uri="{BB962C8B-B14F-4D97-AF65-F5344CB8AC3E}">
        <p14:creationId xmlns:p14="http://schemas.microsoft.com/office/powerpoint/2010/main" val="182531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5" grpId="0" animBg="1"/>
      <p:bldP spid="6" grpId="0" animBg="1"/>
      <p:bldP spid="8" grpId="0" animBg="1"/>
      <p:bldP spid="9" grpId="0" animBg="1"/>
      <p:bldP spid="10" grpId="0" animBg="1"/>
      <p:bldP spid="12" grpId="0"/>
      <p:bldP spid="1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1CFDA4F-25F4-4E59-B782-E28D8BE374A0}"/>
              </a:ext>
            </a:extLst>
          </p:cNvPr>
          <p:cNvSpPr/>
          <p:nvPr/>
        </p:nvSpPr>
        <p:spPr>
          <a:xfrm>
            <a:off x="4176583" y="2367171"/>
            <a:ext cx="4127157" cy="2123658"/>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8A1662DA-8483-47AC-A002-5FEE995406D9}"/>
              </a:ext>
            </a:extLst>
          </p:cNvPr>
          <p:cNvSpPr txBox="1"/>
          <p:nvPr/>
        </p:nvSpPr>
        <p:spPr>
          <a:xfrm>
            <a:off x="3292774" y="1347146"/>
            <a:ext cx="5803641" cy="646331"/>
          </a:xfrm>
          <a:prstGeom prst="rect">
            <a:avLst/>
          </a:prstGeom>
          <a:solidFill>
            <a:srgbClr val="002060"/>
          </a:solidFill>
        </p:spPr>
        <p:txBody>
          <a:bodyPr wrap="square" rtlCol="0">
            <a:spAutoFit/>
          </a:bodyPr>
          <a:lstStyle/>
          <a:p>
            <a:pPr algn="ctr">
              <a:buFontTx/>
              <a:buNone/>
            </a:pPr>
            <a:r>
              <a:rPr lang="en-GB" altLang="en-US" sz="3600" b="1" dirty="0">
                <a:solidFill>
                  <a:schemeClr val="bg1"/>
                </a:solidFill>
                <a:latin typeface="Arial" panose="020B0604020202020204" pitchFamily="34" charset="0"/>
                <a:cs typeface="Arial" panose="020B0604020202020204" pitchFamily="34" charset="0"/>
              </a:rPr>
              <a:t>Activity 2  </a:t>
            </a:r>
          </a:p>
        </p:txBody>
      </p:sp>
      <p:sp>
        <p:nvSpPr>
          <p:cNvPr id="4" name="TextBox 3">
            <a:extLst>
              <a:ext uri="{FF2B5EF4-FFF2-40B4-BE49-F238E27FC236}">
                <a16:creationId xmlns:a16="http://schemas.microsoft.com/office/drawing/2014/main" id="{E315E306-CA29-409C-9031-A4B66EDE5847}"/>
              </a:ext>
            </a:extLst>
          </p:cNvPr>
          <p:cNvSpPr txBox="1"/>
          <p:nvPr/>
        </p:nvSpPr>
        <p:spPr>
          <a:xfrm>
            <a:off x="3146595" y="2468228"/>
            <a:ext cx="6096000" cy="2123658"/>
          </a:xfrm>
          <a:prstGeom prst="rect">
            <a:avLst/>
          </a:prstGeom>
          <a:noFill/>
        </p:spPr>
        <p:txBody>
          <a:bodyPr wrap="square">
            <a:spAutoFit/>
          </a:bodyPr>
          <a:lstStyle/>
          <a:p>
            <a:pPr algn="ctr">
              <a:buFontTx/>
              <a:buNone/>
            </a:pPr>
            <a:r>
              <a:rPr lang="en-GB" altLang="en-US" sz="3600" b="1" dirty="0">
                <a:latin typeface="Arial" panose="020B0604020202020204" pitchFamily="34" charset="0"/>
                <a:cs typeface="Arial" panose="020B0604020202020204" pitchFamily="34" charset="0"/>
              </a:rPr>
              <a:t>Relevant</a:t>
            </a:r>
          </a:p>
          <a:p>
            <a:pPr algn="ctr"/>
            <a:r>
              <a:rPr lang="en-GB" altLang="en-US" sz="3600" b="1" dirty="0">
                <a:latin typeface="Arial" panose="020B0604020202020204" pitchFamily="34" charset="0"/>
                <a:cs typeface="Arial" panose="020B0604020202020204" pitchFamily="34" charset="0"/>
              </a:rPr>
              <a:t>or</a:t>
            </a:r>
          </a:p>
          <a:p>
            <a:pPr algn="ctr"/>
            <a:r>
              <a:rPr lang="en-GB" altLang="en-US" sz="3600" b="1" dirty="0">
                <a:latin typeface="Arial" panose="020B0604020202020204" pitchFamily="34" charset="0"/>
                <a:cs typeface="Arial" panose="020B0604020202020204" pitchFamily="34" charset="0"/>
              </a:rPr>
              <a:t>Non-Relevant </a:t>
            </a:r>
          </a:p>
          <a:p>
            <a:pPr algn="ctr">
              <a:buFontTx/>
              <a:buNone/>
            </a:pP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77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9822"/>
          </a:xfrm>
          <a:solidFill>
            <a:srgbClr val="002060"/>
          </a:solidFill>
        </p:spPr>
        <p:txBody>
          <a:bodyPr/>
          <a:lstStyle/>
          <a:p>
            <a:pPr algn="ctr"/>
            <a:r>
              <a:rPr lang="en-GB" b="1" dirty="0">
                <a:solidFill>
                  <a:schemeClr val="bg1"/>
                </a:solidFill>
                <a:latin typeface="+mn-lt"/>
              </a:rPr>
              <a:t>Relevant</a:t>
            </a:r>
            <a:r>
              <a:rPr lang="en-GB" b="1" dirty="0">
                <a:latin typeface="+mn-lt"/>
              </a:rPr>
              <a:t> </a:t>
            </a:r>
            <a:r>
              <a:rPr lang="en-GB" b="1" dirty="0">
                <a:solidFill>
                  <a:schemeClr val="bg1"/>
                </a:solidFill>
                <a:latin typeface="+mn-lt"/>
              </a:rPr>
              <a:t>Unused</a:t>
            </a:r>
            <a:r>
              <a:rPr lang="en-GB" b="1" dirty="0">
                <a:latin typeface="+mn-lt"/>
              </a:rPr>
              <a:t> </a:t>
            </a:r>
            <a:r>
              <a:rPr lang="en-GB" b="1" dirty="0">
                <a:solidFill>
                  <a:schemeClr val="bg1"/>
                </a:solidFill>
                <a:latin typeface="+mn-lt"/>
              </a:rPr>
              <a:t>Material</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23119" y="1772816"/>
            <a:ext cx="5561044" cy="3918857"/>
          </a:xfrm>
        </p:spPr>
      </p:pic>
      <p:sp>
        <p:nvSpPr>
          <p:cNvPr id="3" name="TextBox 2"/>
          <p:cNvSpPr txBox="1"/>
          <p:nvPr/>
        </p:nvSpPr>
        <p:spPr>
          <a:xfrm>
            <a:off x="5243804" y="4068147"/>
            <a:ext cx="1418253" cy="584775"/>
          </a:xfrm>
          <a:prstGeom prst="rect">
            <a:avLst/>
          </a:prstGeom>
          <a:noFill/>
        </p:spPr>
        <p:txBody>
          <a:bodyPr wrap="square" rtlCol="0">
            <a:spAutoFit/>
          </a:bodyPr>
          <a:lstStyle/>
          <a:p>
            <a:r>
              <a:rPr lang="en-GB" sz="3200" b="1" dirty="0">
                <a:solidFill>
                  <a:schemeClr val="bg1"/>
                </a:solidFill>
              </a:rPr>
              <a:t>Box 3</a:t>
            </a:r>
          </a:p>
        </p:txBody>
      </p:sp>
    </p:spTree>
    <p:extLst>
      <p:ext uri="{BB962C8B-B14F-4D97-AF65-F5344CB8AC3E}">
        <p14:creationId xmlns:p14="http://schemas.microsoft.com/office/powerpoint/2010/main" val="11309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547" y="1250301"/>
            <a:ext cx="3806890" cy="3093089"/>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3099" y="1250301"/>
            <a:ext cx="3619500" cy="309309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7270" y="1250301"/>
            <a:ext cx="3619500" cy="3093090"/>
          </a:xfrm>
          <a:prstGeom prst="rect">
            <a:avLst/>
          </a:prstGeom>
        </p:spPr>
      </p:pic>
      <p:sp>
        <p:nvSpPr>
          <p:cNvPr id="5" name="TextBox 4"/>
          <p:cNvSpPr txBox="1"/>
          <p:nvPr/>
        </p:nvSpPr>
        <p:spPr>
          <a:xfrm>
            <a:off x="1931825" y="3116425"/>
            <a:ext cx="2668555" cy="461665"/>
          </a:xfrm>
          <a:prstGeom prst="rect">
            <a:avLst/>
          </a:prstGeom>
          <a:noFill/>
        </p:spPr>
        <p:txBody>
          <a:bodyPr wrap="square" rtlCol="0">
            <a:spAutoFit/>
          </a:bodyPr>
          <a:lstStyle/>
          <a:p>
            <a:r>
              <a:rPr lang="en-GB" sz="2400" b="1" dirty="0">
                <a:solidFill>
                  <a:schemeClr val="bg1"/>
                </a:solidFill>
              </a:rPr>
              <a:t>Box 1</a:t>
            </a:r>
          </a:p>
        </p:txBody>
      </p:sp>
      <p:sp>
        <p:nvSpPr>
          <p:cNvPr id="6" name="TextBox 5"/>
          <p:cNvSpPr txBox="1"/>
          <p:nvPr/>
        </p:nvSpPr>
        <p:spPr>
          <a:xfrm>
            <a:off x="5915996" y="3116424"/>
            <a:ext cx="1642188" cy="461665"/>
          </a:xfrm>
          <a:prstGeom prst="rect">
            <a:avLst/>
          </a:prstGeom>
          <a:noFill/>
        </p:spPr>
        <p:txBody>
          <a:bodyPr wrap="square" rtlCol="0">
            <a:spAutoFit/>
          </a:bodyPr>
          <a:lstStyle/>
          <a:p>
            <a:r>
              <a:rPr lang="en-GB" sz="2400" b="1" dirty="0">
                <a:solidFill>
                  <a:schemeClr val="bg1"/>
                </a:solidFill>
              </a:rPr>
              <a:t>Box 2</a:t>
            </a:r>
          </a:p>
        </p:txBody>
      </p:sp>
      <p:sp>
        <p:nvSpPr>
          <p:cNvPr id="7" name="TextBox 6"/>
          <p:cNvSpPr txBox="1"/>
          <p:nvPr/>
        </p:nvSpPr>
        <p:spPr>
          <a:xfrm>
            <a:off x="9918051" y="3116423"/>
            <a:ext cx="2108719" cy="461665"/>
          </a:xfrm>
          <a:prstGeom prst="rect">
            <a:avLst/>
          </a:prstGeom>
          <a:noFill/>
        </p:spPr>
        <p:txBody>
          <a:bodyPr wrap="square" rtlCol="0">
            <a:spAutoFit/>
          </a:bodyPr>
          <a:lstStyle/>
          <a:p>
            <a:r>
              <a:rPr lang="en-GB" sz="2400" b="1" dirty="0">
                <a:solidFill>
                  <a:schemeClr val="bg1"/>
                </a:solidFill>
              </a:rPr>
              <a:t>Box 3</a:t>
            </a:r>
          </a:p>
        </p:txBody>
      </p:sp>
      <p:sp>
        <p:nvSpPr>
          <p:cNvPr id="11" name="Rectangle 10">
            <a:extLst>
              <a:ext uri="{FF2B5EF4-FFF2-40B4-BE49-F238E27FC236}">
                <a16:creationId xmlns:a16="http://schemas.microsoft.com/office/drawing/2014/main" id="{0EC403F4-495A-4AD4-A7C3-E08E68384569}"/>
              </a:ext>
            </a:extLst>
          </p:cNvPr>
          <p:cNvSpPr/>
          <p:nvPr/>
        </p:nvSpPr>
        <p:spPr>
          <a:xfrm>
            <a:off x="4945377" y="4343390"/>
            <a:ext cx="2731463" cy="83099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dirty="0">
                <a:solidFill>
                  <a:schemeClr val="tx1"/>
                </a:solidFill>
              </a:rPr>
              <a:t>Evidence</a:t>
            </a:r>
          </a:p>
        </p:txBody>
      </p:sp>
      <p:sp>
        <p:nvSpPr>
          <p:cNvPr id="12" name="Rectangle 11">
            <a:extLst>
              <a:ext uri="{FF2B5EF4-FFF2-40B4-BE49-F238E27FC236}">
                <a16:creationId xmlns:a16="http://schemas.microsoft.com/office/drawing/2014/main" id="{68B61A7C-2A46-4DD0-97D1-045BAD5E9D73}"/>
              </a:ext>
            </a:extLst>
          </p:cNvPr>
          <p:cNvSpPr/>
          <p:nvPr/>
        </p:nvSpPr>
        <p:spPr>
          <a:xfrm>
            <a:off x="500354" y="4343390"/>
            <a:ext cx="3558074" cy="83099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dirty="0">
                <a:solidFill>
                  <a:schemeClr val="tx1"/>
                </a:solidFill>
              </a:rPr>
              <a:t>Non-relevant unused material</a:t>
            </a:r>
          </a:p>
        </p:txBody>
      </p:sp>
      <p:sp>
        <p:nvSpPr>
          <p:cNvPr id="13" name="Rectangle 12">
            <a:extLst>
              <a:ext uri="{FF2B5EF4-FFF2-40B4-BE49-F238E27FC236}">
                <a16:creationId xmlns:a16="http://schemas.microsoft.com/office/drawing/2014/main" id="{497FD574-9742-4622-B814-1809F9543238}"/>
              </a:ext>
            </a:extLst>
          </p:cNvPr>
          <p:cNvSpPr/>
          <p:nvPr/>
        </p:nvSpPr>
        <p:spPr>
          <a:xfrm>
            <a:off x="8248261" y="4310544"/>
            <a:ext cx="3558074" cy="83099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dirty="0">
                <a:solidFill>
                  <a:schemeClr val="tx1"/>
                </a:solidFill>
              </a:rPr>
              <a:t>Relevant unused material</a:t>
            </a:r>
          </a:p>
        </p:txBody>
      </p:sp>
    </p:spTree>
    <p:extLst>
      <p:ext uri="{BB962C8B-B14F-4D97-AF65-F5344CB8AC3E}">
        <p14:creationId xmlns:p14="http://schemas.microsoft.com/office/powerpoint/2010/main" val="125814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1" grpId="0" animBg="1"/>
      <p:bldP spid="12" grpId="0" animBg="1"/>
      <p:bldP spid="1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B2A24D6-1464-4CAF-9AE0-A531101642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31064" y="2252546"/>
            <a:ext cx="2260886" cy="2631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72F0E3F0-79C8-415E-86DF-EEF5F7F9E5F2}"/>
              </a:ext>
            </a:extLst>
          </p:cNvPr>
          <p:cNvSpPr txBox="1">
            <a:spLocks/>
          </p:cNvSpPr>
          <p:nvPr/>
        </p:nvSpPr>
        <p:spPr>
          <a:xfrm>
            <a:off x="682955" y="109747"/>
            <a:ext cx="10515600" cy="644232"/>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  Series</a:t>
            </a:r>
          </a:p>
          <a:p>
            <a:pPr algn="ctr"/>
            <a:endParaRPr lang="en-GB" b="1" dirty="0">
              <a:solidFill>
                <a:schemeClr val="bg1"/>
              </a:solidFill>
              <a:latin typeface="+mn-lt"/>
            </a:endParaRPr>
          </a:p>
        </p:txBody>
      </p:sp>
      <p:graphicFrame>
        <p:nvGraphicFramePr>
          <p:cNvPr id="4" name="Diagram 3">
            <a:extLst>
              <a:ext uri="{FF2B5EF4-FFF2-40B4-BE49-F238E27FC236}">
                <a16:creationId xmlns:a16="http://schemas.microsoft.com/office/drawing/2014/main" id="{A82022D6-1FD8-4671-BD17-B6B5908FB1D4}"/>
              </a:ext>
            </a:extLst>
          </p:cNvPr>
          <p:cNvGraphicFramePr/>
          <p:nvPr>
            <p:extLst>
              <p:ext uri="{D42A27DB-BD31-4B8C-83A1-F6EECF244321}">
                <p14:modId xmlns:p14="http://schemas.microsoft.com/office/powerpoint/2010/main" val="2326832435"/>
              </p:ext>
            </p:extLst>
          </p:nvPr>
        </p:nvGraphicFramePr>
        <p:xfrm>
          <a:off x="817144" y="914399"/>
          <a:ext cx="8713920" cy="49268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078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50962B6D-906F-4C49-BF60-1D49F1458B3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767EE29C-B795-41BF-B468-6DC02E75E62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D6E17718-1448-48C4-A3F5-BB3A56A7C9F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40AA576-813B-4AE0-8685-A68AF3A1467E}"/>
              </a:ext>
            </a:extLst>
          </p:cNvPr>
          <p:cNvSpPr txBox="1">
            <a:spLocks/>
          </p:cNvSpPr>
          <p:nvPr/>
        </p:nvSpPr>
        <p:spPr>
          <a:xfrm>
            <a:off x="838200" y="142706"/>
            <a:ext cx="10515600" cy="65437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a:t>
            </a:r>
            <a:r>
              <a:rPr lang="en-GB" b="1" dirty="0">
                <a:solidFill>
                  <a:schemeClr val="bg1"/>
                </a:solidFill>
                <a:latin typeface="+mn-lt"/>
              </a:rPr>
              <a:t> </a:t>
            </a:r>
          </a:p>
          <a:p>
            <a:pPr algn="ctr"/>
            <a:endParaRPr lang="en-GB" b="1" dirty="0">
              <a:solidFill>
                <a:schemeClr val="bg1"/>
              </a:solidFill>
              <a:latin typeface="+mn-lt"/>
            </a:endParaRPr>
          </a:p>
        </p:txBody>
      </p:sp>
      <p:graphicFrame>
        <p:nvGraphicFramePr>
          <p:cNvPr id="2" name="Diagram 1">
            <a:extLst>
              <a:ext uri="{FF2B5EF4-FFF2-40B4-BE49-F238E27FC236}">
                <a16:creationId xmlns:a16="http://schemas.microsoft.com/office/drawing/2014/main" id="{0A206EB3-C68F-4BB2-9C8D-FFB328C27AA2}"/>
              </a:ext>
            </a:extLst>
          </p:cNvPr>
          <p:cNvGraphicFramePr/>
          <p:nvPr>
            <p:extLst>
              <p:ext uri="{D42A27DB-BD31-4B8C-83A1-F6EECF244321}">
                <p14:modId xmlns:p14="http://schemas.microsoft.com/office/powerpoint/2010/main" val="3977434741"/>
              </p:ext>
            </p:extLst>
          </p:nvPr>
        </p:nvGraphicFramePr>
        <p:xfrm>
          <a:off x="1972275" y="840260"/>
          <a:ext cx="8054041" cy="5093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8CBB92C3-BDD5-4691-95A7-FFC99D834C17}"/>
              </a:ext>
            </a:extLst>
          </p:cNvPr>
          <p:cNvPicPr>
            <a:picLocks noChangeAspect="1"/>
          </p:cNvPicPr>
          <p:nvPr/>
        </p:nvPicPr>
        <p:blipFill>
          <a:blip r:embed="rId8"/>
          <a:stretch>
            <a:fillRect/>
          </a:stretch>
        </p:blipFill>
        <p:spPr>
          <a:xfrm>
            <a:off x="3608173" y="860327"/>
            <a:ext cx="4815221" cy="5073178"/>
          </a:xfrm>
          <a:prstGeom prst="rect">
            <a:avLst/>
          </a:prstGeom>
          <a:ln>
            <a:solidFill>
              <a:schemeClr val="tx1"/>
            </a:solidFill>
          </a:ln>
        </p:spPr>
      </p:pic>
    </p:spTree>
    <p:extLst>
      <p:ext uri="{BB962C8B-B14F-4D97-AF65-F5344CB8AC3E}">
        <p14:creationId xmlns:p14="http://schemas.microsoft.com/office/powerpoint/2010/main" val="296184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0A85433-8846-45AC-B60E-19DC7584F26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D99398F4-64F2-41E3-84FF-3DE8FD43821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FD22B019-A55D-41AE-B7E0-ABC4F0491D7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D64D8BA4-6A57-4D82-B369-5BEF2D725C6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22B573-A473-4493-823F-29E03B8BCEE5}"/>
              </a:ext>
            </a:extLst>
          </p:cNvPr>
          <p:cNvSpPr/>
          <p:nvPr/>
        </p:nvSpPr>
        <p:spPr>
          <a:xfrm>
            <a:off x="583244" y="1631091"/>
            <a:ext cx="4505582" cy="190294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40520A39-E26C-4C18-8CDA-1EE647DCC506}"/>
              </a:ext>
            </a:extLst>
          </p:cNvPr>
          <p:cNvSpPr txBox="1"/>
          <p:nvPr/>
        </p:nvSpPr>
        <p:spPr>
          <a:xfrm>
            <a:off x="583244" y="1631091"/>
            <a:ext cx="4272962" cy="2308324"/>
          </a:xfrm>
          <a:prstGeom prst="rect">
            <a:avLst/>
          </a:prstGeom>
          <a:noFill/>
        </p:spPr>
        <p:txBody>
          <a:bodyPr wrap="square" rtlCol="0">
            <a:spAutoFit/>
          </a:bodyPr>
          <a:lstStyle/>
          <a:p>
            <a:pPr algn="ctr"/>
            <a:r>
              <a:rPr lang="en-GB" sz="2400" dirty="0"/>
              <a:t>Police Officer Disciplinary Record</a:t>
            </a:r>
          </a:p>
          <a:p>
            <a:pPr algn="ctr"/>
            <a:endParaRPr lang="en-GB" sz="2400" dirty="0"/>
          </a:p>
          <a:p>
            <a:pPr algn="ctr"/>
            <a:r>
              <a:rPr lang="en-GB" sz="2400" dirty="0"/>
              <a:t>Past criminal and/or disciplinary matters relating to police officers who are witnesses in the case</a:t>
            </a:r>
          </a:p>
          <a:p>
            <a:pPr algn="ctr"/>
            <a:endParaRPr lang="en-GB" sz="2400" dirty="0">
              <a:solidFill>
                <a:srgbClr val="002060"/>
              </a:solidFill>
            </a:endParaRPr>
          </a:p>
        </p:txBody>
      </p:sp>
      <p:pic>
        <p:nvPicPr>
          <p:cNvPr id="3" name="Picture 2">
            <a:extLst>
              <a:ext uri="{FF2B5EF4-FFF2-40B4-BE49-F238E27FC236}">
                <a16:creationId xmlns:a16="http://schemas.microsoft.com/office/drawing/2014/main" id="{EE9F4C1D-0049-407C-B454-E618D21EE5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41824" y="1482810"/>
            <a:ext cx="5392877" cy="4352926"/>
          </a:xfrm>
          <a:prstGeom prst="rect">
            <a:avLst/>
          </a:prstGeom>
          <a:ln>
            <a:solidFill>
              <a:schemeClr val="tx1"/>
            </a:solidFill>
          </a:ln>
        </p:spPr>
      </p:pic>
      <p:sp>
        <p:nvSpPr>
          <p:cNvPr id="4" name="Title 1">
            <a:extLst>
              <a:ext uri="{FF2B5EF4-FFF2-40B4-BE49-F238E27FC236}">
                <a16:creationId xmlns:a16="http://schemas.microsoft.com/office/drawing/2014/main" id="{00CFA65E-8829-41A7-B672-720B580B048B}"/>
              </a:ext>
            </a:extLst>
          </p:cNvPr>
          <p:cNvSpPr txBox="1">
            <a:spLocks/>
          </p:cNvSpPr>
          <p:nvPr/>
        </p:nvSpPr>
        <p:spPr>
          <a:xfrm>
            <a:off x="721326" y="340414"/>
            <a:ext cx="10515600"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MG6B</a:t>
            </a:r>
            <a:r>
              <a:rPr lang="en-GB" b="1" dirty="0">
                <a:solidFill>
                  <a:schemeClr val="bg1"/>
                </a:solidFill>
                <a:latin typeface="+mn-lt"/>
              </a:rPr>
              <a:t> </a:t>
            </a:r>
          </a:p>
          <a:p>
            <a:pPr algn="ctr"/>
            <a:endParaRPr lang="en-GB" b="1" dirty="0">
              <a:solidFill>
                <a:schemeClr val="bg1"/>
              </a:solidFill>
              <a:latin typeface="+mn-lt"/>
            </a:endParaRPr>
          </a:p>
        </p:txBody>
      </p:sp>
    </p:spTree>
    <p:extLst>
      <p:ext uri="{BB962C8B-B14F-4D97-AF65-F5344CB8AC3E}">
        <p14:creationId xmlns:p14="http://schemas.microsoft.com/office/powerpoint/2010/main" val="2690713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12A69C-902C-44EF-8859-F8059F4076C7}"/>
              </a:ext>
            </a:extLst>
          </p:cNvPr>
          <p:cNvSpPr txBox="1"/>
          <p:nvPr/>
        </p:nvSpPr>
        <p:spPr>
          <a:xfrm>
            <a:off x="1045627" y="1755048"/>
            <a:ext cx="4045907" cy="175432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sz="3600" dirty="0">
                <a:solidFill>
                  <a:schemeClr val="tx1"/>
                </a:solidFill>
              </a:rPr>
              <a:t>Schedule of </a:t>
            </a:r>
          </a:p>
          <a:p>
            <a:pPr algn="ctr"/>
            <a:r>
              <a:rPr lang="en-GB" sz="3600" b="1" u="sng" dirty="0">
                <a:solidFill>
                  <a:schemeClr val="tx1"/>
                </a:solidFill>
              </a:rPr>
              <a:t>Non-sensitive</a:t>
            </a:r>
            <a:r>
              <a:rPr lang="en-GB" sz="3600" dirty="0">
                <a:solidFill>
                  <a:schemeClr val="tx1"/>
                </a:solidFill>
              </a:rPr>
              <a:t> unused material</a:t>
            </a:r>
          </a:p>
        </p:txBody>
      </p:sp>
      <p:pic>
        <p:nvPicPr>
          <p:cNvPr id="3" name="Picture 2">
            <a:extLst>
              <a:ext uri="{FF2B5EF4-FFF2-40B4-BE49-F238E27FC236}">
                <a16:creationId xmlns:a16="http://schemas.microsoft.com/office/drawing/2014/main" id="{5B6E68C8-75E7-4A33-B56F-FBCB765ED8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210" y="1211350"/>
            <a:ext cx="5550161" cy="4534542"/>
          </a:xfrm>
          <a:prstGeom prst="rect">
            <a:avLst/>
          </a:prstGeom>
          <a:ln>
            <a:solidFill>
              <a:schemeClr val="tx1"/>
            </a:solidFill>
          </a:ln>
        </p:spPr>
      </p:pic>
      <p:sp>
        <p:nvSpPr>
          <p:cNvPr id="4" name="Title 1">
            <a:extLst>
              <a:ext uri="{FF2B5EF4-FFF2-40B4-BE49-F238E27FC236}">
                <a16:creationId xmlns:a16="http://schemas.microsoft.com/office/drawing/2014/main" id="{F01BD5BD-A34B-49C8-AE44-7F34FD8D883C}"/>
              </a:ext>
            </a:extLst>
          </p:cNvPr>
          <p:cNvSpPr txBox="1">
            <a:spLocks/>
          </p:cNvSpPr>
          <p:nvPr/>
        </p:nvSpPr>
        <p:spPr>
          <a:xfrm>
            <a:off x="721326" y="340414"/>
            <a:ext cx="10515600"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MG6C</a:t>
            </a:r>
            <a:r>
              <a:rPr lang="en-GB" b="1" dirty="0">
                <a:solidFill>
                  <a:schemeClr val="bg1"/>
                </a:solidFill>
                <a:latin typeface="+mn-lt"/>
              </a:rPr>
              <a:t> </a:t>
            </a:r>
          </a:p>
          <a:p>
            <a:pPr algn="ctr"/>
            <a:endParaRPr lang="en-GB" b="1" dirty="0">
              <a:solidFill>
                <a:schemeClr val="bg1"/>
              </a:solidFill>
              <a:latin typeface="+mn-lt"/>
            </a:endParaRPr>
          </a:p>
        </p:txBody>
      </p:sp>
    </p:spTree>
    <p:extLst>
      <p:ext uri="{BB962C8B-B14F-4D97-AF65-F5344CB8AC3E}">
        <p14:creationId xmlns:p14="http://schemas.microsoft.com/office/powerpoint/2010/main" val="34663468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FC53D7-6B8D-401B-A2D6-92C5A1335FA2}"/>
              </a:ext>
            </a:extLst>
          </p:cNvPr>
          <p:cNvSpPr txBox="1"/>
          <p:nvPr/>
        </p:nvSpPr>
        <p:spPr>
          <a:xfrm>
            <a:off x="721326" y="1207876"/>
            <a:ext cx="3938475" cy="95410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sz="2800" dirty="0">
                <a:solidFill>
                  <a:schemeClr val="tx1"/>
                </a:solidFill>
              </a:rPr>
              <a:t>Schedule of </a:t>
            </a:r>
            <a:r>
              <a:rPr lang="en-GB" sz="2800" b="1" u="sng" dirty="0">
                <a:solidFill>
                  <a:schemeClr val="tx1"/>
                </a:solidFill>
              </a:rPr>
              <a:t>Sensitive</a:t>
            </a:r>
            <a:r>
              <a:rPr lang="en-GB" sz="2800" dirty="0">
                <a:solidFill>
                  <a:schemeClr val="tx1"/>
                </a:solidFill>
              </a:rPr>
              <a:t> unused material</a:t>
            </a:r>
          </a:p>
        </p:txBody>
      </p:sp>
      <p:pic>
        <p:nvPicPr>
          <p:cNvPr id="3" name="Picture 2">
            <a:extLst>
              <a:ext uri="{FF2B5EF4-FFF2-40B4-BE49-F238E27FC236}">
                <a16:creationId xmlns:a16="http://schemas.microsoft.com/office/drawing/2014/main" id="{E7EDB21A-8D04-43F5-974A-D041870BFC6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046" y="1184857"/>
            <a:ext cx="5481503" cy="4474538"/>
          </a:xfrm>
          <a:prstGeom prst="rect">
            <a:avLst/>
          </a:prstGeom>
          <a:ln>
            <a:solidFill>
              <a:schemeClr val="tx1"/>
            </a:solidFill>
          </a:ln>
        </p:spPr>
      </p:pic>
      <p:sp>
        <p:nvSpPr>
          <p:cNvPr id="5" name="Title 1">
            <a:extLst>
              <a:ext uri="{FF2B5EF4-FFF2-40B4-BE49-F238E27FC236}">
                <a16:creationId xmlns:a16="http://schemas.microsoft.com/office/drawing/2014/main" id="{0848A7B5-96C8-49F4-9E9B-E808F27E054D}"/>
              </a:ext>
            </a:extLst>
          </p:cNvPr>
          <p:cNvSpPr txBox="1">
            <a:spLocks/>
          </p:cNvSpPr>
          <p:nvPr/>
        </p:nvSpPr>
        <p:spPr>
          <a:xfrm>
            <a:off x="721326" y="340414"/>
            <a:ext cx="10515600"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MG6D</a:t>
            </a:r>
            <a:r>
              <a:rPr lang="en-GB" b="1" dirty="0">
                <a:solidFill>
                  <a:schemeClr val="bg1"/>
                </a:solidFill>
                <a:latin typeface="+mn-lt"/>
              </a:rPr>
              <a:t> </a:t>
            </a:r>
          </a:p>
          <a:p>
            <a:pPr algn="ctr"/>
            <a:endParaRPr lang="en-GB" b="1" dirty="0">
              <a:solidFill>
                <a:schemeClr val="bg1"/>
              </a:solidFill>
              <a:latin typeface="+mn-lt"/>
            </a:endParaRPr>
          </a:p>
        </p:txBody>
      </p:sp>
      <p:sp>
        <p:nvSpPr>
          <p:cNvPr id="7" name="Callout: Right Arrow 6">
            <a:extLst>
              <a:ext uri="{FF2B5EF4-FFF2-40B4-BE49-F238E27FC236}">
                <a16:creationId xmlns:a16="http://schemas.microsoft.com/office/drawing/2014/main" id="{E9274164-210B-4BD8-B538-D91F89DB75AE}"/>
              </a:ext>
            </a:extLst>
          </p:cNvPr>
          <p:cNvSpPr/>
          <p:nvPr/>
        </p:nvSpPr>
        <p:spPr>
          <a:xfrm>
            <a:off x="1906859" y="2743201"/>
            <a:ext cx="3624146" cy="3018436"/>
          </a:xfrm>
          <a:prstGeom prst="right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Items 2 &amp; 3 would be considered ‘Highly Sensitive’ and should be submitted on a separate MG6D</a:t>
            </a:r>
          </a:p>
        </p:txBody>
      </p:sp>
    </p:spTree>
    <p:extLst>
      <p:ext uri="{BB962C8B-B14F-4D97-AF65-F5344CB8AC3E}">
        <p14:creationId xmlns:p14="http://schemas.microsoft.com/office/powerpoint/2010/main" val="94324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51A3AF5-5615-4B9C-A905-32ED82EAF441}"/>
              </a:ext>
            </a:extLst>
          </p:cNvPr>
          <p:cNvSpPr/>
          <p:nvPr/>
        </p:nvSpPr>
        <p:spPr>
          <a:xfrm>
            <a:off x="1322585" y="4919113"/>
            <a:ext cx="9546830" cy="83099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3"/>
          <a:stretch>
            <a:fillRect/>
          </a:stretch>
        </p:blipFill>
        <p:spPr>
          <a:xfrm>
            <a:off x="690479" y="1006052"/>
            <a:ext cx="5774489" cy="3743045"/>
          </a:xfrm>
          <a:prstGeom prst="rect">
            <a:avLst/>
          </a:prstGeom>
        </p:spPr>
      </p:pic>
      <p:sp>
        <p:nvSpPr>
          <p:cNvPr id="5" name="Rectangle 4"/>
          <p:cNvSpPr/>
          <p:nvPr/>
        </p:nvSpPr>
        <p:spPr>
          <a:xfrm>
            <a:off x="7421950" y="1161645"/>
            <a:ext cx="4325551" cy="3170099"/>
          </a:xfrm>
          <a:prstGeom prst="rect">
            <a:avLst/>
          </a:prstGeom>
          <a:solidFill>
            <a:schemeClr val="accent2">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effectLst/>
                <a:uLnTx/>
                <a:uFillTx/>
                <a:latin typeface="Calibri"/>
                <a:ea typeface="+mn-ea"/>
                <a:cs typeface="+mn-cs"/>
              </a:rPr>
              <a:t>COMMON REASONS FOR SENSITIVITY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Material relating to children (</a:t>
            </a:r>
            <a:r>
              <a:rPr kumimoji="0" lang="en-GB" sz="2000" b="0" i="0" u="none" strike="noStrike" kern="1200" cap="none" spc="0" normalizeH="0" baseline="0" noProof="0" dirty="0" err="1">
                <a:ln>
                  <a:noFill/>
                </a:ln>
                <a:effectLst/>
                <a:uLnTx/>
                <a:uFillTx/>
                <a:latin typeface="Calibri"/>
                <a:ea typeface="+mn-ea"/>
                <a:cs typeface="+mn-cs"/>
              </a:rPr>
              <a:t>eg</a:t>
            </a:r>
            <a:r>
              <a:rPr kumimoji="0" lang="en-GB" sz="2000" b="0" i="0" u="none" strike="noStrike" kern="1200" cap="none" spc="0" normalizeH="0" baseline="0" noProof="0" dirty="0">
                <a:ln>
                  <a:noFill/>
                </a:ln>
                <a:effectLst/>
                <a:uLnTx/>
                <a:uFillTx/>
                <a:latin typeface="Calibri"/>
                <a:ea typeface="+mn-ea"/>
                <a:cs typeface="+mn-cs"/>
              </a:rPr>
              <a:t> from social services)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Material given in confidence – Agencies or Individuals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Material relating to the private life of a witness – Protect from intimidation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Protect Tactics – Covert – CHIS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National Security </a:t>
            </a:r>
          </a:p>
        </p:txBody>
      </p:sp>
      <p:sp>
        <p:nvSpPr>
          <p:cNvPr id="4" name="TextBox 3"/>
          <p:cNvSpPr txBox="1"/>
          <p:nvPr/>
        </p:nvSpPr>
        <p:spPr>
          <a:xfrm>
            <a:off x="1535121" y="4910503"/>
            <a:ext cx="9334294"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effectLst/>
                <a:uLnTx/>
                <a:uFillTx/>
                <a:latin typeface="Calibri" panose="020F0502020204030204"/>
              </a:rPr>
              <a:t>Material </a:t>
            </a:r>
            <a:r>
              <a:rPr lang="en-GB" sz="2400" dirty="0">
                <a:latin typeface="Calibri" panose="020F0502020204030204"/>
              </a:rPr>
              <a:t>simply </a:t>
            </a:r>
            <a:r>
              <a:rPr kumimoji="0" lang="en-GB" sz="2400" i="0" u="none" strike="noStrike" kern="1200" cap="none" spc="0" normalizeH="0" baseline="0" noProof="0" dirty="0">
                <a:ln>
                  <a:noFill/>
                </a:ln>
                <a:effectLst/>
                <a:uLnTx/>
                <a:uFillTx/>
                <a:latin typeface="Calibri" panose="020F0502020204030204"/>
              </a:rPr>
              <a:t>containing Personal information will</a:t>
            </a:r>
            <a:r>
              <a:rPr kumimoji="0" lang="en-GB" sz="2400" b="1" i="0" u="none" strike="noStrike" kern="1200" cap="none" spc="0" normalizeH="0" baseline="0" noProof="0" dirty="0">
                <a:ln>
                  <a:noFill/>
                </a:ln>
                <a:effectLst/>
                <a:uLnTx/>
                <a:uFillTx/>
                <a:latin typeface="Calibri" panose="020F0502020204030204"/>
              </a:rPr>
              <a:t> </a:t>
            </a:r>
            <a:r>
              <a:rPr kumimoji="0" lang="en-GB" sz="2400" b="1" i="0" u="sng" strike="noStrike" kern="1200" cap="none" spc="0" normalizeH="0" baseline="0" noProof="0" dirty="0">
                <a:ln>
                  <a:noFill/>
                </a:ln>
                <a:effectLst/>
                <a:uLnTx/>
                <a:uFillTx/>
                <a:latin typeface="Calibri" panose="020F0502020204030204"/>
              </a:rPr>
              <a:t>not</a:t>
            </a:r>
            <a:r>
              <a:rPr kumimoji="0" lang="en-GB" sz="2400" b="1" i="0" u="none" strike="noStrike" kern="1200" cap="none" spc="0" normalizeH="0" baseline="0" noProof="0" dirty="0">
                <a:ln>
                  <a:noFill/>
                </a:ln>
                <a:effectLst/>
                <a:uLnTx/>
                <a:uFillTx/>
                <a:latin typeface="Calibri" panose="020F0502020204030204"/>
              </a:rPr>
              <a:t> </a:t>
            </a:r>
            <a:r>
              <a:rPr kumimoji="0" lang="en-GB" sz="2400" i="0" u="none" strike="noStrike" kern="1200" cap="none" spc="0" normalizeH="0" baseline="0" noProof="0" dirty="0">
                <a:ln>
                  <a:noFill/>
                </a:ln>
                <a:effectLst/>
                <a:uLnTx/>
                <a:uFillTx/>
                <a:latin typeface="Calibri" panose="020F0502020204030204"/>
              </a:rPr>
              <a:t>be considered sensitive for this reason alone </a:t>
            </a:r>
            <a:r>
              <a:rPr lang="en-GB" sz="2400" dirty="0">
                <a:latin typeface="Calibri" panose="020F0502020204030204"/>
              </a:rPr>
              <a:t>&amp; </a:t>
            </a:r>
            <a:r>
              <a:rPr kumimoji="0" lang="en-GB" sz="2400" i="0" u="none" strike="noStrike" kern="1200" cap="none" spc="0" normalizeH="0" baseline="0" noProof="0" dirty="0">
                <a:ln>
                  <a:noFill/>
                </a:ln>
                <a:effectLst/>
                <a:uLnTx/>
                <a:uFillTx/>
                <a:latin typeface="Calibri" panose="020F0502020204030204"/>
              </a:rPr>
              <a:t>should be </a:t>
            </a:r>
            <a:r>
              <a:rPr lang="en-GB" sz="2400" b="1" u="sng" noProof="0" dirty="0">
                <a:latin typeface="Calibri" panose="020F0502020204030204"/>
              </a:rPr>
              <a:t>redacted</a:t>
            </a:r>
            <a:r>
              <a:rPr kumimoji="0" lang="en-GB" sz="2400" b="1" i="0" u="none" strike="noStrike" kern="1200" cap="none" spc="0" normalizeH="0" baseline="0" noProof="0" dirty="0">
                <a:ln>
                  <a:noFill/>
                </a:ln>
                <a:effectLst/>
                <a:uLnTx/>
                <a:uFillTx/>
                <a:latin typeface="Calibri" panose="020F0502020204030204"/>
              </a:rPr>
              <a:t>  </a:t>
            </a:r>
          </a:p>
        </p:txBody>
      </p:sp>
      <p:sp>
        <p:nvSpPr>
          <p:cNvPr id="7" name="Title 1">
            <a:extLst>
              <a:ext uri="{FF2B5EF4-FFF2-40B4-BE49-F238E27FC236}">
                <a16:creationId xmlns:a16="http://schemas.microsoft.com/office/drawing/2014/main" id="{5D9E35EF-4DC9-4009-8A3B-3A375A6DD0FE}"/>
              </a:ext>
            </a:extLst>
          </p:cNvPr>
          <p:cNvSpPr txBox="1">
            <a:spLocks/>
          </p:cNvSpPr>
          <p:nvPr/>
        </p:nvSpPr>
        <p:spPr>
          <a:xfrm>
            <a:off x="838200" y="147092"/>
            <a:ext cx="10515600"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Sensitivity Test </a:t>
            </a:r>
          </a:p>
          <a:p>
            <a:pPr algn="ctr"/>
            <a:endParaRPr lang="en-GB" b="1" dirty="0">
              <a:solidFill>
                <a:schemeClr val="bg1"/>
              </a:solidFill>
              <a:latin typeface="+mn-lt"/>
            </a:endParaRPr>
          </a:p>
        </p:txBody>
      </p:sp>
    </p:spTree>
    <p:extLst>
      <p:ext uri="{BB962C8B-B14F-4D97-AF65-F5344CB8AC3E}">
        <p14:creationId xmlns:p14="http://schemas.microsoft.com/office/powerpoint/2010/main" val="3608329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96045F39-2B2E-468D-A386-8FA42AE6C305}"/>
              </a:ext>
            </a:extLst>
          </p:cNvPr>
          <p:cNvSpPr/>
          <p:nvPr/>
        </p:nvSpPr>
        <p:spPr>
          <a:xfrm>
            <a:off x="1000897" y="1952368"/>
            <a:ext cx="4722894" cy="2335427"/>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4F65BDE-55D6-428A-AA1C-AC1842D9BCDB}"/>
              </a:ext>
            </a:extLst>
          </p:cNvPr>
          <p:cNvSpPr txBox="1"/>
          <p:nvPr/>
        </p:nvSpPr>
        <p:spPr>
          <a:xfrm>
            <a:off x="3194179" y="391665"/>
            <a:ext cx="5803641" cy="646331"/>
          </a:xfrm>
          <a:prstGeom prst="rect">
            <a:avLst/>
          </a:prstGeom>
          <a:solidFill>
            <a:srgbClr val="002060"/>
          </a:solidFill>
        </p:spPr>
        <p:txBody>
          <a:bodyPr wrap="square" rtlCol="0">
            <a:spAutoFit/>
          </a:bodyPr>
          <a:lstStyle/>
          <a:p>
            <a:pPr algn="ctr">
              <a:buFontTx/>
              <a:buNone/>
            </a:pPr>
            <a:r>
              <a:rPr lang="en-GB" altLang="en-US" sz="3600" b="1" dirty="0">
                <a:solidFill>
                  <a:schemeClr val="bg1"/>
                </a:solidFill>
                <a:latin typeface="Arial" panose="020B0604020202020204" pitchFamily="34" charset="0"/>
                <a:cs typeface="Arial" panose="020B0604020202020204" pitchFamily="34" charset="0"/>
              </a:rPr>
              <a:t>Activity 3  </a:t>
            </a:r>
          </a:p>
        </p:txBody>
      </p:sp>
      <p:sp>
        <p:nvSpPr>
          <p:cNvPr id="4" name="TextBox 3">
            <a:extLst>
              <a:ext uri="{FF2B5EF4-FFF2-40B4-BE49-F238E27FC236}">
                <a16:creationId xmlns:a16="http://schemas.microsoft.com/office/drawing/2014/main" id="{9EEE73FE-BCF4-49CF-9B8F-C39C17A71529}"/>
              </a:ext>
            </a:extLst>
          </p:cNvPr>
          <p:cNvSpPr txBox="1"/>
          <p:nvPr/>
        </p:nvSpPr>
        <p:spPr>
          <a:xfrm>
            <a:off x="244620" y="2521059"/>
            <a:ext cx="6096000" cy="1815882"/>
          </a:xfrm>
          <a:prstGeom prst="rect">
            <a:avLst/>
          </a:prstGeom>
          <a:noFill/>
        </p:spPr>
        <p:txBody>
          <a:bodyPr wrap="square">
            <a:spAutoFit/>
          </a:bodyPr>
          <a:lstStyle/>
          <a:p>
            <a:pPr algn="ctr">
              <a:buFontTx/>
              <a:buNone/>
            </a:pPr>
            <a:r>
              <a:rPr lang="en-GB" altLang="en-US" sz="2800" b="1" dirty="0">
                <a:latin typeface="Arial" panose="020B0604020202020204" pitchFamily="34" charset="0"/>
                <a:cs typeface="Arial" panose="020B0604020202020204" pitchFamily="34" charset="0"/>
              </a:rPr>
              <a:t>Non-sensitive (MG6C)</a:t>
            </a:r>
          </a:p>
          <a:p>
            <a:pPr algn="ctr"/>
            <a:r>
              <a:rPr lang="en-GB" altLang="en-US" sz="2800" b="1" dirty="0">
                <a:latin typeface="Arial" panose="020B0604020202020204" pitchFamily="34" charset="0"/>
                <a:cs typeface="Arial" panose="020B0604020202020204" pitchFamily="34" charset="0"/>
              </a:rPr>
              <a:t>or</a:t>
            </a:r>
          </a:p>
          <a:p>
            <a:pPr algn="ctr"/>
            <a:r>
              <a:rPr lang="en-GB" altLang="en-US" sz="2800" b="1" dirty="0">
                <a:latin typeface="Arial" panose="020B0604020202020204" pitchFamily="34" charset="0"/>
                <a:cs typeface="Arial" panose="020B0604020202020204" pitchFamily="34" charset="0"/>
              </a:rPr>
              <a:t>Sensitive (MG6D)</a:t>
            </a:r>
          </a:p>
          <a:p>
            <a:pPr algn="ctr">
              <a:buFontTx/>
              <a:buNone/>
            </a:pPr>
            <a:endParaRPr lang="en-GB" altLang="en-US" sz="2800" b="1" dirty="0">
              <a:latin typeface="Arial" panose="020B0604020202020204" pitchFamily="34" charset="0"/>
              <a:cs typeface="Arial" panose="020B0604020202020204" pitchFamily="34" charset="0"/>
            </a:endParaRPr>
          </a:p>
        </p:txBody>
      </p:sp>
      <p:pic>
        <p:nvPicPr>
          <p:cNvPr id="5" name="Content Placeholder 3">
            <a:extLst>
              <a:ext uri="{FF2B5EF4-FFF2-40B4-BE49-F238E27FC236}">
                <a16:creationId xmlns:a16="http://schemas.microsoft.com/office/drawing/2014/main" id="{8F0C8788-4721-4FE3-8F43-F55C1F5F3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1902" y="2056267"/>
            <a:ext cx="4460032" cy="3175032"/>
          </a:xfrm>
          <a:prstGeom prst="rect">
            <a:avLst/>
          </a:prstGeom>
        </p:spPr>
      </p:pic>
      <p:sp>
        <p:nvSpPr>
          <p:cNvPr id="8" name="TextBox 7">
            <a:extLst>
              <a:ext uri="{FF2B5EF4-FFF2-40B4-BE49-F238E27FC236}">
                <a16:creationId xmlns:a16="http://schemas.microsoft.com/office/drawing/2014/main" id="{4FAD7AA6-64CB-47AC-9E0B-4B7E2473CC55}"/>
              </a:ext>
            </a:extLst>
          </p:cNvPr>
          <p:cNvSpPr txBox="1"/>
          <p:nvPr/>
        </p:nvSpPr>
        <p:spPr>
          <a:xfrm>
            <a:off x="9147088" y="3960817"/>
            <a:ext cx="1036735" cy="461665"/>
          </a:xfrm>
          <a:prstGeom prst="rect">
            <a:avLst/>
          </a:prstGeom>
          <a:noFill/>
        </p:spPr>
        <p:txBody>
          <a:bodyPr wrap="square" rtlCol="0">
            <a:spAutoFit/>
          </a:bodyPr>
          <a:lstStyle/>
          <a:p>
            <a:r>
              <a:rPr lang="en-GB" sz="2400" b="1" dirty="0">
                <a:solidFill>
                  <a:schemeClr val="bg1"/>
                </a:solidFill>
              </a:rPr>
              <a:t>Box 3</a:t>
            </a:r>
          </a:p>
        </p:txBody>
      </p:sp>
    </p:spTree>
    <p:extLst>
      <p:ext uri="{BB962C8B-B14F-4D97-AF65-F5344CB8AC3E}">
        <p14:creationId xmlns:p14="http://schemas.microsoft.com/office/powerpoint/2010/main" val="5623871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DB343E5-5CA8-4BC8-9499-6F401D519881}"/>
              </a:ext>
            </a:extLst>
          </p:cNvPr>
          <p:cNvSpPr txBox="1">
            <a:spLocks noChangeArrowheads="1"/>
          </p:cNvSpPr>
          <p:nvPr/>
        </p:nvSpPr>
        <p:spPr>
          <a:xfrm>
            <a:off x="1353802" y="324745"/>
            <a:ext cx="9152466" cy="664299"/>
          </a:xfrm>
          <a:prstGeom prst="rect">
            <a:avLst/>
          </a:prstGeom>
          <a:solidFill>
            <a:schemeClr val="accent5">
              <a:lumMod val="50000"/>
            </a:schemeClr>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sz="3600" b="1" dirty="0">
                <a:solidFill>
                  <a:schemeClr val="bg1"/>
                </a:solidFill>
              </a:rPr>
              <a:t>MG6C Entry Example </a:t>
            </a:r>
          </a:p>
          <a:p>
            <a:endParaRPr lang="en-GB" altLang="en-US" dirty="0"/>
          </a:p>
        </p:txBody>
      </p:sp>
      <p:graphicFrame>
        <p:nvGraphicFramePr>
          <p:cNvPr id="3" name="Table 4">
            <a:extLst>
              <a:ext uri="{FF2B5EF4-FFF2-40B4-BE49-F238E27FC236}">
                <a16:creationId xmlns:a16="http://schemas.microsoft.com/office/drawing/2014/main" id="{75693E8E-3EDD-49DB-9750-BFC63DA86134}"/>
              </a:ext>
            </a:extLst>
          </p:cNvPr>
          <p:cNvGraphicFramePr>
            <a:graphicFrameLocks noGrp="1"/>
          </p:cNvGraphicFramePr>
          <p:nvPr/>
        </p:nvGraphicFramePr>
        <p:xfrm>
          <a:off x="949411" y="1955341"/>
          <a:ext cx="10293178" cy="1925320"/>
        </p:xfrm>
        <a:graphic>
          <a:graphicData uri="http://schemas.openxmlformats.org/drawingml/2006/table">
            <a:tbl>
              <a:tblPr firstRow="1" bandRow="1">
                <a:tableStyleId>{F5AB1C69-6EDB-4FF4-983F-18BD219EF322}</a:tableStyleId>
              </a:tblPr>
              <a:tblGrid>
                <a:gridCol w="844805">
                  <a:extLst>
                    <a:ext uri="{9D8B030D-6E8A-4147-A177-3AD203B41FA5}">
                      <a16:colId xmlns:a16="http://schemas.microsoft.com/office/drawing/2014/main" val="3089940776"/>
                    </a:ext>
                  </a:extLst>
                </a:gridCol>
                <a:gridCol w="7605130">
                  <a:extLst>
                    <a:ext uri="{9D8B030D-6E8A-4147-A177-3AD203B41FA5}">
                      <a16:colId xmlns:a16="http://schemas.microsoft.com/office/drawing/2014/main" val="2920992322"/>
                    </a:ext>
                  </a:extLst>
                </a:gridCol>
                <a:gridCol w="1843243">
                  <a:extLst>
                    <a:ext uri="{9D8B030D-6E8A-4147-A177-3AD203B41FA5}">
                      <a16:colId xmlns:a16="http://schemas.microsoft.com/office/drawing/2014/main" val="2027764497"/>
                    </a:ext>
                  </a:extLst>
                </a:gridCol>
              </a:tblGrid>
              <a:tr h="370840">
                <a:tc>
                  <a:txBody>
                    <a:bodyPr/>
                    <a:lstStyle/>
                    <a:p>
                      <a:r>
                        <a:rPr lang="en-GB" dirty="0"/>
                        <a:t>Item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Description and Relevance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Location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88632360"/>
                  </a:ext>
                </a:extLst>
              </a:tr>
              <a:tr h="370840">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latin typeface="+mn-lt"/>
                          <a:ea typeface="+mn-ea"/>
                          <a:cs typeface="+mn-cs"/>
                        </a:rPr>
                        <a:t>Copy of CCTV footage from Master Gunners PH dated 1</a:t>
                      </a:r>
                      <a:r>
                        <a:rPr lang="en-GB" sz="1800" b="1" kern="1200" baseline="30000" dirty="0">
                          <a:solidFill>
                            <a:schemeClr val="dk1"/>
                          </a:solidFill>
                          <a:effectLst/>
                          <a:latin typeface="+mn-lt"/>
                          <a:ea typeface="+mn-ea"/>
                          <a:cs typeface="+mn-cs"/>
                        </a:rPr>
                        <a:t>st</a:t>
                      </a:r>
                      <a:r>
                        <a:rPr lang="en-GB" sz="1800" b="1" kern="1200" dirty="0">
                          <a:solidFill>
                            <a:schemeClr val="dk1"/>
                          </a:solidFill>
                          <a:effectLst/>
                          <a:latin typeface="+mn-lt"/>
                          <a:ea typeface="+mn-ea"/>
                          <a:cs typeface="+mn-cs"/>
                        </a:rPr>
                        <a:t> May between 1200hrs and 2330hrs.</a:t>
                      </a:r>
                      <a:endParaRPr lang="en-GB" sz="18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Central Property Store</a:t>
                      </a:r>
                      <a:endParaRPr lang="en-GB" sz="1800" kern="1200" dirty="0">
                        <a:solidFill>
                          <a:schemeClr val="dk1"/>
                        </a:solidFill>
                        <a:effectLst/>
                        <a:latin typeface="+mn-lt"/>
                        <a:ea typeface="+mn-ea"/>
                        <a:cs typeface="+mn-cs"/>
                      </a:endParaRP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50293748"/>
                  </a:ext>
                </a:extLst>
              </a:tr>
              <a:tr h="370840">
                <a:tc>
                  <a:txBody>
                    <a:bodyPr/>
                    <a:lstStyle/>
                    <a:p>
                      <a:r>
                        <a:rPr lang="en-GB"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latin typeface="+mn-lt"/>
                          <a:ea typeface="+mn-ea"/>
                          <a:cs typeface="+mn-cs"/>
                        </a:rPr>
                        <a:t>Occurrence No 123 Dated 1</a:t>
                      </a:r>
                      <a:r>
                        <a:rPr lang="en-GB" sz="1800" b="1" kern="1200" baseline="30000" dirty="0">
                          <a:solidFill>
                            <a:schemeClr val="dk1"/>
                          </a:solidFill>
                          <a:effectLst/>
                          <a:latin typeface="+mn-lt"/>
                          <a:ea typeface="+mn-ea"/>
                          <a:cs typeface="+mn-cs"/>
                        </a:rPr>
                        <a:t>st</a:t>
                      </a:r>
                      <a:r>
                        <a:rPr lang="en-GB" sz="1800" b="1" kern="1200" dirty="0">
                          <a:solidFill>
                            <a:schemeClr val="dk1"/>
                          </a:solidFill>
                          <a:effectLst/>
                          <a:latin typeface="+mn-lt"/>
                          <a:ea typeface="+mn-ea"/>
                          <a:cs typeface="+mn-cs"/>
                        </a:rPr>
                        <a:t> May </a:t>
                      </a:r>
                      <a:endParaRPr lang="en-GB" sz="1800" kern="1200" dirty="0">
                        <a:solidFill>
                          <a:schemeClr val="dk1"/>
                        </a:solidFill>
                        <a:effectLst/>
                        <a:latin typeface="+mn-lt"/>
                        <a:ea typeface="+mn-ea"/>
                        <a:cs typeface="+mn-cs"/>
                      </a:endParaRP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b="1" dirty="0"/>
                        <a:t>Niche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06134722"/>
                  </a:ext>
                </a:extLst>
              </a:tr>
            </a:tbl>
          </a:graphicData>
        </a:graphic>
      </p:graphicFrame>
    </p:spTree>
    <p:extLst>
      <p:ext uri="{BB962C8B-B14F-4D97-AF65-F5344CB8AC3E}">
        <p14:creationId xmlns:p14="http://schemas.microsoft.com/office/powerpoint/2010/main" val="62283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DB343E5-5CA8-4BC8-9499-6F401D519881}"/>
              </a:ext>
            </a:extLst>
          </p:cNvPr>
          <p:cNvSpPr txBox="1">
            <a:spLocks noChangeArrowheads="1"/>
          </p:cNvSpPr>
          <p:nvPr/>
        </p:nvSpPr>
        <p:spPr>
          <a:xfrm>
            <a:off x="1349493" y="262961"/>
            <a:ext cx="9493014" cy="664299"/>
          </a:xfrm>
          <a:prstGeom prst="rect">
            <a:avLst/>
          </a:prstGeom>
          <a:solidFill>
            <a:schemeClr val="accent5">
              <a:lumMod val="50000"/>
            </a:schemeClr>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sz="3600" dirty="0">
                <a:solidFill>
                  <a:schemeClr val="bg1"/>
                </a:solidFill>
              </a:rPr>
              <a:t>Detailed Clear Accurate MG6C Entry Example </a:t>
            </a:r>
          </a:p>
          <a:p>
            <a:endParaRPr lang="en-GB" altLang="en-US" dirty="0"/>
          </a:p>
        </p:txBody>
      </p:sp>
      <p:graphicFrame>
        <p:nvGraphicFramePr>
          <p:cNvPr id="3" name="Table 4">
            <a:extLst>
              <a:ext uri="{FF2B5EF4-FFF2-40B4-BE49-F238E27FC236}">
                <a16:creationId xmlns:a16="http://schemas.microsoft.com/office/drawing/2014/main" id="{75693E8E-3EDD-49DB-9750-BFC63DA86134}"/>
              </a:ext>
            </a:extLst>
          </p:cNvPr>
          <p:cNvGraphicFramePr>
            <a:graphicFrameLocks noGrp="1"/>
          </p:cNvGraphicFramePr>
          <p:nvPr>
            <p:extLst>
              <p:ext uri="{D42A27DB-BD31-4B8C-83A1-F6EECF244321}">
                <p14:modId xmlns:p14="http://schemas.microsoft.com/office/powerpoint/2010/main" val="681743120"/>
              </p:ext>
            </p:extLst>
          </p:nvPr>
        </p:nvGraphicFramePr>
        <p:xfrm>
          <a:off x="1235677" y="1115082"/>
          <a:ext cx="10293178" cy="4394200"/>
        </p:xfrm>
        <a:graphic>
          <a:graphicData uri="http://schemas.openxmlformats.org/drawingml/2006/table">
            <a:tbl>
              <a:tblPr firstRow="1" bandRow="1">
                <a:tableStyleId>{F5AB1C69-6EDB-4FF4-983F-18BD219EF322}</a:tableStyleId>
              </a:tblPr>
              <a:tblGrid>
                <a:gridCol w="844805">
                  <a:extLst>
                    <a:ext uri="{9D8B030D-6E8A-4147-A177-3AD203B41FA5}">
                      <a16:colId xmlns:a16="http://schemas.microsoft.com/office/drawing/2014/main" val="3089940776"/>
                    </a:ext>
                  </a:extLst>
                </a:gridCol>
                <a:gridCol w="7605130">
                  <a:extLst>
                    <a:ext uri="{9D8B030D-6E8A-4147-A177-3AD203B41FA5}">
                      <a16:colId xmlns:a16="http://schemas.microsoft.com/office/drawing/2014/main" val="2920992322"/>
                    </a:ext>
                  </a:extLst>
                </a:gridCol>
                <a:gridCol w="1843243">
                  <a:extLst>
                    <a:ext uri="{9D8B030D-6E8A-4147-A177-3AD203B41FA5}">
                      <a16:colId xmlns:a16="http://schemas.microsoft.com/office/drawing/2014/main" val="2027764497"/>
                    </a:ext>
                  </a:extLst>
                </a:gridCol>
              </a:tblGrid>
              <a:tr h="370840">
                <a:tc>
                  <a:txBody>
                    <a:bodyPr/>
                    <a:lstStyle/>
                    <a:p>
                      <a:r>
                        <a:rPr lang="en-GB" dirty="0"/>
                        <a:t>Item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Description and Relevance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Location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88632360"/>
                  </a:ext>
                </a:extLst>
              </a:tr>
              <a:tr h="370840">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latin typeface="+mn-lt"/>
                          <a:ea typeface="+mn-ea"/>
                          <a:cs typeface="+mn-cs"/>
                        </a:rPr>
                        <a:t>Copy of CCTV footage from Master Gunners PH dated 1</a:t>
                      </a:r>
                      <a:r>
                        <a:rPr lang="en-GB" sz="1800" b="1" kern="1200" baseline="30000" dirty="0">
                          <a:solidFill>
                            <a:schemeClr val="dk1"/>
                          </a:solidFill>
                          <a:effectLst/>
                          <a:latin typeface="+mn-lt"/>
                          <a:ea typeface="+mn-ea"/>
                          <a:cs typeface="+mn-cs"/>
                        </a:rPr>
                        <a:t>st</a:t>
                      </a:r>
                      <a:r>
                        <a:rPr lang="en-GB" sz="1800" b="1" kern="1200" dirty="0">
                          <a:solidFill>
                            <a:schemeClr val="dk1"/>
                          </a:solidFill>
                          <a:effectLst/>
                          <a:latin typeface="+mn-lt"/>
                          <a:ea typeface="+mn-ea"/>
                          <a:cs typeface="+mn-cs"/>
                        </a:rPr>
                        <a:t> May between 1200hrs and 2330hrs.</a:t>
                      </a:r>
                      <a:endParaRPr lang="en-GB" sz="1800" kern="1200" dirty="0">
                        <a:solidFill>
                          <a:schemeClr val="dk1"/>
                        </a:solidFill>
                        <a:effectLst/>
                        <a:latin typeface="+mn-lt"/>
                        <a:ea typeface="+mn-ea"/>
                        <a:cs typeface="+mn-cs"/>
                      </a:endParaRPr>
                    </a:p>
                    <a:p>
                      <a:r>
                        <a:rPr lang="en-GB" sz="1800" kern="1200" dirty="0">
                          <a:solidFill>
                            <a:schemeClr val="dk1"/>
                          </a:solidFill>
                          <a:effectLst/>
                          <a:latin typeface="+mn-lt"/>
                          <a:ea typeface="+mn-ea"/>
                          <a:cs typeface="+mn-cs"/>
                        </a:rPr>
                        <a:t>The CCTV covers the entrance and the bar areas:</a:t>
                      </a:r>
                    </a:p>
                    <a:p>
                      <a:r>
                        <a:rPr lang="en-GB" sz="1800" kern="1200" dirty="0">
                          <a:solidFill>
                            <a:schemeClr val="dk1"/>
                          </a:solidFill>
                          <a:effectLst/>
                          <a:latin typeface="+mn-lt"/>
                          <a:ea typeface="+mn-ea"/>
                          <a:cs typeface="+mn-cs"/>
                        </a:rPr>
                        <a:t>The footage shows the victim (description) entering the bar at 1932hrs and enters into conversation with a number of customers at the bar. The victim can be seen leaving at 2015hrs and is seen purchasing 2 pints of lager whilst at the bar.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Central Property Store</a:t>
                      </a:r>
                      <a:endParaRPr lang="en-GB" sz="1800" kern="1200" dirty="0">
                        <a:solidFill>
                          <a:schemeClr val="dk1"/>
                        </a:solidFill>
                        <a:effectLst/>
                        <a:latin typeface="+mn-lt"/>
                        <a:ea typeface="+mn-ea"/>
                        <a:cs typeface="+mn-cs"/>
                      </a:endParaRP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50293748"/>
                  </a:ext>
                </a:extLst>
              </a:tr>
              <a:tr h="370840">
                <a:tc>
                  <a:txBody>
                    <a:bodyPr/>
                    <a:lstStyle/>
                    <a:p>
                      <a:r>
                        <a:rPr lang="en-GB"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latin typeface="+mn-lt"/>
                          <a:ea typeface="+mn-ea"/>
                          <a:cs typeface="+mn-cs"/>
                        </a:rPr>
                        <a:t>Occurrence No 123 Dated 1</a:t>
                      </a:r>
                      <a:r>
                        <a:rPr lang="en-GB" sz="1800" b="1" kern="1200" baseline="30000" dirty="0">
                          <a:solidFill>
                            <a:schemeClr val="dk1"/>
                          </a:solidFill>
                          <a:effectLst/>
                          <a:latin typeface="+mn-lt"/>
                          <a:ea typeface="+mn-ea"/>
                          <a:cs typeface="+mn-cs"/>
                        </a:rPr>
                        <a:t>st</a:t>
                      </a:r>
                      <a:r>
                        <a:rPr lang="en-GB" sz="1800" b="1" kern="1200" dirty="0">
                          <a:solidFill>
                            <a:schemeClr val="dk1"/>
                          </a:solidFill>
                          <a:effectLst/>
                          <a:latin typeface="+mn-lt"/>
                          <a:ea typeface="+mn-ea"/>
                          <a:cs typeface="+mn-cs"/>
                        </a:rPr>
                        <a:t> May </a:t>
                      </a:r>
                      <a:endParaRPr lang="en-GB" sz="1800" kern="1200" dirty="0">
                        <a:solidFill>
                          <a:schemeClr val="dk1"/>
                        </a:solidFill>
                        <a:effectLst/>
                        <a:latin typeface="+mn-lt"/>
                        <a:ea typeface="+mn-ea"/>
                        <a:cs typeface="+mn-cs"/>
                      </a:endParaRPr>
                    </a:p>
                    <a:p>
                      <a:r>
                        <a:rPr lang="en-GB" sz="1800" kern="1200" dirty="0">
                          <a:solidFill>
                            <a:schemeClr val="dk1"/>
                          </a:solidFill>
                          <a:effectLst/>
                          <a:latin typeface="+mn-lt"/>
                          <a:ea typeface="+mn-ea"/>
                          <a:cs typeface="+mn-cs"/>
                        </a:rPr>
                        <a:t>This is the original and only Occurrence created by the Police Control Room Operator.  It contains details of the informant, attending Officers and the log of actions and enquiries that were conducted by investigating/attending officers.</a:t>
                      </a:r>
                    </a:p>
                    <a:p>
                      <a:r>
                        <a:rPr lang="en-GB" sz="1800" kern="1200" dirty="0">
                          <a:solidFill>
                            <a:schemeClr val="dk1"/>
                          </a:solidFill>
                          <a:effectLst/>
                          <a:latin typeface="+mn-lt"/>
                          <a:ea typeface="+mn-ea"/>
                          <a:cs typeface="+mn-cs"/>
                        </a:rPr>
                        <a:t>The first description provided by the caller is contained together with personal details of the informant and witnesses name, address, telephone number.</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b="1" dirty="0"/>
                        <a:t>Niche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06134722"/>
                  </a:ext>
                </a:extLst>
              </a:tr>
            </a:tbl>
          </a:graphicData>
        </a:graphic>
      </p:graphicFrame>
    </p:spTree>
    <p:extLst>
      <p:ext uri="{BB962C8B-B14F-4D97-AF65-F5344CB8AC3E}">
        <p14:creationId xmlns:p14="http://schemas.microsoft.com/office/powerpoint/2010/main" val="1925074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1946-EF78-4C71-825A-4F8F621EB273}"/>
              </a:ext>
            </a:extLst>
          </p:cNvPr>
          <p:cNvSpPr txBox="1">
            <a:spLocks/>
          </p:cNvSpPr>
          <p:nvPr/>
        </p:nvSpPr>
        <p:spPr>
          <a:xfrm>
            <a:off x="1754154" y="2380538"/>
            <a:ext cx="9032033" cy="101580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a:solidFill>
                  <a:schemeClr val="bg1"/>
                </a:solidFill>
                <a:latin typeface="+mn-lt"/>
              </a:rPr>
              <a:t>Time</a:t>
            </a:r>
            <a:r>
              <a:rPr lang="en-GB" sz="5400" dirty="0">
                <a:solidFill>
                  <a:schemeClr val="bg1"/>
                </a:solidFill>
                <a:latin typeface="+mn-lt"/>
              </a:rPr>
              <a:t> </a:t>
            </a:r>
            <a:r>
              <a:rPr lang="en-GB" sz="5400" b="1" dirty="0">
                <a:solidFill>
                  <a:schemeClr val="bg1"/>
                </a:solidFill>
                <a:latin typeface="+mn-lt"/>
              </a:rPr>
              <a:t>to</a:t>
            </a:r>
            <a:r>
              <a:rPr lang="en-GB" sz="5400" dirty="0">
                <a:solidFill>
                  <a:schemeClr val="bg1"/>
                </a:solidFill>
                <a:latin typeface="+mn-lt"/>
              </a:rPr>
              <a:t> </a:t>
            </a:r>
            <a:r>
              <a:rPr lang="en-GB" sz="5400" b="1" dirty="0">
                <a:solidFill>
                  <a:schemeClr val="bg1"/>
                </a:solidFill>
                <a:latin typeface="+mn-lt"/>
              </a:rPr>
              <a:t>Practice</a:t>
            </a:r>
          </a:p>
        </p:txBody>
      </p:sp>
      <p:sp>
        <p:nvSpPr>
          <p:cNvPr id="5" name="TextBox 4">
            <a:extLst>
              <a:ext uri="{FF2B5EF4-FFF2-40B4-BE49-F238E27FC236}">
                <a16:creationId xmlns:a16="http://schemas.microsoft.com/office/drawing/2014/main" id="{4D2AD90A-DAB4-4BC0-B4AB-6E07E1569F79}"/>
              </a:ext>
            </a:extLst>
          </p:cNvPr>
          <p:cNvSpPr txBox="1"/>
          <p:nvPr/>
        </p:nvSpPr>
        <p:spPr>
          <a:xfrm>
            <a:off x="3368349" y="465806"/>
            <a:ext cx="5803641" cy="646331"/>
          </a:xfrm>
          <a:prstGeom prst="rect">
            <a:avLst/>
          </a:prstGeom>
          <a:solidFill>
            <a:srgbClr val="002060"/>
          </a:solidFill>
        </p:spPr>
        <p:txBody>
          <a:bodyPr wrap="square" rtlCol="0">
            <a:spAutoFit/>
          </a:bodyPr>
          <a:lstStyle/>
          <a:p>
            <a:pPr algn="ctr">
              <a:buFontTx/>
              <a:buNone/>
            </a:pPr>
            <a:r>
              <a:rPr lang="en-GB" altLang="en-US" sz="3600" b="1" dirty="0">
                <a:solidFill>
                  <a:schemeClr val="bg1"/>
                </a:solidFill>
                <a:latin typeface="Arial" panose="020B0604020202020204" pitchFamily="34" charset="0"/>
                <a:cs typeface="Arial" panose="020B0604020202020204" pitchFamily="34" charset="0"/>
              </a:rPr>
              <a:t>Activity 4  </a:t>
            </a:r>
          </a:p>
        </p:txBody>
      </p:sp>
    </p:spTree>
    <p:extLst>
      <p:ext uri="{BB962C8B-B14F-4D97-AF65-F5344CB8AC3E}">
        <p14:creationId xmlns:p14="http://schemas.microsoft.com/office/powerpoint/2010/main" val="14613147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E2759D-2A46-4E2E-9F78-CFD2DAA188AD}"/>
              </a:ext>
            </a:extLst>
          </p:cNvPr>
          <p:cNvSpPr/>
          <p:nvPr/>
        </p:nvSpPr>
        <p:spPr>
          <a:xfrm>
            <a:off x="1839096" y="3126735"/>
            <a:ext cx="8513805" cy="1608903"/>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400" b="1" dirty="0">
              <a:solidFill>
                <a:schemeClr val="tx1"/>
              </a:solidFill>
            </a:endParaRPr>
          </a:p>
          <a:p>
            <a:r>
              <a:rPr lang="en-GB" sz="2400" dirty="0">
                <a:solidFill>
                  <a:schemeClr val="tx1"/>
                </a:solidFill>
              </a:rPr>
              <a:t>For Example; </a:t>
            </a:r>
          </a:p>
          <a:p>
            <a:pPr marL="342900" indent="-342900">
              <a:buFont typeface="Arial" panose="020B0604020202020204" pitchFamily="34" charset="0"/>
              <a:buChar char="•"/>
            </a:pPr>
            <a:r>
              <a:rPr lang="en-GB" sz="2400" dirty="0">
                <a:solidFill>
                  <a:schemeClr val="tx1"/>
                </a:solidFill>
              </a:rPr>
              <a:t>Something which is contrary to the prosecution case</a:t>
            </a:r>
          </a:p>
          <a:p>
            <a:pPr marL="342900" indent="-342900">
              <a:buFont typeface="Arial" panose="020B0604020202020204" pitchFamily="34" charset="0"/>
              <a:buChar char="•"/>
            </a:pPr>
            <a:r>
              <a:rPr lang="en-GB" sz="2400" dirty="0">
                <a:solidFill>
                  <a:schemeClr val="tx1"/>
                </a:solidFill>
              </a:rPr>
              <a:t>Casts doubt on witness</a:t>
            </a:r>
          </a:p>
          <a:p>
            <a:pPr marL="342900" indent="-342900">
              <a:buFont typeface="Arial" panose="020B0604020202020204" pitchFamily="34" charset="0"/>
              <a:buChar char="•"/>
            </a:pPr>
            <a:r>
              <a:rPr lang="en-GB" sz="2400" dirty="0">
                <a:solidFill>
                  <a:schemeClr val="tx1"/>
                </a:solidFill>
              </a:rPr>
              <a:t>Points to someone else</a:t>
            </a:r>
          </a:p>
          <a:p>
            <a:pPr algn="ctr"/>
            <a:endParaRPr lang="en-GB" dirty="0">
              <a:solidFill>
                <a:schemeClr val="bg1"/>
              </a:solidFill>
            </a:endParaRPr>
          </a:p>
        </p:txBody>
      </p:sp>
      <p:sp>
        <p:nvSpPr>
          <p:cNvPr id="7" name="Rectangle 6">
            <a:extLst>
              <a:ext uri="{FF2B5EF4-FFF2-40B4-BE49-F238E27FC236}">
                <a16:creationId xmlns:a16="http://schemas.microsoft.com/office/drawing/2014/main" id="{70F9F0EF-248A-41F4-AAF6-3BE8C7803D02}"/>
              </a:ext>
            </a:extLst>
          </p:cNvPr>
          <p:cNvSpPr/>
          <p:nvPr/>
        </p:nvSpPr>
        <p:spPr>
          <a:xfrm>
            <a:off x="3904137" y="1505787"/>
            <a:ext cx="4837671" cy="142102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2400" b="1" u="sng" dirty="0">
                <a:solidFill>
                  <a:schemeClr val="tx1"/>
                </a:solidFill>
              </a:rPr>
              <a:t>Undermine the prosecution </a:t>
            </a:r>
            <a:r>
              <a:rPr lang="en-GB" sz="2400" dirty="0">
                <a:solidFill>
                  <a:schemeClr val="tx1"/>
                </a:solidFill>
              </a:rPr>
              <a:t>case</a:t>
            </a:r>
          </a:p>
          <a:p>
            <a:r>
              <a:rPr lang="en-GB" sz="2400" b="1" dirty="0">
                <a:solidFill>
                  <a:schemeClr val="tx1"/>
                </a:solidFill>
              </a:rPr>
              <a:t>Or</a:t>
            </a:r>
          </a:p>
          <a:p>
            <a:r>
              <a:rPr lang="en-GB" sz="2400" b="1" u="sng" dirty="0">
                <a:solidFill>
                  <a:schemeClr val="tx1"/>
                </a:solidFill>
              </a:rPr>
              <a:t>Assist</a:t>
            </a:r>
            <a:r>
              <a:rPr lang="en-GB" sz="2400" dirty="0">
                <a:solidFill>
                  <a:schemeClr val="tx1"/>
                </a:solidFill>
              </a:rPr>
              <a:t> the case for the </a:t>
            </a:r>
            <a:r>
              <a:rPr lang="en-GB" sz="2400" b="1" u="sng" dirty="0">
                <a:solidFill>
                  <a:schemeClr val="tx1"/>
                </a:solidFill>
              </a:rPr>
              <a:t>defence</a:t>
            </a:r>
            <a:endParaRPr lang="en-GB" sz="2400" b="1" dirty="0">
              <a:solidFill>
                <a:schemeClr val="tx1"/>
              </a:solidFill>
            </a:endParaRPr>
          </a:p>
        </p:txBody>
      </p:sp>
      <p:sp>
        <p:nvSpPr>
          <p:cNvPr id="5" name="Title 1">
            <a:extLst>
              <a:ext uri="{FF2B5EF4-FFF2-40B4-BE49-F238E27FC236}">
                <a16:creationId xmlns:a16="http://schemas.microsoft.com/office/drawing/2014/main" id="{5B100D82-B6BD-43FB-9234-3DB264413C46}"/>
              </a:ext>
            </a:extLst>
          </p:cNvPr>
          <p:cNvSpPr txBox="1">
            <a:spLocks/>
          </p:cNvSpPr>
          <p:nvPr/>
        </p:nvSpPr>
        <p:spPr>
          <a:xfrm>
            <a:off x="1417112" y="4984572"/>
            <a:ext cx="9357772"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kumimoji="0" lang="en-GB" altLang="en-US" sz="3600" b="1" i="0" u="none" strike="noStrike" kern="1200" cap="none" spc="0" normalizeH="0" baseline="0" noProof="0" dirty="0">
                <a:ln>
                  <a:noFill/>
                </a:ln>
                <a:solidFill>
                  <a:schemeClr val="bg1"/>
                </a:solidFill>
                <a:effectLst/>
                <a:uLnTx/>
                <a:uFillTx/>
                <a:latin typeface="+mn-lt"/>
                <a:ea typeface="+mn-ea"/>
                <a:cs typeface="Arial" panose="020B0604020202020204" pitchFamily="34" charset="0"/>
              </a:rPr>
              <a:t>If </a:t>
            </a:r>
            <a:r>
              <a:rPr lang="en-GB" altLang="en-US" sz="3600" b="1" dirty="0">
                <a:solidFill>
                  <a:schemeClr val="bg1"/>
                </a:solidFill>
                <a:latin typeface="+mn-lt"/>
                <a:ea typeface="+mn-ea"/>
                <a:cs typeface="Arial" panose="020B0604020202020204" pitchFamily="34" charset="0"/>
              </a:rPr>
              <a:t>so r</a:t>
            </a:r>
            <a:r>
              <a:rPr kumimoji="0" lang="en-GB" altLang="en-US" sz="3600" b="1" i="0" u="none" strike="noStrike" kern="1200" cap="none" spc="0" normalizeH="0" baseline="0" noProof="0" dirty="0" err="1">
                <a:ln>
                  <a:noFill/>
                </a:ln>
                <a:solidFill>
                  <a:schemeClr val="bg1"/>
                </a:solidFill>
                <a:effectLst/>
                <a:uLnTx/>
                <a:uFillTx/>
                <a:latin typeface="+mn-lt"/>
                <a:ea typeface="+mn-ea"/>
                <a:cs typeface="Arial" panose="020B0604020202020204" pitchFamily="34" charset="0"/>
              </a:rPr>
              <a:t>ecord</a:t>
            </a:r>
            <a:r>
              <a:rPr kumimoji="0" lang="en-GB" altLang="en-US" sz="3600" b="1" i="0" u="none" strike="noStrike" kern="1200" cap="none" spc="0" normalizeH="0" baseline="0" noProof="0" dirty="0">
                <a:ln>
                  <a:noFill/>
                </a:ln>
                <a:solidFill>
                  <a:schemeClr val="bg1"/>
                </a:solidFill>
                <a:effectLst/>
                <a:uLnTx/>
                <a:uFillTx/>
                <a:latin typeface="+mn-lt"/>
                <a:ea typeface="+mn-ea"/>
                <a:cs typeface="Arial" panose="020B0604020202020204" pitchFamily="34" charset="0"/>
              </a:rPr>
              <a:t> on </a:t>
            </a:r>
            <a:r>
              <a:rPr lang="en-GB" sz="3600" b="1" dirty="0">
                <a:solidFill>
                  <a:schemeClr val="bg1"/>
                </a:solidFill>
                <a:latin typeface="+mn-lt"/>
              </a:rPr>
              <a:t>MG6E </a:t>
            </a:r>
          </a:p>
          <a:p>
            <a:pPr algn="ctr"/>
            <a:endParaRPr lang="en-GB" b="1" dirty="0">
              <a:solidFill>
                <a:schemeClr val="bg1"/>
              </a:solidFill>
              <a:latin typeface="+mn-lt"/>
            </a:endParaRPr>
          </a:p>
        </p:txBody>
      </p:sp>
      <p:sp>
        <p:nvSpPr>
          <p:cNvPr id="6" name="Title 1">
            <a:extLst>
              <a:ext uri="{FF2B5EF4-FFF2-40B4-BE49-F238E27FC236}">
                <a16:creationId xmlns:a16="http://schemas.microsoft.com/office/drawing/2014/main" id="{6192EF05-6915-4D29-A760-1EA2F7BFFEEF}"/>
              </a:ext>
            </a:extLst>
          </p:cNvPr>
          <p:cNvSpPr txBox="1">
            <a:spLocks/>
          </p:cNvSpPr>
          <p:nvPr/>
        </p:nvSpPr>
        <p:spPr>
          <a:xfrm>
            <a:off x="838200" y="270692"/>
            <a:ext cx="10515600" cy="73533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kumimoji="0" lang="en-GB" altLang="en-US" sz="3600" b="1" i="0" u="none" strike="noStrike" kern="1200" cap="none" spc="0" normalizeH="0" baseline="0" noProof="0" dirty="0">
                <a:ln>
                  <a:noFill/>
                </a:ln>
                <a:solidFill>
                  <a:schemeClr val="bg1"/>
                </a:solidFill>
                <a:effectLst/>
                <a:uLnTx/>
                <a:uFillTx/>
                <a:latin typeface="+mn-lt"/>
                <a:ea typeface="+mn-ea"/>
                <a:cs typeface="Arial" panose="020B0604020202020204" pitchFamily="34" charset="0"/>
              </a:rPr>
              <a:t>Statutory Disclosure Test</a:t>
            </a:r>
            <a:endParaRPr lang="en-GB" sz="3600" b="1" dirty="0">
              <a:solidFill>
                <a:schemeClr val="bg1"/>
              </a:solidFill>
              <a:latin typeface="+mn-lt"/>
            </a:endParaRPr>
          </a:p>
        </p:txBody>
      </p:sp>
      <p:sp>
        <p:nvSpPr>
          <p:cNvPr id="2" name="Oval 1">
            <a:extLst>
              <a:ext uri="{FF2B5EF4-FFF2-40B4-BE49-F238E27FC236}">
                <a16:creationId xmlns:a16="http://schemas.microsoft.com/office/drawing/2014/main" id="{FB05B8B2-9442-4D23-8F9B-A3B6059682F0}"/>
              </a:ext>
            </a:extLst>
          </p:cNvPr>
          <p:cNvSpPr/>
          <p:nvPr/>
        </p:nvSpPr>
        <p:spPr>
          <a:xfrm>
            <a:off x="744636" y="1107997"/>
            <a:ext cx="2508422" cy="1421027"/>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en-GB" altLang="en-US" sz="2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Does the material?</a:t>
            </a:r>
          </a:p>
        </p:txBody>
      </p:sp>
    </p:spTree>
    <p:extLst>
      <p:ext uri="{BB962C8B-B14F-4D97-AF65-F5344CB8AC3E}">
        <p14:creationId xmlns:p14="http://schemas.microsoft.com/office/powerpoint/2010/main" val="972221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5" grpId="0" animBg="1"/>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F0D026A-FD66-4080-AFE3-6096FF41444C}"/>
              </a:ext>
            </a:extLst>
          </p:cNvPr>
          <p:cNvSpPr/>
          <p:nvPr/>
        </p:nvSpPr>
        <p:spPr>
          <a:xfrm>
            <a:off x="1705232" y="3429000"/>
            <a:ext cx="4390768" cy="1186249"/>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86622B92-6B22-4DFF-A9F1-B6CC76283BF5}"/>
              </a:ext>
            </a:extLst>
          </p:cNvPr>
          <p:cNvSpPr/>
          <p:nvPr/>
        </p:nvSpPr>
        <p:spPr>
          <a:xfrm>
            <a:off x="1705232" y="1668162"/>
            <a:ext cx="4390768" cy="118624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5DC7EA5-45D3-4D01-A7CC-ABEB4B15B8B7}"/>
              </a:ext>
            </a:extLst>
          </p:cNvPr>
          <p:cNvSpPr txBox="1"/>
          <p:nvPr/>
        </p:nvSpPr>
        <p:spPr>
          <a:xfrm>
            <a:off x="1594021" y="-218366"/>
            <a:ext cx="4633783" cy="4893647"/>
          </a:xfrm>
          <a:prstGeom prst="rect">
            <a:avLst/>
          </a:prstGeom>
          <a:noFill/>
        </p:spPr>
        <p:txBody>
          <a:bodyPr wrap="square">
            <a:spAutoFit/>
          </a:bodyPr>
          <a:lstStyle/>
          <a:p>
            <a:pPr algn="ctr"/>
            <a:endParaRPr lang="en-GB" sz="4000" b="1" dirty="0">
              <a:solidFill>
                <a:srgbClr val="002060"/>
              </a:solidFill>
            </a:endParaRPr>
          </a:p>
          <a:p>
            <a:pPr algn="ctr"/>
            <a:endParaRPr lang="en-GB" sz="4000" b="1" dirty="0">
              <a:solidFill>
                <a:srgbClr val="002060"/>
              </a:solidFill>
            </a:endParaRPr>
          </a:p>
          <a:p>
            <a:pPr algn="ctr"/>
            <a:endParaRPr lang="en-GB" sz="4000" b="1" dirty="0"/>
          </a:p>
          <a:p>
            <a:pPr algn="ctr"/>
            <a:r>
              <a:rPr lang="en-GB" sz="3600" dirty="0"/>
              <a:t>Disclosure Officer’s Report </a:t>
            </a:r>
          </a:p>
          <a:p>
            <a:pPr algn="ctr"/>
            <a:endParaRPr lang="en-GB" sz="4000" dirty="0"/>
          </a:p>
          <a:p>
            <a:pPr algn="ctr"/>
            <a:r>
              <a:rPr lang="en-GB" sz="2400" dirty="0"/>
              <a:t>Schedule of information which undermines the prosecution case or assists the case for the accused.</a:t>
            </a:r>
          </a:p>
        </p:txBody>
      </p:sp>
      <p:pic>
        <p:nvPicPr>
          <p:cNvPr id="4" name="Picture 3">
            <a:extLst>
              <a:ext uri="{FF2B5EF4-FFF2-40B4-BE49-F238E27FC236}">
                <a16:creationId xmlns:a16="http://schemas.microsoft.com/office/drawing/2014/main" id="{61C91F02-6959-428C-A599-D96FFAC364B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8659" y="1094513"/>
            <a:ext cx="4742568" cy="4668974"/>
          </a:xfrm>
          <a:prstGeom prst="rect">
            <a:avLst/>
          </a:prstGeom>
          <a:ln>
            <a:solidFill>
              <a:schemeClr val="tx1"/>
            </a:solidFill>
          </a:ln>
        </p:spPr>
      </p:pic>
      <p:sp>
        <p:nvSpPr>
          <p:cNvPr id="5" name="Title 1">
            <a:extLst>
              <a:ext uri="{FF2B5EF4-FFF2-40B4-BE49-F238E27FC236}">
                <a16:creationId xmlns:a16="http://schemas.microsoft.com/office/drawing/2014/main" id="{CE4A34BD-3144-4D71-BF85-48ACCFBC7F83}"/>
              </a:ext>
            </a:extLst>
          </p:cNvPr>
          <p:cNvSpPr txBox="1">
            <a:spLocks/>
          </p:cNvSpPr>
          <p:nvPr/>
        </p:nvSpPr>
        <p:spPr>
          <a:xfrm>
            <a:off x="838200" y="189407"/>
            <a:ext cx="10515600"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MG6E</a:t>
            </a:r>
            <a:r>
              <a:rPr lang="en-GB" b="1" dirty="0">
                <a:solidFill>
                  <a:schemeClr val="bg1"/>
                </a:solidFill>
                <a:latin typeface="+mn-lt"/>
              </a:rPr>
              <a:t> </a:t>
            </a:r>
          </a:p>
          <a:p>
            <a:pPr algn="ctr"/>
            <a:endParaRPr lang="en-GB" b="1" dirty="0">
              <a:solidFill>
                <a:schemeClr val="bg1"/>
              </a:solidFill>
              <a:latin typeface="+mn-lt"/>
            </a:endParaRPr>
          </a:p>
        </p:txBody>
      </p:sp>
    </p:spTree>
    <p:extLst>
      <p:ext uri="{BB962C8B-B14F-4D97-AF65-F5344CB8AC3E}">
        <p14:creationId xmlns:p14="http://schemas.microsoft.com/office/powerpoint/2010/main" val="403713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DC7EA5-45D3-4D01-A7CC-ABEB4B15B8B7}"/>
              </a:ext>
            </a:extLst>
          </p:cNvPr>
          <p:cNvSpPr txBox="1"/>
          <p:nvPr/>
        </p:nvSpPr>
        <p:spPr>
          <a:xfrm>
            <a:off x="870832" y="1720840"/>
            <a:ext cx="10880443" cy="3046988"/>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lvl="0" algn="ctr">
              <a:defRPr/>
            </a:pPr>
            <a:r>
              <a:rPr lang="en-GB" sz="2400" dirty="0">
                <a:solidFill>
                  <a:schemeClr val="tx1"/>
                </a:solidFill>
              </a:rPr>
              <a:t>Where the disclosure officer believes there is no material that satisfies the disclosure test, the officer should endorse the MG6E in the following terms:</a:t>
            </a:r>
          </a:p>
          <a:p>
            <a:pPr lvl="0" algn="ctr">
              <a:defRPr/>
            </a:pPr>
            <a:endParaRPr lang="en-GB" sz="2400" b="1" i="1" dirty="0">
              <a:solidFill>
                <a:schemeClr val="tx1"/>
              </a:solidFill>
            </a:endParaRPr>
          </a:p>
          <a:p>
            <a:pPr lvl="0" algn="ctr">
              <a:defRPr/>
            </a:pPr>
            <a:endParaRPr lang="en-GB" sz="2400" b="1" i="1" dirty="0">
              <a:solidFill>
                <a:schemeClr val="tx1"/>
              </a:solidFill>
            </a:endParaRPr>
          </a:p>
          <a:p>
            <a:pPr lvl="0" algn="ctr">
              <a:defRPr/>
            </a:pPr>
            <a:r>
              <a:rPr lang="en-GB" sz="2400" b="1" i="1" dirty="0">
                <a:solidFill>
                  <a:schemeClr val="tx1"/>
                </a:solidFill>
              </a:rPr>
              <a:t>"I have reviewed all the relevant material which has been retained and made available to me and there is nothing to the best of my knowledge and belief that might reasonably be considered capable of undermining the prosecution case against the accused or assisting the case for the accused." </a:t>
            </a:r>
          </a:p>
        </p:txBody>
      </p:sp>
      <p:sp>
        <p:nvSpPr>
          <p:cNvPr id="5" name="Title 1">
            <a:extLst>
              <a:ext uri="{FF2B5EF4-FFF2-40B4-BE49-F238E27FC236}">
                <a16:creationId xmlns:a16="http://schemas.microsoft.com/office/drawing/2014/main" id="{742A580F-F6C6-4850-A1E7-CFB84B0D74F6}"/>
              </a:ext>
            </a:extLst>
          </p:cNvPr>
          <p:cNvSpPr txBox="1">
            <a:spLocks/>
          </p:cNvSpPr>
          <p:nvPr/>
        </p:nvSpPr>
        <p:spPr>
          <a:xfrm>
            <a:off x="838200" y="649333"/>
            <a:ext cx="10515600" cy="697554"/>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MG6E </a:t>
            </a:r>
          </a:p>
          <a:p>
            <a:pPr algn="ctr"/>
            <a:endParaRPr lang="en-GB" b="1" dirty="0">
              <a:solidFill>
                <a:schemeClr val="bg1"/>
              </a:solidFill>
              <a:latin typeface="+mn-lt"/>
            </a:endParaRPr>
          </a:p>
        </p:txBody>
      </p:sp>
    </p:spTree>
    <p:extLst>
      <p:ext uri="{BB962C8B-B14F-4D97-AF65-F5344CB8AC3E}">
        <p14:creationId xmlns:p14="http://schemas.microsoft.com/office/powerpoint/2010/main" val="3325633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2AD90A-DAB4-4BC0-B4AB-6E07E1569F79}"/>
              </a:ext>
            </a:extLst>
          </p:cNvPr>
          <p:cNvSpPr txBox="1"/>
          <p:nvPr/>
        </p:nvSpPr>
        <p:spPr>
          <a:xfrm>
            <a:off x="1364105" y="465806"/>
            <a:ext cx="9788577" cy="646331"/>
          </a:xfrm>
          <a:prstGeom prst="rect">
            <a:avLst/>
          </a:prstGeom>
          <a:solidFill>
            <a:srgbClr val="002060"/>
          </a:solidFill>
        </p:spPr>
        <p:txBody>
          <a:bodyPr wrap="square" rtlCol="0">
            <a:spAutoFit/>
          </a:bodyPr>
          <a:lstStyle/>
          <a:p>
            <a:pPr algn="ctr">
              <a:buFontTx/>
              <a:buNone/>
            </a:pPr>
            <a:r>
              <a:rPr lang="en-GB" altLang="en-US" sz="3600" b="1" dirty="0">
                <a:solidFill>
                  <a:schemeClr val="bg1"/>
                </a:solidFill>
                <a:latin typeface="Arial" panose="020B0604020202020204" pitchFamily="34" charset="0"/>
                <a:cs typeface="Arial" panose="020B0604020202020204" pitchFamily="34" charset="0"/>
              </a:rPr>
              <a:t>Consolidation</a:t>
            </a:r>
          </a:p>
        </p:txBody>
      </p:sp>
      <p:sp>
        <p:nvSpPr>
          <p:cNvPr id="6" name="Action Button: Video 5">
            <a:hlinkClick r:id="rId3" highlightClick="1"/>
            <a:extLst>
              <a:ext uri="{FF2B5EF4-FFF2-40B4-BE49-F238E27FC236}">
                <a16:creationId xmlns:a16="http://schemas.microsoft.com/office/drawing/2014/main" id="{EC203034-3163-4090-9644-1CC73C32A7BF}"/>
              </a:ext>
            </a:extLst>
          </p:cNvPr>
          <p:cNvSpPr/>
          <p:nvPr/>
        </p:nvSpPr>
        <p:spPr>
          <a:xfrm>
            <a:off x="4601980" y="2683239"/>
            <a:ext cx="2983043" cy="1379095"/>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19747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AF4C325-8B05-4976-9408-F0096789D8F2}"/>
              </a:ext>
            </a:extLst>
          </p:cNvPr>
          <p:cNvSpPr txBox="1">
            <a:spLocks/>
          </p:cNvSpPr>
          <p:nvPr/>
        </p:nvSpPr>
        <p:spPr>
          <a:xfrm>
            <a:off x="956953" y="258248"/>
            <a:ext cx="10515600" cy="584986"/>
          </a:xfrm>
          <a:prstGeom prst="rect">
            <a:avLst/>
          </a:prstGeom>
          <a:solidFill>
            <a:srgbClr val="00206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 Redaction</a:t>
            </a:r>
          </a:p>
        </p:txBody>
      </p:sp>
      <p:graphicFrame>
        <p:nvGraphicFramePr>
          <p:cNvPr id="2" name="Diagram 1">
            <a:extLst>
              <a:ext uri="{FF2B5EF4-FFF2-40B4-BE49-F238E27FC236}">
                <a16:creationId xmlns:a16="http://schemas.microsoft.com/office/drawing/2014/main" id="{42E64620-0D67-4A1A-915B-CDD0D1EF4E1C}"/>
              </a:ext>
            </a:extLst>
          </p:cNvPr>
          <p:cNvGraphicFramePr/>
          <p:nvPr>
            <p:extLst>
              <p:ext uri="{D42A27DB-BD31-4B8C-83A1-F6EECF244321}">
                <p14:modId xmlns:p14="http://schemas.microsoft.com/office/powerpoint/2010/main" val="480982763"/>
              </p:ext>
            </p:extLst>
          </p:nvPr>
        </p:nvGraphicFramePr>
        <p:xfrm>
          <a:off x="1797212" y="1101811"/>
          <a:ext cx="8835081" cy="46543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877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A2F59AE9-6D5E-41C0-9116-4EBE9B46934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4E1C140-1493-41C5-AEE2-437ADA6F24C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57AE2DDE-FC77-40B3-83E9-4B33CED8B5E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5401"/>
          </a:xfrm>
          <a:solidFill>
            <a:schemeClr val="accent5">
              <a:lumMod val="50000"/>
            </a:schemeClr>
          </a:solidFill>
        </p:spPr>
        <p:txBody>
          <a:bodyPr>
            <a:normAutofit fontScale="90000"/>
          </a:bodyPr>
          <a:lstStyle/>
          <a:p>
            <a:pPr algn="ctr"/>
            <a:r>
              <a:rPr lang="en-GB" sz="3600" b="1" dirty="0">
                <a:solidFill>
                  <a:schemeClr val="bg1"/>
                </a:solidFill>
                <a:latin typeface="+mn-lt"/>
              </a:rPr>
              <a:t>Rebuttable Presumption Material</a:t>
            </a:r>
          </a:p>
        </p:txBody>
      </p:sp>
      <p:graphicFrame>
        <p:nvGraphicFramePr>
          <p:cNvPr id="9" name="Diagram 8">
            <a:extLst>
              <a:ext uri="{FF2B5EF4-FFF2-40B4-BE49-F238E27FC236}">
                <a16:creationId xmlns:a16="http://schemas.microsoft.com/office/drawing/2014/main" id="{B5BA0A65-C2A3-42CD-921E-0A1582C83CDB}"/>
              </a:ext>
            </a:extLst>
          </p:cNvPr>
          <p:cNvGraphicFramePr/>
          <p:nvPr>
            <p:extLst>
              <p:ext uri="{D42A27DB-BD31-4B8C-83A1-F6EECF244321}">
                <p14:modId xmlns:p14="http://schemas.microsoft.com/office/powerpoint/2010/main" val="2800210605"/>
              </p:ext>
            </p:extLst>
          </p:nvPr>
        </p:nvGraphicFramePr>
        <p:xfrm>
          <a:off x="545431" y="1233128"/>
          <a:ext cx="11101137" cy="1269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allout: Down Arrow 9">
            <a:extLst>
              <a:ext uri="{FF2B5EF4-FFF2-40B4-BE49-F238E27FC236}">
                <a16:creationId xmlns:a16="http://schemas.microsoft.com/office/drawing/2014/main" id="{2FBED2E2-229C-425B-85F0-5A6654058E21}"/>
              </a:ext>
            </a:extLst>
          </p:cNvPr>
          <p:cNvSpPr/>
          <p:nvPr/>
        </p:nvSpPr>
        <p:spPr>
          <a:xfrm>
            <a:off x="2695075" y="2795170"/>
            <a:ext cx="7154778" cy="1327651"/>
          </a:xfrm>
          <a:prstGeom prst="downArrow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Redacted copies must be supplied to CPS for:-</a:t>
            </a:r>
          </a:p>
        </p:txBody>
      </p:sp>
      <p:graphicFrame>
        <p:nvGraphicFramePr>
          <p:cNvPr id="11" name="Diagram 10">
            <a:extLst>
              <a:ext uri="{FF2B5EF4-FFF2-40B4-BE49-F238E27FC236}">
                <a16:creationId xmlns:a16="http://schemas.microsoft.com/office/drawing/2014/main" id="{A0300632-C0BD-4706-AC46-7174604AF49E}"/>
              </a:ext>
            </a:extLst>
          </p:cNvPr>
          <p:cNvGraphicFramePr/>
          <p:nvPr>
            <p:extLst>
              <p:ext uri="{D42A27DB-BD31-4B8C-83A1-F6EECF244321}">
                <p14:modId xmlns:p14="http://schemas.microsoft.com/office/powerpoint/2010/main" val="3038217672"/>
              </p:ext>
            </p:extLst>
          </p:nvPr>
        </p:nvGraphicFramePr>
        <p:xfrm>
          <a:off x="1699796" y="2345991"/>
          <a:ext cx="9145336" cy="51918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304258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8BA109E4-F77C-4947-BD29-F4F878CEFA9A}"/>
                                            </p:graphicEl>
                                          </p:spTgt>
                                        </p:tgtEl>
                                        <p:attrNameLst>
                                          <p:attrName>style.visibility</p:attrName>
                                        </p:attrNameLst>
                                      </p:cBhvr>
                                      <p:to>
                                        <p:strVal val="visible"/>
                                      </p:to>
                                    </p:set>
                                    <p:animEffect transition="in" filter="fade">
                                      <p:cBhvr>
                                        <p:cTn id="7" dur="500"/>
                                        <p:tgtEl>
                                          <p:spTgt spid="9">
                                            <p:graphicEl>
                                              <a:dgm id="{8BA109E4-F77C-4947-BD29-F4F878CEFA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8C3E65FE-65B5-460C-8251-AF1783439CEB}"/>
                                            </p:graphicEl>
                                          </p:spTgt>
                                        </p:tgtEl>
                                        <p:attrNameLst>
                                          <p:attrName>style.visibility</p:attrName>
                                        </p:attrNameLst>
                                      </p:cBhvr>
                                      <p:to>
                                        <p:strVal val="visible"/>
                                      </p:to>
                                    </p:set>
                                    <p:animEffect transition="in" filter="fade">
                                      <p:cBhvr>
                                        <p:cTn id="12" dur="500"/>
                                        <p:tgtEl>
                                          <p:spTgt spid="9">
                                            <p:graphicEl>
                                              <a:dgm id="{8C3E65FE-65B5-460C-8251-AF1783439CE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graphicEl>
                                              <a:dgm id="{FA699BF5-840C-473F-9FD6-0AE6237C0A0E}"/>
                                            </p:graphicEl>
                                          </p:spTgt>
                                        </p:tgtEl>
                                        <p:attrNameLst>
                                          <p:attrName>style.visibility</p:attrName>
                                        </p:attrNameLst>
                                      </p:cBhvr>
                                      <p:to>
                                        <p:strVal val="visible"/>
                                      </p:to>
                                    </p:set>
                                    <p:animEffect transition="in" filter="fade">
                                      <p:cBhvr>
                                        <p:cTn id="15" dur="500"/>
                                        <p:tgtEl>
                                          <p:spTgt spid="9">
                                            <p:graphicEl>
                                              <a:dgm id="{FA699BF5-840C-473F-9FD6-0AE6237C0A0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graphicEl>
                                              <a:dgm id="{E5286B31-71A9-4172-BC9B-7FE1E733859D}"/>
                                            </p:graphicEl>
                                          </p:spTgt>
                                        </p:tgtEl>
                                        <p:attrNameLst>
                                          <p:attrName>style.visibility</p:attrName>
                                        </p:attrNameLst>
                                      </p:cBhvr>
                                      <p:to>
                                        <p:strVal val="visible"/>
                                      </p:to>
                                    </p:set>
                                    <p:animEffect transition="in" filter="fade">
                                      <p:cBhvr>
                                        <p:cTn id="25" dur="500"/>
                                        <p:tgtEl>
                                          <p:spTgt spid="11">
                                            <p:graphicEl>
                                              <a:dgm id="{E5286B31-71A9-4172-BC9B-7FE1E733859D}"/>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graphicEl>
                                              <a:dgm id="{4B5D9B29-C5EE-4975-BF97-F3584F68D1C2}"/>
                                            </p:graphicEl>
                                          </p:spTgt>
                                        </p:tgtEl>
                                        <p:attrNameLst>
                                          <p:attrName>style.visibility</p:attrName>
                                        </p:attrNameLst>
                                      </p:cBhvr>
                                      <p:to>
                                        <p:strVal val="visible"/>
                                      </p:to>
                                    </p:set>
                                    <p:animEffect transition="in" filter="fade">
                                      <p:cBhvr>
                                        <p:cTn id="30" dur="500"/>
                                        <p:tgtEl>
                                          <p:spTgt spid="11">
                                            <p:graphicEl>
                                              <a:dgm id="{4B5D9B29-C5EE-4975-BF97-F3584F68D1C2}"/>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graphicEl>
                                              <a:dgm id="{220B61F3-6BC3-4FD9-88FD-AF4B9DC49901}"/>
                                            </p:graphicEl>
                                          </p:spTgt>
                                        </p:tgtEl>
                                        <p:attrNameLst>
                                          <p:attrName>style.visibility</p:attrName>
                                        </p:attrNameLst>
                                      </p:cBhvr>
                                      <p:to>
                                        <p:strVal val="visible"/>
                                      </p:to>
                                    </p:set>
                                    <p:animEffect transition="in" filter="fade">
                                      <p:cBhvr>
                                        <p:cTn id="33" dur="500"/>
                                        <p:tgtEl>
                                          <p:spTgt spid="11">
                                            <p:graphicEl>
                                              <a:dgm id="{220B61F3-6BC3-4FD9-88FD-AF4B9DC4990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1">
                                            <p:graphicEl>
                                              <a:dgm id="{AD405BAE-CAA0-49EA-AD8A-8935FCA9EEE1}"/>
                                            </p:graphicEl>
                                          </p:spTgt>
                                        </p:tgtEl>
                                        <p:attrNameLst>
                                          <p:attrName>style.visibility</p:attrName>
                                        </p:attrNameLst>
                                      </p:cBhvr>
                                      <p:to>
                                        <p:strVal val="visible"/>
                                      </p:to>
                                    </p:set>
                                    <p:animEffect transition="in" filter="fade">
                                      <p:cBhvr>
                                        <p:cTn id="38" dur="500"/>
                                        <p:tgtEl>
                                          <p:spTgt spid="11">
                                            <p:graphicEl>
                                              <a:dgm id="{AD405BAE-CAA0-49EA-AD8A-8935FCA9EEE1}"/>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graphicEl>
                                              <a:dgm id="{A8A640D4-1320-4DEF-9C32-9F30A17363E9}"/>
                                            </p:graphicEl>
                                          </p:spTgt>
                                        </p:tgtEl>
                                        <p:attrNameLst>
                                          <p:attrName>style.visibility</p:attrName>
                                        </p:attrNameLst>
                                      </p:cBhvr>
                                      <p:to>
                                        <p:strVal val="visible"/>
                                      </p:to>
                                    </p:set>
                                    <p:animEffect transition="in" filter="fade">
                                      <p:cBhvr>
                                        <p:cTn id="41" dur="500"/>
                                        <p:tgtEl>
                                          <p:spTgt spid="11">
                                            <p:graphicEl>
                                              <a:dgm id="{A8A640D4-1320-4DEF-9C32-9F30A17363E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P spid="10" grpId="0" animBg="1"/>
      <p:bldGraphic spid="11"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5401"/>
          </a:xfrm>
          <a:solidFill>
            <a:schemeClr val="accent5">
              <a:lumMod val="50000"/>
            </a:schemeClr>
          </a:solidFill>
        </p:spPr>
        <p:txBody>
          <a:bodyPr>
            <a:normAutofit fontScale="90000"/>
          </a:bodyPr>
          <a:lstStyle/>
          <a:p>
            <a:pPr algn="ctr"/>
            <a:r>
              <a:rPr lang="en-GB" sz="3600" b="1" dirty="0">
                <a:solidFill>
                  <a:schemeClr val="bg1"/>
                </a:solidFill>
                <a:latin typeface="+mn-lt"/>
              </a:rPr>
              <a:t>Rebuttable Presumption Material</a:t>
            </a:r>
          </a:p>
        </p:txBody>
      </p:sp>
      <p:graphicFrame>
        <p:nvGraphicFramePr>
          <p:cNvPr id="4" name="Diagram 3">
            <a:extLst>
              <a:ext uri="{FF2B5EF4-FFF2-40B4-BE49-F238E27FC236}">
                <a16:creationId xmlns:a16="http://schemas.microsoft.com/office/drawing/2014/main" id="{9E28EB64-F01E-4FA9-B10D-71D1FB591412}"/>
              </a:ext>
            </a:extLst>
          </p:cNvPr>
          <p:cNvGraphicFramePr/>
          <p:nvPr>
            <p:extLst>
              <p:ext uri="{D42A27DB-BD31-4B8C-83A1-F6EECF244321}">
                <p14:modId xmlns:p14="http://schemas.microsoft.com/office/powerpoint/2010/main" val="1513399520"/>
              </p:ext>
            </p:extLst>
          </p:nvPr>
        </p:nvGraphicFramePr>
        <p:xfrm>
          <a:off x="593559" y="1171074"/>
          <a:ext cx="10908630" cy="4507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8625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A6D4F06-AF68-45F7-AB8B-737B843D4C29}"/>
                                            </p:graphicEl>
                                          </p:spTgt>
                                        </p:tgtEl>
                                        <p:attrNameLst>
                                          <p:attrName>style.visibility</p:attrName>
                                        </p:attrNameLst>
                                      </p:cBhvr>
                                      <p:to>
                                        <p:strVal val="visible"/>
                                      </p:to>
                                    </p:set>
                                    <p:animEffect transition="in" filter="fade">
                                      <p:cBhvr>
                                        <p:cTn id="7" dur="500"/>
                                        <p:tgtEl>
                                          <p:spTgt spid="4">
                                            <p:graphicEl>
                                              <a:dgm id="{2A6D4F06-AF68-45F7-AB8B-737B843D4C2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D8817B-0A41-47AE-AE00-3C5A2F983B6B}"/>
                                            </p:graphicEl>
                                          </p:spTgt>
                                        </p:tgtEl>
                                        <p:attrNameLst>
                                          <p:attrName>style.visibility</p:attrName>
                                        </p:attrNameLst>
                                      </p:cBhvr>
                                      <p:to>
                                        <p:strVal val="visible"/>
                                      </p:to>
                                    </p:set>
                                    <p:animEffect transition="in" filter="fade">
                                      <p:cBhvr>
                                        <p:cTn id="12" dur="500"/>
                                        <p:tgtEl>
                                          <p:spTgt spid="4">
                                            <p:graphicEl>
                                              <a:dgm id="{CCD8817B-0A41-47AE-AE00-3C5A2F983B6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F0BC1115-6CE3-44B4-844A-B8C91C1391CE}"/>
                                            </p:graphicEl>
                                          </p:spTgt>
                                        </p:tgtEl>
                                        <p:attrNameLst>
                                          <p:attrName>style.visibility</p:attrName>
                                        </p:attrNameLst>
                                      </p:cBhvr>
                                      <p:to>
                                        <p:strVal val="visible"/>
                                      </p:to>
                                    </p:set>
                                    <p:animEffect transition="in" filter="fade">
                                      <p:cBhvr>
                                        <p:cTn id="17" dur="500"/>
                                        <p:tgtEl>
                                          <p:spTgt spid="4">
                                            <p:graphicEl>
                                              <a:dgm id="{F0BC1115-6CE3-44B4-844A-B8C91C1391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B6C7F5C3-006D-4A74-9C5E-D412B2251AC4}"/>
                                            </p:graphicEl>
                                          </p:spTgt>
                                        </p:tgtEl>
                                        <p:attrNameLst>
                                          <p:attrName>style.visibility</p:attrName>
                                        </p:attrNameLst>
                                      </p:cBhvr>
                                      <p:to>
                                        <p:strVal val="visible"/>
                                      </p:to>
                                    </p:set>
                                    <p:animEffect transition="in" filter="fade">
                                      <p:cBhvr>
                                        <p:cTn id="22" dur="500"/>
                                        <p:tgtEl>
                                          <p:spTgt spid="4">
                                            <p:graphicEl>
                                              <a:dgm id="{B6C7F5C3-006D-4A74-9C5E-D412B2251AC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128D84DC-7691-40C8-A7C3-C5B08E6AB368}"/>
                                            </p:graphicEl>
                                          </p:spTgt>
                                        </p:tgtEl>
                                        <p:attrNameLst>
                                          <p:attrName>style.visibility</p:attrName>
                                        </p:attrNameLst>
                                      </p:cBhvr>
                                      <p:to>
                                        <p:strVal val="visible"/>
                                      </p:to>
                                    </p:set>
                                    <p:animEffect transition="in" filter="fade">
                                      <p:cBhvr>
                                        <p:cTn id="27" dur="500"/>
                                        <p:tgtEl>
                                          <p:spTgt spid="4">
                                            <p:graphicEl>
                                              <a:dgm id="{128D84DC-7691-40C8-A7C3-C5B08E6AB3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B08E92F1-6D82-4D5E-BAB9-4DAA5AA5BFF4}"/>
                                            </p:graphicEl>
                                          </p:spTgt>
                                        </p:tgtEl>
                                        <p:attrNameLst>
                                          <p:attrName>style.visibility</p:attrName>
                                        </p:attrNameLst>
                                      </p:cBhvr>
                                      <p:to>
                                        <p:strVal val="visible"/>
                                      </p:to>
                                    </p:set>
                                    <p:animEffect transition="in" filter="fade">
                                      <p:cBhvr>
                                        <p:cTn id="32" dur="500"/>
                                        <p:tgtEl>
                                          <p:spTgt spid="4">
                                            <p:graphicEl>
                                              <a:dgm id="{B08E92F1-6D82-4D5E-BAB9-4DAA5AA5BFF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7090B6CE-7D21-4B6C-9A24-C7308FB35C78}"/>
                                            </p:graphicEl>
                                          </p:spTgt>
                                        </p:tgtEl>
                                        <p:attrNameLst>
                                          <p:attrName>style.visibility</p:attrName>
                                        </p:attrNameLst>
                                      </p:cBhvr>
                                      <p:to>
                                        <p:strVal val="visible"/>
                                      </p:to>
                                    </p:set>
                                    <p:animEffect transition="in" filter="fade">
                                      <p:cBhvr>
                                        <p:cTn id="37" dur="500"/>
                                        <p:tgtEl>
                                          <p:spTgt spid="4">
                                            <p:graphicEl>
                                              <a:dgm id="{7090B6CE-7D21-4B6C-9A24-C7308FB35C7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6FC754DD-186E-4A9F-97DE-94525B3D78AA}"/>
                                            </p:graphicEl>
                                          </p:spTgt>
                                        </p:tgtEl>
                                        <p:attrNameLst>
                                          <p:attrName>style.visibility</p:attrName>
                                        </p:attrNameLst>
                                      </p:cBhvr>
                                      <p:to>
                                        <p:strVal val="visible"/>
                                      </p:to>
                                    </p:set>
                                    <p:animEffect transition="in" filter="fade">
                                      <p:cBhvr>
                                        <p:cTn id="42" dur="500"/>
                                        <p:tgtEl>
                                          <p:spTgt spid="4">
                                            <p:graphicEl>
                                              <a:dgm id="{6FC754DD-186E-4A9F-97DE-94525B3D78AA}"/>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graphicEl>
                                              <a:dgm id="{79A52720-074E-488F-8817-6983B07DF91A}"/>
                                            </p:graphicEl>
                                          </p:spTgt>
                                        </p:tgtEl>
                                        <p:attrNameLst>
                                          <p:attrName>style.visibility</p:attrName>
                                        </p:attrNameLst>
                                      </p:cBhvr>
                                      <p:to>
                                        <p:strVal val="visible"/>
                                      </p:to>
                                    </p:set>
                                    <p:animEffect transition="in" filter="fade">
                                      <p:cBhvr>
                                        <p:cTn id="47" dur="500"/>
                                        <p:tgtEl>
                                          <p:spTgt spid="4">
                                            <p:graphicEl>
                                              <a:dgm id="{79A52720-074E-488F-8817-6983B07DF91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graphicEl>
                                              <a:dgm id="{E8B8B725-5CE6-4FAC-B07C-2E946842DD4C}"/>
                                            </p:graphicEl>
                                          </p:spTgt>
                                        </p:tgtEl>
                                        <p:attrNameLst>
                                          <p:attrName>style.visibility</p:attrName>
                                        </p:attrNameLst>
                                      </p:cBhvr>
                                      <p:to>
                                        <p:strVal val="visible"/>
                                      </p:to>
                                    </p:set>
                                    <p:animEffect transition="in" filter="fade">
                                      <p:cBhvr>
                                        <p:cTn id="52" dur="500"/>
                                        <p:tgtEl>
                                          <p:spTgt spid="4">
                                            <p:graphicEl>
                                              <a:dgm id="{E8B8B725-5CE6-4FAC-B07C-2E946842DD4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graphicEl>
                                              <a:dgm id="{29F9D880-1EF8-44E1-BC0D-44F0B8BE692A}"/>
                                            </p:graphicEl>
                                          </p:spTgt>
                                        </p:tgtEl>
                                        <p:attrNameLst>
                                          <p:attrName>style.visibility</p:attrName>
                                        </p:attrNameLst>
                                      </p:cBhvr>
                                      <p:to>
                                        <p:strVal val="visible"/>
                                      </p:to>
                                    </p:set>
                                    <p:animEffect transition="in" filter="fade">
                                      <p:cBhvr>
                                        <p:cTn id="57" dur="500"/>
                                        <p:tgtEl>
                                          <p:spTgt spid="4">
                                            <p:graphicEl>
                                              <a:dgm id="{29F9D880-1EF8-44E1-BC0D-44F0B8BE692A}"/>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
                                            <p:graphicEl>
                                              <a:dgm id="{C4F8C796-8972-4B5D-9198-C1C287B76FCD}"/>
                                            </p:graphicEl>
                                          </p:spTgt>
                                        </p:tgtEl>
                                        <p:attrNameLst>
                                          <p:attrName>style.visibility</p:attrName>
                                        </p:attrNameLst>
                                      </p:cBhvr>
                                      <p:to>
                                        <p:strVal val="visible"/>
                                      </p:to>
                                    </p:set>
                                    <p:animEffect transition="in" filter="fade">
                                      <p:cBhvr>
                                        <p:cTn id="62" dur="500"/>
                                        <p:tgtEl>
                                          <p:spTgt spid="4">
                                            <p:graphicEl>
                                              <a:dgm id="{C4F8C796-8972-4B5D-9198-C1C287B76FC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44179477"/>
              </p:ext>
            </p:extLst>
          </p:nvPr>
        </p:nvGraphicFramePr>
        <p:xfrm>
          <a:off x="933448" y="164892"/>
          <a:ext cx="10358006" cy="5503003"/>
        </p:xfrm>
        <a:graphic>
          <a:graphicData uri="http://schemas.openxmlformats.org/drawingml/2006/table">
            <a:tbl>
              <a:tblPr firstRow="1" bandRow="1">
                <a:tableStyleId>{5C22544A-7EE6-4342-B048-85BDC9FD1C3A}</a:tableStyleId>
              </a:tblPr>
              <a:tblGrid>
                <a:gridCol w="841126">
                  <a:extLst>
                    <a:ext uri="{9D8B030D-6E8A-4147-A177-3AD203B41FA5}">
                      <a16:colId xmlns:a16="http://schemas.microsoft.com/office/drawing/2014/main" val="2209284064"/>
                    </a:ext>
                  </a:extLst>
                </a:gridCol>
                <a:gridCol w="9516880">
                  <a:extLst>
                    <a:ext uri="{9D8B030D-6E8A-4147-A177-3AD203B41FA5}">
                      <a16:colId xmlns:a16="http://schemas.microsoft.com/office/drawing/2014/main" val="4053421341"/>
                    </a:ext>
                  </a:extLst>
                </a:gridCol>
              </a:tblGrid>
              <a:tr h="426992">
                <a:tc>
                  <a:txBody>
                    <a:bodyPr/>
                    <a:lstStyle/>
                    <a:p>
                      <a:endParaRPr lang="en-GB" dirty="0"/>
                    </a:p>
                  </a:txBody>
                  <a:tcPr/>
                </a:tc>
                <a:tc>
                  <a:txBody>
                    <a:bodyPr/>
                    <a:lstStyle/>
                    <a:p>
                      <a:pPr algn="ctr"/>
                      <a:r>
                        <a:rPr lang="en-GB" dirty="0"/>
                        <a:t>REMEMBER……..</a:t>
                      </a:r>
                    </a:p>
                  </a:txBody>
                  <a:tcPr/>
                </a:tc>
                <a:extLst>
                  <a:ext uri="{0D108BD9-81ED-4DB2-BD59-A6C34878D82A}">
                    <a16:rowId xmlns:a16="http://schemas.microsoft.com/office/drawing/2014/main" val="358008537"/>
                  </a:ext>
                </a:extLst>
              </a:tr>
              <a:tr h="558044">
                <a:tc>
                  <a:txBody>
                    <a:bodyPr/>
                    <a:lstStyle/>
                    <a:p>
                      <a:pPr algn="ctr"/>
                      <a:r>
                        <a:rPr lang="en-GB" sz="2400" b="1" dirty="0"/>
                        <a:t>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Disclose to the </a:t>
                      </a:r>
                      <a:r>
                        <a:rPr lang="en-US" sz="1300" kern="1200" dirty="0" err="1">
                          <a:solidFill>
                            <a:schemeClr val="dk1"/>
                          </a:solidFill>
                          <a:effectLst/>
                          <a:latin typeface="+mn-lt"/>
                          <a:ea typeface="+mn-ea"/>
                          <a:cs typeface="Arial" panose="020B0604020202020204" pitchFamily="34" charset="0"/>
                        </a:rPr>
                        <a:t>defence</a:t>
                      </a:r>
                      <a:r>
                        <a:rPr lang="en-US" sz="1300" kern="1200" dirty="0">
                          <a:solidFill>
                            <a:schemeClr val="dk1"/>
                          </a:solidFill>
                          <a:effectLst/>
                          <a:latin typeface="+mn-lt"/>
                          <a:ea typeface="+mn-ea"/>
                          <a:cs typeface="Arial" panose="020B0604020202020204" pitchFamily="34" charset="0"/>
                        </a:rPr>
                        <a:t> only material which might reasonably be considered capable of undermining the prosecution case or assisting the case for the </a:t>
                      </a:r>
                      <a:r>
                        <a:rPr lang="en-US" sz="1300" kern="1200" dirty="0" err="1">
                          <a:solidFill>
                            <a:schemeClr val="dk1"/>
                          </a:solidFill>
                          <a:effectLst/>
                          <a:latin typeface="+mn-lt"/>
                          <a:ea typeface="+mn-ea"/>
                          <a:cs typeface="Arial" panose="020B0604020202020204" pitchFamily="34" charset="0"/>
                        </a:rPr>
                        <a:t>Defence</a:t>
                      </a:r>
                      <a:r>
                        <a:rPr lang="en-US" sz="1300" kern="1200" dirty="0">
                          <a:solidFill>
                            <a:schemeClr val="dk1"/>
                          </a:solidFill>
                          <a:effectLst/>
                          <a:latin typeface="+mn-lt"/>
                          <a:ea typeface="+mn-ea"/>
                          <a:cs typeface="Arial" panose="020B0604020202020204" pitchFamily="34" charset="0"/>
                        </a:rPr>
                        <a:t>. The CPS (rather than the police) makes disclosure to the </a:t>
                      </a:r>
                      <a:r>
                        <a:rPr lang="en-US" sz="1300" kern="1200" dirty="0" err="1">
                          <a:solidFill>
                            <a:schemeClr val="dk1"/>
                          </a:solidFill>
                          <a:effectLst/>
                          <a:latin typeface="+mn-lt"/>
                          <a:ea typeface="+mn-ea"/>
                          <a:cs typeface="Arial" panose="020B0604020202020204" pitchFamily="34" charset="0"/>
                        </a:rPr>
                        <a:t>defence</a:t>
                      </a:r>
                      <a:r>
                        <a:rPr lang="en-US" sz="1300" kern="1200" dirty="0">
                          <a:solidFill>
                            <a:schemeClr val="dk1"/>
                          </a:solidFill>
                          <a:effectLst/>
                          <a:latin typeface="+mn-lt"/>
                          <a:ea typeface="+mn-ea"/>
                          <a:cs typeface="Arial" panose="020B0604020202020204" pitchFamily="34" charset="0"/>
                        </a:rPr>
                        <a:t>.</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2234104395"/>
                  </a:ext>
                </a:extLst>
              </a:tr>
              <a:tr h="406065">
                <a:tc>
                  <a:txBody>
                    <a:bodyPr/>
                    <a:lstStyle/>
                    <a:p>
                      <a:pPr algn="ctr"/>
                      <a:r>
                        <a:rPr lang="en-GB" sz="2400" b="1" dirty="0"/>
                        <a:t>I</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Investigate ALL reasonable lines of enquiry leading either towards or away from an individual/suspect. This is a statutory requirement under CPIA.</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858488515"/>
                  </a:ext>
                </a:extLst>
              </a:tr>
              <a:tr h="554182">
                <a:tc>
                  <a:txBody>
                    <a:bodyPr/>
                    <a:lstStyle/>
                    <a:p>
                      <a:pPr algn="ctr"/>
                      <a:r>
                        <a:rPr lang="en-GB" sz="2400" b="1" dirty="0"/>
                        <a: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Schedule ALL RELEVANT unused material on either an SDC1 or SDC2 (Magistrates Court NGAP cases only) or the MG6C, MG6D and MG6E (either-way NSST and Indictable only offences). Give FULL &amp; meaningful descriptions for CPS to be able to understand what relevant material we have.</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3196039779"/>
                  </a:ext>
                </a:extLst>
              </a:tr>
              <a:tr h="385156">
                <a:tc>
                  <a:txBody>
                    <a:bodyPr/>
                    <a:lstStyle/>
                    <a:p>
                      <a:pPr algn="ctr"/>
                      <a:r>
                        <a:rPr lang="en-GB" sz="2400" b="1" dirty="0"/>
                        <a:t>C</a:t>
                      </a:r>
                    </a:p>
                  </a:txBody>
                  <a:tcPr/>
                </a:tc>
                <a:tc>
                  <a:txBody>
                    <a:bodyPr/>
                    <a:lstStyle/>
                    <a:p>
                      <a:r>
                        <a:rPr lang="en-US" sz="1300" kern="1200" dirty="0">
                          <a:solidFill>
                            <a:schemeClr val="dk1"/>
                          </a:solidFill>
                          <a:effectLst/>
                          <a:latin typeface="+mn-lt"/>
                          <a:ea typeface="+mn-ea"/>
                          <a:cs typeface="Arial" panose="020B0604020202020204" pitchFamily="34" charset="0"/>
                        </a:rPr>
                        <a:t>CPS have to read &amp; mark up schedules. If they do not contain full descriptions they can</a:t>
                      </a:r>
                      <a:r>
                        <a:rPr lang="en-GB" sz="1300" kern="1200" baseline="0" dirty="0">
                          <a:solidFill>
                            <a:schemeClr val="dk1"/>
                          </a:solidFill>
                          <a:effectLst/>
                          <a:latin typeface="+mn-lt"/>
                          <a:ea typeface="+mn-ea"/>
                          <a:cs typeface="Arial" panose="020B0604020202020204" pitchFamily="34" charset="0"/>
                        </a:rPr>
                        <a:t> </a:t>
                      </a:r>
                      <a:r>
                        <a:rPr lang="en-US" sz="1300" kern="1200" dirty="0">
                          <a:solidFill>
                            <a:schemeClr val="dk1"/>
                          </a:solidFill>
                          <a:effectLst/>
                          <a:latin typeface="+mn-lt"/>
                          <a:ea typeface="+mn-ea"/>
                          <a:cs typeface="Arial" panose="020B0604020202020204" pitchFamily="34" charset="0"/>
                        </a:rPr>
                        <a:t>return them to be done again.</a:t>
                      </a:r>
                    </a:p>
                  </a:txBody>
                  <a:tcPr/>
                </a:tc>
                <a:extLst>
                  <a:ext uri="{0D108BD9-81ED-4DB2-BD59-A6C34878D82A}">
                    <a16:rowId xmlns:a16="http://schemas.microsoft.com/office/drawing/2014/main" val="3416363935"/>
                  </a:ext>
                </a:extLst>
              </a:tr>
              <a:tr h="401571">
                <a:tc>
                  <a:txBody>
                    <a:bodyPr/>
                    <a:lstStyle/>
                    <a:p>
                      <a:pPr algn="ctr"/>
                      <a:r>
                        <a:rPr lang="en-GB" sz="2400" b="1" dirty="0"/>
                        <a:t>L</a:t>
                      </a:r>
                    </a:p>
                  </a:txBody>
                  <a:tcPr/>
                </a:tc>
                <a:tc>
                  <a:txBody>
                    <a:bodyPr/>
                    <a:lstStyle/>
                    <a:p>
                      <a:r>
                        <a:rPr lang="en-US" sz="1300" kern="1200" dirty="0">
                          <a:solidFill>
                            <a:schemeClr val="dk1"/>
                          </a:solidFill>
                          <a:effectLst/>
                          <a:latin typeface="+mn-lt"/>
                          <a:ea typeface="+mn-ea"/>
                          <a:cs typeface="Arial" panose="020B0604020202020204" pitchFamily="34" charset="0"/>
                        </a:rPr>
                        <a:t>Legal obligation under CPIA to comply &amp; can be subject to disciplinary proceedings if we</a:t>
                      </a:r>
                      <a:r>
                        <a:rPr lang="en-GB" sz="1300" kern="1200" baseline="0" dirty="0">
                          <a:solidFill>
                            <a:schemeClr val="dk1"/>
                          </a:solidFill>
                          <a:effectLst/>
                          <a:latin typeface="+mn-lt"/>
                          <a:ea typeface="+mn-ea"/>
                          <a:cs typeface="Arial" panose="020B0604020202020204" pitchFamily="34" charset="0"/>
                        </a:rPr>
                        <a:t> </a:t>
                      </a:r>
                      <a:r>
                        <a:rPr lang="en-US" sz="1300" kern="1200" dirty="0">
                          <a:solidFill>
                            <a:schemeClr val="dk1"/>
                          </a:solidFill>
                          <a:effectLst/>
                          <a:latin typeface="+mn-lt"/>
                          <a:ea typeface="+mn-ea"/>
                          <a:cs typeface="Arial" panose="020B0604020202020204" pitchFamily="34" charset="0"/>
                        </a:rPr>
                        <a:t>fail.</a:t>
                      </a:r>
                    </a:p>
                  </a:txBody>
                  <a:tcPr/>
                </a:tc>
                <a:extLst>
                  <a:ext uri="{0D108BD9-81ED-4DB2-BD59-A6C34878D82A}">
                    <a16:rowId xmlns:a16="http://schemas.microsoft.com/office/drawing/2014/main" val="3751785946"/>
                  </a:ext>
                </a:extLst>
              </a:tr>
              <a:tr h="401571">
                <a:tc>
                  <a:txBody>
                    <a:bodyPr/>
                    <a:lstStyle/>
                    <a:p>
                      <a:pPr algn="ctr"/>
                      <a:r>
                        <a:rPr lang="en-GB" sz="2400" b="1" dirty="0"/>
                        <a:t>O</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Openness &amp; fairness is the basis of Disclosure. We must be transparent when dealing with all aspects of Disclosure by applying the legislation properly.</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3676388835"/>
                  </a:ext>
                </a:extLst>
              </a:tr>
              <a:tr h="509847">
                <a:tc>
                  <a:txBody>
                    <a:bodyPr/>
                    <a:lstStyle/>
                    <a:p>
                      <a:pPr algn="ctr"/>
                      <a:r>
                        <a:rPr lang="en-GB" sz="2400" b="1" dirty="0"/>
                        <a: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Sensitivity. The Disclosure Officer makes this decision so you must understand the definition. </a:t>
                      </a:r>
                      <a:r>
                        <a:rPr lang="en-US" sz="1300" b="1" i="1" kern="1200" dirty="0">
                          <a:solidFill>
                            <a:schemeClr val="dk1"/>
                          </a:solidFill>
                          <a:effectLst/>
                          <a:latin typeface="+mn-lt"/>
                          <a:ea typeface="+mn-ea"/>
                          <a:cs typeface="Arial" panose="020B0604020202020204" pitchFamily="34" charset="0"/>
                        </a:rPr>
                        <a:t>‘Is there a real risk of a serious prejudice to an important public Interest.’</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2605405493"/>
                  </a:ext>
                </a:extLst>
              </a:tr>
              <a:tr h="476890">
                <a:tc>
                  <a:txBody>
                    <a:bodyPr/>
                    <a:lstStyle/>
                    <a:p>
                      <a:pPr algn="ctr"/>
                      <a:r>
                        <a:rPr lang="en-GB" sz="2400" b="1" dirty="0"/>
                        <a:t>U</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Undermining material. Look carefully for anything that could meet the disclosure test &amp; describe it on the relevant form (SDC2 for Magistrates Cases or MG6E for Crown Court cases).'Anything that MAY undermine the prosecution case or assist the case for the </a:t>
                      </a:r>
                      <a:r>
                        <a:rPr lang="en-US" sz="1300" kern="1200" dirty="0" err="1">
                          <a:solidFill>
                            <a:schemeClr val="dk1"/>
                          </a:solidFill>
                          <a:effectLst/>
                          <a:latin typeface="+mn-lt"/>
                          <a:ea typeface="+mn-ea"/>
                          <a:cs typeface="Arial" panose="020B0604020202020204" pitchFamily="34" charset="0"/>
                        </a:rPr>
                        <a:t>Defence</a:t>
                      </a:r>
                      <a:r>
                        <a:rPr lang="en-US" sz="1300" kern="1200" dirty="0">
                          <a:solidFill>
                            <a:schemeClr val="dk1"/>
                          </a:solidFill>
                          <a:effectLst/>
                          <a:latin typeface="+mn-lt"/>
                          <a:ea typeface="+mn-ea"/>
                          <a:cs typeface="Arial" panose="020B0604020202020204" pitchFamily="34" charset="0"/>
                        </a:rPr>
                        <a:t>'.</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122113749"/>
                  </a:ext>
                </a:extLst>
              </a:tr>
              <a:tr h="401571">
                <a:tc>
                  <a:txBody>
                    <a:bodyPr/>
                    <a:lstStyle/>
                    <a:p>
                      <a:pPr algn="ctr"/>
                      <a:r>
                        <a:rPr lang="en-GB" sz="2400" b="1" dirty="0"/>
                        <a:t>R</a:t>
                      </a:r>
                    </a:p>
                  </a:txBody>
                  <a:tcPr/>
                </a:tc>
                <a:tc>
                  <a:txBody>
                    <a:bodyPr/>
                    <a:lstStyle/>
                    <a:p>
                      <a:r>
                        <a:rPr lang="en-US" sz="1300" kern="1200" dirty="0">
                          <a:solidFill>
                            <a:schemeClr val="dk1"/>
                          </a:solidFill>
                          <a:effectLst/>
                          <a:latin typeface="+mn-lt"/>
                          <a:ea typeface="+mn-ea"/>
                          <a:cs typeface="Arial" panose="020B0604020202020204" pitchFamily="34" charset="0"/>
                        </a:rPr>
                        <a:t>Relevancy test. All unused material MUST be scheduled unless you are happy that it is incapable of having ANY impact on the case.</a:t>
                      </a:r>
                      <a:endParaRPr lang="en-GB" sz="1300" kern="1200" dirty="0">
                        <a:solidFill>
                          <a:schemeClr val="dk1"/>
                        </a:solidFill>
                        <a:effectLst/>
                        <a:latin typeface="+mn-lt"/>
                        <a:ea typeface="+mn-ea"/>
                        <a:cs typeface="Arial" panose="020B0604020202020204" pitchFamily="34" charset="0"/>
                      </a:endParaRPr>
                    </a:p>
                    <a:p>
                      <a:r>
                        <a:rPr lang="en-US" sz="1300" b="1" kern="1200" dirty="0">
                          <a:solidFill>
                            <a:schemeClr val="dk1"/>
                          </a:solidFill>
                          <a:effectLst/>
                          <a:latin typeface="+mn-lt"/>
                          <a:ea typeface="+mn-ea"/>
                          <a:cs typeface="Arial" panose="020B0604020202020204" pitchFamily="34" charset="0"/>
                        </a:rPr>
                        <a:t>190809-000193A</a:t>
                      </a:r>
                      <a:r>
                        <a:rPr lang="en-GB" sz="1300" b="1" kern="1200" baseline="0" dirty="0">
                          <a:solidFill>
                            <a:schemeClr val="dk1"/>
                          </a:solidFill>
                          <a:effectLst/>
                          <a:latin typeface="+mn-lt"/>
                          <a:ea typeface="+mn-ea"/>
                          <a:cs typeface="Arial" panose="020B0604020202020204" pitchFamily="34" charset="0"/>
                        </a:rPr>
                        <a:t> - </a:t>
                      </a:r>
                      <a:r>
                        <a:rPr lang="en-US" sz="1300" b="1" kern="1200" dirty="0">
                          <a:solidFill>
                            <a:schemeClr val="dk1"/>
                          </a:solidFill>
                          <a:effectLst/>
                          <a:latin typeface="+mn-lt"/>
                          <a:ea typeface="+mn-ea"/>
                          <a:cs typeface="Arial" panose="020B0604020202020204" pitchFamily="34" charset="0"/>
                        </a:rPr>
                        <a:t>IF IN DOUBT SCHEDULE IT.</a:t>
                      </a:r>
                      <a:endParaRPr lang="en-GB" sz="1300" b="1"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2127691387"/>
                  </a:ext>
                </a:extLst>
              </a:tr>
              <a:tr h="401571">
                <a:tc>
                  <a:txBody>
                    <a:bodyPr/>
                    <a:lstStyle/>
                    <a:p>
                      <a:pPr algn="ctr"/>
                      <a:r>
                        <a:rPr lang="en-GB" sz="2400" b="1" dirty="0"/>
                        <a: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mn-lt"/>
                          <a:ea typeface="+mn-ea"/>
                          <a:cs typeface="Arial" panose="020B0604020202020204" pitchFamily="34" charset="0"/>
                        </a:rPr>
                        <a:t>Evidence. If the material is part of the prosecution file then you do not have to schedule it.</a:t>
                      </a:r>
                      <a:endParaRPr lang="en-GB" sz="1300" kern="1200" dirty="0">
                        <a:solidFill>
                          <a:schemeClr val="dk1"/>
                        </a:solidFill>
                        <a:effectLst/>
                        <a:latin typeface="+mn-lt"/>
                        <a:ea typeface="+mn-ea"/>
                        <a:cs typeface="Arial" panose="020B0604020202020204" pitchFamily="34" charset="0"/>
                      </a:endParaRPr>
                    </a:p>
                  </a:txBody>
                  <a:tcPr/>
                </a:tc>
                <a:extLst>
                  <a:ext uri="{0D108BD9-81ED-4DB2-BD59-A6C34878D82A}">
                    <a16:rowId xmlns:a16="http://schemas.microsoft.com/office/drawing/2014/main" val="4112413566"/>
                  </a:ext>
                </a:extLst>
              </a:tr>
            </a:tbl>
          </a:graphicData>
        </a:graphic>
      </p:graphicFrame>
    </p:spTree>
    <p:extLst>
      <p:ext uri="{BB962C8B-B14F-4D97-AF65-F5344CB8AC3E}">
        <p14:creationId xmlns:p14="http://schemas.microsoft.com/office/powerpoint/2010/main" val="8237538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265012" y="995521"/>
            <a:ext cx="6010790" cy="4379367"/>
          </a:xfrm>
          <a:prstGeom prst="rect">
            <a:avLst/>
          </a:prstGeom>
        </p:spPr>
      </p:pic>
    </p:spTree>
    <p:extLst>
      <p:ext uri="{BB962C8B-B14F-4D97-AF65-F5344CB8AC3E}">
        <p14:creationId xmlns:p14="http://schemas.microsoft.com/office/powerpoint/2010/main" val="13876326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4168</TotalTime>
  <Words>11506</Words>
  <Application>Microsoft Office PowerPoint</Application>
  <PresentationFormat>Widescreen</PresentationFormat>
  <Paragraphs>906</Paragraphs>
  <Slides>47</Slides>
  <Notes>47</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47</vt:i4>
      </vt:variant>
    </vt:vector>
  </HeadingPairs>
  <TitlesOfParts>
    <vt:vector size="58" baseType="lpstr">
      <vt:lpstr>Arial</vt:lpstr>
      <vt:lpstr>Arial</vt:lpstr>
      <vt:lpstr>Arial Nova</vt:lpstr>
      <vt:lpstr>Arial Nova Cond</vt:lpstr>
      <vt:lpstr>Calibri</vt:lpstr>
      <vt:lpstr>Calibri Light</vt:lpstr>
      <vt:lpstr>Microsoft Sans Serif</vt:lpstr>
      <vt:lpstr>Tahoma</vt:lpstr>
      <vt:lpstr>Times New Roman</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vt:lpstr>
      <vt:lpstr>PowerPoint Presentation</vt:lpstr>
      <vt:lpstr>PowerPoint Presentation</vt:lpstr>
      <vt:lpstr>PowerPoint Presentation</vt:lpstr>
      <vt:lpstr>PowerPoint Presentation</vt:lpstr>
      <vt:lpstr>PowerPoint Presentation</vt:lpstr>
      <vt:lpstr>Unused material</vt:lpstr>
      <vt:lpstr>PowerPoint Presentation</vt:lpstr>
      <vt:lpstr>PowerPoint Presentation</vt:lpstr>
      <vt:lpstr>Relevant Unused Material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Rebuttable Presumption Material</vt:lpstr>
      <vt:lpstr>Rebuttable Presumption Material</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357</cp:revision>
  <cp:lastPrinted>2019-05-30T12:26:25Z</cp:lastPrinted>
  <dcterms:created xsi:type="dcterms:W3CDTF">2018-01-30T11:09:50Z</dcterms:created>
  <dcterms:modified xsi:type="dcterms:W3CDTF">2023-08-21T13:27:04Z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2022-01-24T14:06:06Z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8a271df7-ae66-4f11-a2b2-3440cd534214</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