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4"/>
  </p:notesMasterIdLst>
  <p:sldIdLst>
    <p:sldId id="264" r:id="rId2"/>
    <p:sldId id="263" r:id="rId3"/>
    <p:sldId id="265" r:id="rId4"/>
    <p:sldId id="266" r:id="rId5"/>
    <p:sldId id="267" r:id="rId6"/>
    <p:sldId id="268" r:id="rId7"/>
    <p:sldId id="269" r:id="rId8"/>
    <p:sldId id="270" r:id="rId9"/>
    <p:sldId id="271" r:id="rId10"/>
    <p:sldId id="272" r:id="rId11"/>
    <p:sldId id="273" r:id="rId12"/>
    <p:sldId id="27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450F19-56A4-2543-8DF1-8BF7E3FA9E60}" v="3490" dt="2022-05-04T09:02:38.008"/>
    <p1510:client id="{919766E5-F665-C7AD-9032-2CE446C49758}" v="335" dt="2022-05-04T08:11:27.804"/>
    <p1510:client id="{D8C42DDD-CD2D-7912-9486-0FF9F1C83307}" v="1905" dt="2022-05-04T08:18:32.825"/>
    <p1510:client id="{E3636365-3AB9-86E0-CB15-51F7683D0411}" v="4505" dt="2022-05-04T08:15:08.417"/>
    <p1510:client id="{FA2022B1-79AC-708D-C2DF-CE245AEC0C8F}" v="214" dt="2022-05-03T19:22:28.556"/>
    <p1510:client id="{FA21D5A9-DEC8-7F4E-5E38-B8ECADFD8EF8}" v="15" dt="2022-05-03T22:00:37.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164686-3849-4278-8DCA-D66F201DAA98}"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C49AA026-D849-488D-AAEA-7089A4B131BC}">
      <dgm:prSet/>
      <dgm:spPr/>
      <dgm:t>
        <a:bodyPr/>
        <a:lstStyle/>
        <a:p>
          <a:r>
            <a:rPr lang="en-GB"/>
            <a:t>SA1 Student Accommodation is to be constructed from structural steel members. </a:t>
          </a:r>
          <a:endParaRPr lang="en-US"/>
        </a:p>
      </dgm:t>
    </dgm:pt>
    <dgm:pt modelId="{9AE781C8-0D0F-4FC0-9DCB-AF77601B701C}" type="parTrans" cxnId="{FD375183-E910-4441-981C-B7B73D97383D}">
      <dgm:prSet/>
      <dgm:spPr/>
      <dgm:t>
        <a:bodyPr/>
        <a:lstStyle/>
        <a:p>
          <a:endParaRPr lang="en-US"/>
        </a:p>
      </dgm:t>
    </dgm:pt>
    <dgm:pt modelId="{1D18381F-8028-4D05-B66A-E5A519FB243D}" type="sibTrans" cxnId="{FD375183-E910-4441-981C-B7B73D97383D}">
      <dgm:prSet/>
      <dgm:spPr/>
      <dgm:t>
        <a:bodyPr/>
        <a:lstStyle/>
        <a:p>
          <a:endParaRPr lang="en-US"/>
        </a:p>
      </dgm:t>
    </dgm:pt>
    <dgm:pt modelId="{611F92D5-9CBA-40E0-AA0D-ED77E46147D5}">
      <dgm:prSet/>
      <dgm:spPr/>
      <dgm:t>
        <a:bodyPr/>
        <a:lstStyle/>
        <a:p>
          <a:r>
            <a:rPr lang="en-GB"/>
            <a:t>structural framing system for the 2-storey building will consist of steel columns, and beam which will be joined together. </a:t>
          </a:r>
          <a:endParaRPr lang="en-US"/>
        </a:p>
      </dgm:t>
    </dgm:pt>
    <dgm:pt modelId="{FF044180-77FD-46EA-862E-A9DB084DA7B0}" type="parTrans" cxnId="{01708431-AF4F-4BCA-A8E6-ED5311BDA1CB}">
      <dgm:prSet/>
      <dgm:spPr/>
      <dgm:t>
        <a:bodyPr/>
        <a:lstStyle/>
        <a:p>
          <a:endParaRPr lang="en-US"/>
        </a:p>
      </dgm:t>
    </dgm:pt>
    <dgm:pt modelId="{4C488E14-7225-40F1-A7D7-1E19FDFACDBB}" type="sibTrans" cxnId="{01708431-AF4F-4BCA-A8E6-ED5311BDA1CB}">
      <dgm:prSet/>
      <dgm:spPr/>
      <dgm:t>
        <a:bodyPr/>
        <a:lstStyle/>
        <a:p>
          <a:endParaRPr lang="en-US"/>
        </a:p>
      </dgm:t>
    </dgm:pt>
    <dgm:pt modelId="{8A8F542F-A849-4A40-BC68-B47ACFF49B60}">
      <dgm:prSet/>
      <dgm:spPr/>
      <dgm:t>
        <a:bodyPr/>
        <a:lstStyle/>
        <a:p>
          <a:r>
            <a:rPr lang="en-GB"/>
            <a:t>These elements of the building are attached to beam foundation which are sat on driven piles and pile caps.</a:t>
          </a:r>
          <a:endParaRPr lang="en-US"/>
        </a:p>
      </dgm:t>
    </dgm:pt>
    <dgm:pt modelId="{28722157-97E0-4B2E-BD20-4E0DC8AE1927}" type="parTrans" cxnId="{76119492-FDA1-4570-929B-D4411C1E78B3}">
      <dgm:prSet/>
      <dgm:spPr/>
      <dgm:t>
        <a:bodyPr/>
        <a:lstStyle/>
        <a:p>
          <a:endParaRPr lang="en-US"/>
        </a:p>
      </dgm:t>
    </dgm:pt>
    <dgm:pt modelId="{9DBC7B2D-4B01-4F81-95D0-3E75C6E56599}" type="sibTrans" cxnId="{76119492-FDA1-4570-929B-D4411C1E78B3}">
      <dgm:prSet/>
      <dgm:spPr/>
      <dgm:t>
        <a:bodyPr/>
        <a:lstStyle/>
        <a:p>
          <a:endParaRPr lang="en-US"/>
        </a:p>
      </dgm:t>
    </dgm:pt>
    <dgm:pt modelId="{3DD8C4B4-6DD4-4FD5-B8CA-4EA5C02AC004}">
      <dgm:prSet/>
      <dgm:spPr/>
      <dgm:t>
        <a:bodyPr/>
        <a:lstStyle/>
        <a:p>
          <a:r>
            <a:rPr lang="en-GB"/>
            <a:t>A steel composite decking will be placed on storey 1 &amp; 2. This composite decking base will transmit the loads from the columns down to the foundations on each of the floors.</a:t>
          </a:r>
          <a:endParaRPr lang="en-US"/>
        </a:p>
      </dgm:t>
    </dgm:pt>
    <dgm:pt modelId="{897CA44A-0E21-4E0C-83B9-938DB7902243}" type="parTrans" cxnId="{4E346502-320C-49A4-85B2-F60B383BB737}">
      <dgm:prSet/>
      <dgm:spPr/>
      <dgm:t>
        <a:bodyPr/>
        <a:lstStyle/>
        <a:p>
          <a:endParaRPr lang="en-US"/>
        </a:p>
      </dgm:t>
    </dgm:pt>
    <dgm:pt modelId="{D55DBE3F-9DF2-45F6-9305-0E96F27D3881}" type="sibTrans" cxnId="{4E346502-320C-49A4-85B2-F60B383BB737}">
      <dgm:prSet/>
      <dgm:spPr/>
      <dgm:t>
        <a:bodyPr/>
        <a:lstStyle/>
        <a:p>
          <a:endParaRPr lang="en-US"/>
        </a:p>
      </dgm:t>
    </dgm:pt>
    <dgm:pt modelId="{F781F3E2-DF4F-4ED8-9C8D-4DFD49478AE9}">
      <dgm:prSet/>
      <dgm:spPr/>
      <dgm:t>
        <a:bodyPr/>
        <a:lstStyle/>
        <a:p>
          <a:r>
            <a:rPr lang="en-GB"/>
            <a:t>The composite slab consists of </a:t>
          </a:r>
          <a:r>
            <a:rPr lang="en-GB" i="1"/>
            <a:t>profiled steel decking with an in-situ reinforced concrete topping.</a:t>
          </a:r>
          <a:endParaRPr lang="en-US"/>
        </a:p>
      </dgm:t>
    </dgm:pt>
    <dgm:pt modelId="{6967CF11-E4B1-4D01-808F-EBEB05BEC767}" type="parTrans" cxnId="{ED72D14D-4668-4C46-B3EB-52A63D8FAC46}">
      <dgm:prSet/>
      <dgm:spPr/>
      <dgm:t>
        <a:bodyPr/>
        <a:lstStyle/>
        <a:p>
          <a:endParaRPr lang="en-US"/>
        </a:p>
      </dgm:t>
    </dgm:pt>
    <dgm:pt modelId="{81CAC5A2-4787-4D09-B7B5-85E3DEEDC88D}" type="sibTrans" cxnId="{ED72D14D-4668-4C46-B3EB-52A63D8FAC46}">
      <dgm:prSet/>
      <dgm:spPr/>
      <dgm:t>
        <a:bodyPr/>
        <a:lstStyle/>
        <a:p>
          <a:endParaRPr lang="en-US"/>
        </a:p>
      </dgm:t>
    </dgm:pt>
    <dgm:pt modelId="{297C92DC-92A4-4CC7-882C-8E0F80B10133}">
      <dgm:prSet/>
      <dgm:spPr/>
      <dgm:t>
        <a:bodyPr/>
        <a:lstStyle/>
        <a:p>
          <a:r>
            <a:rPr lang="en-GB"/>
            <a:t>The two materials together work compositely providing sufficient shear bond and a permanent formwork for the concrete</a:t>
          </a:r>
          <a:endParaRPr lang="en-US"/>
        </a:p>
      </dgm:t>
    </dgm:pt>
    <dgm:pt modelId="{3A0ACBEF-45EB-424C-A9F6-677D57FD2940}" type="parTrans" cxnId="{85BA5C90-370C-4F8B-9019-85C368C7A66A}">
      <dgm:prSet/>
      <dgm:spPr/>
      <dgm:t>
        <a:bodyPr/>
        <a:lstStyle/>
        <a:p>
          <a:endParaRPr lang="en-US"/>
        </a:p>
      </dgm:t>
    </dgm:pt>
    <dgm:pt modelId="{DB4BEC30-59E9-495E-A385-3F7C4DA0B50E}" type="sibTrans" cxnId="{85BA5C90-370C-4F8B-9019-85C368C7A66A}">
      <dgm:prSet/>
      <dgm:spPr/>
      <dgm:t>
        <a:bodyPr/>
        <a:lstStyle/>
        <a:p>
          <a:endParaRPr lang="en-US"/>
        </a:p>
      </dgm:t>
    </dgm:pt>
    <dgm:pt modelId="{39389933-8C44-43F4-A0B3-1670810135EE}" type="pres">
      <dgm:prSet presAssocID="{D0164686-3849-4278-8DCA-D66F201DAA98}" presName="vert0" presStyleCnt="0">
        <dgm:presLayoutVars>
          <dgm:dir/>
          <dgm:animOne val="branch"/>
          <dgm:animLvl val="lvl"/>
        </dgm:presLayoutVars>
      </dgm:prSet>
      <dgm:spPr/>
    </dgm:pt>
    <dgm:pt modelId="{78314514-280E-4AE6-8692-0ACB8E75E187}" type="pres">
      <dgm:prSet presAssocID="{C49AA026-D849-488D-AAEA-7089A4B131BC}" presName="thickLine" presStyleLbl="alignNode1" presStyleIdx="0" presStyleCnt="6"/>
      <dgm:spPr/>
    </dgm:pt>
    <dgm:pt modelId="{2E144893-9158-40E8-9491-4570CC6F461A}" type="pres">
      <dgm:prSet presAssocID="{C49AA026-D849-488D-AAEA-7089A4B131BC}" presName="horz1" presStyleCnt="0"/>
      <dgm:spPr/>
    </dgm:pt>
    <dgm:pt modelId="{054E772B-DCAB-4448-ADCF-28D7B5515265}" type="pres">
      <dgm:prSet presAssocID="{C49AA026-D849-488D-AAEA-7089A4B131BC}" presName="tx1" presStyleLbl="revTx" presStyleIdx="0" presStyleCnt="6"/>
      <dgm:spPr/>
    </dgm:pt>
    <dgm:pt modelId="{4A8763C6-05D2-4ACA-B9EE-796878603215}" type="pres">
      <dgm:prSet presAssocID="{C49AA026-D849-488D-AAEA-7089A4B131BC}" presName="vert1" presStyleCnt="0"/>
      <dgm:spPr/>
    </dgm:pt>
    <dgm:pt modelId="{80B4378D-3CC7-42BC-9D33-90A856C6F788}" type="pres">
      <dgm:prSet presAssocID="{611F92D5-9CBA-40E0-AA0D-ED77E46147D5}" presName="thickLine" presStyleLbl="alignNode1" presStyleIdx="1" presStyleCnt="6"/>
      <dgm:spPr/>
    </dgm:pt>
    <dgm:pt modelId="{594D581B-4B27-4631-87F0-419A33BA4740}" type="pres">
      <dgm:prSet presAssocID="{611F92D5-9CBA-40E0-AA0D-ED77E46147D5}" presName="horz1" presStyleCnt="0"/>
      <dgm:spPr/>
    </dgm:pt>
    <dgm:pt modelId="{25E7E65A-FA7B-4819-86C3-6E6175AF7B6B}" type="pres">
      <dgm:prSet presAssocID="{611F92D5-9CBA-40E0-AA0D-ED77E46147D5}" presName="tx1" presStyleLbl="revTx" presStyleIdx="1" presStyleCnt="6"/>
      <dgm:spPr/>
    </dgm:pt>
    <dgm:pt modelId="{868BC6FC-9ED2-4E37-BD5B-BCC57B1072C0}" type="pres">
      <dgm:prSet presAssocID="{611F92D5-9CBA-40E0-AA0D-ED77E46147D5}" presName="vert1" presStyleCnt="0"/>
      <dgm:spPr/>
    </dgm:pt>
    <dgm:pt modelId="{A76CA21E-440A-468A-8D1D-B017F5EA5281}" type="pres">
      <dgm:prSet presAssocID="{8A8F542F-A849-4A40-BC68-B47ACFF49B60}" presName="thickLine" presStyleLbl="alignNode1" presStyleIdx="2" presStyleCnt="6"/>
      <dgm:spPr/>
    </dgm:pt>
    <dgm:pt modelId="{470EE6E7-1379-4FEA-A81F-F3608BDAB8AE}" type="pres">
      <dgm:prSet presAssocID="{8A8F542F-A849-4A40-BC68-B47ACFF49B60}" presName="horz1" presStyleCnt="0"/>
      <dgm:spPr/>
    </dgm:pt>
    <dgm:pt modelId="{269A54C4-77F2-446A-AFF7-6057DEE03C91}" type="pres">
      <dgm:prSet presAssocID="{8A8F542F-A849-4A40-BC68-B47ACFF49B60}" presName="tx1" presStyleLbl="revTx" presStyleIdx="2" presStyleCnt="6"/>
      <dgm:spPr/>
    </dgm:pt>
    <dgm:pt modelId="{EF205A9F-CD50-4045-9FDB-7F30293F2268}" type="pres">
      <dgm:prSet presAssocID="{8A8F542F-A849-4A40-BC68-B47ACFF49B60}" presName="vert1" presStyleCnt="0"/>
      <dgm:spPr/>
    </dgm:pt>
    <dgm:pt modelId="{45A26546-E017-460C-AF87-2FC2C6CA8508}" type="pres">
      <dgm:prSet presAssocID="{3DD8C4B4-6DD4-4FD5-B8CA-4EA5C02AC004}" presName="thickLine" presStyleLbl="alignNode1" presStyleIdx="3" presStyleCnt="6"/>
      <dgm:spPr/>
    </dgm:pt>
    <dgm:pt modelId="{E197D9EA-5BFE-40C3-A453-B84B4212AABF}" type="pres">
      <dgm:prSet presAssocID="{3DD8C4B4-6DD4-4FD5-B8CA-4EA5C02AC004}" presName="horz1" presStyleCnt="0"/>
      <dgm:spPr/>
    </dgm:pt>
    <dgm:pt modelId="{981AA6A4-0ACC-4CDA-B02A-6BD5908C7BA6}" type="pres">
      <dgm:prSet presAssocID="{3DD8C4B4-6DD4-4FD5-B8CA-4EA5C02AC004}" presName="tx1" presStyleLbl="revTx" presStyleIdx="3" presStyleCnt="6"/>
      <dgm:spPr/>
    </dgm:pt>
    <dgm:pt modelId="{507A1F54-4A8B-45CB-A38F-E79B5DCCE8B5}" type="pres">
      <dgm:prSet presAssocID="{3DD8C4B4-6DD4-4FD5-B8CA-4EA5C02AC004}" presName="vert1" presStyleCnt="0"/>
      <dgm:spPr/>
    </dgm:pt>
    <dgm:pt modelId="{5CB0E718-E74D-491E-8149-4364380CFE97}" type="pres">
      <dgm:prSet presAssocID="{F781F3E2-DF4F-4ED8-9C8D-4DFD49478AE9}" presName="thickLine" presStyleLbl="alignNode1" presStyleIdx="4" presStyleCnt="6"/>
      <dgm:spPr/>
    </dgm:pt>
    <dgm:pt modelId="{218CF79F-F900-46CB-8C2B-C8F0D9066235}" type="pres">
      <dgm:prSet presAssocID="{F781F3E2-DF4F-4ED8-9C8D-4DFD49478AE9}" presName="horz1" presStyleCnt="0"/>
      <dgm:spPr/>
    </dgm:pt>
    <dgm:pt modelId="{7BB64A46-9EFB-47BC-B72F-584ADCB3A011}" type="pres">
      <dgm:prSet presAssocID="{F781F3E2-DF4F-4ED8-9C8D-4DFD49478AE9}" presName="tx1" presStyleLbl="revTx" presStyleIdx="4" presStyleCnt="6"/>
      <dgm:spPr/>
    </dgm:pt>
    <dgm:pt modelId="{945FA845-98C8-4F40-A18E-2D4CA279DA64}" type="pres">
      <dgm:prSet presAssocID="{F781F3E2-DF4F-4ED8-9C8D-4DFD49478AE9}" presName="vert1" presStyleCnt="0"/>
      <dgm:spPr/>
    </dgm:pt>
    <dgm:pt modelId="{A11B5D21-A7C8-4B3C-99DB-FA2C033A5ACD}" type="pres">
      <dgm:prSet presAssocID="{297C92DC-92A4-4CC7-882C-8E0F80B10133}" presName="thickLine" presStyleLbl="alignNode1" presStyleIdx="5" presStyleCnt="6"/>
      <dgm:spPr/>
    </dgm:pt>
    <dgm:pt modelId="{6392D475-4B34-4951-AD03-86229608456D}" type="pres">
      <dgm:prSet presAssocID="{297C92DC-92A4-4CC7-882C-8E0F80B10133}" presName="horz1" presStyleCnt="0"/>
      <dgm:spPr/>
    </dgm:pt>
    <dgm:pt modelId="{8D09A306-2EC4-4F72-988B-8E68B9A31A2B}" type="pres">
      <dgm:prSet presAssocID="{297C92DC-92A4-4CC7-882C-8E0F80B10133}" presName="tx1" presStyleLbl="revTx" presStyleIdx="5" presStyleCnt="6"/>
      <dgm:spPr/>
    </dgm:pt>
    <dgm:pt modelId="{B26404F4-8C23-4492-8459-A5CBDAD6FFDA}" type="pres">
      <dgm:prSet presAssocID="{297C92DC-92A4-4CC7-882C-8E0F80B10133}" presName="vert1" presStyleCnt="0"/>
      <dgm:spPr/>
    </dgm:pt>
  </dgm:ptLst>
  <dgm:cxnLst>
    <dgm:cxn modelId="{4E346502-320C-49A4-85B2-F60B383BB737}" srcId="{D0164686-3849-4278-8DCA-D66F201DAA98}" destId="{3DD8C4B4-6DD4-4FD5-B8CA-4EA5C02AC004}" srcOrd="3" destOrd="0" parTransId="{897CA44A-0E21-4E0C-83B9-938DB7902243}" sibTransId="{D55DBE3F-9DF2-45F6-9305-0E96F27D3881}"/>
    <dgm:cxn modelId="{01708431-AF4F-4BCA-A8E6-ED5311BDA1CB}" srcId="{D0164686-3849-4278-8DCA-D66F201DAA98}" destId="{611F92D5-9CBA-40E0-AA0D-ED77E46147D5}" srcOrd="1" destOrd="0" parTransId="{FF044180-77FD-46EA-862E-A9DB084DA7B0}" sibTransId="{4C488E14-7225-40F1-A7D7-1E19FDFACDBB}"/>
    <dgm:cxn modelId="{1B92246B-DE64-45BF-A120-322F04F87D73}" type="presOf" srcId="{D0164686-3849-4278-8DCA-D66F201DAA98}" destId="{39389933-8C44-43F4-A0B3-1670810135EE}" srcOrd="0" destOrd="0" presId="urn:microsoft.com/office/officeart/2008/layout/LinedList"/>
    <dgm:cxn modelId="{ED72D14D-4668-4C46-B3EB-52A63D8FAC46}" srcId="{D0164686-3849-4278-8DCA-D66F201DAA98}" destId="{F781F3E2-DF4F-4ED8-9C8D-4DFD49478AE9}" srcOrd="4" destOrd="0" parTransId="{6967CF11-E4B1-4D01-808F-EBEB05BEC767}" sibTransId="{81CAC5A2-4787-4D09-B7B5-85E3DEEDC88D}"/>
    <dgm:cxn modelId="{7C25FB57-1FAE-482F-8614-AA98D5EC72B1}" type="presOf" srcId="{8A8F542F-A849-4A40-BC68-B47ACFF49B60}" destId="{269A54C4-77F2-446A-AFF7-6057DEE03C91}" srcOrd="0" destOrd="0" presId="urn:microsoft.com/office/officeart/2008/layout/LinedList"/>
    <dgm:cxn modelId="{1C301882-34B7-41D2-9B89-B5202901392B}" type="presOf" srcId="{F781F3E2-DF4F-4ED8-9C8D-4DFD49478AE9}" destId="{7BB64A46-9EFB-47BC-B72F-584ADCB3A011}" srcOrd="0" destOrd="0" presId="urn:microsoft.com/office/officeart/2008/layout/LinedList"/>
    <dgm:cxn modelId="{FD375183-E910-4441-981C-B7B73D97383D}" srcId="{D0164686-3849-4278-8DCA-D66F201DAA98}" destId="{C49AA026-D849-488D-AAEA-7089A4B131BC}" srcOrd="0" destOrd="0" parTransId="{9AE781C8-0D0F-4FC0-9DCB-AF77601B701C}" sibTransId="{1D18381F-8028-4D05-B66A-E5A519FB243D}"/>
    <dgm:cxn modelId="{85BA5C90-370C-4F8B-9019-85C368C7A66A}" srcId="{D0164686-3849-4278-8DCA-D66F201DAA98}" destId="{297C92DC-92A4-4CC7-882C-8E0F80B10133}" srcOrd="5" destOrd="0" parTransId="{3A0ACBEF-45EB-424C-A9F6-677D57FD2940}" sibTransId="{DB4BEC30-59E9-495E-A385-3F7C4DA0B50E}"/>
    <dgm:cxn modelId="{76119492-FDA1-4570-929B-D4411C1E78B3}" srcId="{D0164686-3849-4278-8DCA-D66F201DAA98}" destId="{8A8F542F-A849-4A40-BC68-B47ACFF49B60}" srcOrd="2" destOrd="0" parTransId="{28722157-97E0-4B2E-BD20-4E0DC8AE1927}" sibTransId="{9DBC7B2D-4B01-4F81-95D0-3E75C6E56599}"/>
    <dgm:cxn modelId="{03F2E2A4-AA0A-44E3-9D42-4A6A0467A25C}" type="presOf" srcId="{611F92D5-9CBA-40E0-AA0D-ED77E46147D5}" destId="{25E7E65A-FA7B-4819-86C3-6E6175AF7B6B}" srcOrd="0" destOrd="0" presId="urn:microsoft.com/office/officeart/2008/layout/LinedList"/>
    <dgm:cxn modelId="{124E23A6-8413-4F54-A9C5-0A64B94D983B}" type="presOf" srcId="{C49AA026-D849-488D-AAEA-7089A4B131BC}" destId="{054E772B-DCAB-4448-ADCF-28D7B5515265}" srcOrd="0" destOrd="0" presId="urn:microsoft.com/office/officeart/2008/layout/LinedList"/>
    <dgm:cxn modelId="{C3BA80AA-657E-475D-8CC2-6710EB5ACED2}" type="presOf" srcId="{3DD8C4B4-6DD4-4FD5-B8CA-4EA5C02AC004}" destId="{981AA6A4-0ACC-4CDA-B02A-6BD5908C7BA6}" srcOrd="0" destOrd="0" presId="urn:microsoft.com/office/officeart/2008/layout/LinedList"/>
    <dgm:cxn modelId="{6E486EF2-80E5-4C5A-85CB-9D2E87723972}" type="presOf" srcId="{297C92DC-92A4-4CC7-882C-8E0F80B10133}" destId="{8D09A306-2EC4-4F72-988B-8E68B9A31A2B}" srcOrd="0" destOrd="0" presId="urn:microsoft.com/office/officeart/2008/layout/LinedList"/>
    <dgm:cxn modelId="{656EC04D-7544-4C1E-A0F2-7D504C5AAA5F}" type="presParOf" srcId="{39389933-8C44-43F4-A0B3-1670810135EE}" destId="{78314514-280E-4AE6-8692-0ACB8E75E187}" srcOrd="0" destOrd="0" presId="urn:microsoft.com/office/officeart/2008/layout/LinedList"/>
    <dgm:cxn modelId="{0402546A-CB90-430E-BBC2-ACB08256C9A9}" type="presParOf" srcId="{39389933-8C44-43F4-A0B3-1670810135EE}" destId="{2E144893-9158-40E8-9491-4570CC6F461A}" srcOrd="1" destOrd="0" presId="urn:microsoft.com/office/officeart/2008/layout/LinedList"/>
    <dgm:cxn modelId="{F8B184BE-7AB9-42F0-A5A0-FAF0ED117E55}" type="presParOf" srcId="{2E144893-9158-40E8-9491-4570CC6F461A}" destId="{054E772B-DCAB-4448-ADCF-28D7B5515265}" srcOrd="0" destOrd="0" presId="urn:microsoft.com/office/officeart/2008/layout/LinedList"/>
    <dgm:cxn modelId="{F5B91851-9E7B-4CC9-B2DF-28B07B65A686}" type="presParOf" srcId="{2E144893-9158-40E8-9491-4570CC6F461A}" destId="{4A8763C6-05D2-4ACA-B9EE-796878603215}" srcOrd="1" destOrd="0" presId="urn:microsoft.com/office/officeart/2008/layout/LinedList"/>
    <dgm:cxn modelId="{1EE0E72B-66C4-4FBC-8473-E2B3197FAE44}" type="presParOf" srcId="{39389933-8C44-43F4-A0B3-1670810135EE}" destId="{80B4378D-3CC7-42BC-9D33-90A856C6F788}" srcOrd="2" destOrd="0" presId="urn:microsoft.com/office/officeart/2008/layout/LinedList"/>
    <dgm:cxn modelId="{FB715FF7-131E-4A24-AF0B-222F68694792}" type="presParOf" srcId="{39389933-8C44-43F4-A0B3-1670810135EE}" destId="{594D581B-4B27-4631-87F0-419A33BA4740}" srcOrd="3" destOrd="0" presId="urn:microsoft.com/office/officeart/2008/layout/LinedList"/>
    <dgm:cxn modelId="{41798BAA-5E35-4FF1-B640-26E860D5ABAC}" type="presParOf" srcId="{594D581B-4B27-4631-87F0-419A33BA4740}" destId="{25E7E65A-FA7B-4819-86C3-6E6175AF7B6B}" srcOrd="0" destOrd="0" presId="urn:microsoft.com/office/officeart/2008/layout/LinedList"/>
    <dgm:cxn modelId="{451A56FA-DBD4-4142-9CE7-66D70B7DF1D6}" type="presParOf" srcId="{594D581B-4B27-4631-87F0-419A33BA4740}" destId="{868BC6FC-9ED2-4E37-BD5B-BCC57B1072C0}" srcOrd="1" destOrd="0" presId="urn:microsoft.com/office/officeart/2008/layout/LinedList"/>
    <dgm:cxn modelId="{68BC97FD-B206-49DE-A9D8-F2BD503168F5}" type="presParOf" srcId="{39389933-8C44-43F4-A0B3-1670810135EE}" destId="{A76CA21E-440A-468A-8D1D-B017F5EA5281}" srcOrd="4" destOrd="0" presId="urn:microsoft.com/office/officeart/2008/layout/LinedList"/>
    <dgm:cxn modelId="{900CCC9C-9E9E-4990-9787-0323802896BD}" type="presParOf" srcId="{39389933-8C44-43F4-A0B3-1670810135EE}" destId="{470EE6E7-1379-4FEA-A81F-F3608BDAB8AE}" srcOrd="5" destOrd="0" presId="urn:microsoft.com/office/officeart/2008/layout/LinedList"/>
    <dgm:cxn modelId="{C245D2B8-BB3E-469D-A7CC-A4FEB8456FE0}" type="presParOf" srcId="{470EE6E7-1379-4FEA-A81F-F3608BDAB8AE}" destId="{269A54C4-77F2-446A-AFF7-6057DEE03C91}" srcOrd="0" destOrd="0" presId="urn:microsoft.com/office/officeart/2008/layout/LinedList"/>
    <dgm:cxn modelId="{CF90E3E3-ED3C-45A8-AD88-1577D1A9F8E2}" type="presParOf" srcId="{470EE6E7-1379-4FEA-A81F-F3608BDAB8AE}" destId="{EF205A9F-CD50-4045-9FDB-7F30293F2268}" srcOrd="1" destOrd="0" presId="urn:microsoft.com/office/officeart/2008/layout/LinedList"/>
    <dgm:cxn modelId="{843DF515-B887-4A62-B8B0-2B5AE3855B6A}" type="presParOf" srcId="{39389933-8C44-43F4-A0B3-1670810135EE}" destId="{45A26546-E017-460C-AF87-2FC2C6CA8508}" srcOrd="6" destOrd="0" presId="urn:microsoft.com/office/officeart/2008/layout/LinedList"/>
    <dgm:cxn modelId="{CC84B476-C646-4093-8743-936B63FC7744}" type="presParOf" srcId="{39389933-8C44-43F4-A0B3-1670810135EE}" destId="{E197D9EA-5BFE-40C3-A453-B84B4212AABF}" srcOrd="7" destOrd="0" presId="urn:microsoft.com/office/officeart/2008/layout/LinedList"/>
    <dgm:cxn modelId="{8C85CB9C-FEAE-43EC-A8D5-E81955917DD7}" type="presParOf" srcId="{E197D9EA-5BFE-40C3-A453-B84B4212AABF}" destId="{981AA6A4-0ACC-4CDA-B02A-6BD5908C7BA6}" srcOrd="0" destOrd="0" presId="urn:microsoft.com/office/officeart/2008/layout/LinedList"/>
    <dgm:cxn modelId="{EA89EC99-560A-449D-8BE2-6D8A2AE30075}" type="presParOf" srcId="{E197D9EA-5BFE-40C3-A453-B84B4212AABF}" destId="{507A1F54-4A8B-45CB-A38F-E79B5DCCE8B5}" srcOrd="1" destOrd="0" presId="urn:microsoft.com/office/officeart/2008/layout/LinedList"/>
    <dgm:cxn modelId="{B7074303-3620-43F9-B376-4353225AFC9A}" type="presParOf" srcId="{39389933-8C44-43F4-A0B3-1670810135EE}" destId="{5CB0E718-E74D-491E-8149-4364380CFE97}" srcOrd="8" destOrd="0" presId="urn:microsoft.com/office/officeart/2008/layout/LinedList"/>
    <dgm:cxn modelId="{030FF0C9-0DB8-4CDE-8F78-C97464B4778C}" type="presParOf" srcId="{39389933-8C44-43F4-A0B3-1670810135EE}" destId="{218CF79F-F900-46CB-8C2B-C8F0D9066235}" srcOrd="9" destOrd="0" presId="urn:microsoft.com/office/officeart/2008/layout/LinedList"/>
    <dgm:cxn modelId="{3A71308D-2A4A-4274-BA51-E0C211AC09C6}" type="presParOf" srcId="{218CF79F-F900-46CB-8C2B-C8F0D9066235}" destId="{7BB64A46-9EFB-47BC-B72F-584ADCB3A011}" srcOrd="0" destOrd="0" presId="urn:microsoft.com/office/officeart/2008/layout/LinedList"/>
    <dgm:cxn modelId="{157186F4-94FD-4052-BE1C-0081A8F5DFF1}" type="presParOf" srcId="{218CF79F-F900-46CB-8C2B-C8F0D9066235}" destId="{945FA845-98C8-4F40-A18E-2D4CA279DA64}" srcOrd="1" destOrd="0" presId="urn:microsoft.com/office/officeart/2008/layout/LinedList"/>
    <dgm:cxn modelId="{59B6B7EB-C375-4276-92E2-F499828E48E6}" type="presParOf" srcId="{39389933-8C44-43F4-A0B3-1670810135EE}" destId="{A11B5D21-A7C8-4B3C-99DB-FA2C033A5ACD}" srcOrd="10" destOrd="0" presId="urn:microsoft.com/office/officeart/2008/layout/LinedList"/>
    <dgm:cxn modelId="{B0C18D8A-765E-4A3E-A681-6723BE1E5341}" type="presParOf" srcId="{39389933-8C44-43F4-A0B3-1670810135EE}" destId="{6392D475-4B34-4951-AD03-86229608456D}" srcOrd="11" destOrd="0" presId="urn:microsoft.com/office/officeart/2008/layout/LinedList"/>
    <dgm:cxn modelId="{C1B8E0F5-6D87-4616-B05B-32F230A353C2}" type="presParOf" srcId="{6392D475-4B34-4951-AD03-86229608456D}" destId="{8D09A306-2EC4-4F72-988B-8E68B9A31A2B}" srcOrd="0" destOrd="0" presId="urn:microsoft.com/office/officeart/2008/layout/LinedList"/>
    <dgm:cxn modelId="{DDD67ABF-2BFB-465F-A33C-C22D93565DA8}" type="presParOf" srcId="{6392D475-4B34-4951-AD03-86229608456D}" destId="{B26404F4-8C23-4492-8459-A5CBDAD6FF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14514-280E-4AE6-8692-0ACB8E75E187}">
      <dsp:nvSpPr>
        <dsp:cNvPr id="0" name=""/>
        <dsp:cNvSpPr/>
      </dsp:nvSpPr>
      <dsp:spPr>
        <a:xfrm>
          <a:off x="0" y="189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054E772B-DCAB-4448-ADCF-28D7B5515265}">
      <dsp:nvSpPr>
        <dsp:cNvPr id="0" name=""/>
        <dsp:cNvSpPr/>
      </dsp:nvSpPr>
      <dsp:spPr>
        <a:xfrm>
          <a:off x="0" y="189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SA1 Student Accommodation is to be constructed from structural steel members. </a:t>
          </a:r>
          <a:endParaRPr lang="en-US" sz="1300" kern="1200"/>
        </a:p>
      </dsp:txBody>
      <dsp:txXfrm>
        <a:off x="0" y="1894"/>
        <a:ext cx="5549732" cy="646163"/>
      </dsp:txXfrm>
    </dsp:sp>
    <dsp:sp modelId="{80B4378D-3CC7-42BC-9D33-90A856C6F788}">
      <dsp:nvSpPr>
        <dsp:cNvPr id="0" name=""/>
        <dsp:cNvSpPr/>
      </dsp:nvSpPr>
      <dsp:spPr>
        <a:xfrm>
          <a:off x="0" y="648058"/>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5E7E65A-FA7B-4819-86C3-6E6175AF7B6B}">
      <dsp:nvSpPr>
        <dsp:cNvPr id="0" name=""/>
        <dsp:cNvSpPr/>
      </dsp:nvSpPr>
      <dsp:spPr>
        <a:xfrm>
          <a:off x="0" y="648058"/>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structural framing system for the 2-storey building will consist of steel columns, and beam which will be joined together. </a:t>
          </a:r>
          <a:endParaRPr lang="en-US" sz="1300" kern="1200"/>
        </a:p>
      </dsp:txBody>
      <dsp:txXfrm>
        <a:off x="0" y="648058"/>
        <a:ext cx="5549732" cy="646163"/>
      </dsp:txXfrm>
    </dsp:sp>
    <dsp:sp modelId="{A76CA21E-440A-468A-8D1D-B017F5EA5281}">
      <dsp:nvSpPr>
        <dsp:cNvPr id="0" name=""/>
        <dsp:cNvSpPr/>
      </dsp:nvSpPr>
      <dsp:spPr>
        <a:xfrm>
          <a:off x="0" y="1294222"/>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269A54C4-77F2-446A-AFF7-6057DEE03C91}">
      <dsp:nvSpPr>
        <dsp:cNvPr id="0" name=""/>
        <dsp:cNvSpPr/>
      </dsp:nvSpPr>
      <dsp:spPr>
        <a:xfrm>
          <a:off x="0" y="1294222"/>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These elements of the building are attached to beam foundation which are sat on driven piles and pile caps.</a:t>
          </a:r>
          <a:endParaRPr lang="en-US" sz="1300" kern="1200"/>
        </a:p>
      </dsp:txBody>
      <dsp:txXfrm>
        <a:off x="0" y="1294222"/>
        <a:ext cx="5549732" cy="646163"/>
      </dsp:txXfrm>
    </dsp:sp>
    <dsp:sp modelId="{45A26546-E017-460C-AF87-2FC2C6CA8508}">
      <dsp:nvSpPr>
        <dsp:cNvPr id="0" name=""/>
        <dsp:cNvSpPr/>
      </dsp:nvSpPr>
      <dsp:spPr>
        <a:xfrm>
          <a:off x="0" y="1940386"/>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981AA6A4-0ACC-4CDA-B02A-6BD5908C7BA6}">
      <dsp:nvSpPr>
        <dsp:cNvPr id="0" name=""/>
        <dsp:cNvSpPr/>
      </dsp:nvSpPr>
      <dsp:spPr>
        <a:xfrm>
          <a:off x="0" y="1940386"/>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steel composite decking will be placed on storey 1 &amp; 2. This composite decking base will transmit the loads from the columns down to the foundations on each of the floors.</a:t>
          </a:r>
          <a:endParaRPr lang="en-US" sz="1300" kern="1200"/>
        </a:p>
      </dsp:txBody>
      <dsp:txXfrm>
        <a:off x="0" y="1940386"/>
        <a:ext cx="5549732" cy="646163"/>
      </dsp:txXfrm>
    </dsp:sp>
    <dsp:sp modelId="{5CB0E718-E74D-491E-8149-4364380CFE97}">
      <dsp:nvSpPr>
        <dsp:cNvPr id="0" name=""/>
        <dsp:cNvSpPr/>
      </dsp:nvSpPr>
      <dsp:spPr>
        <a:xfrm>
          <a:off x="0" y="2586550"/>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7BB64A46-9EFB-47BC-B72F-584ADCB3A011}">
      <dsp:nvSpPr>
        <dsp:cNvPr id="0" name=""/>
        <dsp:cNvSpPr/>
      </dsp:nvSpPr>
      <dsp:spPr>
        <a:xfrm>
          <a:off x="0" y="2586550"/>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composite slab consists of </a:t>
          </a:r>
          <a:r>
            <a:rPr lang="en-GB" sz="1300" i="1" kern="1200"/>
            <a:t>profiled steel decking with an in-situ reinforced concrete topping.</a:t>
          </a:r>
          <a:endParaRPr lang="en-US" sz="1300" kern="1200"/>
        </a:p>
      </dsp:txBody>
      <dsp:txXfrm>
        <a:off x="0" y="2586550"/>
        <a:ext cx="5549732" cy="646163"/>
      </dsp:txXfrm>
    </dsp:sp>
    <dsp:sp modelId="{A11B5D21-A7C8-4B3C-99DB-FA2C033A5ACD}">
      <dsp:nvSpPr>
        <dsp:cNvPr id="0" name=""/>
        <dsp:cNvSpPr/>
      </dsp:nvSpPr>
      <dsp:spPr>
        <a:xfrm>
          <a:off x="0" y="3232714"/>
          <a:ext cx="5549732"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8D09A306-2EC4-4F72-988B-8E68B9A31A2B}">
      <dsp:nvSpPr>
        <dsp:cNvPr id="0" name=""/>
        <dsp:cNvSpPr/>
      </dsp:nvSpPr>
      <dsp:spPr>
        <a:xfrm>
          <a:off x="0" y="3232714"/>
          <a:ext cx="5549732" cy="6461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The two materials together work compositely providing sufficient shear bond and a permanent formwork for the concrete</a:t>
          </a:r>
          <a:endParaRPr lang="en-US" sz="1300" kern="1200"/>
        </a:p>
      </dsp:txBody>
      <dsp:txXfrm>
        <a:off x="0" y="3232714"/>
        <a:ext cx="5549732" cy="6461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EC1A85-215F-084E-9F37-AA7456628176}" type="datetimeFigureOut">
              <a:rPr lang="en-GB" smtClean="0"/>
              <a:t>04/05/2022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119182-461F-2D41-A737-EE3616BA2207}" type="slidenum">
              <a:rPr lang="en-GB" smtClean="0"/>
              <a:t>‹#›</a:t>
            </a:fld>
            <a:endParaRPr lang="en-GB"/>
          </a:p>
        </p:txBody>
      </p:sp>
    </p:spTree>
    <p:extLst>
      <p:ext uri="{BB962C8B-B14F-4D97-AF65-F5344CB8AC3E}">
        <p14:creationId xmlns:p14="http://schemas.microsoft.com/office/powerpoint/2010/main" val="1605469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6093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051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8892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854102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6204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3010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1397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899462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8808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3463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243248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0111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3363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0002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951318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048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1393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glowing cube among white dim cubes">
            <a:extLst>
              <a:ext uri="{FF2B5EF4-FFF2-40B4-BE49-F238E27FC236}">
                <a16:creationId xmlns:a16="http://schemas.microsoft.com/office/drawing/2014/main" id="{9A2E3DA8-3129-ED80-75E9-8466056E072E}"/>
              </a:ext>
            </a:extLst>
          </p:cNvPr>
          <p:cNvPicPr>
            <a:picLocks noChangeAspect="1"/>
          </p:cNvPicPr>
          <p:nvPr/>
        </p:nvPicPr>
        <p:blipFill rotWithShape="1">
          <a:blip r:embed="rId2"/>
          <a:srcRect t="2500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455B039-406E-41E8-9648-E7C1B971C4E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Pre-design stage</a:t>
            </a:r>
          </a:p>
        </p:txBody>
      </p:sp>
      <p:sp>
        <p:nvSpPr>
          <p:cNvPr id="3" name="Subtitle 2">
            <a:extLst>
              <a:ext uri="{FF2B5EF4-FFF2-40B4-BE49-F238E27FC236}">
                <a16:creationId xmlns:a16="http://schemas.microsoft.com/office/drawing/2014/main" id="{6765C91C-FA8B-4339-A055-161B39C577A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pPr marL="342900" indent="-342900">
              <a:buFont typeface="Arial" panose="020B0604020202020204" pitchFamily="34" charset="0"/>
              <a:buChar char="•"/>
            </a:pPr>
            <a:r>
              <a:rPr lang="en-GB" sz="1300">
                <a:solidFill>
                  <a:srgbClr val="FFFFFF"/>
                </a:solidFill>
              </a:rPr>
              <a:t>Structural report </a:t>
            </a:r>
          </a:p>
          <a:p>
            <a:pPr marL="342900" indent="-342900">
              <a:buFont typeface="Arial" panose="020B0604020202020204" pitchFamily="34" charset="0"/>
              <a:buChar char="•"/>
            </a:pPr>
            <a:r>
              <a:rPr lang="en-GB" sz="1300">
                <a:solidFill>
                  <a:srgbClr val="FFFFFF"/>
                </a:solidFill>
              </a:rPr>
              <a:t>Feasibility Study </a:t>
            </a:r>
          </a:p>
          <a:p>
            <a:pPr marL="342900" indent="-342900">
              <a:buFont typeface="Arial" panose="020B0604020202020204" pitchFamily="34" charset="0"/>
              <a:buChar char="•"/>
            </a:pPr>
            <a:r>
              <a:rPr lang="en-GB" sz="1300">
                <a:solidFill>
                  <a:srgbClr val="FFFFFF"/>
                </a:solidFill>
              </a:rPr>
              <a:t>Ground investigation </a:t>
            </a:r>
          </a:p>
          <a:p>
            <a:pPr marL="342900" indent="-342900">
              <a:buFont typeface="Arial" panose="020B0604020202020204" pitchFamily="34" charset="0"/>
              <a:buChar char="•"/>
            </a:pPr>
            <a:r>
              <a:rPr lang="en-GB" sz="1300">
                <a:solidFill>
                  <a:srgbClr val="FFFFFF"/>
                </a:solidFill>
              </a:rPr>
              <a:t>Environmental impact assessment </a:t>
            </a:r>
          </a:p>
          <a:p>
            <a:pPr marL="342900" indent="-342900">
              <a:buFont typeface="Arial" panose="020B0604020202020204" pitchFamily="34" charset="0"/>
              <a:buChar char="•"/>
            </a:pPr>
            <a:endParaRPr lang="en-GB" sz="1300">
              <a:solidFill>
                <a:srgbClr val="FFFFFF"/>
              </a:solidFill>
            </a:endParaRPr>
          </a:p>
        </p:txBody>
      </p:sp>
      <p:pic>
        <p:nvPicPr>
          <p:cNvPr id="4" name="Picture 6">
            <a:extLst>
              <a:ext uri="{FF2B5EF4-FFF2-40B4-BE49-F238E27FC236}">
                <a16:creationId xmlns:a16="http://schemas.microsoft.com/office/drawing/2014/main" id="{0949DF9E-3958-DF56-957B-D553416C7C1B}"/>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60454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DFA30-B193-4F2A-8F40-E13FCE526BB1}"/>
              </a:ext>
            </a:extLst>
          </p:cNvPr>
          <p:cNvSpPr>
            <a:spLocks noGrp="1"/>
          </p:cNvSpPr>
          <p:nvPr>
            <p:ph type="title"/>
          </p:nvPr>
        </p:nvSpPr>
        <p:spPr>
          <a:xfrm>
            <a:off x="677330" y="609600"/>
            <a:ext cx="2930518" cy="1320800"/>
          </a:xfrm>
        </p:spPr>
        <p:txBody>
          <a:bodyPr anchor="ctr">
            <a:normAutofit/>
          </a:bodyPr>
          <a:lstStyle/>
          <a:p>
            <a:r>
              <a:rPr lang="en-GB">
                <a:solidFill>
                  <a:schemeClr val="tx1">
                    <a:lumMod val="95000"/>
                    <a:lumOff val="5000"/>
                  </a:schemeClr>
                </a:solidFill>
              </a:rPr>
              <a:t>Ground investigation </a:t>
            </a:r>
          </a:p>
        </p:txBody>
      </p:sp>
      <p:sp>
        <p:nvSpPr>
          <p:cNvPr id="3" name="Content Placeholder 2">
            <a:extLst>
              <a:ext uri="{FF2B5EF4-FFF2-40B4-BE49-F238E27FC236}">
                <a16:creationId xmlns:a16="http://schemas.microsoft.com/office/drawing/2014/main" id="{08E60CAF-0AF0-462A-A97B-E3B43E598B85}"/>
              </a:ext>
            </a:extLst>
          </p:cNvPr>
          <p:cNvSpPr>
            <a:spLocks noGrp="1"/>
          </p:cNvSpPr>
          <p:nvPr>
            <p:ph idx="1"/>
          </p:nvPr>
        </p:nvSpPr>
        <p:spPr>
          <a:xfrm>
            <a:off x="677330" y="2160589"/>
            <a:ext cx="2930517" cy="3880773"/>
          </a:xfrm>
        </p:spPr>
        <p:txBody>
          <a:bodyPr>
            <a:normAutofit/>
          </a:bodyPr>
          <a:lstStyle/>
          <a:p>
            <a:pPr marL="0" indent="0">
              <a:buNone/>
            </a:pPr>
            <a:r>
              <a:rPr lang="en-GB" u="sng"/>
              <a:t>Superficial deposits </a:t>
            </a:r>
          </a:p>
          <a:p>
            <a:r>
              <a:rPr lang="en-GB"/>
              <a:t>Beach Marine superficial deposits – consisting of shingle, sand, silt and clays</a:t>
            </a:r>
          </a:p>
          <a:p>
            <a:endParaRPr lang="en-GB"/>
          </a:p>
          <a:p>
            <a:pPr marL="0" indent="0">
              <a:buNone/>
            </a:pPr>
            <a:r>
              <a:rPr lang="en-GB" u="sng"/>
              <a:t>Borehole Information available</a:t>
            </a:r>
          </a:p>
          <a:p>
            <a:pPr marL="0" indent="0">
              <a:buNone/>
            </a:pPr>
            <a:endParaRPr lang="en-GB"/>
          </a:p>
        </p:txBody>
      </p:sp>
      <p:pic>
        <p:nvPicPr>
          <p:cNvPr id="4" name="Picture 3" descr="Graphical user interface, application&#10;&#10;Description automatically generated">
            <a:extLst>
              <a:ext uri="{FF2B5EF4-FFF2-40B4-BE49-F238E27FC236}">
                <a16:creationId xmlns:a16="http://schemas.microsoft.com/office/drawing/2014/main" id="{8C17444B-5F63-4008-91FC-DABFD9A6515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8367" t="12741" r="22774" b="-9822"/>
          <a:stretch/>
        </p:blipFill>
        <p:spPr bwMode="auto">
          <a:xfrm>
            <a:off x="4338976" y="3170628"/>
            <a:ext cx="4855823" cy="3403870"/>
          </a:xfrm>
          <a:prstGeom prst="rect">
            <a:avLst/>
          </a:prstGeom>
        </p:spPr>
      </p:pic>
      <p:pic>
        <p:nvPicPr>
          <p:cNvPr id="5" name="Picture 4">
            <a:extLst>
              <a:ext uri="{FF2B5EF4-FFF2-40B4-BE49-F238E27FC236}">
                <a16:creationId xmlns:a16="http://schemas.microsoft.com/office/drawing/2014/main" id="{8AC65C6B-7966-4F96-89EE-22CCDA8688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9757" y="128017"/>
            <a:ext cx="4884361" cy="2625344"/>
          </a:xfrm>
          <a:prstGeom prst="rect">
            <a:avLst/>
          </a:prstGeom>
        </p:spPr>
      </p:pic>
      <p:graphicFrame>
        <p:nvGraphicFramePr>
          <p:cNvPr id="6" name="Table 5">
            <a:extLst>
              <a:ext uri="{FF2B5EF4-FFF2-40B4-BE49-F238E27FC236}">
                <a16:creationId xmlns:a16="http://schemas.microsoft.com/office/drawing/2014/main" id="{60B34CC3-D03D-4CDD-A29A-76F1318C10BC}"/>
              </a:ext>
            </a:extLst>
          </p:cNvPr>
          <p:cNvGraphicFramePr>
            <a:graphicFrameLocks noGrp="1"/>
          </p:cNvGraphicFramePr>
          <p:nvPr>
            <p:extLst>
              <p:ext uri="{D42A27DB-BD31-4B8C-83A1-F6EECF244321}">
                <p14:modId xmlns:p14="http://schemas.microsoft.com/office/powerpoint/2010/main" val="2010917004"/>
              </p:ext>
            </p:extLst>
          </p:nvPr>
        </p:nvGraphicFramePr>
        <p:xfrm>
          <a:off x="9490680" y="3342640"/>
          <a:ext cx="2596281" cy="3387344"/>
        </p:xfrm>
        <a:graphic>
          <a:graphicData uri="http://schemas.openxmlformats.org/drawingml/2006/table">
            <a:tbl>
              <a:tblPr firstRow="1" firstCol="1" bandRow="1"/>
              <a:tblGrid>
                <a:gridCol w="2596281">
                  <a:extLst>
                    <a:ext uri="{9D8B030D-6E8A-4147-A177-3AD203B41FA5}">
                      <a16:colId xmlns:a16="http://schemas.microsoft.com/office/drawing/2014/main" val="966310345"/>
                    </a:ext>
                  </a:extLst>
                </a:gridCol>
              </a:tblGrid>
              <a:tr h="3249394">
                <a:tc>
                  <a:txBody>
                    <a:bodyPr/>
                    <a:lstStyle/>
                    <a:p>
                      <a:pPr algn="just">
                        <a:lnSpc>
                          <a:spcPct val="107000"/>
                        </a:lnSpc>
                        <a:spcAft>
                          <a:spcPts val="800"/>
                        </a:spcAft>
                      </a:pPr>
                      <a:r>
                        <a:rPr lang="en-GB" sz="1200" b="1" u="sng">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Borehole depth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Dug hole 0-7.5m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Concrete 7.5-8m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8m-8.5m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Shingle 8.5m-10m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sand 10m-16m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16m-18m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Clay and Peat 18m-20m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Stone and Clay 20m-23m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Sandstone 23m-25m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25m-29.5m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Sand and stone 29.5m-34.5m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Grey rock (very ragged) 34.5m-37m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Permanent rock (core of) 37m-39m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Coal and Shale 39m-40.5m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 clay 40.5m-42m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42m-42.5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Fine-clay, shale, and coal 42.5m 45m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000" b="1">
                          <a:solidFill>
                            <a:srgbClr val="FF0000"/>
                          </a:solidFill>
                          <a:effectLst/>
                          <a:latin typeface="Arial" panose="020B0604020202020204" pitchFamily="34" charset="0"/>
                          <a:ea typeface="Calibri" panose="020F0502020204030204" pitchFamily="34" charset="0"/>
                          <a:cs typeface="Times New Roman" panose="02020603050405020304" pitchFamily="18" charset="0"/>
                        </a:rPr>
                        <a:t>Rock 45m-48m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5845" marR="6584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8756224"/>
                  </a:ext>
                </a:extLst>
              </a:tr>
            </a:tbl>
          </a:graphicData>
        </a:graphic>
      </p:graphicFrame>
      <p:pic>
        <p:nvPicPr>
          <p:cNvPr id="8" name="Picture 6">
            <a:extLst>
              <a:ext uri="{FF2B5EF4-FFF2-40B4-BE49-F238E27FC236}">
                <a16:creationId xmlns:a16="http://schemas.microsoft.com/office/drawing/2014/main" id="{1954AD6D-FEF4-AC01-A5CD-85971FCA591B}"/>
              </a:ext>
            </a:extLst>
          </p:cNvPr>
          <p:cNvPicPr>
            <a:picLocks noChangeAspect="1"/>
          </p:cNvPicPr>
          <p:nvPr/>
        </p:nvPicPr>
        <p:blipFill>
          <a:blip r:embed="rId4"/>
          <a:stretch>
            <a:fillRect/>
          </a:stretch>
        </p:blipFill>
        <p:spPr>
          <a:xfrm>
            <a:off x="9722060" y="809"/>
            <a:ext cx="2466975" cy="1019175"/>
          </a:xfrm>
          <a:prstGeom prst="rect">
            <a:avLst/>
          </a:prstGeom>
        </p:spPr>
      </p:pic>
    </p:spTree>
    <p:extLst>
      <p:ext uri="{BB962C8B-B14F-4D97-AF65-F5344CB8AC3E}">
        <p14:creationId xmlns:p14="http://schemas.microsoft.com/office/powerpoint/2010/main" val="604409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AEFE5-95A3-4B57-A6CC-A652FEDAC2AF}"/>
              </a:ext>
            </a:extLst>
          </p:cNvPr>
          <p:cNvSpPr>
            <a:spLocks noGrp="1"/>
          </p:cNvSpPr>
          <p:nvPr>
            <p:ph type="title"/>
          </p:nvPr>
        </p:nvSpPr>
        <p:spPr>
          <a:xfrm>
            <a:off x="134008" y="123762"/>
            <a:ext cx="10515600" cy="1325563"/>
          </a:xfrm>
        </p:spPr>
        <p:txBody>
          <a:bodyPr/>
          <a:lstStyle/>
          <a:p>
            <a:r>
              <a:rPr lang="en-GB">
                <a:solidFill>
                  <a:schemeClr val="tx1">
                    <a:lumMod val="95000"/>
                    <a:lumOff val="5000"/>
                  </a:schemeClr>
                </a:solidFill>
              </a:rPr>
              <a:t>Foundation - Precast concrete piles</a:t>
            </a:r>
          </a:p>
        </p:txBody>
      </p:sp>
      <p:pic>
        <p:nvPicPr>
          <p:cNvPr id="4" name="Content Placeholder 3" descr="A picture containing table&#10;&#10;Description automatically generated">
            <a:extLst>
              <a:ext uri="{FF2B5EF4-FFF2-40B4-BE49-F238E27FC236}">
                <a16:creationId xmlns:a16="http://schemas.microsoft.com/office/drawing/2014/main" id="{EF4C63D8-954E-4C9F-B2F7-AF5F4A36BBE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4097078" y="3151785"/>
            <a:ext cx="2749691" cy="17780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40B7025E-7301-4409-8649-655F3A7AA50A}"/>
              </a:ext>
            </a:extLst>
          </p:cNvPr>
          <p:cNvSpPr txBox="1"/>
          <p:nvPr/>
        </p:nvSpPr>
        <p:spPr>
          <a:xfrm>
            <a:off x="3773793" y="1177152"/>
            <a:ext cx="6670040" cy="2165145"/>
          </a:xfrm>
          <a:prstGeom prst="rect">
            <a:avLst/>
          </a:prstGeom>
          <a:noFill/>
        </p:spPr>
        <p:txBody>
          <a:bodyPr wrap="square" rtlCol="0">
            <a:spAutoFit/>
          </a:bodyPr>
          <a:lstStyle/>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a:t>
            </a:r>
            <a:r>
              <a:rPr lang="en-GB" sz="1800">
                <a:effectLst/>
                <a:latin typeface="Arial" panose="020B0604020202020204" pitchFamily="34" charset="0"/>
                <a:ea typeface="Calibri" panose="020F0502020204030204" pitchFamily="34" charset="0"/>
                <a:cs typeface="Times New Roman" panose="02020603050405020304" pitchFamily="18" charset="0"/>
              </a:rPr>
              <a:t>recast concrete pile will be 250mm x 250mm.</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D</a:t>
            </a:r>
            <a:r>
              <a:rPr lang="en-GB" sz="1800">
                <a:effectLst/>
                <a:latin typeface="Arial" panose="020B0604020202020204" pitchFamily="34" charset="0"/>
                <a:ea typeface="Calibri" panose="020F0502020204030204" pitchFamily="34" charset="0"/>
                <a:cs typeface="Times New Roman" panose="02020603050405020304" pitchFamily="18" charset="0"/>
              </a:rPr>
              <a:t>riven down between 23-29.5m into the underlying strata. </a:t>
            </a:r>
          </a:p>
          <a:p>
            <a:pPr marL="285750" indent="-285750" algn="just">
              <a:lnSpc>
                <a:spcPct val="107000"/>
              </a:lnSpc>
              <a:spcAft>
                <a:spcPts val="800"/>
              </a:spcAft>
              <a:buFont typeface="Arial" panose="020B0604020202020204" pitchFamily="34" charset="0"/>
              <a:buChar char="•"/>
            </a:pPr>
            <a:r>
              <a:rPr lang="en-GB">
                <a:latin typeface="Arial" panose="020B0604020202020204" pitchFamily="34" charset="0"/>
                <a:ea typeface="Calibri" panose="020F0502020204030204" pitchFamily="34" charset="0"/>
                <a:cs typeface="Times New Roman" panose="02020603050405020304" pitchFamily="18" charset="0"/>
              </a:rPr>
              <a:t>Pile depths will be confirmed with the piling rig operator </a:t>
            </a:r>
            <a:r>
              <a:rPr lang="en-GB" sz="1800">
                <a:effectLst/>
                <a:latin typeface="Arial" panose="020B0604020202020204" pitchFamily="34" charset="0"/>
                <a:ea typeface="Calibri" panose="020F0502020204030204" pitchFamily="34" charset="0"/>
                <a:cs typeface="Times New Roman" panose="02020603050405020304" pitchFamily="18" charset="0"/>
              </a:rPr>
              <a:t>at what depth each pile has needed to hit to reach an efficient load bearing capacity.</a:t>
            </a:r>
          </a:p>
          <a:p>
            <a:pPr algn="just">
              <a:lnSpc>
                <a:spcPct val="107000"/>
              </a:lnSpc>
              <a:spcAft>
                <a:spcPts val="800"/>
              </a:spcAft>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3819D4AD-16CE-467D-A14D-49E012581C3F}"/>
              </a:ext>
            </a:extLst>
          </p:cNvPr>
          <p:cNvSpPr txBox="1"/>
          <p:nvPr/>
        </p:nvSpPr>
        <p:spPr>
          <a:xfrm>
            <a:off x="3771288" y="5169513"/>
            <a:ext cx="6878320" cy="910377"/>
          </a:xfrm>
          <a:prstGeom prst="rect">
            <a:avLst/>
          </a:prstGeom>
          <a:noFill/>
        </p:spPr>
        <p:txBody>
          <a:bodyPr wrap="square" rtlCol="0">
            <a:spAutoFit/>
          </a:bodyPr>
          <a:lstStyle/>
          <a:p>
            <a:pPr algn="just">
              <a:lnSpc>
                <a:spcPct val="107000"/>
              </a:lnSpc>
              <a:spcAft>
                <a:spcPts val="800"/>
              </a:spcAft>
            </a:pPr>
            <a:r>
              <a:rPr lang="en-GB" sz="1100">
                <a:effectLst/>
                <a:latin typeface="Arial" panose="020B0604020202020204" pitchFamily="34" charset="0"/>
                <a:ea typeface="Calibri" panose="020F0502020204030204" pitchFamily="34" charset="0"/>
                <a:cs typeface="Arial" panose="020B0604020202020204" pitchFamily="34" charset="0"/>
              </a:rPr>
              <a:t>Suitable Circumstances?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Large structures with excessive loads</a:t>
            </a:r>
          </a:p>
          <a:p>
            <a:pPr marL="342900" lvl="0" indent="-342900" algn="just">
              <a:lnSpc>
                <a:spcPct val="107000"/>
              </a:lnSpc>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Sandy, silty, clay soil properties (also easy to drive through these soils)</a:t>
            </a:r>
          </a:p>
          <a:p>
            <a:pPr marL="342900" lvl="0" indent="-342900" algn="just">
              <a:lnSpc>
                <a:spcPct val="107000"/>
              </a:lnSpc>
              <a:spcAft>
                <a:spcPts val="800"/>
              </a:spcAft>
              <a:buFont typeface="Symbol" panose="05050102010706020507" pitchFamily="18" charset="2"/>
              <a:buChar char=""/>
            </a:pPr>
            <a:r>
              <a:rPr lang="en-GB" sz="1100">
                <a:effectLst/>
                <a:latin typeface="Arial" panose="020B0604020202020204" pitchFamily="34" charset="0"/>
                <a:ea typeface="Calibri" panose="020F0502020204030204" pitchFamily="34" charset="0"/>
                <a:cs typeface="Arial" panose="020B0604020202020204" pitchFamily="34" charset="0"/>
              </a:rPr>
              <a:t>More feasible than load bearing piles</a:t>
            </a:r>
          </a:p>
        </p:txBody>
      </p:sp>
      <p:pic>
        <p:nvPicPr>
          <p:cNvPr id="13" name="Picture 12" descr="Diagram&#10;&#10;Description automatically generated with medium confidence">
            <a:extLst>
              <a:ext uri="{FF2B5EF4-FFF2-40B4-BE49-F238E27FC236}">
                <a16:creationId xmlns:a16="http://schemas.microsoft.com/office/drawing/2014/main" id="{3A43A892-8158-4586-A95B-A737771153D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3978" t="32156" r="23983" b="20627"/>
          <a:stretch/>
        </p:blipFill>
        <p:spPr bwMode="auto">
          <a:xfrm rot="10800000">
            <a:off x="65642" y="1547718"/>
            <a:ext cx="3563007" cy="45691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14" name="Text Box 11">
            <a:extLst>
              <a:ext uri="{FF2B5EF4-FFF2-40B4-BE49-F238E27FC236}">
                <a16:creationId xmlns:a16="http://schemas.microsoft.com/office/drawing/2014/main" id="{7E5F8CB0-6D36-49A6-BAB4-7FEACF4F6A64}"/>
              </a:ext>
            </a:extLst>
          </p:cNvPr>
          <p:cNvSpPr txBox="1"/>
          <p:nvPr/>
        </p:nvSpPr>
        <p:spPr>
          <a:xfrm>
            <a:off x="2662129" y="1592793"/>
            <a:ext cx="833120" cy="312420"/>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Pile Cap</a:t>
            </a:r>
          </a:p>
        </p:txBody>
      </p:sp>
      <p:sp>
        <p:nvSpPr>
          <p:cNvPr id="15" name="Text Box 9">
            <a:extLst>
              <a:ext uri="{FF2B5EF4-FFF2-40B4-BE49-F238E27FC236}">
                <a16:creationId xmlns:a16="http://schemas.microsoft.com/office/drawing/2014/main" id="{34C86D23-5350-42CE-BA91-6A5217FBEEFD}"/>
              </a:ext>
            </a:extLst>
          </p:cNvPr>
          <p:cNvSpPr txBox="1"/>
          <p:nvPr/>
        </p:nvSpPr>
        <p:spPr>
          <a:xfrm>
            <a:off x="1631983" y="1342363"/>
            <a:ext cx="567055" cy="30035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Load</a:t>
            </a:r>
          </a:p>
        </p:txBody>
      </p:sp>
      <p:sp>
        <p:nvSpPr>
          <p:cNvPr id="16" name="Text Box 13">
            <a:extLst>
              <a:ext uri="{FF2B5EF4-FFF2-40B4-BE49-F238E27FC236}">
                <a16:creationId xmlns:a16="http://schemas.microsoft.com/office/drawing/2014/main" id="{2B4E506A-4363-4A2B-A2DC-59E7FF1E8BAA}"/>
              </a:ext>
            </a:extLst>
          </p:cNvPr>
          <p:cNvSpPr txBox="1"/>
          <p:nvPr/>
        </p:nvSpPr>
        <p:spPr>
          <a:xfrm>
            <a:off x="102150" y="4040867"/>
            <a:ext cx="1387475" cy="701675"/>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Deep layer of weak subsoil such as clay or silt</a:t>
            </a:r>
          </a:p>
        </p:txBody>
      </p:sp>
      <p:sp>
        <p:nvSpPr>
          <p:cNvPr id="17" name="Text Box 12">
            <a:extLst>
              <a:ext uri="{FF2B5EF4-FFF2-40B4-BE49-F238E27FC236}">
                <a16:creationId xmlns:a16="http://schemas.microsoft.com/office/drawing/2014/main" id="{EB9A910D-75D4-47AD-9EFD-DE2F6FB750BA}"/>
              </a:ext>
            </a:extLst>
          </p:cNvPr>
          <p:cNvSpPr txBox="1"/>
          <p:nvPr/>
        </p:nvSpPr>
        <p:spPr>
          <a:xfrm>
            <a:off x="2316524" y="3276671"/>
            <a:ext cx="1248951" cy="2690311"/>
          </a:xfrm>
          <a:prstGeom prst="rect">
            <a:avLst/>
          </a:prstGeom>
          <a:solidFill>
            <a:sysClr val="window" lastClr="FFFFFF"/>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1100">
                <a:latin typeface="Calibri" panose="020F0502020204030204" pitchFamily="34" charset="0"/>
                <a:ea typeface="Calibri" panose="020F0502020204030204" pitchFamily="34" charset="0"/>
                <a:cs typeface="Times New Roman" panose="02020603050405020304" pitchFamily="18" charset="0"/>
              </a:rPr>
              <a:t>T</a:t>
            </a:r>
            <a:r>
              <a:rPr lang="en-GB" sz="1100">
                <a:effectLst/>
                <a:latin typeface="Calibri" panose="020F0502020204030204" pitchFamily="34" charset="0"/>
                <a:ea typeface="Calibri" panose="020F0502020204030204" pitchFamily="34" charset="0"/>
                <a:cs typeface="Times New Roman" panose="02020603050405020304" pitchFamily="18" charset="0"/>
              </a:rPr>
              <a:t>ransmits the load to the individual steel columns which is passed on to the pile caps and piles underneath. The pile transmits load to surrounding soil via friction between surface of pile and soil which in effect lowers bulb of pressure.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3" name="Picture 6">
            <a:extLst>
              <a:ext uri="{FF2B5EF4-FFF2-40B4-BE49-F238E27FC236}">
                <a16:creationId xmlns:a16="http://schemas.microsoft.com/office/drawing/2014/main" id="{BE6FC224-4E77-65BD-1A8F-96F432768611}"/>
              </a:ext>
            </a:extLst>
          </p:cNvPr>
          <p:cNvPicPr>
            <a:picLocks noChangeAspect="1"/>
          </p:cNvPicPr>
          <p:nvPr/>
        </p:nvPicPr>
        <p:blipFill>
          <a:blip r:embed="rId4"/>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585372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86BED36-03FA-48E4-BA27-E1C79958EC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25617" y="575613"/>
            <a:ext cx="8596169" cy="571524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 name="TextBox 2">
            <a:extLst>
              <a:ext uri="{FF2B5EF4-FFF2-40B4-BE49-F238E27FC236}">
                <a16:creationId xmlns:a16="http://schemas.microsoft.com/office/drawing/2014/main" id="{A82D9CBF-9DE6-7064-B7FF-06FC8137449C}"/>
              </a:ext>
            </a:extLst>
          </p:cNvPr>
          <p:cNvSpPr txBox="1"/>
          <p:nvPr/>
        </p:nvSpPr>
        <p:spPr>
          <a:xfrm>
            <a:off x="3548894" y="1335466"/>
            <a:ext cx="2005391" cy="3693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268 piles in total </a:t>
            </a:r>
          </a:p>
        </p:txBody>
      </p:sp>
      <p:pic>
        <p:nvPicPr>
          <p:cNvPr id="2" name="Picture 6">
            <a:extLst>
              <a:ext uri="{FF2B5EF4-FFF2-40B4-BE49-F238E27FC236}">
                <a16:creationId xmlns:a16="http://schemas.microsoft.com/office/drawing/2014/main" id="{3370DD61-F38B-472C-7D24-3C0CE5CCC70E}"/>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2468670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64118E5-38F1-49E3-937C-A40B02298379}"/>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Pile cap</a:t>
            </a:r>
          </a:p>
        </p:txBody>
      </p:sp>
      <p:sp>
        <p:nvSpPr>
          <p:cNvPr id="3" name="Content Placeholder 2">
            <a:extLst>
              <a:ext uri="{FF2B5EF4-FFF2-40B4-BE49-F238E27FC236}">
                <a16:creationId xmlns:a16="http://schemas.microsoft.com/office/drawing/2014/main" id="{95CA09F0-69F0-4D69-8C0A-C1E06DF56368}"/>
              </a:ext>
            </a:extLst>
          </p:cNvPr>
          <p:cNvSpPr>
            <a:spLocks noGrp="1"/>
          </p:cNvSpPr>
          <p:nvPr>
            <p:ph idx="1"/>
          </p:nvPr>
        </p:nvSpPr>
        <p:spPr>
          <a:xfrm>
            <a:off x="673754" y="2160590"/>
            <a:ext cx="3973943" cy="3440110"/>
          </a:xfrm>
        </p:spPr>
        <p:txBody>
          <a:bodyPr>
            <a:normAutofit/>
          </a:bodyPr>
          <a:lstStyle/>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P</a:t>
            </a:r>
            <a:r>
              <a:rPr lang="en-GB">
                <a:solidFill>
                  <a:schemeClr val="bg1"/>
                </a:solidFill>
                <a:effectLst/>
                <a:latin typeface="Arial" panose="020B0604020202020204" pitchFamily="34" charset="0"/>
                <a:ea typeface="Calibri" panose="020F0502020204030204" pitchFamily="34" charset="0"/>
              </a:rPr>
              <a:t>iles will be grouped in triples. </a:t>
            </a:r>
          </a:p>
          <a:p>
            <a:pPr marL="285750" indent="-285750">
              <a:buFont typeface="Arial" panose="020B0604020202020204" pitchFamily="34" charset="0"/>
              <a:buChar char="•"/>
            </a:pPr>
            <a:r>
              <a:rPr lang="en-GB">
                <a:solidFill>
                  <a:schemeClr val="bg1"/>
                </a:solidFill>
                <a:latin typeface="Arial" panose="020B0604020202020204" pitchFamily="34" charset="0"/>
                <a:ea typeface="Calibri" panose="020F0502020204030204" pitchFamily="34" charset="0"/>
              </a:rPr>
              <a:t>D</a:t>
            </a:r>
            <a:r>
              <a:rPr lang="en-GB">
                <a:solidFill>
                  <a:schemeClr val="bg1"/>
                </a:solidFill>
                <a:effectLst/>
                <a:latin typeface="Arial" panose="020B0604020202020204" pitchFamily="34" charset="0"/>
                <a:ea typeface="Calibri" panose="020F0502020204030204" pitchFamily="34" charset="0"/>
              </a:rPr>
              <a:t>rilling in a triangular pattern with 1 metre centre distance between each of the three.</a:t>
            </a:r>
          </a:p>
          <a:p>
            <a:pPr marL="285750" indent="-285750">
              <a:buFont typeface="Arial" panose="020B0604020202020204" pitchFamily="34" charset="0"/>
              <a:buChar char="•"/>
            </a:pPr>
            <a:endParaRPr lang="en-GB">
              <a:solidFill>
                <a:schemeClr val="bg1"/>
              </a:solidFill>
            </a:endParaRPr>
          </a:p>
          <a:p>
            <a:endParaRPr lang="en-GB">
              <a:solidFill>
                <a:schemeClr val="bg1"/>
              </a:solidFill>
            </a:endParaRPr>
          </a:p>
        </p:txBody>
      </p:sp>
      <p:pic>
        <p:nvPicPr>
          <p:cNvPr id="4" name="Picture 3">
            <a:extLst>
              <a:ext uri="{FF2B5EF4-FFF2-40B4-BE49-F238E27FC236}">
                <a16:creationId xmlns:a16="http://schemas.microsoft.com/office/drawing/2014/main" id="{3B792584-8A3D-460C-8C49-22EDA0D65731}"/>
              </a:ext>
            </a:extLst>
          </p:cNvPr>
          <p:cNvPicPr>
            <a:picLocks noChangeAspect="1"/>
          </p:cNvPicPr>
          <p:nvPr/>
        </p:nvPicPr>
        <p:blipFill rotWithShape="1">
          <a:blip r:embed="rId2">
            <a:extLst>
              <a:ext uri="{28A0092B-C50C-407E-A947-70E740481C1C}">
                <a14:useLocalDpi xmlns:a14="http://schemas.microsoft.com/office/drawing/2010/main" val="0"/>
              </a:ext>
            </a:extLst>
          </a:blip>
          <a:srcRect l="20399" t="59967" r="24169" b="4738"/>
          <a:stretch/>
        </p:blipFill>
        <p:spPr bwMode="auto">
          <a:xfrm>
            <a:off x="6096001" y="1303625"/>
            <a:ext cx="5143500" cy="4238236"/>
          </a:xfrm>
          <a:prstGeom prst="rect">
            <a:avLst/>
          </a:prstGeom>
          <a:extLst>
            <a:ext uri="{53640926-AAD7-44D8-BBD7-CCE9431645EC}">
              <a14:shadowObscured xmlns:a14="http://schemas.microsoft.com/office/drawing/2010/main"/>
            </a:ext>
          </a:extLst>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6">
            <a:extLst>
              <a:ext uri="{FF2B5EF4-FFF2-40B4-BE49-F238E27FC236}">
                <a16:creationId xmlns:a16="http://schemas.microsoft.com/office/drawing/2014/main" id="{42979B24-7FBE-D022-F1FA-BABE6CD2D431}"/>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781945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hart, line chart&#10;&#10;Description automatically generated">
            <a:extLst>
              <a:ext uri="{FF2B5EF4-FFF2-40B4-BE49-F238E27FC236}">
                <a16:creationId xmlns:a16="http://schemas.microsoft.com/office/drawing/2014/main" id="{5B1F6A1B-AF6C-4099-9091-3B67EDA5AC7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7776" b="218"/>
          <a:stretch/>
        </p:blipFill>
        <p:spPr bwMode="auto">
          <a:xfrm>
            <a:off x="489393" y="454662"/>
            <a:ext cx="8638594" cy="583621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extBox 1">
            <a:extLst>
              <a:ext uri="{FF2B5EF4-FFF2-40B4-BE49-F238E27FC236}">
                <a16:creationId xmlns:a16="http://schemas.microsoft.com/office/drawing/2014/main" id="{EEAB2173-367A-40F7-9956-0712D3DE1AB0}"/>
              </a:ext>
            </a:extLst>
          </p:cNvPr>
          <p:cNvSpPr txBox="1"/>
          <p:nvPr/>
        </p:nvSpPr>
        <p:spPr>
          <a:xfrm>
            <a:off x="4204304" y="1059543"/>
            <a:ext cx="15336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89 pile caps</a:t>
            </a:r>
          </a:p>
        </p:txBody>
      </p:sp>
      <p:pic>
        <p:nvPicPr>
          <p:cNvPr id="3" name="Picture 6">
            <a:extLst>
              <a:ext uri="{FF2B5EF4-FFF2-40B4-BE49-F238E27FC236}">
                <a16:creationId xmlns:a16="http://schemas.microsoft.com/office/drawing/2014/main" id="{5092B122-1CD0-44B8-6599-68FFC18689EC}"/>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936141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26211-9046-466E-9ADC-9873E1158BA0}"/>
              </a:ext>
            </a:extLst>
          </p:cNvPr>
          <p:cNvSpPr>
            <a:spLocks noGrp="1"/>
          </p:cNvSpPr>
          <p:nvPr>
            <p:ph type="title"/>
          </p:nvPr>
        </p:nvSpPr>
        <p:spPr>
          <a:xfrm>
            <a:off x="989768" y="609600"/>
            <a:ext cx="5498361" cy="1320800"/>
          </a:xfrm>
        </p:spPr>
        <p:txBody>
          <a:bodyPr anchor="ctr">
            <a:normAutofit/>
          </a:bodyPr>
          <a:lstStyle/>
          <a:p>
            <a:r>
              <a:rPr lang="en-GB" sz="3300">
                <a:solidFill>
                  <a:schemeClr val="tx1">
                    <a:lumMod val="95000"/>
                    <a:lumOff val="5000"/>
                  </a:schemeClr>
                </a:solidFill>
              </a:rPr>
              <a:t>Steel Structure with a concrete composite decking</a:t>
            </a:r>
          </a:p>
        </p:txBody>
      </p:sp>
      <p:graphicFrame>
        <p:nvGraphicFramePr>
          <p:cNvPr id="2057" name="Content Placeholder 2">
            <a:extLst>
              <a:ext uri="{FF2B5EF4-FFF2-40B4-BE49-F238E27FC236}">
                <a16:creationId xmlns:a16="http://schemas.microsoft.com/office/drawing/2014/main" id="{4DF73AA5-4A9A-1234-8E5F-6B757AB6206C}"/>
              </a:ext>
            </a:extLst>
          </p:cNvPr>
          <p:cNvGraphicFramePr>
            <a:graphicFrameLocks noGrp="1"/>
          </p:cNvGraphicFramePr>
          <p:nvPr>
            <p:ph idx="1"/>
            <p:extLst>
              <p:ext uri="{D42A27DB-BD31-4B8C-83A1-F6EECF244321}">
                <p14:modId xmlns:p14="http://schemas.microsoft.com/office/powerpoint/2010/main" val="3858208382"/>
              </p:ext>
            </p:extLst>
          </p:nvPr>
        </p:nvGraphicFramePr>
        <p:xfrm>
          <a:off x="989770" y="2160589"/>
          <a:ext cx="5549732"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See the source image">
            <a:extLst>
              <a:ext uri="{FF2B5EF4-FFF2-40B4-BE49-F238E27FC236}">
                <a16:creationId xmlns:a16="http://schemas.microsoft.com/office/drawing/2014/main" id="{FED06D9C-DE94-4045-8743-A1F176D0467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 b="1274"/>
          <a:stretch/>
        </p:blipFill>
        <p:spPr bwMode="auto">
          <a:xfrm>
            <a:off x="7531482" y="10"/>
            <a:ext cx="4657341" cy="34484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D75E3D62-D885-4B90-B9E4-8DFF9CC07CC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4071" r="11904" b="-2"/>
          <a:stretch/>
        </p:blipFill>
        <p:spPr bwMode="auto">
          <a:xfrm>
            <a:off x="7528308" y="3437472"/>
            <a:ext cx="4657341" cy="3428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15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16722C61-A8A3-43A0-BD86-113227A94918}"/>
              </a:ext>
            </a:extLst>
          </p:cNvPr>
          <p:cNvSpPr>
            <a:spLocks noGrp="1"/>
          </p:cNvSpPr>
          <p:nvPr>
            <p:ph type="title"/>
          </p:nvPr>
        </p:nvSpPr>
        <p:spPr>
          <a:xfrm>
            <a:off x="989768" y="609600"/>
            <a:ext cx="5498361" cy="1320800"/>
          </a:xfrm>
        </p:spPr>
        <p:txBody>
          <a:bodyPr anchor="ctr">
            <a:normAutofit/>
          </a:bodyPr>
          <a:lstStyle/>
          <a:p>
            <a:r>
              <a:rPr lang="en-GB"/>
              <a:t>Material choices</a:t>
            </a:r>
          </a:p>
        </p:txBody>
      </p:sp>
      <p:sp>
        <p:nvSpPr>
          <p:cNvPr id="16" name="Isosceles Triangle 15">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A086D48-DE79-4541-812D-F7892AFC12BF}"/>
              </a:ext>
            </a:extLst>
          </p:cNvPr>
          <p:cNvSpPr>
            <a:spLocks noGrp="1"/>
          </p:cNvSpPr>
          <p:nvPr>
            <p:ph idx="1"/>
          </p:nvPr>
        </p:nvSpPr>
        <p:spPr>
          <a:xfrm>
            <a:off x="989770" y="2160589"/>
            <a:ext cx="5549732" cy="3880773"/>
          </a:xfrm>
        </p:spPr>
        <p:txBody>
          <a:bodyPr vert="horz" lIns="91440" tIns="45720" rIns="91440" bIns="45720" rtlCol="0">
            <a:normAutofit/>
          </a:bodyPr>
          <a:lstStyle/>
          <a:p>
            <a:pPr marL="0" indent="0">
              <a:buNone/>
            </a:pPr>
            <a:r>
              <a:rPr lang="en-GB" u="sng"/>
              <a:t>Ground Floor</a:t>
            </a:r>
          </a:p>
          <a:p>
            <a:pPr marL="383540" indent="-383540"/>
            <a:r>
              <a:rPr lang="en-GB"/>
              <a:t>Red Brick incorporated with SSG curtain walling for shop fronts.</a:t>
            </a:r>
          </a:p>
          <a:p>
            <a:pPr marL="383540" indent="-383540"/>
            <a:endParaRPr lang="en-GB" u="sng"/>
          </a:p>
          <a:p>
            <a:pPr marL="0" indent="0">
              <a:buNone/>
            </a:pPr>
            <a:r>
              <a:rPr lang="en-GB" u="sng"/>
              <a:t>1</a:t>
            </a:r>
            <a:r>
              <a:rPr lang="en-GB" u="sng" baseline="30000"/>
              <a:t>st </a:t>
            </a:r>
            <a:r>
              <a:rPr lang="en-GB" u="sng"/>
              <a:t> &amp; 2</a:t>
            </a:r>
            <a:r>
              <a:rPr lang="en-GB" u="sng" baseline="30000"/>
              <a:t>nd</a:t>
            </a:r>
            <a:r>
              <a:rPr lang="en-GB" u="sng"/>
              <a:t> Floor</a:t>
            </a:r>
          </a:p>
          <a:p>
            <a:pPr marL="383540" indent="-383540"/>
            <a:r>
              <a:rPr lang="en-GB"/>
              <a:t>Proteus Rainscreen Cladding with Knauf earth wool insulation.</a:t>
            </a:r>
          </a:p>
          <a:p>
            <a:pPr marL="383540" indent="-383540"/>
            <a:endParaRPr lang="en-GB"/>
          </a:p>
          <a:p>
            <a:pPr marL="0" indent="0">
              <a:buNone/>
            </a:pPr>
            <a:r>
              <a:rPr lang="en-GB" u="sng"/>
              <a:t>Roof </a:t>
            </a:r>
          </a:p>
          <a:p>
            <a:pPr marL="383540" indent="-383540"/>
            <a:r>
              <a:rPr lang="en-GB"/>
              <a:t>Inverted roof – Hot melt design</a:t>
            </a:r>
          </a:p>
        </p:txBody>
      </p:sp>
      <p:pic>
        <p:nvPicPr>
          <p:cNvPr id="5" name="Picture 6" descr="A picture containing outdoor, building, orange&#10;&#10;Description automatically generated">
            <a:extLst>
              <a:ext uri="{FF2B5EF4-FFF2-40B4-BE49-F238E27FC236}">
                <a16:creationId xmlns:a16="http://schemas.microsoft.com/office/drawing/2014/main" id="{7B17137D-C263-E7A8-2E51-931F825BA9E0}"/>
              </a:ext>
            </a:extLst>
          </p:cNvPr>
          <p:cNvPicPr>
            <a:picLocks noChangeAspect="1"/>
          </p:cNvPicPr>
          <p:nvPr/>
        </p:nvPicPr>
        <p:blipFill rotWithShape="1">
          <a:blip r:embed="rId2"/>
          <a:srcRect t="962" r="-3" b="1289"/>
          <a:stretch/>
        </p:blipFill>
        <p:spPr>
          <a:xfrm>
            <a:off x="7531482" y="10"/>
            <a:ext cx="4657341" cy="3448414"/>
          </a:xfrm>
          <a:prstGeom prst="rect">
            <a:avLst/>
          </a:prstGeom>
        </p:spPr>
      </p:pic>
      <p:pic>
        <p:nvPicPr>
          <p:cNvPr id="6" name="Picture 5" descr="Graphical user interface, text, application&#10;&#10;Description automatically generated">
            <a:extLst>
              <a:ext uri="{FF2B5EF4-FFF2-40B4-BE49-F238E27FC236}">
                <a16:creationId xmlns:a16="http://schemas.microsoft.com/office/drawing/2014/main" id="{E8CE335B-19B9-4BC9-A7D0-5990B3E0E21E}"/>
              </a:ext>
            </a:extLst>
          </p:cNvPr>
          <p:cNvPicPr>
            <a:picLocks noChangeAspect="1"/>
          </p:cNvPicPr>
          <p:nvPr/>
        </p:nvPicPr>
        <p:blipFill rotWithShape="1">
          <a:blip r:embed="rId3">
            <a:extLst>
              <a:ext uri="{28A0092B-C50C-407E-A947-70E740481C1C}">
                <a14:useLocalDpi xmlns:a14="http://schemas.microsoft.com/office/drawing/2010/main" val="0"/>
              </a:ext>
            </a:extLst>
          </a:blip>
          <a:srcRect l="30130" t="45204" r="-105" b="-398"/>
          <a:stretch/>
        </p:blipFill>
        <p:spPr>
          <a:xfrm>
            <a:off x="8919262" y="3429948"/>
            <a:ext cx="3258998" cy="3360164"/>
          </a:xfrm>
          <a:prstGeom prst="rect">
            <a:avLst/>
          </a:prstGeom>
        </p:spPr>
      </p:pic>
    </p:spTree>
    <p:extLst>
      <p:ext uri="{BB962C8B-B14F-4D97-AF65-F5344CB8AC3E}">
        <p14:creationId xmlns:p14="http://schemas.microsoft.com/office/powerpoint/2010/main" val="2834895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7EB85-22EE-4B5F-ADB8-EBBC2685D68A}"/>
              </a:ext>
            </a:extLst>
          </p:cNvPr>
          <p:cNvSpPr>
            <a:spLocks noGrp="1"/>
          </p:cNvSpPr>
          <p:nvPr>
            <p:ph type="title"/>
          </p:nvPr>
        </p:nvSpPr>
        <p:spPr>
          <a:xfrm>
            <a:off x="2849562" y="609600"/>
            <a:ext cx="6424439" cy="1320800"/>
          </a:xfrm>
        </p:spPr>
        <p:txBody>
          <a:bodyPr vert="horz" lIns="91440" tIns="45720" rIns="91440" bIns="45720" rtlCol="0">
            <a:normAutofit/>
          </a:bodyPr>
          <a:lstStyle/>
          <a:p>
            <a:r>
              <a:rPr lang="en-US">
                <a:solidFill>
                  <a:schemeClr val="tx1">
                    <a:lumMod val="95000"/>
                    <a:lumOff val="5000"/>
                  </a:schemeClr>
                </a:solidFill>
              </a:rPr>
              <a:t>Building envelope</a:t>
            </a:r>
          </a:p>
        </p:txBody>
      </p:sp>
      <p:sp>
        <p:nvSpPr>
          <p:cNvPr id="44" name="Content Placeholder 41">
            <a:extLst>
              <a:ext uri="{FF2B5EF4-FFF2-40B4-BE49-F238E27FC236}">
                <a16:creationId xmlns:a16="http://schemas.microsoft.com/office/drawing/2014/main" id="{E692921F-C379-79A9-EBDB-29F4F33F518E}"/>
              </a:ext>
            </a:extLst>
          </p:cNvPr>
          <p:cNvSpPr>
            <a:spLocks noGrp="1"/>
          </p:cNvSpPr>
          <p:nvPr>
            <p:ph idx="1"/>
          </p:nvPr>
        </p:nvSpPr>
        <p:spPr>
          <a:xfrm>
            <a:off x="2849562" y="1812872"/>
            <a:ext cx="6424439" cy="3880773"/>
          </a:xfrm>
        </p:spPr>
        <p:txBody>
          <a:bodyPr vert="horz" lIns="91440" tIns="45720" rIns="91440" bIns="45720" rtlCol="0" anchor="t">
            <a:normAutofit/>
          </a:bodyPr>
          <a:lstStyle/>
          <a:p>
            <a:pPr marL="0" lvl="0" indent="0">
              <a:lnSpc>
                <a:spcPct val="90000"/>
              </a:lnSpc>
              <a:buNone/>
            </a:pPr>
            <a:r>
              <a:rPr lang="en-GB" sz="1400" u="sng">
                <a:effectLst/>
                <a:latin typeface="Arial"/>
                <a:ea typeface="Times New Roman" panose="02020603050405020304" pitchFamily="18" charset="0"/>
                <a:cs typeface="Arial"/>
              </a:rPr>
              <a:t>Cladding</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Proteus glass rainscreen cladding is certified to BS EN13501 to achieve A2-s1, d0.</a:t>
            </a: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glass panels are a lightweight panel with them being 40% lighter than typical glass structural screen.</a:t>
            </a:r>
            <a:r>
              <a:rPr lang="en-GB" sz="1400">
                <a:latin typeface="Arial"/>
                <a:ea typeface="Times New Roman" panose="02020603050405020304" pitchFamily="18" charset="0"/>
                <a:cs typeface="Arial"/>
              </a:rPr>
              <a:t> </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The Proteus rainscreen panel is a tinted glass which can also be used to create an image over the building which is shown in one of the attachments in a primary school.</a:t>
            </a:r>
          </a:p>
          <a:p>
            <a:pPr marL="0" lvl="0" indent="0">
              <a:lnSpc>
                <a:spcPct val="90000"/>
              </a:lnSpc>
              <a:buNone/>
            </a:pPr>
            <a:r>
              <a:rPr lang="en-GB" sz="1400" u="sng">
                <a:effectLst/>
                <a:latin typeface="Arial"/>
                <a:ea typeface="Times New Roman" panose="02020603050405020304" pitchFamily="18" charset="0"/>
                <a:cs typeface="Arial"/>
              </a:rPr>
              <a:t>Insulation</a:t>
            </a:r>
          </a:p>
          <a:p>
            <a:pPr marL="342900" lvl="0" indent="-342900">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insulation is certified by the British Board of Agreement (BBA) for use in high-rise residential applications.</a:t>
            </a:r>
          </a:p>
          <a:p>
            <a:pPr>
              <a:lnSpc>
                <a:spcPct val="90000"/>
              </a:lnSpc>
              <a:buFont typeface="Symbol" panose="05050102010706020507" pitchFamily="18" charset="2"/>
              <a:buChar char=""/>
            </a:pPr>
            <a:r>
              <a:rPr lang="en-GB" sz="1400">
                <a:latin typeface="Arial"/>
                <a:ea typeface="Times New Roman" panose="02020603050405020304" pitchFamily="18" charset="0"/>
                <a:cs typeface="Arial"/>
              </a:rPr>
              <a:t> </a:t>
            </a:r>
            <a:r>
              <a:rPr lang="en-GB" sz="1400">
                <a:effectLst/>
                <a:latin typeface="Arial"/>
                <a:ea typeface="Times New Roman" panose="02020603050405020304" pitchFamily="18" charset="0"/>
                <a:cs typeface="Arial"/>
              </a:rPr>
              <a:t>The certification included on weathertight ventilated cladding systems and suitable for both domestic and non-domestic buildings.</a:t>
            </a:r>
            <a:r>
              <a:rPr lang="en-GB" sz="1400">
                <a:latin typeface="Arial"/>
                <a:ea typeface="Times New Roman" panose="02020603050405020304" pitchFamily="18" charset="0"/>
                <a:cs typeface="Arial"/>
              </a:rPr>
              <a:t> </a:t>
            </a:r>
            <a:endParaRPr lang="en-GB" sz="1400">
              <a:effectLst/>
              <a:latin typeface="Arial" panose="020B0604020202020204" pitchFamily="34" charset="0"/>
              <a:ea typeface="Times New Roman" panose="02020603050405020304" pitchFamily="18" charset="0"/>
              <a:cs typeface="Arial" panose="020B0604020202020204" pitchFamily="34" charset="0"/>
            </a:endParaRPr>
          </a:p>
          <a:p>
            <a:pPr>
              <a:lnSpc>
                <a:spcPct val="90000"/>
              </a:lnSpc>
              <a:buFont typeface="Symbol" panose="05050102010706020507" pitchFamily="18" charset="2"/>
              <a:buChar char=""/>
            </a:pPr>
            <a:r>
              <a:rPr lang="en-GB" sz="1400">
                <a:effectLst/>
                <a:latin typeface="Arial"/>
                <a:ea typeface="Times New Roman" panose="02020603050405020304" pitchFamily="18" charset="0"/>
                <a:cs typeface="Arial"/>
              </a:rPr>
              <a:t>It is non-combustible, achieving the best possible A1 </a:t>
            </a:r>
            <a:r>
              <a:rPr lang="en-GB" sz="1400" err="1">
                <a:effectLst/>
                <a:latin typeface="Arial"/>
                <a:ea typeface="Times New Roman" panose="02020603050405020304" pitchFamily="18" charset="0"/>
                <a:cs typeface="Arial"/>
              </a:rPr>
              <a:t>Euroclass</a:t>
            </a:r>
            <a:r>
              <a:rPr lang="en-GB" sz="1400">
                <a:effectLst/>
                <a:latin typeface="Arial"/>
                <a:ea typeface="Times New Roman" panose="02020603050405020304" pitchFamily="18" charset="0"/>
                <a:cs typeface="Arial"/>
              </a:rPr>
              <a:t> Reaction to Fire Classification.</a:t>
            </a:r>
            <a:r>
              <a:rPr lang="en-GB" sz="1400">
                <a:latin typeface="Arial"/>
                <a:ea typeface="Times New Roman" panose="02020603050405020304" pitchFamily="18" charset="0"/>
                <a:cs typeface="Arial"/>
              </a:rPr>
              <a:t> </a:t>
            </a:r>
            <a:endParaRPr lang="en-US" sz="1400"/>
          </a:p>
        </p:txBody>
      </p:sp>
      <p:pic>
        <p:nvPicPr>
          <p:cNvPr id="11" name="Picture 10">
            <a:extLst>
              <a:ext uri="{FF2B5EF4-FFF2-40B4-BE49-F238E27FC236}">
                <a16:creationId xmlns:a16="http://schemas.microsoft.com/office/drawing/2014/main" id="{E1606C4B-F567-4551-A61C-C272ECD88879}"/>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24932" t="5777" r="18284" b="-2"/>
          <a:stretch/>
        </p:blipFill>
        <p:spPr bwMode="auto">
          <a:xfrm>
            <a:off x="175987" y="18124"/>
            <a:ext cx="1910081" cy="3042691"/>
          </a:xfrm>
          <a:custGeom>
            <a:avLst/>
            <a:gdLst/>
            <a:ahLst/>
            <a:cxnLst/>
            <a:rect l="l" t="t" r="r" b="b"/>
            <a:pathLst>
              <a:path w="2032191" h="2286000">
                <a:moveTo>
                  <a:pt x="0" y="0"/>
                </a:moveTo>
                <a:lnTo>
                  <a:pt x="1676558" y="0"/>
                </a:lnTo>
                <a:lnTo>
                  <a:pt x="2032191" y="2286000"/>
                </a:lnTo>
                <a:lnTo>
                  <a:pt x="0" y="2286000"/>
                </a:lnTo>
                <a:close/>
              </a:path>
            </a:pathLst>
          </a:custGeom>
        </p:spPr>
      </p:pic>
      <p:pic>
        <p:nvPicPr>
          <p:cNvPr id="6" name="Picture 5" descr="A close-up of a solar panel&#10;&#10;Description automatically generated with low confidence">
            <a:extLst>
              <a:ext uri="{FF2B5EF4-FFF2-40B4-BE49-F238E27FC236}">
                <a16:creationId xmlns:a16="http://schemas.microsoft.com/office/drawing/2014/main" id="{88CFD9C4-7DE1-4F27-8CBB-C66B9281CEF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23182" r="6628"/>
          <a:stretch/>
        </p:blipFill>
        <p:spPr bwMode="auto">
          <a:xfrm>
            <a:off x="1" y="2286001"/>
            <a:ext cx="2388151" cy="2288103"/>
          </a:xfrm>
          <a:custGeom>
            <a:avLst/>
            <a:gdLst/>
            <a:ahLst/>
            <a:cxnLst/>
            <a:rect l="l" t="t" r="r" b="b"/>
            <a:pathLst>
              <a:path w="2388151" h="2288103">
                <a:moveTo>
                  <a:pt x="0" y="0"/>
                </a:moveTo>
                <a:lnTo>
                  <a:pt x="2032191" y="0"/>
                </a:lnTo>
                <a:lnTo>
                  <a:pt x="2388151" y="2288103"/>
                </a:lnTo>
                <a:lnTo>
                  <a:pt x="95581" y="2288103"/>
                </a:lnTo>
                <a:lnTo>
                  <a:pt x="0" y="1717652"/>
                </a:lnTo>
                <a:close/>
              </a:path>
            </a:pathLst>
          </a:custGeom>
        </p:spPr>
      </p:pic>
      <p:pic>
        <p:nvPicPr>
          <p:cNvPr id="5" name="Content Placeholder 4" descr="A building with graffiti on it&#10;&#10;Description automatically generated with medium confidence">
            <a:extLst>
              <a:ext uri="{FF2B5EF4-FFF2-40B4-BE49-F238E27FC236}">
                <a16:creationId xmlns:a16="http://schemas.microsoft.com/office/drawing/2014/main" id="{FCFC5CE8-A705-450A-A3DF-BFA7F5660BD2}"/>
              </a:ext>
            </a:extLst>
          </p:cNvPr>
          <p:cNvPicPr>
            <a:picLocks noChangeAspect="1"/>
          </p:cNvPicPr>
          <p:nvPr/>
        </p:nvPicPr>
        <p:blipFill rotWithShape="1">
          <a:blip r:embed="rId4" cstate="print">
            <a:alphaModFix/>
            <a:extLst>
              <a:ext uri="{28A0092B-C50C-407E-A947-70E740481C1C}">
                <a14:useLocalDpi xmlns:a14="http://schemas.microsoft.com/office/drawing/2010/main" val="0"/>
              </a:ext>
            </a:extLst>
          </a:blip>
          <a:srcRect l="26765" r="18447" b="-1"/>
          <a:stretch/>
        </p:blipFill>
        <p:spPr bwMode="auto">
          <a:xfrm>
            <a:off x="95582" y="4574104"/>
            <a:ext cx="2648210" cy="2283897"/>
          </a:xfrm>
          <a:custGeom>
            <a:avLst/>
            <a:gdLst/>
            <a:ahLst/>
            <a:cxnLst/>
            <a:rect l="l" t="t" r="r" b="b"/>
            <a:pathLst>
              <a:path w="2648210" h="2283897">
                <a:moveTo>
                  <a:pt x="0" y="0"/>
                </a:moveTo>
                <a:lnTo>
                  <a:pt x="2292570" y="0"/>
                </a:lnTo>
                <a:lnTo>
                  <a:pt x="2630980" y="2175293"/>
                </a:lnTo>
                <a:lnTo>
                  <a:pt x="2631314" y="2175293"/>
                </a:lnTo>
                <a:lnTo>
                  <a:pt x="2648210" y="2283897"/>
                </a:lnTo>
                <a:lnTo>
                  <a:pt x="382674" y="2283897"/>
                </a:lnTo>
                <a:close/>
              </a:path>
            </a:pathLst>
          </a:custGeom>
        </p:spPr>
      </p:pic>
      <p:pic>
        <p:nvPicPr>
          <p:cNvPr id="3" name="Picture 6">
            <a:extLst>
              <a:ext uri="{FF2B5EF4-FFF2-40B4-BE49-F238E27FC236}">
                <a16:creationId xmlns:a16="http://schemas.microsoft.com/office/drawing/2014/main" id="{FEACB41B-1EC8-6FE4-8622-C18F4E7AFB91}"/>
              </a:ext>
            </a:extLst>
          </p:cNvPr>
          <p:cNvPicPr>
            <a:picLocks noChangeAspect="1"/>
          </p:cNvPicPr>
          <p:nvPr/>
        </p:nvPicPr>
        <p:blipFill>
          <a:blip r:embed="rId5"/>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1085286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F13C-E4E8-4EC7-A2EB-2AB6F2925F41}"/>
              </a:ext>
            </a:extLst>
          </p:cNvPr>
          <p:cNvSpPr>
            <a:spLocks noGrp="1"/>
          </p:cNvSpPr>
          <p:nvPr>
            <p:ph type="title"/>
          </p:nvPr>
        </p:nvSpPr>
        <p:spPr>
          <a:xfrm>
            <a:off x="5991014" y="2666999"/>
            <a:ext cx="3650826" cy="1524000"/>
          </a:xfrm>
        </p:spPr>
        <p:txBody>
          <a:bodyPr>
            <a:normAutofit fontScale="90000"/>
          </a:bodyPr>
          <a:lstStyle/>
          <a:p>
            <a:r>
              <a:rPr lang="en-GB">
                <a:solidFill>
                  <a:schemeClr val="tx1">
                    <a:lumMod val="95000"/>
                    <a:lumOff val="5000"/>
                  </a:schemeClr>
                </a:solidFill>
              </a:rPr>
              <a:t>External wall systems process chart</a:t>
            </a:r>
          </a:p>
        </p:txBody>
      </p:sp>
      <p:pic>
        <p:nvPicPr>
          <p:cNvPr id="7" name="Picture 6" descr="Diagram&#10;&#10;Description automatically generated">
            <a:extLst>
              <a:ext uri="{FF2B5EF4-FFF2-40B4-BE49-F238E27FC236}">
                <a16:creationId xmlns:a16="http://schemas.microsoft.com/office/drawing/2014/main" id="{4B55D123-E6D9-494B-BAC5-44620D39B5A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4830" y="63856"/>
            <a:ext cx="4819650" cy="67302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6">
            <a:extLst>
              <a:ext uri="{FF2B5EF4-FFF2-40B4-BE49-F238E27FC236}">
                <a16:creationId xmlns:a16="http://schemas.microsoft.com/office/drawing/2014/main" id="{62C02636-9E94-E729-7BCF-E074744134B7}"/>
              </a:ext>
            </a:extLst>
          </p:cNvPr>
          <p:cNvPicPr>
            <a:picLocks noChangeAspect="1"/>
          </p:cNvPicPr>
          <p:nvPr/>
        </p:nvPicPr>
        <p:blipFill>
          <a:blip r:embed="rId3"/>
          <a:stretch>
            <a:fillRect/>
          </a:stretch>
        </p:blipFill>
        <p:spPr>
          <a:xfrm>
            <a:off x="9722060" y="5838017"/>
            <a:ext cx="2466975" cy="1019175"/>
          </a:xfrm>
          <a:prstGeom prst="rect">
            <a:avLst/>
          </a:prstGeom>
        </p:spPr>
      </p:pic>
    </p:spTree>
    <p:extLst>
      <p:ext uri="{BB962C8B-B14F-4D97-AF65-F5344CB8AC3E}">
        <p14:creationId xmlns:p14="http://schemas.microsoft.com/office/powerpoint/2010/main" val="326285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C8D8A6-41C0-48A3-8638-0FFDE1242069}"/>
              </a:ext>
            </a:extLst>
          </p:cNvPr>
          <p:cNvPicPr>
            <a:picLocks noChangeAspect="1"/>
          </p:cNvPicPr>
          <p:nvPr/>
        </p:nvPicPr>
        <p:blipFill rotWithShape="1">
          <a:blip r:embed="rId2">
            <a:extLst>
              <a:ext uri="{28A0092B-C50C-407E-A947-70E740481C1C}">
                <a14:useLocalDpi xmlns:a14="http://schemas.microsoft.com/office/drawing/2010/main" val="0"/>
              </a:ext>
            </a:extLst>
          </a:blip>
          <a:srcRect l="29629" r="36004"/>
          <a:stretch/>
        </p:blipFill>
        <p:spPr bwMode="auto">
          <a:xfrm>
            <a:off x="3259668" y="47244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B1DE15-E4A4-4982-BEEE-2D5FEA943C1E}"/>
              </a:ext>
            </a:extLst>
          </p:cNvPr>
          <p:cNvSpPr>
            <a:spLocks noGrp="1"/>
          </p:cNvSpPr>
          <p:nvPr>
            <p:ph type="title"/>
          </p:nvPr>
        </p:nvSpPr>
        <p:spPr>
          <a:xfrm>
            <a:off x="677333" y="609600"/>
            <a:ext cx="3851123" cy="1320800"/>
          </a:xfrm>
        </p:spPr>
        <p:txBody>
          <a:bodyPr>
            <a:normAutofit/>
          </a:bodyPr>
          <a:lstStyle/>
          <a:p>
            <a:r>
              <a:rPr lang="en-GB">
                <a:solidFill>
                  <a:schemeClr val="tx1">
                    <a:lumMod val="95000"/>
                    <a:lumOff val="5000"/>
                  </a:schemeClr>
                </a:solidFill>
              </a:rPr>
              <a:t>Inverted Roof </a:t>
            </a:r>
          </a:p>
        </p:txBody>
      </p:sp>
      <p:sp>
        <p:nvSpPr>
          <p:cNvPr id="3" name="Content Placeholder 2">
            <a:extLst>
              <a:ext uri="{FF2B5EF4-FFF2-40B4-BE49-F238E27FC236}">
                <a16:creationId xmlns:a16="http://schemas.microsoft.com/office/drawing/2014/main" id="{9DC1AF61-7157-4EBD-8DF8-93F08FD90B0C}"/>
              </a:ext>
            </a:extLst>
          </p:cNvPr>
          <p:cNvSpPr>
            <a:spLocks noGrp="1"/>
          </p:cNvSpPr>
          <p:nvPr>
            <p:ph idx="1"/>
          </p:nvPr>
        </p:nvSpPr>
        <p:spPr>
          <a:xfrm>
            <a:off x="319318" y="2067560"/>
            <a:ext cx="3851122" cy="3880773"/>
          </a:xfrm>
        </p:spPr>
        <p:txBody>
          <a:bodyPr>
            <a:normAutofit/>
          </a:bodyPr>
          <a:lstStyle/>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Inverted roof design has been recommended due to it allowing extra space for either building services, solar panels, or green roof idea.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A hot melt roof is a hot melt liquid that’s used as a membrane over the concrete structural deck. This is a completely waterproofing layer which is common application for inverted roofs.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It is suggested as a better waterproofing system than using single ply membrane which had waterproof faults with new student Accommodation in Swansea by MIDAS.</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90000"/>
              </a:lnSpc>
              <a:buFont typeface="Symbol" panose="05050102010706020507" pitchFamily="18" charset="2"/>
              <a:buChar char=""/>
            </a:pPr>
            <a:r>
              <a:rPr lang="en-GB" sz="1300">
                <a:effectLst/>
                <a:latin typeface="Arial" panose="020B0604020202020204" pitchFamily="34" charset="0"/>
                <a:ea typeface="Times New Roman" panose="02020603050405020304" pitchFamily="18" charset="0"/>
                <a:cs typeface="Times New Roman" panose="02020603050405020304" pitchFamily="18" charset="0"/>
              </a:rPr>
              <a:t>Once the hot melt membrane has been laid the insulation is laid on top with ballast material materials such as 20-40mm gravel or 50mm paving slabs. </a:t>
            </a:r>
            <a:endParaRPr lang="en-GB" sz="130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pPr>
            <a:endParaRPr lang="en-GB" sz="1300"/>
          </a:p>
        </p:txBody>
      </p:sp>
    </p:spTree>
    <p:extLst>
      <p:ext uri="{BB962C8B-B14F-4D97-AF65-F5344CB8AC3E}">
        <p14:creationId xmlns:p14="http://schemas.microsoft.com/office/powerpoint/2010/main" val="526580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760D-5DE5-65F5-B84E-ED65FFD4D930}"/>
              </a:ext>
            </a:extLst>
          </p:cNvPr>
          <p:cNvSpPr>
            <a:spLocks noGrp="1"/>
          </p:cNvSpPr>
          <p:nvPr>
            <p:ph type="title"/>
          </p:nvPr>
        </p:nvSpPr>
        <p:spPr/>
        <p:txBody>
          <a:bodyPr/>
          <a:lstStyle/>
          <a:p>
            <a:r>
              <a:rPr lang="en-US"/>
              <a:t>Summary of the SA1 Student </a:t>
            </a:r>
            <a:r>
              <a:rPr lang="en-US">
                <a:ea typeface="+mj-lt"/>
                <a:cs typeface="+mj-lt"/>
              </a:rPr>
              <a:t>Accommodation</a:t>
            </a:r>
            <a:endParaRPr lang="en-US"/>
          </a:p>
        </p:txBody>
      </p:sp>
      <p:sp>
        <p:nvSpPr>
          <p:cNvPr id="3" name="Content Placeholder 2">
            <a:extLst>
              <a:ext uri="{FF2B5EF4-FFF2-40B4-BE49-F238E27FC236}">
                <a16:creationId xmlns:a16="http://schemas.microsoft.com/office/drawing/2014/main" id="{B0B75810-D015-E9FE-90AF-C18DB3F9E0D1}"/>
              </a:ext>
            </a:extLst>
          </p:cNvPr>
          <p:cNvSpPr>
            <a:spLocks noGrp="1"/>
          </p:cNvSpPr>
          <p:nvPr>
            <p:ph idx="1"/>
          </p:nvPr>
        </p:nvSpPr>
        <p:spPr>
          <a:xfrm>
            <a:off x="520096" y="1846113"/>
            <a:ext cx="7133146" cy="3167155"/>
          </a:xfrm>
        </p:spPr>
        <p:txBody>
          <a:bodyPr vert="horz" lIns="91440" tIns="45720" rIns="91440" bIns="45720" rtlCol="0" anchor="t">
            <a:normAutofit fontScale="85000" lnSpcReduction="20000"/>
          </a:bodyPr>
          <a:lstStyle/>
          <a:p>
            <a:pPr marL="0" indent="0">
              <a:buNone/>
            </a:pPr>
            <a:r>
              <a:rPr lang="en-US" b="1" u="sng"/>
              <a:t>Duration</a:t>
            </a:r>
          </a:p>
          <a:p>
            <a:pPr marL="285750" indent="-285750"/>
            <a:r>
              <a:rPr lang="en-US"/>
              <a:t>Start 03/01/2022</a:t>
            </a:r>
          </a:p>
          <a:p>
            <a:pPr marL="285750" indent="-285750"/>
            <a:r>
              <a:rPr lang="en-US"/>
              <a:t>Completion date – 01/05/2023</a:t>
            </a:r>
          </a:p>
          <a:p>
            <a:pPr marL="0" indent="0">
              <a:buNone/>
            </a:pPr>
            <a:r>
              <a:rPr lang="en-US" b="1" u="sng">
                <a:ea typeface="+mn-lt"/>
                <a:cs typeface="+mn-lt"/>
              </a:rPr>
              <a:t>Total rooms</a:t>
            </a:r>
          </a:p>
          <a:p>
            <a:r>
              <a:rPr lang="en-US" u="sng">
                <a:ea typeface="+mn-lt"/>
                <a:cs typeface="+mn-lt"/>
              </a:rPr>
              <a:t>60 student rooms </a:t>
            </a:r>
          </a:p>
          <a:p>
            <a:r>
              <a:rPr lang="en-US" u="sng">
                <a:ea typeface="+mn-lt"/>
                <a:cs typeface="+mn-lt"/>
              </a:rPr>
              <a:t>24 family rooms</a:t>
            </a:r>
          </a:p>
          <a:p>
            <a:r>
              <a:rPr lang="en-US" u="sng">
                <a:ea typeface="+mn-lt"/>
                <a:cs typeface="+mn-lt"/>
              </a:rPr>
              <a:t>5 rental units</a:t>
            </a:r>
          </a:p>
          <a:p>
            <a:pPr marL="0" indent="0">
              <a:buNone/>
            </a:pPr>
            <a:r>
              <a:rPr lang="en-US" b="1" u="sng">
                <a:ea typeface="+mn-lt"/>
                <a:cs typeface="+mn-lt"/>
              </a:rPr>
              <a:t>Costs</a:t>
            </a:r>
          </a:p>
          <a:p>
            <a:pPr marL="285750" indent="-285750"/>
            <a:r>
              <a:rPr lang="en-US">
                <a:ea typeface="+mn-lt"/>
                <a:cs typeface="+mn-lt"/>
              </a:rPr>
              <a:t>£13,711,703.44. This was done by using SPONS.</a:t>
            </a:r>
            <a:endParaRPr lang="en-US"/>
          </a:p>
          <a:p>
            <a:pPr marL="285750" indent="-285750"/>
            <a:r>
              <a:rPr lang="en-US"/>
              <a:t>End of January rental units will be available for rental.</a:t>
            </a:r>
          </a:p>
          <a:p>
            <a:endParaRPr lang="en-US"/>
          </a:p>
        </p:txBody>
      </p:sp>
      <p:pic>
        <p:nvPicPr>
          <p:cNvPr id="5" name="Picture 6">
            <a:extLst>
              <a:ext uri="{FF2B5EF4-FFF2-40B4-BE49-F238E27FC236}">
                <a16:creationId xmlns:a16="http://schemas.microsoft.com/office/drawing/2014/main" id="{359E0CA1-4BFE-6B12-0D32-D2BB48432D74}"/>
              </a:ext>
            </a:extLst>
          </p:cNvPr>
          <p:cNvPicPr>
            <a:picLocks noChangeAspect="1"/>
          </p:cNvPicPr>
          <p:nvPr/>
        </p:nvPicPr>
        <p:blipFill>
          <a:blip r:embed="rId2"/>
          <a:stretch>
            <a:fillRect/>
          </a:stretch>
        </p:blipFill>
        <p:spPr>
          <a:xfrm>
            <a:off x="9722060" y="5838017"/>
            <a:ext cx="2466975" cy="1019175"/>
          </a:xfrm>
          <a:prstGeom prst="rect">
            <a:avLst/>
          </a:prstGeom>
        </p:spPr>
      </p:pic>
      <p:graphicFrame>
        <p:nvGraphicFramePr>
          <p:cNvPr id="4" name="Table 6">
            <a:extLst>
              <a:ext uri="{FF2B5EF4-FFF2-40B4-BE49-F238E27FC236}">
                <a16:creationId xmlns:a16="http://schemas.microsoft.com/office/drawing/2014/main" id="{71C39E2D-3E57-F04D-ECB2-6AD3B9EA0AB7}"/>
              </a:ext>
            </a:extLst>
          </p:cNvPr>
          <p:cNvGraphicFramePr>
            <a:graphicFrameLocks noGrp="1"/>
          </p:cNvGraphicFramePr>
          <p:nvPr>
            <p:extLst>
              <p:ext uri="{D42A27DB-BD31-4B8C-83A1-F6EECF244321}">
                <p14:modId xmlns:p14="http://schemas.microsoft.com/office/powerpoint/2010/main" val="3987004824"/>
              </p:ext>
            </p:extLst>
          </p:nvPr>
        </p:nvGraphicFramePr>
        <p:xfrm>
          <a:off x="524194" y="5029192"/>
          <a:ext cx="8168640" cy="175259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234248467"/>
                    </a:ext>
                  </a:extLst>
                </a:gridCol>
                <a:gridCol w="4084320">
                  <a:extLst>
                    <a:ext uri="{9D8B030D-6E8A-4147-A177-3AD203B41FA5}">
                      <a16:colId xmlns:a16="http://schemas.microsoft.com/office/drawing/2014/main" val="2477840726"/>
                    </a:ext>
                  </a:extLst>
                </a:gridCol>
              </a:tblGrid>
              <a:tr h="370840">
                <a:tc>
                  <a:txBody>
                    <a:bodyPr/>
                    <a:lstStyle/>
                    <a:p>
                      <a:r>
                        <a:rPr lang="en-US"/>
                        <a:t>Description</a:t>
                      </a:r>
                    </a:p>
                  </a:txBody>
                  <a:tcPr/>
                </a:tc>
                <a:tc>
                  <a:txBody>
                    <a:bodyPr/>
                    <a:lstStyle/>
                    <a:p>
                      <a:r>
                        <a:rPr lang="en-US"/>
                        <a:t>Annual Rental Income</a:t>
                      </a:r>
                    </a:p>
                  </a:txBody>
                  <a:tcPr/>
                </a:tc>
                <a:extLst>
                  <a:ext uri="{0D108BD9-81ED-4DB2-BD59-A6C34878D82A}">
                    <a16:rowId xmlns:a16="http://schemas.microsoft.com/office/drawing/2014/main" val="3436034960"/>
                  </a:ext>
                </a:extLst>
              </a:tr>
              <a:tr h="370840">
                <a:tc>
                  <a:txBody>
                    <a:bodyPr/>
                    <a:lstStyle/>
                    <a:p>
                      <a:r>
                        <a:rPr lang="en-US"/>
                        <a:t>Retail Units (5x units)</a:t>
                      </a:r>
                    </a:p>
                  </a:txBody>
                  <a:tcPr/>
                </a:tc>
                <a:tc>
                  <a:txBody>
                    <a:bodyPr/>
                    <a:lstStyle/>
                    <a:p>
                      <a:r>
                        <a:rPr lang="en-US"/>
                        <a:t>£125,062.61</a:t>
                      </a:r>
                    </a:p>
                  </a:txBody>
                  <a:tcPr/>
                </a:tc>
                <a:extLst>
                  <a:ext uri="{0D108BD9-81ED-4DB2-BD59-A6C34878D82A}">
                    <a16:rowId xmlns:a16="http://schemas.microsoft.com/office/drawing/2014/main" val="2001491676"/>
                  </a:ext>
                </a:extLst>
              </a:tr>
              <a:tr h="370840">
                <a:tc>
                  <a:txBody>
                    <a:bodyPr/>
                    <a:lstStyle/>
                    <a:p>
                      <a:r>
                        <a:rPr lang="en-US"/>
                        <a:t>Accommodation Units – (60x student rooms &amp; 24x family rooms)</a:t>
                      </a:r>
                    </a:p>
                  </a:txBody>
                  <a:tcPr/>
                </a:tc>
                <a:tc>
                  <a:txBody>
                    <a:bodyPr/>
                    <a:lstStyle/>
                    <a:p>
                      <a:r>
                        <a:rPr lang="en-US"/>
                        <a:t>£557,280.00</a:t>
                      </a:r>
                    </a:p>
                  </a:txBody>
                  <a:tcPr/>
                </a:tc>
                <a:extLst>
                  <a:ext uri="{0D108BD9-81ED-4DB2-BD59-A6C34878D82A}">
                    <a16:rowId xmlns:a16="http://schemas.microsoft.com/office/drawing/2014/main" val="2916882466"/>
                  </a:ext>
                </a:extLst>
              </a:tr>
              <a:tr h="370839">
                <a:tc>
                  <a:txBody>
                    <a:bodyPr/>
                    <a:lstStyle/>
                    <a:p>
                      <a:pPr lvl="7">
                        <a:buNone/>
                      </a:pPr>
                      <a:r>
                        <a:rPr lang="en-US" b="1"/>
                        <a:t>Total</a:t>
                      </a:r>
                    </a:p>
                  </a:txBody>
                  <a:tcPr/>
                </a:tc>
                <a:tc>
                  <a:txBody>
                    <a:bodyPr/>
                    <a:lstStyle/>
                    <a:p>
                      <a:pPr lvl="0">
                        <a:buNone/>
                      </a:pPr>
                      <a:r>
                        <a:rPr lang="en-US" b="1"/>
                        <a:t>£682,342.61</a:t>
                      </a:r>
                    </a:p>
                  </a:txBody>
                  <a:tcPr/>
                </a:tc>
                <a:extLst>
                  <a:ext uri="{0D108BD9-81ED-4DB2-BD59-A6C34878D82A}">
                    <a16:rowId xmlns:a16="http://schemas.microsoft.com/office/drawing/2014/main" val="865879285"/>
                  </a:ext>
                </a:extLst>
              </a:tr>
            </a:tbl>
          </a:graphicData>
        </a:graphic>
      </p:graphicFrame>
    </p:spTree>
    <p:extLst>
      <p:ext uri="{BB962C8B-B14F-4D97-AF65-F5344CB8AC3E}">
        <p14:creationId xmlns:p14="http://schemas.microsoft.com/office/powerpoint/2010/main" val="380605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0</TotalTime>
  <Words>749</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Symbol</vt:lpstr>
      <vt:lpstr>Trebuchet MS</vt:lpstr>
      <vt:lpstr>Wingdings 3</vt:lpstr>
      <vt:lpstr>Facet</vt:lpstr>
      <vt:lpstr>Pre-design stage</vt:lpstr>
      <vt:lpstr>Ground investigation </vt:lpstr>
      <vt:lpstr>Foundation - Precast concrete piles</vt:lpstr>
      <vt:lpstr>PowerPoint Presentation</vt:lpstr>
      <vt:lpstr>Pile cap</vt:lpstr>
      <vt:lpstr>PowerPoint Presentation</vt:lpstr>
      <vt:lpstr>Steel Structure with a concrete composite decking</vt:lpstr>
      <vt:lpstr>Material choices</vt:lpstr>
      <vt:lpstr>Building envelope</vt:lpstr>
      <vt:lpstr>External wall systems process chart</vt:lpstr>
      <vt:lpstr>Inverted Roof </vt:lpstr>
      <vt:lpstr>Summary of the SA1 Student Accommodation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brief</dc:title>
  <dc:creator>Al Ikete (1902411)</dc:creator>
  <cp:lastModifiedBy>Steffan Pryce-Griffiths</cp:lastModifiedBy>
  <cp:revision>2</cp:revision>
  <dcterms:created xsi:type="dcterms:W3CDTF">2022-05-03T12:08:02Z</dcterms:created>
  <dcterms:modified xsi:type="dcterms:W3CDTF">2022-05-04T15:11:29Z</dcterms:modified>
</cp:coreProperties>
</file>