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60" r:id="rId4"/>
    <p:sldId id="261" r:id="rId5"/>
    <p:sldId id="263" r:id="rId6"/>
    <p:sldId id="264" r:id="rId7"/>
    <p:sldId id="265" r:id="rId8"/>
    <p:sldId id="269" r:id="rId9"/>
    <p:sldId id="270" r:id="rId10"/>
  </p:sldIdLst>
  <p:sldSz cx="12192000" cy="6858000"/>
  <p:notesSz cx="6858000" cy="9144000"/>
  <p:defaultTextStyle>
    <a:defPPr>
      <a:defRPr lang="en-001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B79F"/>
    <a:srgbClr val="EBDED3"/>
    <a:srgbClr val="F6F0EB"/>
    <a:srgbClr val="DEC0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AEB9E-5958-3321-1553-023CC8210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9E99F4-7CD5-7349-9E0D-CC8AFE494A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00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AFF05-689C-2EFB-841C-379D6171E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FA529-1874-4B33-B804-4BF0BF542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EA5D2-389B-DC9C-47C6-BA0501CAB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1240359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4D11-108E-5413-4EC0-CECB0F93C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B36CE-451B-4562-5B1E-E3B91D4E94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08B72-5459-776E-FD8C-88E5F6910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9D3D7-8EB0-0283-DC5E-48EEB486C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FEE70-ED59-97F1-854F-B4D76760E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3222463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17342-93D0-EAAF-EEC8-B5FD46958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313401-5730-2C93-A197-832687215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E9095-FC6D-9DF1-0729-8F03BC303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58DA4C-F7BE-334E-ABF6-268B7C50A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C8BF2-02E2-1A46-A39A-18495BA63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2654126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087DF-DF44-4E76-0C63-77B3F2BAF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5450A-7F78-EAFB-645A-92070E3ADC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C7CEFF-54EF-6343-FCD3-3CA4B64422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A5EA4-7597-C911-2DF1-B8F843132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50FB9C-8FC3-A148-F327-0EE1D50C8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41F091-B946-4822-37D5-98C120141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3576601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7C4A3-32B2-A55F-A3F3-BB16FF6E5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6047F3-3D43-3165-2B8A-32EDCCB3A6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6BF879-5C38-7D08-CEE4-99938D839A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C3F51A-0D3A-E9C3-6E1A-7382B157EE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02495F-DB36-99F5-3399-03D99C161E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7C951B-BE3E-F363-831D-346C58FB1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D60CBD-48B3-8A2B-7EFD-9E4D3E32A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B71F87-C616-B4E2-F585-57CE1B4E7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2635639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47D4C-FBAA-A6BE-8BF6-11B1DB5F5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422DF0-606D-1C1E-B80C-644E3F372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E50512-F665-B425-E4D2-C5F89B907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B1CDD7-959C-6D5A-7061-638FCB6D2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997536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FFE41C-67FF-F813-285B-1D31CC96C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6D939E-633E-D57F-6480-47109F96E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1CA1B-D5D7-A0AD-89C7-F8C0558FC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1160372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3DA4B-E1DC-3424-1089-AF3FF16AD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9010F-A54A-9819-7866-D69C65878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B6FF7-6AFC-0E68-CDDE-7CFB6AA038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06FE8F-56B5-BBEB-ACAC-DF41370D6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EE7929-3D35-7EED-E89A-15A0E0285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D2476A-677C-534E-A881-221625AD4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170152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4C33D-29A0-1C89-DA48-4F85188F9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C4BEB0-4DB1-9B55-D086-5651B83A2E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001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494584-5C10-597E-CF62-F148BF9E51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D85730-5CD1-69C4-CCB4-C06D307CA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CC3377-2781-A91B-0E62-D96D05AC5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F8221-7484-35C7-7FC7-0688D2C9A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2554721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992BF-F09D-0C62-DA65-2B589A4B7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C02BE5-3FE0-9575-3442-18C34162E6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7F690-7CDB-439D-7D76-2F9FBCFF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D8A290-F978-EF7E-3766-79D975891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48792-B7EC-B3BF-B913-5F05B1CF7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758345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EDC7B4-6C0A-D818-FC44-6C99252BE2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84FE07-8EED-224C-5618-87EAD3919E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E0157-146E-E560-8274-A1EB9B97D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66990-3E14-06F7-EE82-96A019C6A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01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9D4AD-4BDB-AD12-AF29-71AA09322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1746916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DC8177-BB85-FCFC-ACFE-C45497470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00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DC29AB-9431-441C-0A3A-6ED4530533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00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92D53E-2FF8-6CCF-4B5D-0B42C18AFA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A4187B-A26F-8041-A5B0-64B1C92CB120}" type="datetimeFigureOut">
              <a:rPr lang="en-001" smtClean="0"/>
              <a:t>07/12/2025</a:t>
            </a:fld>
            <a:endParaRPr lang="en-00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454E6-86E8-E4D4-5335-6B53C26C4E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001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11644-EE5C-DF2F-D9E5-D923A53FDD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F4C178-D616-2C4E-BF0C-78D38FC76830}" type="slidenum">
              <a:rPr lang="en-001" smtClean="0"/>
              <a:t>‹#›</a:t>
            </a:fld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2641671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001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7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2785"/>
          </a:blip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4">
            <a:extLst>
              <a:ext uri="{FF2B5EF4-FFF2-40B4-BE49-F238E27FC236}">
                <a16:creationId xmlns:a16="http://schemas.microsoft.com/office/drawing/2014/main" id="{C632119E-9397-9E3E-0C65-38DDF9C31BF6}"/>
              </a:ext>
            </a:extLst>
          </p:cNvPr>
          <p:cNvSpPr txBox="1">
            <a:spLocks/>
          </p:cNvSpPr>
          <p:nvPr/>
        </p:nvSpPr>
        <p:spPr>
          <a:xfrm>
            <a:off x="2000251" y="899848"/>
            <a:ext cx="8540749" cy="505830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000" dirty="0"/>
            </a:br>
            <a:r>
              <a:rPr lang="en-GB" sz="3000" dirty="0"/>
              <a:t>Module name: Enterprise and Entrepreneurship</a:t>
            </a:r>
            <a:br>
              <a:rPr lang="en-GB" sz="3000" dirty="0"/>
            </a:br>
            <a:r>
              <a:rPr lang="en-GB" sz="3000" dirty="0"/>
              <a:t>Module code: LCLM4006</a:t>
            </a:r>
            <a:br>
              <a:rPr lang="en-GB" sz="3000" dirty="0"/>
            </a:br>
            <a:r>
              <a:rPr lang="en-GB" sz="3000" dirty="0"/>
              <a:t>Assignment name: Individual presentation of a Business Idea </a:t>
            </a:r>
            <a:br>
              <a:rPr lang="en-GB" sz="3000" dirty="0"/>
            </a:br>
            <a:r>
              <a:rPr lang="en-GB" sz="3000" dirty="0"/>
              <a:t>Student name: Juana Virginia Batista Santana</a:t>
            </a:r>
            <a:br>
              <a:rPr lang="en-GB" sz="3000" dirty="0"/>
            </a:br>
            <a:r>
              <a:rPr lang="en-GB" sz="3000" dirty="0"/>
              <a:t>Student Code: 2430780</a:t>
            </a:r>
            <a:endParaRPr lang="en-001" sz="3000" dirty="0"/>
          </a:p>
        </p:txBody>
      </p:sp>
    </p:spTree>
    <p:extLst>
      <p:ext uri="{BB962C8B-B14F-4D97-AF65-F5344CB8AC3E}">
        <p14:creationId xmlns:p14="http://schemas.microsoft.com/office/powerpoint/2010/main" val="20414862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35127"/>
          </a:blip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DDB6048C-FE3D-17D8-1A3D-FEDD7FD8C6B9}"/>
              </a:ext>
            </a:extLst>
          </p:cNvPr>
          <p:cNvSpPr>
            <a:spLocks noGrp="1"/>
          </p:cNvSpPr>
          <p:nvPr/>
        </p:nvSpPr>
        <p:spPr>
          <a:xfrm>
            <a:off x="1564361" y="671310"/>
            <a:ext cx="54588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100" b="1" dirty="0"/>
              <a:t>Overview </a:t>
            </a:r>
            <a:endParaRPr lang="en-001" sz="5100" b="1" dirty="0"/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8F26B996-C3CA-3FF0-B3B4-8049EF47F657}"/>
              </a:ext>
            </a:extLst>
          </p:cNvPr>
          <p:cNvSpPr>
            <a:spLocks noGrp="1"/>
          </p:cNvSpPr>
          <p:nvPr/>
        </p:nvSpPr>
        <p:spPr>
          <a:xfrm>
            <a:off x="1672479" y="2665480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500" dirty="0"/>
              <a:t>Introduction</a:t>
            </a:r>
          </a:p>
          <a:p>
            <a:r>
              <a:rPr lang="en-GB" sz="3500"/>
              <a:t>Legal Format </a:t>
            </a:r>
            <a:endParaRPr lang="en-GB" sz="3500" dirty="0"/>
          </a:p>
          <a:p>
            <a:r>
              <a:rPr lang="en-GB" sz="3500" dirty="0"/>
              <a:t>PESTEL</a:t>
            </a:r>
          </a:p>
          <a:p>
            <a:r>
              <a:rPr lang="en-GB" sz="3500" dirty="0"/>
              <a:t>Marketing Strategy </a:t>
            </a:r>
          </a:p>
          <a:p>
            <a:r>
              <a:rPr lang="en-GB" sz="3500" dirty="0"/>
              <a:t>Initial’s Cost </a:t>
            </a:r>
          </a:p>
          <a:p>
            <a:endParaRPr lang="en-001" sz="3500" dirty="0"/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1E141CF4-8BBF-7676-C040-223EC94B1603}"/>
              </a:ext>
            </a:extLst>
          </p:cNvPr>
          <p:cNvSpPr/>
          <p:nvPr/>
        </p:nvSpPr>
        <p:spPr>
          <a:xfrm>
            <a:off x="0" y="2110643"/>
            <a:ext cx="2224872" cy="4747357"/>
          </a:xfrm>
          <a:prstGeom prst="triangle">
            <a:avLst>
              <a:gd name="adj" fmla="val 0"/>
            </a:avLst>
          </a:prstGeom>
          <a:solidFill>
            <a:srgbClr val="EBDED3"/>
          </a:solidFill>
          <a:ln>
            <a:solidFill>
              <a:srgbClr val="EBDED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001"/>
          </a:p>
        </p:txBody>
      </p:sp>
      <p:sp>
        <p:nvSpPr>
          <p:cNvPr id="9" name="Triangle 8">
            <a:extLst>
              <a:ext uri="{FF2B5EF4-FFF2-40B4-BE49-F238E27FC236}">
                <a16:creationId xmlns:a16="http://schemas.microsoft.com/office/drawing/2014/main" id="{B9FC1BB8-D1F7-2EEB-D8FC-8F682EDF734A}"/>
              </a:ext>
            </a:extLst>
          </p:cNvPr>
          <p:cNvSpPr/>
          <p:nvPr/>
        </p:nvSpPr>
        <p:spPr>
          <a:xfrm rot="10800000">
            <a:off x="1558" y="-1"/>
            <a:ext cx="2223314" cy="6000750"/>
          </a:xfrm>
          <a:prstGeom prst="triangle">
            <a:avLst>
              <a:gd name="adj" fmla="val 99029"/>
            </a:avLst>
          </a:prstGeom>
          <a:solidFill>
            <a:srgbClr val="D6B79F"/>
          </a:solidFill>
          <a:ln>
            <a:solidFill>
              <a:srgbClr val="D6B79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001"/>
          </a:p>
        </p:txBody>
      </p:sp>
    </p:spTree>
    <p:extLst>
      <p:ext uri="{BB962C8B-B14F-4D97-AF65-F5344CB8AC3E}">
        <p14:creationId xmlns:p14="http://schemas.microsoft.com/office/powerpoint/2010/main" val="3884559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21994"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943150E-C24A-30C1-4F65-389F49282667}"/>
              </a:ext>
            </a:extLst>
          </p:cNvPr>
          <p:cNvSpPr/>
          <p:nvPr/>
        </p:nvSpPr>
        <p:spPr>
          <a:xfrm>
            <a:off x="477380" y="-17385"/>
            <a:ext cx="2243667" cy="6875385"/>
          </a:xfrm>
          <a:prstGeom prst="rect">
            <a:avLst/>
          </a:prstGeom>
          <a:solidFill>
            <a:srgbClr val="D6B79F"/>
          </a:solidFill>
          <a:ln>
            <a:solidFill>
              <a:srgbClr val="D6B79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00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BAA38B-C973-017A-F86E-2484D8FD65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4" t="21265" r="3381" b="36320"/>
          <a:stretch>
            <a:fillRect/>
          </a:stretch>
        </p:blipFill>
        <p:spPr>
          <a:xfrm>
            <a:off x="596127" y="2236274"/>
            <a:ext cx="2021137" cy="20322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24568C0F-5874-0F07-8EED-D9E471F55ED0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73" t="21641" r="-1444" b="36812"/>
          <a:stretch>
            <a:fillRect/>
          </a:stretch>
        </p:blipFill>
        <p:spPr>
          <a:xfrm>
            <a:off x="570031" y="27414"/>
            <a:ext cx="2032268" cy="20322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BCB22D1-35CC-3CA5-C4FD-06378C646C1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0" t="24494" r="11950" b="20518"/>
          <a:stretch>
            <a:fillRect/>
          </a:stretch>
        </p:blipFill>
        <p:spPr>
          <a:xfrm>
            <a:off x="596127" y="4621726"/>
            <a:ext cx="2006172" cy="19857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4D56989-7C7B-A1C3-A29C-84CA5436E579}"/>
              </a:ext>
            </a:extLst>
          </p:cNvPr>
          <p:cNvSpPr txBox="1"/>
          <p:nvPr/>
        </p:nvSpPr>
        <p:spPr>
          <a:xfrm>
            <a:off x="3746500" y="2402417"/>
            <a:ext cx="708025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My business idea is to create a new hair wax brand</a:t>
            </a:r>
            <a:r>
              <a:rPr lang="es-ES" dirty="0"/>
              <a:t>.</a:t>
            </a:r>
            <a:endParaRPr lang="en-GB" dirty="0"/>
          </a:p>
          <a:p>
            <a:pPr>
              <a:buNone/>
            </a:pPr>
            <a:r>
              <a:rPr lang="en-GB" dirty="0"/>
              <a:t>The product is a strong-hold hair wax made with high-quality ingredients.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19D398-8374-4EC1-9DC3-BFF53A2BDA9D}"/>
              </a:ext>
            </a:extLst>
          </p:cNvPr>
          <p:cNvSpPr txBox="1"/>
          <p:nvPr/>
        </p:nvSpPr>
        <p:spPr>
          <a:xfrm>
            <a:off x="3746500" y="3967020"/>
            <a:ext cx="6365874" cy="1754326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>
              <a:buNone/>
            </a:pPr>
            <a:r>
              <a:rPr lang="en-GB" dirty="0"/>
              <a:t>It gives a natural finish, long-lasting control, and is easy to wash.</a:t>
            </a:r>
          </a:p>
          <a:p>
            <a:pPr>
              <a:buNone/>
            </a:pPr>
            <a:r>
              <a:rPr lang="en-GB" dirty="0"/>
              <a:t>The goal is to offer a product that feels premium but is still affordable for customers.</a:t>
            </a:r>
          </a:p>
          <a:p>
            <a:pPr>
              <a:buNone/>
            </a:pPr>
            <a:endParaRPr lang="en-00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129D341-A4D2-FFC3-046A-A8CFB94B488F}"/>
              </a:ext>
            </a:extLst>
          </p:cNvPr>
          <p:cNvSpPr txBox="1"/>
          <p:nvPr/>
        </p:nvSpPr>
        <p:spPr>
          <a:xfrm>
            <a:off x="3746500" y="5254083"/>
            <a:ext cx="6365874" cy="646331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r>
              <a:rPr lang="en-GB" dirty="0"/>
              <a:t>The brand focuses on young  and adults who want a stylish and modern look.  </a:t>
            </a:r>
            <a:endParaRPr lang="en-00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81840CA-468C-C3BC-09D9-90D332FD8329}"/>
              </a:ext>
            </a:extLst>
          </p:cNvPr>
          <p:cNvSpPr txBox="1"/>
          <p:nvPr/>
        </p:nvSpPr>
        <p:spPr>
          <a:xfrm>
            <a:off x="3740150" y="1752594"/>
            <a:ext cx="2640541" cy="415498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r>
              <a:rPr lang="en-GB" sz="2100" b="1" dirty="0"/>
              <a:t>Business Idea</a:t>
            </a:r>
            <a:endParaRPr lang="en-001" sz="21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4D6BD-15A0-F58C-6CAD-F1E06F66E5EE}"/>
              </a:ext>
            </a:extLst>
          </p:cNvPr>
          <p:cNvSpPr txBox="1"/>
          <p:nvPr/>
        </p:nvSpPr>
        <p:spPr>
          <a:xfrm>
            <a:off x="5181600" y="253576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00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F2BBA0-BAD9-9215-A80A-4DAC9895E9DF}"/>
              </a:ext>
            </a:extLst>
          </p:cNvPr>
          <p:cNvSpPr txBox="1"/>
          <p:nvPr/>
        </p:nvSpPr>
        <p:spPr>
          <a:xfrm>
            <a:off x="3746499" y="416294"/>
            <a:ext cx="43074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4400" b="1" dirty="0">
                <a:latin typeface="Baguet Script" panose="00000500000000000000" pitchFamily="2" charset="77"/>
              </a:rPr>
              <a:t> </a:t>
            </a:r>
            <a:endParaRPr lang="en-001" sz="4400" b="1" dirty="0">
              <a:latin typeface="Baguet Script" panose="000005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122862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21203"/>
          </a:blip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BD625FAD-88EF-76EE-1E10-42608CE22E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6710">
            <a:off x="10607817" y="1856996"/>
            <a:ext cx="1088175" cy="117846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F501D8C-BC12-753E-57A1-C5897EAD2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037943">
            <a:off x="9346934" y="3100034"/>
            <a:ext cx="1336934" cy="20800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86CA4-5A3D-1A8D-709E-90749E139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999" y="1231207"/>
            <a:ext cx="4098983" cy="17543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1. </a:t>
            </a:r>
            <a:r>
              <a:rPr lang="en-GB" sz="1800" b="1" dirty="0"/>
              <a:t>Political</a:t>
            </a:r>
          </a:p>
          <a:p>
            <a:pPr marL="0" indent="0">
              <a:buNone/>
            </a:pPr>
            <a:r>
              <a:rPr lang="en-GB" sz="1800" dirty="0"/>
              <a:t>Cosmetic products must follow safety laws, needs correct labels, safe ingredients, and approved manufacturing processes.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F1F6D8-FC67-CE59-6D29-073F613D29F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7" t="67090" r="26648" b="4631"/>
          <a:stretch>
            <a:fillRect/>
          </a:stretch>
        </p:blipFill>
        <p:spPr>
          <a:xfrm rot="3403553" flipH="1" flipV="1">
            <a:off x="216755" y="5102733"/>
            <a:ext cx="803525" cy="701968"/>
          </a:xfrm>
          <a:prstGeom prst="roundRect">
            <a:avLst>
              <a:gd name="adj" fmla="val 50000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88FD973-B409-485A-A6B5-0F92D24D708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866" t="67294" r="2900" b="4427"/>
          <a:stretch>
            <a:fillRect/>
          </a:stretch>
        </p:blipFill>
        <p:spPr>
          <a:xfrm rot="20644158">
            <a:off x="181321" y="5801513"/>
            <a:ext cx="689742" cy="689742"/>
          </a:xfrm>
          <a:prstGeom prst="roundRect">
            <a:avLst>
              <a:gd name="adj" fmla="val 50000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014034-00CA-ABCE-1836-52C2F426DB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6" t="65743" r="51810" b="5444"/>
          <a:stretch>
            <a:fillRect/>
          </a:stretch>
        </p:blipFill>
        <p:spPr>
          <a:xfrm rot="1365208">
            <a:off x="206465" y="4758871"/>
            <a:ext cx="692976" cy="690454"/>
          </a:xfrm>
          <a:prstGeom prst="roundRect">
            <a:avLst>
              <a:gd name="adj" fmla="val 50000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497D88-92DA-C967-CA80-F522C46BE8FC}"/>
              </a:ext>
            </a:extLst>
          </p:cNvPr>
          <p:cNvSpPr txBox="1"/>
          <p:nvPr/>
        </p:nvSpPr>
        <p:spPr>
          <a:xfrm>
            <a:off x="1040095" y="2985533"/>
            <a:ext cx="409898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2. </a:t>
            </a:r>
            <a:r>
              <a:rPr lang="en-GB" b="1" dirty="0"/>
              <a:t>Economic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Inflation can increase the cost of materials, packaging, and shipping. Starting with a small production </a:t>
            </a:r>
          </a:p>
          <a:p>
            <a:pPr marL="0" indent="0">
              <a:buNone/>
            </a:pPr>
            <a:r>
              <a:rPr lang="en-GB" dirty="0"/>
              <a:t>batch helps reduce </a:t>
            </a:r>
          </a:p>
          <a:p>
            <a:pPr marL="0" indent="0">
              <a:buNone/>
            </a:pPr>
            <a:r>
              <a:rPr lang="en-GB" dirty="0"/>
              <a:t>financial risk.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00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3F02D0-8829-5363-FB77-B5541005BD04}"/>
              </a:ext>
            </a:extLst>
          </p:cNvPr>
          <p:cNvSpPr txBox="1"/>
          <p:nvPr/>
        </p:nvSpPr>
        <p:spPr>
          <a:xfrm>
            <a:off x="1040095" y="4933401"/>
            <a:ext cx="401382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3. </a:t>
            </a:r>
            <a:r>
              <a:rPr lang="en-GB" b="1" dirty="0"/>
              <a:t>Social</a:t>
            </a:r>
          </a:p>
          <a:p>
            <a:pPr marL="0" indent="0">
              <a:buNone/>
            </a:pPr>
            <a:r>
              <a:rPr lang="en-GB" dirty="0"/>
              <a:t>Social media platforms like TikTok and Instagram influence trends and make people more interested in hair products. </a:t>
            </a:r>
            <a:endParaRPr lang="en-00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CA89135-9C5A-4B09-2DB3-D0723FBB1E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183448">
            <a:off x="3228458" y="4086677"/>
            <a:ext cx="797344" cy="65348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9954B1B-2FE3-8F86-1350-3A8C018BFC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7172" y="2066774"/>
            <a:ext cx="843239" cy="7990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DA6216-12FC-D1C7-3B33-CEA0F7847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464" y="56485"/>
            <a:ext cx="10515600" cy="1325563"/>
          </a:xfrm>
        </p:spPr>
        <p:txBody>
          <a:bodyPr/>
          <a:lstStyle/>
          <a:p>
            <a:r>
              <a:rPr lang="en-GB" b="1" dirty="0"/>
              <a:t>PESTEL Analysis </a:t>
            </a:r>
            <a:endParaRPr lang="en-001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2F4D2B-BEB1-C385-9C98-3AF5AD17EA72}"/>
              </a:ext>
            </a:extLst>
          </p:cNvPr>
          <p:cNvSpPr txBox="1"/>
          <p:nvPr/>
        </p:nvSpPr>
        <p:spPr>
          <a:xfrm>
            <a:off x="7050024" y="4379404"/>
            <a:ext cx="4304896" cy="2031325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6. </a:t>
            </a:r>
            <a:r>
              <a:rPr lang="en-GB" b="1" dirty="0"/>
              <a:t>Legal</a:t>
            </a:r>
          </a:p>
          <a:p>
            <a:pPr>
              <a:buNone/>
            </a:pPr>
            <a:r>
              <a:rPr lang="en-GB" dirty="0"/>
              <a:t>Cosmetic products must follow strict safety rules, including ingredient transparency,</a:t>
            </a:r>
          </a:p>
          <a:p>
            <a:pPr>
              <a:buNone/>
            </a:pPr>
            <a:r>
              <a:rPr lang="en-GB" dirty="0"/>
              <a:t>correct packaging labels, and product safety reports.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1BDAB0B-F77E-F9E7-CB92-50D529F8057E}"/>
              </a:ext>
            </a:extLst>
          </p:cNvPr>
          <p:cNvSpPr txBox="1"/>
          <p:nvPr/>
        </p:nvSpPr>
        <p:spPr>
          <a:xfrm>
            <a:off x="6954756" y="1190373"/>
            <a:ext cx="449543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4. </a:t>
            </a:r>
            <a:r>
              <a:rPr lang="en-GB" b="1" dirty="0"/>
              <a:t>Technological</a:t>
            </a:r>
            <a:endParaRPr lang="en-GB" dirty="0"/>
          </a:p>
          <a:p>
            <a:pPr>
              <a:buNone/>
            </a:pPr>
            <a:r>
              <a:rPr lang="en-GB" dirty="0"/>
              <a:t>E-commerce platforms make it easy to sell online without a physical store.</a:t>
            </a:r>
          </a:p>
          <a:p>
            <a:pPr>
              <a:buNone/>
            </a:pPr>
            <a:r>
              <a:rPr lang="en-GB" dirty="0"/>
              <a:t>Modern manufacturing allows better formulas with natural ingredients.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473BE3-1F3D-E6EC-296B-0D36EDD9484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8" t="1022" r="55314" b="45050"/>
          <a:stretch>
            <a:fillRect/>
          </a:stretch>
        </p:blipFill>
        <p:spPr>
          <a:xfrm rot="2183842">
            <a:off x="286914" y="5613879"/>
            <a:ext cx="638026" cy="482964"/>
          </a:xfrm>
          <a:prstGeom prst="roundRect">
            <a:avLst>
              <a:gd name="adj" fmla="val 50000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8D2A8B9-015F-C0C7-BC6E-3AA6C4E8A012}"/>
              </a:ext>
            </a:extLst>
          </p:cNvPr>
          <p:cNvSpPr txBox="1"/>
          <p:nvPr/>
        </p:nvSpPr>
        <p:spPr>
          <a:xfrm>
            <a:off x="7050024" y="3240343"/>
            <a:ext cx="469370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5. </a:t>
            </a:r>
            <a:r>
              <a:rPr lang="en-GB" b="1" dirty="0"/>
              <a:t>Environmental</a:t>
            </a:r>
            <a:endParaRPr lang="en-GB" dirty="0"/>
          </a:p>
          <a:p>
            <a:pPr>
              <a:buNone/>
            </a:pPr>
            <a:r>
              <a:rPr lang="en-GB" dirty="0"/>
              <a:t>The business can explore natural ingredients and low-waste production in </a:t>
            </a:r>
          </a:p>
          <a:p>
            <a:pPr>
              <a:buNone/>
            </a:pPr>
            <a:r>
              <a:rPr lang="en-GB" dirty="0"/>
              <a:t>the future</a:t>
            </a:r>
            <a:endParaRPr lang="en-00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79E3CC5-B219-AC46-21A2-04C14CF49B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33287" y="5705734"/>
            <a:ext cx="798783" cy="911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518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29589"/>
          </a:blip>
          <a:stretch>
            <a:fillRect t="-87000" b="-8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B62DA84B-BFEE-296E-1C86-F9CC64A3AF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49"/>
          <a:stretch>
            <a:fillRect/>
          </a:stretch>
        </p:blipFill>
        <p:spPr>
          <a:xfrm>
            <a:off x="0" y="4446600"/>
            <a:ext cx="1799167" cy="241139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781D62A-1003-BCBD-2F08-8A277B1ADA1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4567" t="-1" r="12755" b="3142"/>
          <a:stretch>
            <a:fillRect/>
          </a:stretch>
        </p:blipFill>
        <p:spPr>
          <a:xfrm>
            <a:off x="10189403" y="3971524"/>
            <a:ext cx="2002597" cy="28864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7036BB-F7C3-5E22-D12D-0D11030EA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867" y="0"/>
            <a:ext cx="10515600" cy="1325563"/>
          </a:xfrm>
        </p:spPr>
        <p:txBody>
          <a:bodyPr/>
          <a:lstStyle/>
          <a:p>
            <a:r>
              <a:rPr lang="en-GB" b="1"/>
              <a:t>Marketing Strategy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955E6F-5B6D-A576-997A-601ADEAC593F}"/>
              </a:ext>
            </a:extLst>
          </p:cNvPr>
          <p:cNvSpPr txBox="1"/>
          <p:nvPr/>
        </p:nvSpPr>
        <p:spPr>
          <a:xfrm>
            <a:off x="7234451" y="1325563"/>
            <a:ext cx="2517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Website</a:t>
            </a:r>
            <a:endParaRPr lang="en-001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5D89CB-384F-7F46-C488-C4CCE2FF764B}"/>
              </a:ext>
            </a:extLst>
          </p:cNvPr>
          <p:cNvSpPr txBox="1"/>
          <p:nvPr/>
        </p:nvSpPr>
        <p:spPr>
          <a:xfrm>
            <a:off x="1546589" y="1378672"/>
            <a:ext cx="308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Digital marketing </a:t>
            </a:r>
            <a:endParaRPr lang="en-001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C6BA148-EA49-28F7-20C1-705255E0DC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1862" y="984731"/>
            <a:ext cx="312640" cy="269662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91B85BA-49C7-42DD-A1CD-C589CA2291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1645" y="3594123"/>
            <a:ext cx="312640" cy="269662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7E92A93-7889-65EC-48EA-A84EDA9D42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" r="-65069" b="66325"/>
          <a:stretch>
            <a:fillRect/>
          </a:stretch>
        </p:blipFill>
        <p:spPr>
          <a:xfrm>
            <a:off x="5681645" y="5949918"/>
            <a:ext cx="516072" cy="90808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2AB08970-BDD3-752D-D91D-087276C9D4ED}"/>
              </a:ext>
            </a:extLst>
          </p:cNvPr>
          <p:cNvSpPr txBox="1"/>
          <p:nvPr/>
        </p:nvSpPr>
        <p:spPr>
          <a:xfrm>
            <a:off x="1537542" y="1953699"/>
            <a:ext cx="355304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Digital Marketing (Social Media)</a:t>
            </a:r>
          </a:p>
          <a:p>
            <a:pPr>
              <a:buNone/>
            </a:pPr>
            <a:r>
              <a:rPr lang="en-GB" dirty="0"/>
              <a:t>Social media platforms like Instagram and TikTok are essential for promotion.</a:t>
            </a:r>
          </a:p>
          <a:p>
            <a:pPr>
              <a:buNone/>
            </a:pPr>
            <a:r>
              <a:rPr lang="en-GB" dirty="0"/>
              <a:t>The brand will post short videos, hairstyle transformations, and photos of results.</a:t>
            </a:r>
          </a:p>
          <a:p>
            <a:pPr>
              <a:buNone/>
            </a:pPr>
            <a:r>
              <a:rPr lang="en-GB" dirty="0"/>
              <a:t>Trending audio and hashtags will help reach young audiences.</a:t>
            </a:r>
          </a:p>
          <a:p>
            <a:pPr>
              <a:buNone/>
            </a:pPr>
            <a:r>
              <a:rPr lang="en-GB" dirty="0"/>
              <a:t>Low-cost ads will increase visibility and attract first customers.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4989DD8-E95F-62C1-1D30-111AC0732CB2}"/>
              </a:ext>
            </a:extLst>
          </p:cNvPr>
          <p:cNvSpPr txBox="1"/>
          <p:nvPr/>
        </p:nvSpPr>
        <p:spPr>
          <a:xfrm>
            <a:off x="7234451" y="1953699"/>
            <a:ext cx="342000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Website and Online Store</a:t>
            </a:r>
          </a:p>
          <a:p>
            <a:pPr>
              <a:buNone/>
            </a:pPr>
            <a:r>
              <a:rPr lang="en-GB" dirty="0"/>
              <a:t>The product will be sold on a brand website and on online marketplaces like Amazon.</a:t>
            </a:r>
          </a:p>
          <a:p>
            <a:pPr>
              <a:buNone/>
            </a:pPr>
            <a:r>
              <a:rPr lang="en-GB" dirty="0"/>
              <a:t>A clean and simple website with clear photos and descriptions will help increase sales.</a:t>
            </a:r>
          </a:p>
          <a:p>
            <a:pPr>
              <a:buNone/>
            </a:pPr>
            <a:r>
              <a:rPr lang="en-GB" dirty="0"/>
              <a:t>Fast checkout and easy navigation make the buying experience better for customers.</a:t>
            </a:r>
          </a:p>
          <a:p>
            <a:pPr>
              <a:buNone/>
            </a:pPr>
            <a:r>
              <a:rPr lang="en-GB" dirty="0"/>
              <a:t>Online selling allows the business to reach people anywhere without a physical shop.</a:t>
            </a:r>
          </a:p>
        </p:txBody>
      </p:sp>
    </p:spTree>
    <p:extLst>
      <p:ext uri="{BB962C8B-B14F-4D97-AF65-F5344CB8AC3E}">
        <p14:creationId xmlns:p14="http://schemas.microsoft.com/office/powerpoint/2010/main" val="395983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40705"/>
          </a:blip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7EE50-01D5-6CA4-5DEF-B6A60F439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284" y="650875"/>
            <a:ext cx="4337050" cy="9895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1" dirty="0"/>
              <a:t>Influencer &amp; Barber Partnerships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0155E-7E87-F4A9-E552-A9C0578D3017}"/>
              </a:ext>
            </a:extLst>
          </p:cNvPr>
          <p:cNvSpPr txBox="1"/>
          <p:nvPr/>
        </p:nvSpPr>
        <p:spPr>
          <a:xfrm>
            <a:off x="8413751" y="65087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Brand Identity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F6CA433-F89B-5984-DF1D-A1E9A91537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950001" y="2497066"/>
            <a:ext cx="291998" cy="26966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B765E1-73E4-0245-CAD8-7FAEC968CB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943600" y="4187368"/>
            <a:ext cx="291998" cy="26966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79B12FE-894C-E8E8-F802-8DC02185CE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956402" y="-47161"/>
            <a:ext cx="291998" cy="269662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083BA8B-1F50-5F1F-379A-E85D1CA7A7D0}"/>
              </a:ext>
            </a:extLst>
          </p:cNvPr>
          <p:cNvSpPr txBox="1"/>
          <p:nvPr/>
        </p:nvSpPr>
        <p:spPr>
          <a:xfrm>
            <a:off x="6981576" y="1764989"/>
            <a:ext cx="500651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Marketing Strategy – Brand Identity</a:t>
            </a:r>
          </a:p>
          <a:p>
            <a:pPr>
              <a:buNone/>
            </a:pPr>
            <a:r>
              <a:rPr lang="en-GB" dirty="0"/>
              <a:t>The brand will have a modern, clean, and masculine design.</a:t>
            </a:r>
          </a:p>
          <a:p>
            <a:pPr>
              <a:buNone/>
            </a:pPr>
            <a:r>
              <a:rPr lang="en-GB" dirty="0"/>
              <a:t>The packaging will be minimalist with neutral colours and a strong logo.</a:t>
            </a:r>
          </a:p>
          <a:p>
            <a:pPr>
              <a:buNone/>
            </a:pPr>
            <a:r>
              <a:rPr lang="en-GB" dirty="0"/>
              <a:t>The goal is to create a premium look that is still affordable and attractive for social media.</a:t>
            </a:r>
          </a:p>
          <a:p>
            <a:pPr>
              <a:buNone/>
            </a:pPr>
            <a:r>
              <a:rPr lang="en-GB" dirty="0"/>
              <a:t>A clear and strong identity helps customers recognise the product easily.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A578340-0BBC-8F1C-A800-670580139AA3}"/>
              </a:ext>
            </a:extLst>
          </p:cNvPr>
          <p:cNvSpPr txBox="1"/>
          <p:nvPr/>
        </p:nvSpPr>
        <p:spPr>
          <a:xfrm>
            <a:off x="661315" y="1764989"/>
            <a:ext cx="43370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Influencer and Barber Partnerships</a:t>
            </a:r>
          </a:p>
          <a:p>
            <a:pPr>
              <a:buNone/>
            </a:pPr>
            <a:r>
              <a:rPr lang="en-GB" dirty="0"/>
              <a:t>The brand will collaborate with small influencers, barbers, and TikTok creators.</a:t>
            </a:r>
          </a:p>
          <a:p>
            <a:pPr>
              <a:buNone/>
            </a:pPr>
            <a:r>
              <a:rPr lang="en-GB" dirty="0"/>
              <a:t>They will receive a free product in exchange for honest reviews or simple content.</a:t>
            </a:r>
          </a:p>
          <a:p>
            <a:pPr>
              <a:buNone/>
            </a:pPr>
            <a:r>
              <a:rPr lang="en-GB" dirty="0"/>
              <a:t>These partnerships help build trust and reach a wider audience quickly.</a:t>
            </a:r>
          </a:p>
          <a:p>
            <a:pPr>
              <a:buNone/>
            </a:pPr>
            <a:r>
              <a:rPr lang="en-GB" dirty="0"/>
              <a:t>Content from real users increases credibility and attracts new customers.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42B6FC3-86A8-465B-FE69-8A189E2FAF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7001"/>
          <a:stretch>
            <a:fillRect/>
          </a:stretch>
        </p:blipFill>
        <p:spPr>
          <a:xfrm>
            <a:off x="2262632" y="5183111"/>
            <a:ext cx="2199931" cy="167489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3E5B1BE-D735-0913-2284-050696DF0E2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3658"/>
          <a:stretch>
            <a:fillRect/>
          </a:stretch>
        </p:blipFill>
        <p:spPr>
          <a:xfrm>
            <a:off x="3691629" y="5022281"/>
            <a:ext cx="1505994" cy="183571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336EAEF-E9CF-AC1C-BDB2-769CBC87220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1823" r="622" b="21097"/>
          <a:stretch>
            <a:fillRect/>
          </a:stretch>
        </p:blipFill>
        <p:spPr>
          <a:xfrm>
            <a:off x="20760" y="5193693"/>
            <a:ext cx="1613053" cy="1690302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5708929B-2EF3-2A40-A35E-C19206CE0B3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10988"/>
          <a:stretch>
            <a:fillRect/>
          </a:stretch>
        </p:blipFill>
        <p:spPr>
          <a:xfrm>
            <a:off x="1063510" y="4715757"/>
            <a:ext cx="1841307" cy="214224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8A2757E-E542-E152-EC0E-9BC709A8A1F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23802"/>
          <a:stretch>
            <a:fillRect/>
          </a:stretch>
        </p:blipFill>
        <p:spPr>
          <a:xfrm>
            <a:off x="6326637" y="5022281"/>
            <a:ext cx="1584685" cy="1835719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D5FE1FA-8EBF-7DD5-59F6-903E7CCD317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17516"/>
          <a:stretch>
            <a:fillRect/>
          </a:stretch>
        </p:blipFill>
        <p:spPr>
          <a:xfrm>
            <a:off x="7627316" y="4998767"/>
            <a:ext cx="1857516" cy="1859233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8526A02-D07A-A993-9EF9-D2C1674A8F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-492" b="42896"/>
          <a:stretch>
            <a:fillRect/>
          </a:stretch>
        </p:blipFill>
        <p:spPr>
          <a:xfrm>
            <a:off x="9143067" y="4982545"/>
            <a:ext cx="2318684" cy="190145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35CA6DAF-D670-66AC-5480-EAD0D40EA150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b="36975"/>
          <a:stretch>
            <a:fillRect/>
          </a:stretch>
        </p:blipFill>
        <p:spPr>
          <a:xfrm>
            <a:off x="4917653" y="5193693"/>
            <a:ext cx="1831538" cy="166430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94F3504-F153-4B68-04A7-283645D086F7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-3046" r="13805" b="20044"/>
          <a:stretch>
            <a:fillRect/>
          </a:stretch>
        </p:blipFill>
        <p:spPr>
          <a:xfrm>
            <a:off x="10516246" y="4982544"/>
            <a:ext cx="1891010" cy="1901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951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36234"/>
          </a:blip>
          <a:stretch>
            <a:fillRect t="-27000" b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70437F-18DD-FC46-0A90-5520F3946CD8}"/>
              </a:ext>
            </a:extLst>
          </p:cNvPr>
          <p:cNvSpPr txBox="1"/>
          <p:nvPr/>
        </p:nvSpPr>
        <p:spPr>
          <a:xfrm>
            <a:off x="635000" y="10535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Customer Engagement &amp; Promotions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CFF930-8006-E8B3-44F5-C7925515DD40}"/>
              </a:ext>
            </a:extLst>
          </p:cNvPr>
          <p:cNvSpPr txBox="1"/>
          <p:nvPr/>
        </p:nvSpPr>
        <p:spPr>
          <a:xfrm>
            <a:off x="635000" y="1977588"/>
            <a:ext cx="543983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Customer Engagement and Promotions</a:t>
            </a:r>
          </a:p>
          <a:p>
            <a:pPr>
              <a:buNone/>
            </a:pPr>
            <a:r>
              <a:rPr lang="en-GB" dirty="0"/>
              <a:t>The brand will encourage customers to leave reviews and share their results online.</a:t>
            </a:r>
          </a:p>
          <a:p>
            <a:pPr>
              <a:buNone/>
            </a:pPr>
            <a:r>
              <a:rPr lang="en-GB" dirty="0"/>
              <a:t>Referral discounts and email updates will help build customer loyalty.</a:t>
            </a:r>
          </a:p>
          <a:p>
            <a:pPr>
              <a:buNone/>
            </a:pPr>
            <a:r>
              <a:rPr lang="en-GB" dirty="0"/>
              <a:t>Launch promotions include 10–20% discounts, free shipping for the first week,</a:t>
            </a:r>
          </a:p>
          <a:p>
            <a:pPr>
              <a:buNone/>
            </a:pPr>
            <a:r>
              <a:rPr lang="en-GB" dirty="0"/>
              <a:t>and “buy 2 for a lower price” deals to attract early customers.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2175192-0BA4-7218-C0BA-59ADE32358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870" y="242674"/>
            <a:ext cx="2417954" cy="13488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36A16C9-93D2-2468-E8F5-5383825D20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1590" y="649873"/>
            <a:ext cx="2394488" cy="13488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A4506CD-EAA2-09F0-27C1-B2A7EA54B9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607921">
            <a:off x="8406738" y="2134998"/>
            <a:ext cx="2204193" cy="227050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4546348-4180-9012-8426-3962D7AB88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4777" y="4159252"/>
            <a:ext cx="4104640" cy="267432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2568E8C-4761-EBC6-96C3-4F6D52E585F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5" t="8545" r="57022" b="38403"/>
          <a:stretch>
            <a:fillRect/>
          </a:stretch>
        </p:blipFill>
        <p:spPr>
          <a:xfrm rot="2433712">
            <a:off x="8798234" y="2403893"/>
            <a:ext cx="1421199" cy="1626461"/>
          </a:xfrm>
          <a:prstGeom prst="roundRect">
            <a:avLst>
              <a:gd name="adj" fmla="val 40820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82963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25949"/>
          </a:blip>
          <a:stretch>
            <a:fillRect t="-43000" b="-4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2AE76-B807-39AB-AF2E-67279D996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813800" cy="1460500"/>
          </a:xfrm>
        </p:spPr>
        <p:txBody>
          <a:bodyPr>
            <a:normAutofit/>
          </a:bodyPr>
          <a:lstStyle/>
          <a:p>
            <a:r>
              <a:rPr lang="en-001" b="1" kern="18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Funding Required and First-Month Expenses</a:t>
            </a:r>
            <a:endParaRPr lang="en-001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E6782A-02F3-D723-B74C-1CEBFF166E3E}"/>
              </a:ext>
            </a:extLst>
          </p:cNvPr>
          <p:cNvSpPr txBox="1"/>
          <p:nvPr/>
        </p:nvSpPr>
        <p:spPr>
          <a:xfrm>
            <a:off x="1037166" y="1825625"/>
            <a:ext cx="6096000" cy="8138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001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Product Manufacturing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001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First batch (100–300 units): £800 – £1,500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356B57-821E-D6F9-479D-7D6681E485D6}"/>
              </a:ext>
            </a:extLst>
          </p:cNvPr>
          <p:cNvSpPr txBox="1"/>
          <p:nvPr/>
        </p:nvSpPr>
        <p:spPr>
          <a:xfrm>
            <a:off x="1005416" y="3432588"/>
            <a:ext cx="6096000" cy="4604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001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Packaging and Labels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001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Jars, lids, labels: £200 – £400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00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417AB0-0489-41C2-460F-447E2BD7A447}"/>
              </a:ext>
            </a:extLst>
          </p:cNvPr>
          <p:cNvSpPr txBox="1"/>
          <p:nvPr/>
        </p:nvSpPr>
        <p:spPr>
          <a:xfrm>
            <a:off x="1037166" y="4901172"/>
            <a:ext cx="6096000" cy="3761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001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Branding and Design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001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Logo + packaging design: £100 – £250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00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5D0BCF-32C0-F4EA-1C6A-0B61733951C5}"/>
              </a:ext>
            </a:extLst>
          </p:cNvPr>
          <p:cNvSpPr txBox="1"/>
          <p:nvPr/>
        </p:nvSpPr>
        <p:spPr>
          <a:xfrm>
            <a:off x="6182784" y="1712702"/>
            <a:ext cx="6096000" cy="29195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001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 Website Creation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001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Domain, hosting, and design: £50 – £150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00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208AA44-BE13-E651-9A6F-3ABB4BFEB743}"/>
              </a:ext>
            </a:extLst>
          </p:cNvPr>
          <p:cNvSpPr txBox="1"/>
          <p:nvPr/>
        </p:nvSpPr>
        <p:spPr>
          <a:xfrm>
            <a:off x="6182784" y="3230709"/>
            <a:ext cx="6096000" cy="2077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001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 Marketing and Advertising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001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media ads: £150 – £300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001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Content creation: £50 (optional)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00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10748D9-87C7-5BBF-4B3F-A18685863564}"/>
              </a:ext>
            </a:extLst>
          </p:cNvPr>
          <p:cNvSpPr txBox="1"/>
          <p:nvPr/>
        </p:nvSpPr>
        <p:spPr>
          <a:xfrm>
            <a:off x="6182784" y="4901172"/>
            <a:ext cx="6127750" cy="8138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001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6. Legal and Administrative Costs</a:t>
            </a:r>
            <a:endParaRPr lang="en-001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001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Brand registration and safety documents:£100 – £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200</a:t>
            </a:r>
            <a:endParaRPr lang="en-00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540589A-E9DE-9F34-31D8-B4F4AF9B1249}"/>
              </a:ext>
            </a:extLst>
          </p:cNvPr>
          <p:cNvSpPr txBox="1"/>
          <p:nvPr/>
        </p:nvSpPr>
        <p:spPr>
          <a:xfrm>
            <a:off x="3113616" y="5881100"/>
            <a:ext cx="10809816" cy="7106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001" sz="15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Total Estimated Cost:</a:t>
            </a:r>
            <a:r>
              <a:rPr lang="en-GB" sz="1500" b="1" kern="1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001" sz="1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£1,450 – £2,800</a:t>
            </a:r>
            <a:endParaRPr lang="en-001" sz="15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001" sz="1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is a realistic and manageable amount for a new startup.</a:t>
            </a:r>
            <a:endParaRPr lang="en-001" sz="15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199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30538"/>
          </a:blip>
          <a:stretch>
            <a:fillRect t="-37000" b="-3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1AD7D-B7AE-F109-FB97-05E1043A8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00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20794-FC1C-58E6-1C17-0EE9BE0D4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001" sz="18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Osterwalder, A. &amp; Pigneur, Y. (2010) Business Model Generation. Wiley.</a:t>
            </a:r>
            <a:endParaRPr lang="en-001" sz="18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001" sz="18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001" sz="18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001" sz="18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Barringer, B. &amp; Ireland, R. (2019) Entrepreneurship: Successfully Launching New Ventures. 6th edn. Pearson.</a:t>
            </a:r>
            <a:endParaRPr lang="en-001" sz="18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001" sz="18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001" sz="18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001" sz="18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Johnson, G., Whittington, R. &amp; Scholes, K. (2020) Exploring Strategy. 12th edn. Pearson.</a:t>
            </a:r>
            <a:endParaRPr lang="en-001" sz="18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001" sz="18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001" sz="18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001" sz="18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Yüksel, I. (2012) ‘Developing a Multi-Criteria Decision Making Model for PESTEL Analysis’, International Journal of Business and Management, 7(24), pp. 52–66.</a:t>
            </a:r>
            <a:endParaRPr lang="en-001" sz="18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799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PESTEL Analysis </vt:lpstr>
      <vt:lpstr>Marketing Strategy</vt:lpstr>
      <vt:lpstr>PowerPoint Presentation</vt:lpstr>
      <vt:lpstr>PowerPoint Presentation</vt:lpstr>
      <vt:lpstr>Funding Required and First-Month Expenses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Module name: Enterprise and Entreoreneurship Module code: LCLM4006 Assignment name: Individual presentation of a Businees Idea  Student name: Juana Virginia Batista Santana Student Code: 2430780</dc:title>
  <dc:creator>Juana Batista Santana (2430780)</dc:creator>
  <cp:lastModifiedBy>Juana Batista Santana (2430780)</cp:lastModifiedBy>
  <cp:revision>6</cp:revision>
  <dcterms:created xsi:type="dcterms:W3CDTF">2025-11-23T14:21:36Z</dcterms:created>
  <dcterms:modified xsi:type="dcterms:W3CDTF">2025-12-07T13:50:57Z</dcterms:modified>
</cp:coreProperties>
</file>