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8288000" cy="10287000"/>
  <p:notesSz cx="6858000" cy="9144000"/>
  <p:embeddedFontLst>
    <p:embeddedFont>
      <p:font typeface="Brixton" panose="020B0604020202020204" charset="0"/>
      <p:regular r:id="rId16"/>
    </p:embeddedFont>
    <p:embeddedFont>
      <p:font typeface="Codec Pro"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A38406-7950-4DEF-82A2-3CDCCFB99D59}" v="3" dt="2026-01-26T17:10:39.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26.01.2026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Mental development.</a:t>
            </a:r>
          </a:p>
          <a:p>
            <a:r>
              <a:rPr lang="en-US"/>
              <a:t>I have chosen Mental Development as my education concept. I have chosen this as my topic because cognitive development is the base of all education. To understand how to effectively teach we need to first understand how we learn and evolve.  I will be analysing strengths and weaknesses in the chosen concept and providing solutions to problems if possible.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What is mental development?</a:t>
            </a:r>
          </a:p>
          <a:p>
            <a:r>
              <a:rPr lang="en-US"/>
              <a:t>Ortega (2025) explains that it is a continuous mental process that aids individuals in their emotional and intellectual evolution. </a:t>
            </a:r>
          </a:p>
          <a:p>
            <a:r>
              <a:rPr lang="en-US"/>
              <a:t>This advancement includes more than the assimilation of knowledge and reasoning but it supports the creation of our character, emotional awareness and social conduct. By gaining insight into how the mind develops we can improve approaches in teaching, caregiving, and therapy work, while also deepening our understanding of mental health challenges.</a:t>
            </a:r>
          </a:p>
          <a:p>
            <a:endParaRPr lang="en-US"/>
          </a:p>
          <a:p>
            <a:r>
              <a:rPr lang="en-US"/>
              <a:t>Our mental development continues to evolve throughout our lives, and as we grow older, our emotions, thinking patterns, and personality traits naturally change as well.</a:t>
            </a:r>
          </a:p>
          <a:p>
            <a:r>
              <a:rPr lang="en-US"/>
              <a:t>From early childhood through adulthood, the brain experiences complex changes shaped by our genes, surroundings, and life experiences.</a:t>
            </a:r>
          </a:p>
          <a:p>
            <a:endParaRPr lang="en-US"/>
          </a:p>
          <a:p>
            <a:r>
              <a:rPr lang="en-US"/>
              <a:t>By researching into mental development, it allows us a clearer image of what happens and how that information can support our pedagogies.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What is Cognitive development and pedagogies?</a:t>
            </a:r>
          </a:p>
          <a:p>
            <a:endParaRPr lang="en-US"/>
          </a:p>
          <a:p>
            <a:r>
              <a:rPr lang="en-US"/>
              <a:t>According to Oakley (2004), The term cognitive derives from the Latin 'cognoscere', meaning to know. Cognitive processes encompass the mental operations involved in thinking, understanding, and processing information, including the ways in which individuals acquire, utilise, and organise knowledge. Cognitive development refers to the systematic study of how these mental functions emerge and transform throughout childhood and adolescence, enabling individuals to interpret their environment more effectively and engage in increasingly complex forms of reasoning. As children’s modes of thinking differ fundamentally from those of adults, this field investigates the mechanisms and developmental pathways through which these cognitive changes occur.</a:t>
            </a:r>
          </a:p>
          <a:p>
            <a:endParaRPr lang="en-US"/>
          </a:p>
          <a:p>
            <a:r>
              <a:rPr lang="en-US"/>
              <a:t>"Pedagogy is the theory and practice of teaching. It encompasses learning theories, instructional methods, cognitive development, and assessment strategies. It combines educational psychology, curriculum design, and classroom management to optimise learning outcomes” (Jouve,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theory i will be discussing is Freuds psychosexual stages. These are five stages of pleasure seeking through childhood focusing on different erogenous zones which is a sensitive area of the body.</a:t>
            </a:r>
          </a:p>
          <a:p>
            <a:endParaRPr lang="en-US"/>
          </a:p>
          <a:p>
            <a:endParaRPr lang="en-US"/>
          </a:p>
          <a:p>
            <a:r>
              <a:rPr lang="en-US"/>
              <a:t>The first stage is Oral which happens from the age 0-1.</a:t>
            </a:r>
          </a:p>
          <a:p>
            <a:r>
              <a:rPr lang="en-US"/>
              <a:t>The second stage is Anal which happens from ages 1-3.</a:t>
            </a:r>
          </a:p>
          <a:p>
            <a:r>
              <a:rPr lang="en-US"/>
              <a:t>The third stage is the Phallic stage which occurs from the ages 3-6.</a:t>
            </a:r>
          </a:p>
          <a:p>
            <a:r>
              <a:rPr lang="en-US"/>
              <a:t>The fourth stage is latent which takes place from age 6 until puberty.</a:t>
            </a:r>
          </a:p>
          <a:p>
            <a:r>
              <a:rPr lang="en-US"/>
              <a:t>Then the fifth and final stage is the Genital stage which goes  from puberty to death. </a:t>
            </a:r>
          </a:p>
          <a:p>
            <a:endParaRPr lang="en-US"/>
          </a:p>
          <a:p>
            <a:r>
              <a:rPr lang="en-US"/>
              <a:t>According to Lantz et al (2025), Achieving psychological maturity, according to Freud, requires progressing through the psychosexual stages in their intended order. If a person’s instinctual drives are blocked or not sufficiently expressed, a lingering sense of dissatisfaction may remain. Freud described this unresolved internal conflict as fixation. Becoming fixated at any point in development can give rise to long‑lasting anxiety, which may later appear in adulthood as neurotic patterns of behaviour. </a:t>
            </a:r>
          </a:p>
          <a:p>
            <a:endParaRPr lang="en-US"/>
          </a:p>
          <a:p>
            <a:r>
              <a:rPr lang="en-US"/>
              <a:t>For example, according to Bhandari &amp; Saxena (2022), during The oral stage if there are issues such as weaning the child too early or late, and inconsistent nurturing then these fixations would be displayed in adult hood as the following: a strong need for comfort, overeating, smoking, nail-biting, clinginess or the opposite so they could be sarcastic and have verbal aggression. There are many examples on each stage and how the fixations are woven into our adult personalities. </a:t>
            </a:r>
          </a:p>
          <a:p>
            <a:endParaRPr lang="en-US"/>
          </a:p>
          <a:p>
            <a:r>
              <a:rPr lang="en-US"/>
              <a:t>How these stages are relevant in primary school settings?</a:t>
            </a:r>
          </a:p>
          <a:p>
            <a:r>
              <a:rPr lang="en-US"/>
              <a:t>Well according to Pound (2005), Freud understood the importance of early years experiences just as Piaget did. Majority of psychoanalysist theories , even if are contradicting, are influenced by Freuds theories. Psychoanalytic theories suggest that children need help dealing with their emotional and psychological challenges so they can grow up feeling emotionally healthy. This idea has influenced many early‑years practices. For example, role‑play areas let children act out their worries, and free play or creative activities like drawing give them ways to express their feelings.</a:t>
            </a:r>
          </a:p>
          <a:p>
            <a:r>
              <a:rPr lang="en-US"/>
              <a:t> Educators who apply Freud’s psychosexual stages in their teaching use strategies tailored to each stage. In the oral stage, sensory play, singing, and comforting routines help build trust. The anal stage introduces structured tasks like tidying, choosing materials, and following routines to encourage independence and self-control. During the phallic stage, role-play, imaginative games, and discussions about emotions and social norms are emphasized. In the latency stage, group projects, sports, and skill-building activities focus children’s energy on cooperation and academic growth. Mcleod (2025) states that Freuds limitation is cultural and gender bias, and many more. However that is the main affect. </a:t>
            </a:r>
          </a:p>
          <a:p>
            <a:endParaRPr lang="en-US"/>
          </a:p>
          <a:p>
            <a:r>
              <a:rPr lang="en-US"/>
              <a:t>In everyday work with young children, practitioners often come across behaviours linked to unconscious emotions. Interestingly, Research, states Pound (2005) shows that some people choose to work with young children because they are seeking love or attention themselves, often due to emotional needs that weren’t fully met when they were young. When things are going well, this can make supporting children and families feel especially rewarding. Which would suggest a fixation during their adolescense to see the comfort from elsewhere. </a:t>
            </a:r>
          </a:p>
          <a:p>
            <a:endParaRPr lang="en-US"/>
          </a:p>
          <a:p>
            <a:r>
              <a:rPr lang="en-US"/>
              <a:t>There are many responsibilities and values placed upon teachers but the main one I believe links to Freuds theory is that teachers must "establish a safe and stimulating environment for pupils, rooted in </a:t>
            </a:r>
          </a:p>
          <a:p>
            <a:r>
              <a:rPr lang="en-US"/>
              <a:t>mutual respect"(Department of Education, 2021). This standard links to allowing children what they need so they avoid fixations to carry through to adulthood and allows them a nonjudgmental space to explore their developing brains.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Stages of Cognitive development by Piaget.</a:t>
            </a:r>
          </a:p>
          <a:p>
            <a:endParaRPr lang="en-US"/>
          </a:p>
          <a:p>
            <a:r>
              <a:rPr lang="en-US"/>
              <a:t> Piaget’s theory is one of the cornerstones of developmental psychology, and it explains how children’s thinking changes as they grow. There are 4 main stages. These stages describe subjectively different ways children understand the world, and each stage builds the foundation for the next.</a:t>
            </a:r>
          </a:p>
          <a:p>
            <a:endParaRPr lang="en-US"/>
          </a:p>
          <a:p>
            <a:r>
              <a:rPr lang="en-US"/>
              <a:t>The following information was received from Madanagopal (2020).</a:t>
            </a:r>
          </a:p>
          <a:p>
            <a:endParaRPr lang="en-US"/>
          </a:p>
          <a:p>
            <a:r>
              <a:rPr lang="en-US"/>
              <a:t>The first stage is the sensorimotor which happens from birth to 2 years old. Children can learn through senses and physical actions such as exploring by touching, looking, grasping and moving. They also develop 'object permanence' during this stage which is the understanding that things still exist when they can no longer be seen. </a:t>
            </a:r>
          </a:p>
          <a:p>
            <a:r>
              <a:rPr lang="en-US"/>
              <a:t>This initial stage creates the foundation for the formation of mental representations which are important for symbolic thinking in later stages. </a:t>
            </a:r>
          </a:p>
          <a:p>
            <a:r>
              <a:rPr lang="en-US"/>
              <a:t>The second stage is preoperational where children use symbols for example drawings. This is from ages 2 until 7 years old. They begin showing egocentrism (they have difficulty seeing things from another's perspective). They also struggle with logic and understanding conservation. For example having the same amount of water in different shape glasses. The cognitive development is quite a big jump from stage 1 to this stage as there is a large growth in language, imagination and symbolic thought. Children's thinking is intuitive rather than logical. Preoperational stage supports the development of early reasoning and social understanding.</a:t>
            </a:r>
          </a:p>
          <a:p>
            <a:endParaRPr lang="en-US"/>
          </a:p>
          <a:p>
            <a:r>
              <a:rPr lang="en-US"/>
              <a:t>Concrete Operational is the third stage which takes places from 7 until 11 years old. During this stage children can think logically about hands-on problems. They become less egocentric and better at seeing other perspectives. Their understanding of concepts improve too. For example they begin to grasp conservation (which is the example of water fitting in different shaped glasses), classification ( which is the ability to group objects together based on shared features such as shape, size, color), seriation (which means they can order things for example putting stick from tallest to smallest), and reversibility (this is the ability to reverse actions, such as if a toy cars wheel the child knows to put it back on). Children strengthen logical reasoning, they can solve problems orderly which helps towards future academic skills. Social reasoning is also improved through understanding viewpoints and rules clearer. </a:t>
            </a:r>
          </a:p>
          <a:p>
            <a:endParaRPr lang="en-US"/>
          </a:p>
          <a:p>
            <a:r>
              <a:rPr lang="en-US"/>
              <a:t>The final stage is Formal Operational which takes places from 11 years old and upwards. In this stage children can think abstractly, hypothetically and scientifically. They can use deductive reasoning so ' if this happens then this will happen'. They have the abilities to consider multiple possibilities and future outcomes. This stage aids advanced problem-solving, planning and critical thinking. It also assists moral reasoning, identity formation, and complex decision making. Formal operational stage empowers individuals to think like professionals such as scientists (Madanagopal,  2020).</a:t>
            </a:r>
          </a:p>
          <a:p>
            <a:endParaRPr lang="en-US"/>
          </a:p>
          <a:p>
            <a:r>
              <a:rPr lang="en-US"/>
              <a:t>Piagets theory links to cognitive development as it progresses through each stage of adolescence and shows a different way of thinking in each stage (Madsen, 2025). It is a constructivist theory as children continuously build on their knowledge. Their development depends on both brain growth and experience. Piaget and Freuds theories coexist and support each others theories as they both believe in children going through stages even though their stages are structured slightly differently the underlying concept is similar. Children evolve in stages and need to be met where they are to ensure they can become functioning adults and have had the correct experiences to aid in their development. Freud believing in for example babies during the oral stage getting the right amount of feeding time and not weaned too soon whereas Piaget believes that children have to successfully go through each stage so they can effectively go through the next stage. For example, if during the sensorimotor stage the child doesn't begin forming their mental representations then that effects their ability to use symbols and their growth further along in each stage. These highlighting the importance of cognitive development in early education.</a:t>
            </a:r>
          </a:p>
          <a:p>
            <a:endParaRPr lang="en-US"/>
          </a:p>
          <a:p>
            <a:r>
              <a:rPr lang="en-US"/>
              <a:t>There are some challenges with Piagets theory, according to Madsen (2025), as he doesn't take into account neurodivergent individuals who learn either differently or at different speeds. He neglects to include anyone out of the social norm. </a:t>
            </a:r>
          </a:p>
          <a:p>
            <a:endParaRPr lang="en-US"/>
          </a:p>
          <a:p>
            <a:r>
              <a:rPr lang="en-US"/>
              <a:t>Nastiar (2025) states that during each different stage learning should focus on the development happening at that point. For the first, active lessons that allow them to interact with their surroundings and improve motor functions. Nastiar suggest activities that include water, sand and blocks to allow children basic understanding of their reality. Another example is that stage two should include singing, role-play and drawing to stimulate their imaginations.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Scaffolding is underpinned by Vygotsky's Theory of zone of proximal development or ZPD. As states by Van Der Stuyf (2002), The ZPD is the different zones of what a child can do, what it can do with aid and what it can do independently. As you can see in the photo.  Khare (2018) proposes that there are two parts to learning : 'The zone of actual development and the zone of proximal development'. ZAD is where students use the skills they already possess to complete tasks and activities whereas the ZPD as stated before is where help is needed from a mentor or teacher to encourage them to finish the task (Khare, 2018).The theory of scaffolding in teaching is the idea of producing tailored lessons and help based on a Students' ZPD. This allows them to build on existing knowledge and comprehend new information. Van Der Stuyf (2002) states that " An important aspect of scaffolding instruction is that the scaffolds are </a:t>
            </a:r>
          </a:p>
          <a:p>
            <a:r>
              <a:rPr lang="en-US"/>
              <a:t>temporary" because as the student progresses then so does their scaffolding as they bein to lose the need for as much support. The activities and tasks are ones that inspire the childs' interest in the work, simplified tasks to make it easier to process, provide direction, reduce the chance of frustration and set out what is expected of the student for clarity.</a:t>
            </a:r>
          </a:p>
          <a:p>
            <a:r>
              <a:rPr lang="en-US"/>
              <a:t>As an effective step of scaffolding theory, teachers can further student learning and decrease dependency on educators through ' cooperative learning'. For example, putting students into groups for work and give minimal aid but still be there to support.  According to Verenikina (2003), "Vygotsky stated that consciousness is constructed through a subject's interactions with the</a:t>
            </a:r>
          </a:p>
          <a:p>
            <a:r>
              <a:rPr lang="en-US"/>
              <a:t>world". He states that for higher mental function we go through external social stage first in our development before it becomes an internal mental process(Verenikina, 2003).</a:t>
            </a:r>
          </a:p>
          <a:p>
            <a:endParaRPr lang="en-US"/>
          </a:p>
          <a:p>
            <a:r>
              <a:rPr lang="en-US"/>
              <a:t>The benefit of scaffolding is it grabs the attention of the learner. Instead of unresponsibly listen to a subject, they are active participants through teacher prompts. </a:t>
            </a:r>
          </a:p>
          <a:p>
            <a:r>
              <a:rPr lang="en-US"/>
              <a:t>Scaffolded instruction is helpful because it’s tailored to each student, but it also has drawbacks. It takes a lot of time for teachers to create supports for every learner, especially in big classes. It can also be hard to use correctly without proper training, and if it’s not done well, students won’t get the full benefit. Scaffolding is also only effective through allowing students to make mistakes and for teachers to surrender some control over to them. Khare (2018) advices that "the right amount of scaffolding is important — too much would lead to boredom while too little would cause the students to become frustrated" demonstrating the importance of balance and understanding of the concept needed. </a:t>
            </a:r>
          </a:p>
          <a:p>
            <a:endParaRPr lang="en-US"/>
          </a:p>
          <a:p>
            <a:endParaRPr lang="en-US"/>
          </a:p>
          <a:p>
            <a:r>
              <a:rPr lang="en-US"/>
              <a:t>The responsibility I have chosen for Scaffolding is to "demonstrate knowledge and understanding of how pupils learn and how </a:t>
            </a:r>
          </a:p>
          <a:p>
            <a:r>
              <a:rPr lang="en-US"/>
              <a:t>this impacts on teaching" (Department of Education, 2021).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are many theories that link to cognitive development and all have challenges and positives. No single theory can be used as a universal truth as there are too many factors to consider. Freuds theory underpins many of the main theories we use today and Piaget's theory of cognitive development is underpinned and was inspired by Freuds Psychosexual stages. Cognitive development as suggested by my chosen theories is strongly influenced by our environment and our interactions, not only our biology.  Schools focus on these interactions and building the independence we need and strengthening our minds by  learning strategies formed from these theories. </a:t>
            </a:r>
          </a:p>
          <a:p>
            <a:endParaRPr lang="en-US"/>
          </a:p>
          <a:p>
            <a:r>
              <a:rPr lang="en-US"/>
              <a:t>Understanding how children think and feel provides valuable insight into how they learn, grow, and make sense of the world in primary education. Freud’s work highlights the influence of early emotional experiences, while Piaget’s theory outlines the developmental stages that shape how children process new information. Contemporary classroom practices, such as scaffolded support, build on these foundations by offering structured guidance that responds to each child’s needs and gradually promotes independence. Taken together, these perspectives show that effective primary teaching depends on a strong understanding of child development and the thoughtful use of strategies that support learners at the right moment.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svg"/><Relationship Id="rId11" Type="http://schemas.openxmlformats.org/officeDocument/2006/relationships/image" Target="../media/image7.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svg"/><Relationship Id="rId11" Type="http://schemas.openxmlformats.org/officeDocument/2006/relationships/image" Target="../media/image8.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2.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3.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4.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1.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svg"/><Relationship Id="rId11" Type="http://schemas.openxmlformats.org/officeDocument/2006/relationships/image" Target="../media/image10.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5.xml"/><Relationship Id="rId9"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3.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svg"/><Relationship Id="rId11" Type="http://schemas.openxmlformats.org/officeDocument/2006/relationships/image" Target="../media/image12.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6.xml"/><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0" Type="http://schemas.openxmlformats.org/officeDocument/2006/relationships/image" Target="../media/image6.svg"/><Relationship Id="rId4" Type="http://schemas.openxmlformats.org/officeDocument/2006/relationships/notesSlide" Target="../notesSlides/notesSlide7.xml"/><Relationship Id="rId9"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teachers-standards" TargetMode="External"/><Relationship Id="rId2" Type="http://schemas.openxmlformats.org/officeDocument/2006/relationships/hyperlink" Target="https://doi.org/10.33545/26164485.2022.v6.i2b.541" TargetMode="External"/><Relationship Id="rId1" Type="http://schemas.openxmlformats.org/officeDocument/2006/relationships/slideLayout" Target="../slideLayouts/slideLayout7.xml"/><Relationship Id="rId6" Type="http://schemas.openxmlformats.org/officeDocument/2006/relationships/hyperlink" Target="https://medium.com/a-teachers-hat/contextualizing-learning-using-scaffolding-a6046434fc88" TargetMode="External"/><Relationship Id="rId5" Type="http://schemas.openxmlformats.org/officeDocument/2006/relationships/hyperlink" Target="https://hwb.gov.wales/api/storage/c2e23e2b-04f8-4677-8f30-59def5067a8a/EEF_-_TA_Supplementary_Scaffolding_Framework.pdf?preview=true&amp;utm_source=copilot.com" TargetMode="External"/><Relationship Id="rId4" Type="http://schemas.openxmlformats.org/officeDocument/2006/relationships/hyperlink" Target="https://assets.publishing.service.gov.uk/media/61b73d6c8fa8f50384489c9a/Teachers__Standards_Dec_2021.pdf"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36347/sjams.2020.v08i09.034" TargetMode="External"/><Relationship Id="rId7" Type="http://schemas.openxmlformats.org/officeDocument/2006/relationships/hyperlink" Target="https://doi.org/10.35841/aajcah-9.1.250" TargetMode="External"/><Relationship Id="rId2" Type="http://schemas.openxmlformats.org/officeDocument/2006/relationships/hyperlink" Target="https://www.ncbi.nlm.nih.gov/books/NBK557526/#article-20413.s1" TargetMode="External"/><Relationship Id="rId1" Type="http://schemas.openxmlformats.org/officeDocument/2006/relationships/slideLayout" Target="../slideLayouts/slideLayout7.xml"/><Relationship Id="rId6" Type="http://schemas.openxmlformats.org/officeDocument/2006/relationships/hyperlink" Target="https://www.researchgate.net/publication/388460800_APPLICATION_OF_PIAGET" TargetMode="External"/><Relationship Id="rId5" Type="http://schemas.openxmlformats.org/officeDocument/2006/relationships/hyperlink" Target="https://www.simplypsychology.org/psychosexual.html" TargetMode="External"/><Relationship Id="rId4" Type="http://schemas.openxmlformats.org/officeDocument/2006/relationships/hyperlink" Target="https://isu.pressbooks.pub/thuff/chapter/jean-piaget/"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46/annurev.psych.40.1.353" TargetMode="External"/><Relationship Id="rId2" Type="http://schemas.openxmlformats.org/officeDocument/2006/relationships/hyperlink" Target="https://books.google.co.uk/books?id=q-64DwAAQBAJ&amp;printsec=frontcover#v=onepage&amp;q&amp;f=false" TargetMode="External"/><Relationship Id="rId1" Type="http://schemas.openxmlformats.org/officeDocument/2006/relationships/slideLayout" Target="../slideLayouts/slideLayout7.xml"/><Relationship Id="rId6" Type="http://schemas.openxmlformats.org/officeDocument/2006/relationships/hyperlink" Target="https://www.researchgate.net/publication/267778614_Understanding_Scaffolding_and_the_ZPD_in_Educational_Research" TargetMode="External"/><Relationship Id="rId5" Type="http://schemas.openxmlformats.org/officeDocument/2006/relationships/hyperlink" Target="https://scholar.google.com/scholar?hl=en&amp;as_sdt=0%2C5&amp;q=what+is+scaffolding+in+education&amp;btnG=" TargetMode="External"/><Relationship Id="rId4" Type="http://schemas.openxmlformats.org/officeDocument/2006/relationships/hyperlink" Target="https://www.cogn-iq.org/learn/theory/pedag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Freeform 2"/>
          <p:cNvSpPr/>
          <p:nvPr/>
        </p:nvSpPr>
        <p:spPr>
          <a:xfrm>
            <a:off x="257388" y="6543976"/>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Freeform 3"/>
          <p:cNvSpPr/>
          <p:nvPr/>
        </p:nvSpPr>
        <p:spPr>
          <a:xfrm flipH="1">
            <a:off x="14591113" y="6543976"/>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14591113" y="303525"/>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rot="-10800000" flipH="1">
            <a:off x="257388" y="303525"/>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6802461" y="414494"/>
            <a:ext cx="4683079" cy="621572"/>
          </a:xfrm>
          <a:custGeom>
            <a:avLst/>
            <a:gdLst/>
            <a:ahLst/>
            <a:cxnLst/>
            <a:rect l="l" t="t" r="r" b="b"/>
            <a:pathLst>
              <a:path w="4683079" h="621572">
                <a:moveTo>
                  <a:pt x="0" y="0"/>
                </a:moveTo>
                <a:lnTo>
                  <a:pt x="4683078" y="0"/>
                </a:lnTo>
                <a:lnTo>
                  <a:pt x="4683078" y="621572"/>
                </a:lnTo>
                <a:lnTo>
                  <a:pt x="0" y="6215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flipV="1">
            <a:off x="6802461" y="9250934"/>
            <a:ext cx="4683079" cy="621572"/>
          </a:xfrm>
          <a:custGeom>
            <a:avLst/>
            <a:gdLst/>
            <a:ahLst/>
            <a:cxnLst/>
            <a:rect l="l" t="t" r="r" b="b"/>
            <a:pathLst>
              <a:path w="4683079" h="621572">
                <a:moveTo>
                  <a:pt x="0" y="621572"/>
                </a:moveTo>
                <a:lnTo>
                  <a:pt x="4683078" y="621572"/>
                </a:lnTo>
                <a:lnTo>
                  <a:pt x="4683078" y="0"/>
                </a:lnTo>
                <a:lnTo>
                  <a:pt x="0" y="0"/>
                </a:lnTo>
                <a:lnTo>
                  <a:pt x="0" y="621572"/>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5486400" y="8785421"/>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5486400" y="1036066"/>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rot="-5400000">
            <a:off x="-23107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Freeform 11"/>
          <p:cNvSpPr/>
          <p:nvPr/>
        </p:nvSpPr>
        <p:spPr>
          <a:xfrm rot="-5400000">
            <a:off x="132835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TextBox 12"/>
          <p:cNvSpPr txBox="1"/>
          <p:nvPr/>
        </p:nvSpPr>
        <p:spPr>
          <a:xfrm>
            <a:off x="2950481" y="2011445"/>
            <a:ext cx="12387037" cy="4300560"/>
          </a:xfrm>
          <a:prstGeom prst="rect">
            <a:avLst/>
          </a:prstGeom>
        </p:spPr>
        <p:txBody>
          <a:bodyPr lIns="0" tIns="0" rIns="0" bIns="0" rtlCol="0" anchor="t">
            <a:spAutoFit/>
          </a:bodyPr>
          <a:lstStyle/>
          <a:p>
            <a:pPr algn="ctr">
              <a:lnSpc>
                <a:spcPts val="17061"/>
              </a:lnSpc>
            </a:pPr>
            <a:r>
              <a:rPr lang="en-US" sz="12186">
                <a:solidFill>
                  <a:srgbClr val="FFF8E8"/>
                </a:solidFill>
                <a:latin typeface="Brixton"/>
                <a:ea typeface="Brixton"/>
                <a:cs typeface="Brixton"/>
                <a:sym typeface="Brixton"/>
              </a:rPr>
              <a:t>MENTAL DEVELOPMENT</a:t>
            </a:r>
          </a:p>
        </p:txBody>
      </p:sp>
      <p:sp>
        <p:nvSpPr>
          <p:cNvPr id="13" name="TextBox 13"/>
          <p:cNvSpPr txBox="1"/>
          <p:nvPr/>
        </p:nvSpPr>
        <p:spPr>
          <a:xfrm>
            <a:off x="6544134" y="6724379"/>
            <a:ext cx="5199732" cy="1188077"/>
          </a:xfrm>
          <a:prstGeom prst="rect">
            <a:avLst/>
          </a:prstGeom>
        </p:spPr>
        <p:txBody>
          <a:bodyPr lIns="0" tIns="0" rIns="0" bIns="0" rtlCol="0" anchor="t">
            <a:spAutoFit/>
          </a:bodyPr>
          <a:lstStyle/>
          <a:p>
            <a:pPr algn="ctr">
              <a:lnSpc>
                <a:spcPts val="4572"/>
              </a:lnSpc>
            </a:pPr>
            <a:r>
              <a:rPr lang="en-US" sz="3265">
                <a:solidFill>
                  <a:srgbClr val="FFF8E8"/>
                </a:solidFill>
                <a:latin typeface="Codec Pro"/>
                <a:ea typeface="Codec Pro"/>
                <a:cs typeface="Codec Pro"/>
                <a:sym typeface="Codec Pro"/>
              </a:rPr>
              <a:t>Cassi Herbert</a:t>
            </a:r>
          </a:p>
          <a:p>
            <a:pPr algn="ctr">
              <a:lnSpc>
                <a:spcPts val="4572"/>
              </a:lnSpc>
            </a:pPr>
            <a:r>
              <a:rPr lang="en-US" sz="3265">
                <a:solidFill>
                  <a:srgbClr val="FFF8E8"/>
                </a:solidFill>
                <a:latin typeface="Codec Pro"/>
                <a:ea typeface="Codec Pro"/>
                <a:cs typeface="Codec Pro"/>
                <a:sym typeface="Codec Pro"/>
              </a:rPr>
              <a:t>2403806</a:t>
            </a:r>
          </a:p>
        </p:txBody>
      </p:sp>
      <p:pic>
        <p:nvPicPr>
          <p:cNvPr id="16" name="Video 15">
            <a:hlinkClick r:id="" action="ppaction://media"/>
            <a:extLst>
              <a:ext uri="{FF2B5EF4-FFF2-40B4-BE49-F238E27FC236}">
                <a16:creationId xmlns:a16="http://schemas.microsoft.com/office/drawing/2014/main" id="{750009DE-2025-BE9A-D7B7-D81ED267591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7311"/>
    </mc:Choice>
    <mc:Fallback>
      <p:transition spd="slow" advTm="27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Freeform 2"/>
          <p:cNvSpPr/>
          <p:nvPr/>
        </p:nvSpPr>
        <p:spPr>
          <a:xfrm>
            <a:off x="257388" y="6543976"/>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Freeform 3"/>
          <p:cNvSpPr/>
          <p:nvPr/>
        </p:nvSpPr>
        <p:spPr>
          <a:xfrm flipH="1">
            <a:off x="14591113" y="6543976"/>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14591113" y="303525"/>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rot="-10800000" flipH="1">
            <a:off x="257388" y="303525"/>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6802461" y="414494"/>
            <a:ext cx="4683079" cy="621572"/>
          </a:xfrm>
          <a:custGeom>
            <a:avLst/>
            <a:gdLst/>
            <a:ahLst/>
            <a:cxnLst/>
            <a:rect l="l" t="t" r="r" b="b"/>
            <a:pathLst>
              <a:path w="4683079" h="621572">
                <a:moveTo>
                  <a:pt x="0" y="0"/>
                </a:moveTo>
                <a:lnTo>
                  <a:pt x="4683078" y="0"/>
                </a:lnTo>
                <a:lnTo>
                  <a:pt x="4683078" y="621572"/>
                </a:lnTo>
                <a:lnTo>
                  <a:pt x="0" y="6215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flipV="1">
            <a:off x="6802461" y="9250934"/>
            <a:ext cx="4683079" cy="621572"/>
          </a:xfrm>
          <a:custGeom>
            <a:avLst/>
            <a:gdLst/>
            <a:ahLst/>
            <a:cxnLst/>
            <a:rect l="l" t="t" r="r" b="b"/>
            <a:pathLst>
              <a:path w="4683079" h="621572">
                <a:moveTo>
                  <a:pt x="0" y="621572"/>
                </a:moveTo>
                <a:lnTo>
                  <a:pt x="4683078" y="621572"/>
                </a:lnTo>
                <a:lnTo>
                  <a:pt x="4683078" y="0"/>
                </a:lnTo>
                <a:lnTo>
                  <a:pt x="0" y="0"/>
                </a:lnTo>
                <a:lnTo>
                  <a:pt x="0" y="621572"/>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5486400" y="8785421"/>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5486400" y="1036066"/>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rot="-5400000">
            <a:off x="-23107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Freeform 11"/>
          <p:cNvSpPr/>
          <p:nvPr/>
        </p:nvSpPr>
        <p:spPr>
          <a:xfrm rot="-5400000">
            <a:off x="132835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Freeform 12"/>
          <p:cNvSpPr/>
          <p:nvPr/>
        </p:nvSpPr>
        <p:spPr>
          <a:xfrm>
            <a:off x="9587788" y="2502240"/>
            <a:ext cx="6427624" cy="4304213"/>
          </a:xfrm>
          <a:custGeom>
            <a:avLst/>
            <a:gdLst/>
            <a:ahLst/>
            <a:cxnLst/>
            <a:rect l="l" t="t" r="r" b="b"/>
            <a:pathLst>
              <a:path w="6427624" h="4304213">
                <a:moveTo>
                  <a:pt x="0" y="0"/>
                </a:moveTo>
                <a:lnTo>
                  <a:pt x="6427624" y="0"/>
                </a:lnTo>
                <a:lnTo>
                  <a:pt x="6427624" y="4304213"/>
                </a:lnTo>
                <a:lnTo>
                  <a:pt x="0" y="4304213"/>
                </a:lnTo>
                <a:lnTo>
                  <a:pt x="0" y="0"/>
                </a:lnTo>
                <a:close/>
              </a:path>
            </a:pathLst>
          </a:custGeom>
          <a:blipFill>
            <a:blip r:embed="rId11"/>
            <a:stretch>
              <a:fillRect/>
            </a:stretch>
          </a:blipFill>
        </p:spPr>
        <p:txBody>
          <a:bodyPr/>
          <a:lstStyle/>
          <a:p>
            <a:endParaRPr lang="en-US"/>
          </a:p>
        </p:txBody>
      </p:sp>
      <p:sp>
        <p:nvSpPr>
          <p:cNvPr id="13" name="TextBox 13"/>
          <p:cNvSpPr txBox="1"/>
          <p:nvPr/>
        </p:nvSpPr>
        <p:spPr>
          <a:xfrm>
            <a:off x="1579613" y="2056314"/>
            <a:ext cx="7564387" cy="6972005"/>
          </a:xfrm>
          <a:prstGeom prst="rect">
            <a:avLst/>
          </a:prstGeom>
        </p:spPr>
        <p:txBody>
          <a:bodyPr lIns="0" tIns="0" rIns="0" bIns="0" rtlCol="0" anchor="t">
            <a:spAutoFit/>
          </a:bodyPr>
          <a:lstStyle/>
          <a:p>
            <a:pPr algn="ctr">
              <a:lnSpc>
                <a:spcPts val="4216"/>
              </a:lnSpc>
            </a:pPr>
            <a:r>
              <a:rPr lang="en-US" sz="3011">
                <a:solidFill>
                  <a:srgbClr val="FFF8E8"/>
                </a:solidFill>
                <a:latin typeface="Codec Pro"/>
                <a:ea typeface="Codec Pro"/>
                <a:cs typeface="Codec Pro"/>
                <a:sym typeface="Codec Pro"/>
              </a:rPr>
              <a:t>It is a continuous mental process that aids individuals in their emotional and intellectual evolution.</a:t>
            </a:r>
          </a:p>
          <a:p>
            <a:pPr algn="ctr">
              <a:lnSpc>
                <a:spcPts val="4216"/>
              </a:lnSpc>
            </a:pPr>
            <a:endParaRPr lang="en-US" sz="3011">
              <a:solidFill>
                <a:srgbClr val="FFF8E8"/>
              </a:solidFill>
              <a:latin typeface="Codec Pro"/>
              <a:ea typeface="Codec Pro"/>
              <a:cs typeface="Codec Pro"/>
              <a:sym typeface="Codec Pro"/>
            </a:endParaRPr>
          </a:p>
          <a:p>
            <a:pPr algn="ctr">
              <a:lnSpc>
                <a:spcPts val="4216"/>
              </a:lnSpc>
            </a:pPr>
            <a:r>
              <a:rPr lang="en-US" sz="3011">
                <a:solidFill>
                  <a:srgbClr val="FFF8E8"/>
                </a:solidFill>
                <a:latin typeface="Codec Pro"/>
                <a:ea typeface="Codec Pro"/>
                <a:cs typeface="Codec Pro"/>
                <a:sym typeface="Codec Pro"/>
              </a:rPr>
              <a:t>Our mental development continues to evolve throughout our lives. </a:t>
            </a:r>
          </a:p>
          <a:p>
            <a:pPr algn="ctr">
              <a:lnSpc>
                <a:spcPts val="4216"/>
              </a:lnSpc>
            </a:pPr>
            <a:endParaRPr lang="en-US" sz="3011">
              <a:solidFill>
                <a:srgbClr val="FFF8E8"/>
              </a:solidFill>
              <a:latin typeface="Codec Pro"/>
              <a:ea typeface="Codec Pro"/>
              <a:cs typeface="Codec Pro"/>
              <a:sym typeface="Codec Pro"/>
            </a:endParaRPr>
          </a:p>
          <a:p>
            <a:pPr algn="ctr">
              <a:lnSpc>
                <a:spcPts val="4216"/>
              </a:lnSpc>
            </a:pPr>
            <a:r>
              <a:rPr lang="en-US" sz="3011">
                <a:solidFill>
                  <a:srgbClr val="FFF8E8"/>
                </a:solidFill>
                <a:latin typeface="Codec Pro"/>
                <a:ea typeface="Codec Pro"/>
                <a:cs typeface="Codec Pro"/>
                <a:sym typeface="Codec Pro"/>
              </a:rPr>
              <a:t>By researching into mental development, it allows us a clearer image of what happens and how that information can support our pedagogies.</a:t>
            </a:r>
          </a:p>
          <a:p>
            <a:pPr algn="ctr">
              <a:lnSpc>
                <a:spcPts val="4216"/>
              </a:lnSpc>
            </a:pPr>
            <a:r>
              <a:rPr lang="en-US" sz="3011">
                <a:solidFill>
                  <a:srgbClr val="FFF8E8"/>
                </a:solidFill>
                <a:latin typeface="Codec Pro"/>
                <a:ea typeface="Codec Pro"/>
                <a:cs typeface="Codec Pro"/>
                <a:sym typeface="Codec Pro"/>
              </a:rPr>
              <a:t>                              (Ortega,2025)</a:t>
            </a:r>
          </a:p>
          <a:p>
            <a:pPr algn="ctr">
              <a:lnSpc>
                <a:spcPts val="4216"/>
              </a:lnSpc>
            </a:pPr>
            <a:endParaRPr lang="en-US" sz="3011">
              <a:solidFill>
                <a:srgbClr val="FFF8E8"/>
              </a:solidFill>
              <a:latin typeface="Codec Pro"/>
              <a:ea typeface="Codec Pro"/>
              <a:cs typeface="Codec Pro"/>
              <a:sym typeface="Codec Pro"/>
            </a:endParaRPr>
          </a:p>
        </p:txBody>
      </p:sp>
      <p:sp>
        <p:nvSpPr>
          <p:cNvPr id="14" name="TextBox 14"/>
          <p:cNvSpPr txBox="1"/>
          <p:nvPr/>
        </p:nvSpPr>
        <p:spPr>
          <a:xfrm>
            <a:off x="3870368" y="1377754"/>
            <a:ext cx="10720744" cy="881896"/>
          </a:xfrm>
          <a:prstGeom prst="rect">
            <a:avLst/>
          </a:prstGeom>
        </p:spPr>
        <p:txBody>
          <a:bodyPr lIns="0" tIns="0" rIns="0" bIns="0" rtlCol="0" anchor="t">
            <a:spAutoFit/>
          </a:bodyPr>
          <a:lstStyle/>
          <a:p>
            <a:pPr algn="ctr">
              <a:lnSpc>
                <a:spcPts val="7041"/>
              </a:lnSpc>
              <a:spcBef>
                <a:spcPct val="0"/>
              </a:spcBef>
            </a:pPr>
            <a:r>
              <a:rPr lang="en-US" sz="5029">
                <a:solidFill>
                  <a:srgbClr val="EDE8DC"/>
                </a:solidFill>
                <a:latin typeface="Brixton"/>
                <a:ea typeface="Brixton"/>
                <a:cs typeface="Brixton"/>
                <a:sym typeface="Brixton"/>
              </a:rPr>
              <a:t>WHAT IS MENTAL DEVELOPMENT?</a:t>
            </a:r>
          </a:p>
        </p:txBody>
      </p:sp>
      <p:sp>
        <p:nvSpPr>
          <p:cNvPr id="15" name="TextBox 15"/>
          <p:cNvSpPr txBox="1"/>
          <p:nvPr/>
        </p:nvSpPr>
        <p:spPr>
          <a:xfrm>
            <a:off x="13077233" y="6749303"/>
            <a:ext cx="3027759" cy="375384"/>
          </a:xfrm>
          <a:prstGeom prst="rect">
            <a:avLst/>
          </a:prstGeom>
        </p:spPr>
        <p:txBody>
          <a:bodyPr lIns="0" tIns="0" rIns="0" bIns="0" rtlCol="0" anchor="t">
            <a:spAutoFit/>
          </a:bodyPr>
          <a:lstStyle/>
          <a:p>
            <a:pPr algn="ctr">
              <a:lnSpc>
                <a:spcPts val="2934"/>
              </a:lnSpc>
              <a:spcBef>
                <a:spcPct val="0"/>
              </a:spcBef>
            </a:pPr>
            <a:r>
              <a:rPr lang="en-US" sz="2096">
                <a:solidFill>
                  <a:srgbClr val="E9E9E9"/>
                </a:solidFill>
                <a:latin typeface="Brixton"/>
                <a:ea typeface="Brixton"/>
                <a:cs typeface="Brixton"/>
                <a:sym typeface="Brixton"/>
              </a:rPr>
              <a:t>(INSPIRED PENCIL, 2023)</a:t>
            </a:r>
          </a:p>
        </p:txBody>
      </p:sp>
      <p:pic>
        <p:nvPicPr>
          <p:cNvPr id="20" name="Video 19">
            <a:hlinkClick r:id="" action="ppaction://media"/>
            <a:extLst>
              <a:ext uri="{FF2B5EF4-FFF2-40B4-BE49-F238E27FC236}">
                <a16:creationId xmlns:a16="http://schemas.microsoft.com/office/drawing/2014/main" id="{28E3E650-4E77-2051-1CF1-1FBABEB6A35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168"/>
    </mc:Choice>
    <mc:Fallback>
      <p:transition spd="slow" advTm="64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Freeform 2"/>
          <p:cNvSpPr/>
          <p:nvPr/>
        </p:nvSpPr>
        <p:spPr>
          <a:xfrm>
            <a:off x="257388" y="6543976"/>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Freeform 3"/>
          <p:cNvSpPr/>
          <p:nvPr/>
        </p:nvSpPr>
        <p:spPr>
          <a:xfrm flipH="1">
            <a:off x="14591113" y="6543976"/>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14591113" y="303525"/>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rot="-10800000" flipH="1">
            <a:off x="257388" y="303525"/>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6802461" y="414494"/>
            <a:ext cx="4683079" cy="621572"/>
          </a:xfrm>
          <a:custGeom>
            <a:avLst/>
            <a:gdLst/>
            <a:ahLst/>
            <a:cxnLst/>
            <a:rect l="l" t="t" r="r" b="b"/>
            <a:pathLst>
              <a:path w="4683079" h="621572">
                <a:moveTo>
                  <a:pt x="0" y="0"/>
                </a:moveTo>
                <a:lnTo>
                  <a:pt x="4683078" y="0"/>
                </a:lnTo>
                <a:lnTo>
                  <a:pt x="4683078" y="621572"/>
                </a:lnTo>
                <a:lnTo>
                  <a:pt x="0" y="6215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flipV="1">
            <a:off x="6802461" y="9250934"/>
            <a:ext cx="4683079" cy="621572"/>
          </a:xfrm>
          <a:custGeom>
            <a:avLst/>
            <a:gdLst/>
            <a:ahLst/>
            <a:cxnLst/>
            <a:rect l="l" t="t" r="r" b="b"/>
            <a:pathLst>
              <a:path w="4683079" h="621572">
                <a:moveTo>
                  <a:pt x="0" y="621572"/>
                </a:moveTo>
                <a:lnTo>
                  <a:pt x="4683078" y="621572"/>
                </a:lnTo>
                <a:lnTo>
                  <a:pt x="4683078" y="0"/>
                </a:lnTo>
                <a:lnTo>
                  <a:pt x="0" y="0"/>
                </a:lnTo>
                <a:lnTo>
                  <a:pt x="0" y="621572"/>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5486400" y="8785421"/>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5486400" y="1036066"/>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rot="-5400000">
            <a:off x="-23107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Freeform 11"/>
          <p:cNvSpPr/>
          <p:nvPr/>
        </p:nvSpPr>
        <p:spPr>
          <a:xfrm rot="-5400000">
            <a:off x="132835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TextBox 12"/>
          <p:cNvSpPr txBox="1"/>
          <p:nvPr/>
        </p:nvSpPr>
        <p:spPr>
          <a:xfrm>
            <a:off x="2837012" y="1349179"/>
            <a:ext cx="12613975" cy="763977"/>
          </a:xfrm>
          <a:prstGeom prst="rect">
            <a:avLst/>
          </a:prstGeom>
        </p:spPr>
        <p:txBody>
          <a:bodyPr lIns="0" tIns="0" rIns="0" bIns="0" rtlCol="0" anchor="t">
            <a:spAutoFit/>
          </a:bodyPr>
          <a:lstStyle/>
          <a:p>
            <a:pPr algn="l">
              <a:lnSpc>
                <a:spcPts val="5643"/>
              </a:lnSpc>
            </a:pPr>
            <a:r>
              <a:rPr lang="en-US" sz="4031">
                <a:solidFill>
                  <a:srgbClr val="FFF8E8"/>
                </a:solidFill>
                <a:latin typeface="Codec Pro"/>
                <a:ea typeface="Codec Pro"/>
                <a:cs typeface="Codec Pro"/>
                <a:sym typeface="Codec Pro"/>
              </a:rPr>
              <a:t>What are cognitive development and pedagogies?</a:t>
            </a:r>
          </a:p>
        </p:txBody>
      </p:sp>
      <p:sp>
        <p:nvSpPr>
          <p:cNvPr id="13" name="TextBox 13"/>
          <p:cNvSpPr txBox="1"/>
          <p:nvPr/>
        </p:nvSpPr>
        <p:spPr>
          <a:xfrm>
            <a:off x="10203984" y="3873523"/>
            <a:ext cx="6106879" cy="1638005"/>
          </a:xfrm>
          <a:prstGeom prst="rect">
            <a:avLst/>
          </a:prstGeom>
        </p:spPr>
        <p:txBody>
          <a:bodyPr lIns="0" tIns="0" rIns="0" bIns="0" rtlCol="0" anchor="t">
            <a:spAutoFit/>
          </a:bodyPr>
          <a:lstStyle/>
          <a:p>
            <a:pPr algn="l">
              <a:lnSpc>
                <a:spcPts val="4216"/>
              </a:lnSpc>
            </a:pPr>
            <a:r>
              <a:rPr lang="en-US" sz="3011">
                <a:solidFill>
                  <a:srgbClr val="FFF8E8"/>
                </a:solidFill>
                <a:latin typeface="Codec Pro"/>
                <a:ea typeface="Codec Pro"/>
                <a:cs typeface="Codec Pro"/>
                <a:sym typeface="Codec Pro"/>
              </a:rPr>
              <a:t>“Pedagogy is the theory and practice of teaching.</a:t>
            </a:r>
          </a:p>
          <a:p>
            <a:pPr algn="l">
              <a:lnSpc>
                <a:spcPts val="4216"/>
              </a:lnSpc>
            </a:pPr>
            <a:r>
              <a:rPr lang="en-US" sz="3011">
                <a:solidFill>
                  <a:srgbClr val="FFF8E8"/>
                </a:solidFill>
                <a:latin typeface="Codec Pro"/>
                <a:ea typeface="Codec Pro"/>
                <a:cs typeface="Codec Pro"/>
                <a:sym typeface="Codec Pro"/>
              </a:rPr>
              <a:t>                                   (Jouve, 2025)</a:t>
            </a:r>
          </a:p>
        </p:txBody>
      </p:sp>
      <p:sp>
        <p:nvSpPr>
          <p:cNvPr id="14" name="TextBox 14"/>
          <p:cNvSpPr txBox="1"/>
          <p:nvPr/>
        </p:nvSpPr>
        <p:spPr>
          <a:xfrm>
            <a:off x="1704206" y="3802528"/>
            <a:ext cx="7564387" cy="3024845"/>
          </a:xfrm>
          <a:prstGeom prst="rect">
            <a:avLst/>
          </a:prstGeom>
        </p:spPr>
        <p:txBody>
          <a:bodyPr lIns="0" tIns="0" rIns="0" bIns="0" rtlCol="0" anchor="t">
            <a:spAutoFit/>
          </a:bodyPr>
          <a:lstStyle/>
          <a:p>
            <a:pPr algn="ctr">
              <a:lnSpc>
                <a:spcPts val="3376"/>
              </a:lnSpc>
            </a:pPr>
            <a:r>
              <a:rPr lang="en-US" sz="2411">
                <a:solidFill>
                  <a:srgbClr val="F5F8F1"/>
                </a:solidFill>
                <a:latin typeface="Codec Pro"/>
                <a:ea typeface="Codec Pro"/>
                <a:cs typeface="Codec Pro"/>
                <a:sym typeface="Codec Pro"/>
              </a:rPr>
              <a:t> The term cognitive derives from the Latin 'cognoscere', meaning to know. Cognitive processes encompass the mental operations involved in thinking, understanding, and processing information, including the ways in which individuals acquire, utilise, and organise knowledge.</a:t>
            </a:r>
          </a:p>
          <a:p>
            <a:pPr algn="ctr">
              <a:lnSpc>
                <a:spcPts val="3376"/>
              </a:lnSpc>
              <a:spcBef>
                <a:spcPct val="0"/>
              </a:spcBef>
            </a:pPr>
            <a:r>
              <a:rPr lang="en-US" sz="2411">
                <a:solidFill>
                  <a:srgbClr val="F5F8F1"/>
                </a:solidFill>
                <a:latin typeface="Codec Pro"/>
                <a:ea typeface="Codec Pro"/>
                <a:cs typeface="Codec Pro"/>
                <a:sym typeface="Codec Pro"/>
              </a:rPr>
              <a:t>                                                                     (Oakley, 2004)</a:t>
            </a:r>
          </a:p>
        </p:txBody>
      </p:sp>
      <p:pic>
        <p:nvPicPr>
          <p:cNvPr id="18" name="Video 17">
            <a:hlinkClick r:id="" action="ppaction://media"/>
            <a:extLst>
              <a:ext uri="{FF2B5EF4-FFF2-40B4-BE49-F238E27FC236}">
                <a16:creationId xmlns:a16="http://schemas.microsoft.com/office/drawing/2014/main" id="{C432FAFC-9094-A566-4CEC-8AC7874132E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390"/>
    </mc:Choice>
    <mc:Fallback>
      <p:transition spd="slow" advTm="74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Freeform 2"/>
          <p:cNvSpPr/>
          <p:nvPr/>
        </p:nvSpPr>
        <p:spPr>
          <a:xfrm>
            <a:off x="257388" y="6543976"/>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Freeform 3"/>
          <p:cNvSpPr/>
          <p:nvPr/>
        </p:nvSpPr>
        <p:spPr>
          <a:xfrm flipH="1">
            <a:off x="14591113" y="6543976"/>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14591113" y="303525"/>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rot="-10800000" flipH="1">
            <a:off x="257388" y="303525"/>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6802461" y="414494"/>
            <a:ext cx="4683079" cy="621572"/>
          </a:xfrm>
          <a:custGeom>
            <a:avLst/>
            <a:gdLst/>
            <a:ahLst/>
            <a:cxnLst/>
            <a:rect l="l" t="t" r="r" b="b"/>
            <a:pathLst>
              <a:path w="4683079" h="621572">
                <a:moveTo>
                  <a:pt x="0" y="0"/>
                </a:moveTo>
                <a:lnTo>
                  <a:pt x="4683078" y="0"/>
                </a:lnTo>
                <a:lnTo>
                  <a:pt x="4683078" y="621572"/>
                </a:lnTo>
                <a:lnTo>
                  <a:pt x="0" y="6215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flipV="1">
            <a:off x="6802461" y="9250934"/>
            <a:ext cx="4683079" cy="621572"/>
          </a:xfrm>
          <a:custGeom>
            <a:avLst/>
            <a:gdLst/>
            <a:ahLst/>
            <a:cxnLst/>
            <a:rect l="l" t="t" r="r" b="b"/>
            <a:pathLst>
              <a:path w="4683079" h="621572">
                <a:moveTo>
                  <a:pt x="0" y="621572"/>
                </a:moveTo>
                <a:lnTo>
                  <a:pt x="4683078" y="621572"/>
                </a:lnTo>
                <a:lnTo>
                  <a:pt x="4683078" y="0"/>
                </a:lnTo>
                <a:lnTo>
                  <a:pt x="0" y="0"/>
                </a:lnTo>
                <a:lnTo>
                  <a:pt x="0" y="621572"/>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5486400" y="8785421"/>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5486400" y="1036066"/>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rot="-5400000">
            <a:off x="-23107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Freeform 11"/>
          <p:cNvSpPr/>
          <p:nvPr/>
        </p:nvSpPr>
        <p:spPr>
          <a:xfrm rot="-5400000">
            <a:off x="132835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TextBox 12"/>
          <p:cNvSpPr txBox="1"/>
          <p:nvPr/>
        </p:nvSpPr>
        <p:spPr>
          <a:xfrm>
            <a:off x="1346857" y="1621868"/>
            <a:ext cx="15361531" cy="632346"/>
          </a:xfrm>
          <a:prstGeom prst="rect">
            <a:avLst/>
          </a:prstGeom>
        </p:spPr>
        <p:txBody>
          <a:bodyPr lIns="0" tIns="0" rIns="0" bIns="0" rtlCol="0" anchor="t">
            <a:spAutoFit/>
          </a:bodyPr>
          <a:lstStyle/>
          <a:p>
            <a:pPr algn="ctr">
              <a:lnSpc>
                <a:spcPts val="5046"/>
              </a:lnSpc>
              <a:spcBef>
                <a:spcPct val="0"/>
              </a:spcBef>
            </a:pPr>
            <a:r>
              <a:rPr lang="en-US" sz="3604">
                <a:solidFill>
                  <a:srgbClr val="EDE8DC"/>
                </a:solidFill>
                <a:latin typeface="Brixton"/>
                <a:ea typeface="Brixton"/>
                <a:cs typeface="Brixton"/>
                <a:sym typeface="Brixton"/>
              </a:rPr>
              <a:t>PSYCHOSEXUAL STAGES BY FREUD</a:t>
            </a:r>
          </a:p>
        </p:txBody>
      </p:sp>
      <p:sp>
        <p:nvSpPr>
          <p:cNvPr id="13" name="TextBox 13"/>
          <p:cNvSpPr txBox="1"/>
          <p:nvPr/>
        </p:nvSpPr>
        <p:spPr>
          <a:xfrm>
            <a:off x="2006254" y="2187539"/>
            <a:ext cx="14275492" cy="10066030"/>
          </a:xfrm>
          <a:prstGeom prst="rect">
            <a:avLst/>
          </a:prstGeom>
        </p:spPr>
        <p:txBody>
          <a:bodyPr lIns="0" tIns="0" rIns="0" bIns="0" rtlCol="0" anchor="t">
            <a:spAutoFit/>
          </a:bodyPr>
          <a:lstStyle/>
          <a:p>
            <a:pPr algn="ctr">
              <a:lnSpc>
                <a:spcPts val="3258"/>
              </a:lnSpc>
            </a:pPr>
            <a:r>
              <a:rPr lang="en-US" sz="2327">
                <a:solidFill>
                  <a:srgbClr val="E9E9E9"/>
                </a:solidFill>
                <a:latin typeface="Brixton"/>
                <a:ea typeface="Brixton"/>
                <a:cs typeface="Brixton"/>
                <a:sym typeface="Brixton"/>
              </a:rPr>
              <a:t>-THE FIVE STAGES OF PLEASURE SEEKING THROUGH CHILDHOOD FOCUSING ON </a:t>
            </a:r>
          </a:p>
          <a:p>
            <a:pPr algn="ctr">
              <a:lnSpc>
                <a:spcPts val="3258"/>
              </a:lnSpc>
            </a:pPr>
            <a:r>
              <a:rPr lang="en-US" sz="2327">
                <a:solidFill>
                  <a:srgbClr val="E9E9E9"/>
                </a:solidFill>
                <a:latin typeface="Brixton"/>
                <a:ea typeface="Brixton"/>
                <a:cs typeface="Brixton"/>
                <a:sym typeface="Brixton"/>
              </a:rPr>
              <a:t>DIFFERENT EROGENOUS AREAS.</a:t>
            </a:r>
          </a:p>
          <a:p>
            <a:pPr marL="502473" lvl="1" indent="-251237" algn="ctr">
              <a:lnSpc>
                <a:spcPts val="3258"/>
              </a:lnSpc>
              <a:buFont typeface="Arial"/>
              <a:buChar char="•"/>
            </a:pPr>
            <a:r>
              <a:rPr lang="en-US" sz="2327">
                <a:solidFill>
                  <a:srgbClr val="E9E9E9"/>
                </a:solidFill>
                <a:latin typeface="Brixton"/>
                <a:ea typeface="Brixton"/>
                <a:cs typeface="Brixton"/>
                <a:sym typeface="Brixton"/>
              </a:rPr>
              <a:t>ORAL STAGE.</a:t>
            </a:r>
          </a:p>
          <a:p>
            <a:pPr marL="502473" lvl="1" indent="-251237" algn="ctr">
              <a:lnSpc>
                <a:spcPts val="3258"/>
              </a:lnSpc>
              <a:buFont typeface="Arial"/>
              <a:buChar char="•"/>
            </a:pPr>
            <a:r>
              <a:rPr lang="en-US" sz="2327">
                <a:solidFill>
                  <a:srgbClr val="E9E9E9"/>
                </a:solidFill>
                <a:latin typeface="Brixton"/>
                <a:ea typeface="Brixton"/>
                <a:cs typeface="Brixton"/>
                <a:sym typeface="Brixton"/>
              </a:rPr>
              <a:t>ANAL STAGE.</a:t>
            </a:r>
          </a:p>
          <a:p>
            <a:pPr marL="502473" lvl="1" indent="-251237" algn="ctr">
              <a:lnSpc>
                <a:spcPts val="3258"/>
              </a:lnSpc>
              <a:buFont typeface="Arial"/>
              <a:buChar char="•"/>
            </a:pPr>
            <a:r>
              <a:rPr lang="en-US" sz="2327">
                <a:solidFill>
                  <a:srgbClr val="E9E9E9"/>
                </a:solidFill>
                <a:latin typeface="Brixton"/>
                <a:ea typeface="Brixton"/>
                <a:cs typeface="Brixton"/>
                <a:sym typeface="Brixton"/>
              </a:rPr>
              <a:t>PHALLIC STAGE.</a:t>
            </a:r>
          </a:p>
          <a:p>
            <a:pPr marL="502473" lvl="1" indent="-251237" algn="ctr">
              <a:lnSpc>
                <a:spcPts val="3258"/>
              </a:lnSpc>
              <a:buFont typeface="Arial"/>
              <a:buChar char="•"/>
            </a:pPr>
            <a:r>
              <a:rPr lang="en-US" sz="2327">
                <a:solidFill>
                  <a:srgbClr val="E9E9E9"/>
                </a:solidFill>
                <a:latin typeface="Brixton"/>
                <a:ea typeface="Brixton"/>
                <a:cs typeface="Brixton"/>
                <a:sym typeface="Brixton"/>
              </a:rPr>
              <a:t>LATENT STAGE.</a:t>
            </a:r>
          </a:p>
          <a:p>
            <a:pPr marL="502473" lvl="1" indent="-251237" algn="ctr">
              <a:lnSpc>
                <a:spcPts val="3258"/>
              </a:lnSpc>
              <a:buFont typeface="Arial"/>
              <a:buChar char="•"/>
            </a:pPr>
            <a:r>
              <a:rPr lang="en-US" sz="2327">
                <a:solidFill>
                  <a:srgbClr val="E9E9E9"/>
                </a:solidFill>
                <a:latin typeface="Brixton"/>
                <a:ea typeface="Brixton"/>
                <a:cs typeface="Brixton"/>
                <a:sym typeface="Brixton"/>
              </a:rPr>
              <a:t>GENITAL STAGE</a:t>
            </a:r>
          </a:p>
          <a:p>
            <a:pPr algn="ctr">
              <a:lnSpc>
                <a:spcPts val="2988"/>
              </a:lnSpc>
            </a:pPr>
            <a:endParaRPr lang="en-US" sz="2327">
              <a:solidFill>
                <a:srgbClr val="E9E9E9"/>
              </a:solidFill>
              <a:latin typeface="Brixton"/>
              <a:ea typeface="Brixton"/>
              <a:cs typeface="Brixton"/>
              <a:sym typeface="Brixton"/>
            </a:endParaRPr>
          </a:p>
          <a:p>
            <a:pPr algn="ctr">
              <a:lnSpc>
                <a:spcPts val="2988"/>
              </a:lnSpc>
            </a:pPr>
            <a:r>
              <a:rPr lang="en-US" sz="2134">
                <a:solidFill>
                  <a:srgbClr val="E9E9E9"/>
                </a:solidFill>
                <a:latin typeface="Brixton"/>
                <a:ea typeface="Brixton"/>
                <a:cs typeface="Brixton"/>
                <a:sym typeface="Brixton"/>
              </a:rPr>
              <a:t>(LANTZ ET AL, 2025)</a:t>
            </a: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r>
              <a:rPr lang="en-US" sz="2134">
                <a:solidFill>
                  <a:srgbClr val="E9E9E9"/>
                </a:solidFill>
                <a:latin typeface="Brixton"/>
                <a:ea typeface="Brixton"/>
                <a:cs typeface="Brixton"/>
                <a:sym typeface="Brixton"/>
              </a:rPr>
              <a:t> "ESTABLISH A SAFE AND STIMULATING ENVIRONMENT FOR PUPILS, ROOTED IN </a:t>
            </a:r>
          </a:p>
          <a:p>
            <a:pPr algn="ctr">
              <a:lnSpc>
                <a:spcPts val="2988"/>
              </a:lnSpc>
            </a:pPr>
            <a:r>
              <a:rPr lang="en-US" sz="2134">
                <a:solidFill>
                  <a:srgbClr val="E9E9E9"/>
                </a:solidFill>
                <a:latin typeface="Brixton"/>
                <a:ea typeface="Brixton"/>
                <a:cs typeface="Brixton"/>
                <a:sym typeface="Brixton"/>
              </a:rPr>
              <a:t>MUTUAL RESPECT"(DEPARTMENT OF EDUCATION, 2021).</a:t>
            </a: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pPr>
            <a:endParaRPr lang="en-US" sz="2134">
              <a:solidFill>
                <a:srgbClr val="E9E9E9"/>
              </a:solidFill>
              <a:latin typeface="Brixton"/>
              <a:ea typeface="Brixton"/>
              <a:cs typeface="Brixton"/>
              <a:sym typeface="Brixton"/>
            </a:endParaRPr>
          </a:p>
          <a:p>
            <a:pPr algn="ctr">
              <a:lnSpc>
                <a:spcPts val="2988"/>
              </a:lnSpc>
              <a:spcBef>
                <a:spcPct val="0"/>
              </a:spcBef>
            </a:pPr>
            <a:endParaRPr lang="en-US" sz="2134">
              <a:solidFill>
                <a:srgbClr val="E9E9E9"/>
              </a:solidFill>
              <a:latin typeface="Brixton"/>
              <a:ea typeface="Brixton"/>
              <a:cs typeface="Brixton"/>
              <a:sym typeface="Brixton"/>
            </a:endParaRPr>
          </a:p>
        </p:txBody>
      </p:sp>
      <p:pic>
        <p:nvPicPr>
          <p:cNvPr id="25" name="Video 24">
            <a:hlinkClick r:id="" action="ppaction://media"/>
            <a:extLst>
              <a:ext uri="{FF2B5EF4-FFF2-40B4-BE49-F238E27FC236}">
                <a16:creationId xmlns:a16="http://schemas.microsoft.com/office/drawing/2014/main" id="{C07719D9-D22C-03EB-B96D-87C4B13CFF4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3543"/>
    </mc:Choice>
    <mc:Fallback>
      <p:transition spd="slow" advTm="243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5"/>
                </p:tgtEl>
              </p:cMediaNode>
            </p:video>
            <p:seq concurrent="1" nextAc="seek">
              <p:cTn id="8" restart="whenNotActive" fill="hold" evtFilter="cancelBubble" nodeType="interactiveSeq">
                <p:stCondLst>
                  <p:cond evt="onClick" delay="0">
                    <p:tgtEl>
                      <p:spTgt spid="2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5"/>
                                        </p:tgtEl>
                                      </p:cBhvr>
                                    </p:cmd>
                                  </p:childTnLst>
                                </p:cTn>
                              </p:par>
                            </p:childTnLst>
                          </p:cTn>
                        </p:par>
                      </p:childTnLst>
                    </p:cTn>
                  </p:par>
                </p:childTnLst>
              </p:cTn>
              <p:nextCondLst>
                <p:cond evt="onClick" delay="0">
                  <p:tgtEl>
                    <p:spTgt spid="2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Freeform 2"/>
          <p:cNvSpPr/>
          <p:nvPr/>
        </p:nvSpPr>
        <p:spPr>
          <a:xfrm>
            <a:off x="257388" y="6543976"/>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Freeform 3"/>
          <p:cNvSpPr/>
          <p:nvPr/>
        </p:nvSpPr>
        <p:spPr>
          <a:xfrm flipH="1">
            <a:off x="14591113" y="6543976"/>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14591113" y="303525"/>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rot="-10800000" flipH="1">
            <a:off x="257388" y="303525"/>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6802461" y="414494"/>
            <a:ext cx="4683079" cy="621572"/>
          </a:xfrm>
          <a:custGeom>
            <a:avLst/>
            <a:gdLst/>
            <a:ahLst/>
            <a:cxnLst/>
            <a:rect l="l" t="t" r="r" b="b"/>
            <a:pathLst>
              <a:path w="4683079" h="621572">
                <a:moveTo>
                  <a:pt x="0" y="0"/>
                </a:moveTo>
                <a:lnTo>
                  <a:pt x="4683078" y="0"/>
                </a:lnTo>
                <a:lnTo>
                  <a:pt x="4683078" y="621572"/>
                </a:lnTo>
                <a:lnTo>
                  <a:pt x="0" y="6215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flipV="1">
            <a:off x="6802461" y="9250934"/>
            <a:ext cx="4683079" cy="621572"/>
          </a:xfrm>
          <a:custGeom>
            <a:avLst/>
            <a:gdLst/>
            <a:ahLst/>
            <a:cxnLst/>
            <a:rect l="l" t="t" r="r" b="b"/>
            <a:pathLst>
              <a:path w="4683079" h="621572">
                <a:moveTo>
                  <a:pt x="0" y="621572"/>
                </a:moveTo>
                <a:lnTo>
                  <a:pt x="4683078" y="621572"/>
                </a:lnTo>
                <a:lnTo>
                  <a:pt x="4683078" y="0"/>
                </a:lnTo>
                <a:lnTo>
                  <a:pt x="0" y="0"/>
                </a:lnTo>
                <a:lnTo>
                  <a:pt x="0" y="621572"/>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5486400" y="8785421"/>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5486400" y="1036066"/>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rot="-5400000">
            <a:off x="-23107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Freeform 11"/>
          <p:cNvSpPr/>
          <p:nvPr/>
        </p:nvSpPr>
        <p:spPr>
          <a:xfrm rot="-5400000">
            <a:off x="132835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grpSp>
        <p:nvGrpSpPr>
          <p:cNvPr id="12" name="Group 12"/>
          <p:cNvGrpSpPr>
            <a:grpSpLocks noChangeAspect="1"/>
          </p:cNvGrpSpPr>
          <p:nvPr/>
        </p:nvGrpSpPr>
        <p:grpSpPr>
          <a:xfrm>
            <a:off x="1579613" y="3928778"/>
            <a:ext cx="5888691" cy="4573740"/>
            <a:chOff x="0" y="0"/>
            <a:chExt cx="13081000" cy="10160000"/>
          </a:xfrm>
        </p:grpSpPr>
        <p:sp>
          <p:nvSpPr>
            <p:cNvPr id="13" name="Freeform 13"/>
            <p:cNvSpPr/>
            <p:nvPr/>
          </p:nvSpPr>
          <p:spPr>
            <a:xfrm>
              <a:off x="480060" y="1689100"/>
              <a:ext cx="12105640" cy="5897880"/>
            </a:xfrm>
            <a:custGeom>
              <a:avLst/>
              <a:gdLst/>
              <a:ahLst/>
              <a:cxnLst/>
              <a:rect l="l" t="t" r="r" b="b"/>
              <a:pathLst>
                <a:path w="12105640" h="5897880">
                  <a:moveTo>
                    <a:pt x="0" y="0"/>
                  </a:moveTo>
                  <a:lnTo>
                    <a:pt x="12105640" y="0"/>
                  </a:lnTo>
                  <a:lnTo>
                    <a:pt x="12105640" y="5897880"/>
                  </a:lnTo>
                  <a:lnTo>
                    <a:pt x="0" y="5897880"/>
                  </a:lnTo>
                  <a:close/>
                </a:path>
              </a:pathLst>
            </a:custGeom>
            <a:blipFill>
              <a:blip r:embed="rId11"/>
              <a:stretch>
                <a:fillRect l="-2936" t="-40556" r="-2936" b="-4224"/>
              </a:stretch>
            </a:blipFill>
          </p:spPr>
          <p:txBody>
            <a:bodyPr/>
            <a:lstStyle/>
            <a:p>
              <a:endParaRPr lang="en-US"/>
            </a:p>
          </p:txBody>
        </p:sp>
        <p:sp>
          <p:nvSpPr>
            <p:cNvPr id="14" name="Freeform 14"/>
            <p:cNvSpPr/>
            <p:nvPr/>
          </p:nvSpPr>
          <p:spPr>
            <a:xfrm>
              <a:off x="0" y="0"/>
              <a:ext cx="13081000" cy="10160000"/>
            </a:xfrm>
            <a:custGeom>
              <a:avLst/>
              <a:gdLst/>
              <a:ahLst/>
              <a:cxnLst/>
              <a:rect l="l" t="t" r="r" b="b"/>
              <a:pathLst>
                <a:path w="13081000" h="10160000">
                  <a:moveTo>
                    <a:pt x="0" y="0"/>
                  </a:moveTo>
                  <a:lnTo>
                    <a:pt x="13081000" y="0"/>
                  </a:lnTo>
                  <a:lnTo>
                    <a:pt x="13081000" y="10160000"/>
                  </a:lnTo>
                  <a:lnTo>
                    <a:pt x="0" y="10160000"/>
                  </a:lnTo>
                  <a:close/>
                </a:path>
              </a:pathLst>
            </a:custGeom>
          </p:spPr>
          <p:txBody>
            <a:bodyPr/>
            <a:lstStyle/>
            <a:p>
              <a:endParaRPr lang="en-US"/>
            </a:p>
          </p:txBody>
        </p:sp>
      </p:grpSp>
      <p:sp>
        <p:nvSpPr>
          <p:cNvPr id="15" name="Freeform 15"/>
          <p:cNvSpPr/>
          <p:nvPr/>
        </p:nvSpPr>
        <p:spPr>
          <a:xfrm>
            <a:off x="9172807" y="1764278"/>
            <a:ext cx="6645526" cy="3387762"/>
          </a:xfrm>
          <a:custGeom>
            <a:avLst/>
            <a:gdLst/>
            <a:ahLst/>
            <a:cxnLst/>
            <a:rect l="l" t="t" r="r" b="b"/>
            <a:pathLst>
              <a:path w="6645526" h="3387762">
                <a:moveTo>
                  <a:pt x="0" y="0"/>
                </a:moveTo>
                <a:lnTo>
                  <a:pt x="6645526" y="0"/>
                </a:lnTo>
                <a:lnTo>
                  <a:pt x="6645526" y="3387761"/>
                </a:lnTo>
                <a:lnTo>
                  <a:pt x="0" y="3387761"/>
                </a:lnTo>
                <a:lnTo>
                  <a:pt x="0" y="0"/>
                </a:lnTo>
                <a:close/>
              </a:path>
            </a:pathLst>
          </a:custGeom>
          <a:blipFill>
            <a:blip r:embed="rId12"/>
            <a:stretch>
              <a:fillRect t="-1983" b="-1983"/>
            </a:stretch>
          </a:blipFill>
        </p:spPr>
        <p:txBody>
          <a:bodyPr/>
          <a:lstStyle/>
          <a:p>
            <a:endParaRPr lang="en-US"/>
          </a:p>
        </p:txBody>
      </p:sp>
      <p:sp>
        <p:nvSpPr>
          <p:cNvPr id="16" name="TextBox 16"/>
          <p:cNvSpPr txBox="1"/>
          <p:nvPr/>
        </p:nvSpPr>
        <p:spPr>
          <a:xfrm>
            <a:off x="1579613" y="1478963"/>
            <a:ext cx="6703139" cy="2364090"/>
          </a:xfrm>
          <a:prstGeom prst="rect">
            <a:avLst/>
          </a:prstGeom>
        </p:spPr>
        <p:txBody>
          <a:bodyPr lIns="0" tIns="0" rIns="0" bIns="0" rtlCol="0" anchor="t">
            <a:spAutoFit/>
          </a:bodyPr>
          <a:lstStyle/>
          <a:p>
            <a:pPr algn="ctr">
              <a:lnSpc>
                <a:spcPts val="6240"/>
              </a:lnSpc>
            </a:pPr>
            <a:r>
              <a:rPr lang="en-US" sz="4457">
                <a:solidFill>
                  <a:srgbClr val="FFF8E8"/>
                </a:solidFill>
                <a:latin typeface="Brixton"/>
                <a:ea typeface="Brixton"/>
                <a:cs typeface="Brixton"/>
                <a:sym typeface="Brixton"/>
              </a:rPr>
              <a:t>STAGES OF COGNITIVE DEVELOPMENT</a:t>
            </a:r>
          </a:p>
          <a:p>
            <a:pPr algn="ctr">
              <a:lnSpc>
                <a:spcPts val="6240"/>
              </a:lnSpc>
            </a:pPr>
            <a:r>
              <a:rPr lang="en-US" sz="4457">
                <a:solidFill>
                  <a:srgbClr val="FFF8E8"/>
                </a:solidFill>
                <a:latin typeface="Brixton"/>
                <a:ea typeface="Brixton"/>
                <a:cs typeface="Brixton"/>
                <a:sym typeface="Brixton"/>
              </a:rPr>
              <a:t>BY PIAGET</a:t>
            </a:r>
          </a:p>
        </p:txBody>
      </p:sp>
      <p:sp>
        <p:nvSpPr>
          <p:cNvPr id="17" name="TextBox 17"/>
          <p:cNvSpPr txBox="1"/>
          <p:nvPr/>
        </p:nvSpPr>
        <p:spPr>
          <a:xfrm>
            <a:off x="11485539" y="1317473"/>
            <a:ext cx="3404637" cy="446805"/>
          </a:xfrm>
          <a:prstGeom prst="rect">
            <a:avLst/>
          </a:prstGeom>
        </p:spPr>
        <p:txBody>
          <a:bodyPr lIns="0" tIns="0" rIns="0" bIns="0" rtlCol="0" anchor="t">
            <a:spAutoFit/>
          </a:bodyPr>
          <a:lstStyle/>
          <a:p>
            <a:pPr algn="ctr">
              <a:lnSpc>
                <a:spcPts val="3339"/>
              </a:lnSpc>
              <a:spcBef>
                <a:spcPct val="0"/>
              </a:spcBef>
            </a:pPr>
            <a:r>
              <a:rPr lang="en-US" sz="2385">
                <a:solidFill>
                  <a:srgbClr val="E9E9E9"/>
                </a:solidFill>
                <a:latin typeface="Codec Pro"/>
                <a:ea typeface="Codec Pro"/>
                <a:cs typeface="Codec Pro"/>
                <a:sym typeface="Codec Pro"/>
              </a:rPr>
              <a:t> (MADANAGOPAL, 2020)</a:t>
            </a:r>
          </a:p>
        </p:txBody>
      </p:sp>
      <p:sp>
        <p:nvSpPr>
          <p:cNvPr id="18" name="TextBox 18"/>
          <p:cNvSpPr txBox="1"/>
          <p:nvPr/>
        </p:nvSpPr>
        <p:spPr>
          <a:xfrm>
            <a:off x="8193678" y="5315149"/>
            <a:ext cx="8117184" cy="3200608"/>
          </a:xfrm>
          <a:prstGeom prst="rect">
            <a:avLst/>
          </a:prstGeom>
        </p:spPr>
        <p:txBody>
          <a:bodyPr lIns="0" tIns="0" rIns="0" bIns="0" rtlCol="0" anchor="t">
            <a:spAutoFit/>
          </a:bodyPr>
          <a:lstStyle/>
          <a:p>
            <a:pPr algn="ctr">
              <a:lnSpc>
                <a:spcPts val="3663"/>
              </a:lnSpc>
              <a:spcBef>
                <a:spcPct val="0"/>
              </a:spcBef>
            </a:pPr>
            <a:r>
              <a:rPr lang="en-US" sz="2616">
                <a:solidFill>
                  <a:srgbClr val="F5F8F1"/>
                </a:solidFill>
                <a:latin typeface="Brixton"/>
                <a:ea typeface="Brixton"/>
                <a:cs typeface="Brixton"/>
                <a:sym typeface="Brixton"/>
              </a:rPr>
              <a:t>THE RESPONSIBILITY I WOULD LINK TO PIAGETS THEORY FOR TEACHERS IS TO “DEMONSTRATE AN AWARENESS OF THE PHYSICAL, SOCIAL AND INTELLECTUAL DEVELOPMENT OF CHILDREN, AND KNOW HOW TO ADAPT TEACHING TO SUPPORT PUPILS’ EDUCATION AT DIFFERENT STAGES OF DEVELOPMENT” (DOE, 2021). </a:t>
            </a:r>
          </a:p>
        </p:txBody>
      </p:sp>
      <p:pic>
        <p:nvPicPr>
          <p:cNvPr id="21" name="Video 20">
            <a:hlinkClick r:id="" action="ppaction://media"/>
            <a:extLst>
              <a:ext uri="{FF2B5EF4-FFF2-40B4-BE49-F238E27FC236}">
                <a16:creationId xmlns:a16="http://schemas.microsoft.com/office/drawing/2014/main" id="{6521D668-4EBC-807F-AB76-AA70BA9820C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84227"/>
    </mc:Choice>
    <mc:Fallback>
      <p:transition spd="slow" advTm="284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Freeform 2"/>
          <p:cNvSpPr/>
          <p:nvPr/>
        </p:nvSpPr>
        <p:spPr>
          <a:xfrm>
            <a:off x="257388" y="6543976"/>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Freeform 3"/>
          <p:cNvSpPr/>
          <p:nvPr/>
        </p:nvSpPr>
        <p:spPr>
          <a:xfrm flipH="1">
            <a:off x="14591113" y="6543976"/>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14591113" y="303525"/>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rot="-10800000" flipH="1">
            <a:off x="257388" y="303525"/>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6802461" y="414494"/>
            <a:ext cx="4683079" cy="621572"/>
          </a:xfrm>
          <a:custGeom>
            <a:avLst/>
            <a:gdLst/>
            <a:ahLst/>
            <a:cxnLst/>
            <a:rect l="l" t="t" r="r" b="b"/>
            <a:pathLst>
              <a:path w="4683079" h="621572">
                <a:moveTo>
                  <a:pt x="0" y="0"/>
                </a:moveTo>
                <a:lnTo>
                  <a:pt x="4683078" y="0"/>
                </a:lnTo>
                <a:lnTo>
                  <a:pt x="4683078" y="621572"/>
                </a:lnTo>
                <a:lnTo>
                  <a:pt x="0" y="6215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flipV="1">
            <a:off x="6802461" y="9250934"/>
            <a:ext cx="4683079" cy="621572"/>
          </a:xfrm>
          <a:custGeom>
            <a:avLst/>
            <a:gdLst/>
            <a:ahLst/>
            <a:cxnLst/>
            <a:rect l="l" t="t" r="r" b="b"/>
            <a:pathLst>
              <a:path w="4683079" h="621572">
                <a:moveTo>
                  <a:pt x="0" y="621572"/>
                </a:moveTo>
                <a:lnTo>
                  <a:pt x="4683078" y="621572"/>
                </a:lnTo>
                <a:lnTo>
                  <a:pt x="4683078" y="0"/>
                </a:lnTo>
                <a:lnTo>
                  <a:pt x="0" y="0"/>
                </a:lnTo>
                <a:lnTo>
                  <a:pt x="0" y="621572"/>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5486400" y="8785421"/>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5486400" y="1036066"/>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rot="-5400000">
            <a:off x="-23107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Freeform 11"/>
          <p:cNvSpPr/>
          <p:nvPr/>
        </p:nvSpPr>
        <p:spPr>
          <a:xfrm rot="-5400000">
            <a:off x="132835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Freeform 12"/>
          <p:cNvSpPr/>
          <p:nvPr/>
        </p:nvSpPr>
        <p:spPr>
          <a:xfrm>
            <a:off x="1579613" y="2171858"/>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11"/>
            <a:stretch>
              <a:fillRect/>
            </a:stretch>
          </a:blipFill>
        </p:spPr>
        <p:txBody>
          <a:bodyPr/>
          <a:lstStyle/>
          <a:p>
            <a:endParaRPr lang="en-US"/>
          </a:p>
        </p:txBody>
      </p:sp>
      <p:sp>
        <p:nvSpPr>
          <p:cNvPr id="13" name="Freeform 13"/>
          <p:cNvSpPr/>
          <p:nvPr/>
        </p:nvSpPr>
        <p:spPr>
          <a:xfrm>
            <a:off x="8502943" y="3068250"/>
            <a:ext cx="7639072" cy="3237057"/>
          </a:xfrm>
          <a:custGeom>
            <a:avLst/>
            <a:gdLst/>
            <a:ahLst/>
            <a:cxnLst/>
            <a:rect l="l" t="t" r="r" b="b"/>
            <a:pathLst>
              <a:path w="7639072" h="3237057">
                <a:moveTo>
                  <a:pt x="0" y="0"/>
                </a:moveTo>
                <a:lnTo>
                  <a:pt x="7639072" y="0"/>
                </a:lnTo>
                <a:lnTo>
                  <a:pt x="7639072" y="3237057"/>
                </a:lnTo>
                <a:lnTo>
                  <a:pt x="0" y="3237057"/>
                </a:lnTo>
                <a:lnTo>
                  <a:pt x="0" y="0"/>
                </a:lnTo>
                <a:close/>
              </a:path>
            </a:pathLst>
          </a:custGeom>
          <a:blipFill>
            <a:blip r:embed="rId12"/>
            <a:stretch>
              <a:fillRect/>
            </a:stretch>
          </a:blipFill>
        </p:spPr>
        <p:txBody>
          <a:bodyPr/>
          <a:lstStyle/>
          <a:p>
            <a:endParaRPr lang="en-US"/>
          </a:p>
        </p:txBody>
      </p:sp>
      <p:sp>
        <p:nvSpPr>
          <p:cNvPr id="14" name="TextBox 14"/>
          <p:cNvSpPr txBox="1"/>
          <p:nvPr/>
        </p:nvSpPr>
        <p:spPr>
          <a:xfrm>
            <a:off x="4240501" y="1683321"/>
            <a:ext cx="9806997" cy="853249"/>
          </a:xfrm>
          <a:prstGeom prst="rect">
            <a:avLst/>
          </a:prstGeom>
        </p:spPr>
        <p:txBody>
          <a:bodyPr lIns="0" tIns="0" rIns="0" bIns="0" rtlCol="0" anchor="t">
            <a:spAutoFit/>
          </a:bodyPr>
          <a:lstStyle/>
          <a:p>
            <a:pPr algn="ctr">
              <a:lnSpc>
                <a:spcPts val="6717"/>
              </a:lnSpc>
            </a:pPr>
            <a:r>
              <a:rPr lang="en-US" sz="4798">
                <a:solidFill>
                  <a:srgbClr val="FFF8E8"/>
                </a:solidFill>
                <a:latin typeface="Brixton"/>
                <a:ea typeface="Brixton"/>
                <a:cs typeface="Brixton"/>
                <a:sym typeface="Brixton"/>
              </a:rPr>
              <a:t>SCAFFOLDING</a:t>
            </a:r>
          </a:p>
        </p:txBody>
      </p:sp>
      <p:sp>
        <p:nvSpPr>
          <p:cNvPr id="15" name="TextBox 15"/>
          <p:cNvSpPr txBox="1"/>
          <p:nvPr/>
        </p:nvSpPr>
        <p:spPr>
          <a:xfrm>
            <a:off x="14182366" y="6486826"/>
            <a:ext cx="1959650" cy="431800"/>
          </a:xfrm>
          <a:prstGeom prst="rect">
            <a:avLst/>
          </a:prstGeom>
        </p:spPr>
        <p:txBody>
          <a:bodyPr lIns="0" tIns="0" rIns="0" bIns="0" rtlCol="0" anchor="t">
            <a:spAutoFit/>
          </a:bodyPr>
          <a:lstStyle/>
          <a:p>
            <a:pPr algn="ctr">
              <a:lnSpc>
                <a:spcPts val="3499"/>
              </a:lnSpc>
              <a:spcBef>
                <a:spcPct val="0"/>
              </a:spcBef>
            </a:pPr>
            <a:r>
              <a:rPr lang="en-US" sz="2499">
                <a:solidFill>
                  <a:srgbClr val="E9E9E9"/>
                </a:solidFill>
                <a:latin typeface="Brixton"/>
                <a:ea typeface="Brixton"/>
                <a:cs typeface="Brixton"/>
                <a:sym typeface="Brixton"/>
              </a:rPr>
              <a:t>KHARE ,2018</a:t>
            </a:r>
          </a:p>
        </p:txBody>
      </p:sp>
      <p:pic>
        <p:nvPicPr>
          <p:cNvPr id="18" name="Video 17">
            <a:hlinkClick r:id="" action="ppaction://media"/>
            <a:extLst>
              <a:ext uri="{FF2B5EF4-FFF2-40B4-BE49-F238E27FC236}">
                <a16:creationId xmlns:a16="http://schemas.microsoft.com/office/drawing/2014/main" id="{DF037769-6D49-6B6F-4739-84CE99D3124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3128"/>
    </mc:Choice>
    <mc:Fallback>
      <p:transition spd="slow" advTm="183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Freeform 2"/>
          <p:cNvSpPr/>
          <p:nvPr/>
        </p:nvSpPr>
        <p:spPr>
          <a:xfrm>
            <a:off x="257388" y="6543976"/>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3" name="Freeform 3"/>
          <p:cNvSpPr/>
          <p:nvPr/>
        </p:nvSpPr>
        <p:spPr>
          <a:xfrm flipH="1">
            <a:off x="14591113" y="6543976"/>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14591113" y="303525"/>
            <a:ext cx="3439499" cy="3439499"/>
          </a:xfrm>
          <a:custGeom>
            <a:avLst/>
            <a:gdLst/>
            <a:ahLst/>
            <a:cxnLst/>
            <a:rect l="l" t="t" r="r" b="b"/>
            <a:pathLst>
              <a:path w="3439499" h="3439499">
                <a:moveTo>
                  <a:pt x="0" y="0"/>
                </a:moveTo>
                <a:lnTo>
                  <a:pt x="3439499" y="0"/>
                </a:lnTo>
                <a:lnTo>
                  <a:pt x="3439499" y="3439499"/>
                </a:lnTo>
                <a:lnTo>
                  <a:pt x="0" y="343949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5" name="Freeform 5"/>
          <p:cNvSpPr/>
          <p:nvPr/>
        </p:nvSpPr>
        <p:spPr>
          <a:xfrm rot="-10800000" flipH="1">
            <a:off x="257388" y="303525"/>
            <a:ext cx="3439499" cy="3439499"/>
          </a:xfrm>
          <a:custGeom>
            <a:avLst/>
            <a:gdLst/>
            <a:ahLst/>
            <a:cxnLst/>
            <a:rect l="l" t="t" r="r" b="b"/>
            <a:pathLst>
              <a:path w="3439499" h="3439499">
                <a:moveTo>
                  <a:pt x="3439499" y="0"/>
                </a:moveTo>
                <a:lnTo>
                  <a:pt x="0" y="0"/>
                </a:lnTo>
                <a:lnTo>
                  <a:pt x="0" y="3439499"/>
                </a:lnTo>
                <a:lnTo>
                  <a:pt x="3439499" y="3439499"/>
                </a:lnTo>
                <a:lnTo>
                  <a:pt x="3439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6802461" y="414494"/>
            <a:ext cx="4683079" cy="621572"/>
          </a:xfrm>
          <a:custGeom>
            <a:avLst/>
            <a:gdLst/>
            <a:ahLst/>
            <a:cxnLst/>
            <a:rect l="l" t="t" r="r" b="b"/>
            <a:pathLst>
              <a:path w="4683079" h="621572">
                <a:moveTo>
                  <a:pt x="0" y="0"/>
                </a:moveTo>
                <a:lnTo>
                  <a:pt x="4683078" y="0"/>
                </a:lnTo>
                <a:lnTo>
                  <a:pt x="4683078" y="621572"/>
                </a:lnTo>
                <a:lnTo>
                  <a:pt x="0" y="62157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Freeform 7"/>
          <p:cNvSpPr/>
          <p:nvPr/>
        </p:nvSpPr>
        <p:spPr>
          <a:xfrm flipV="1">
            <a:off x="6802461" y="9250934"/>
            <a:ext cx="4683079" cy="621572"/>
          </a:xfrm>
          <a:custGeom>
            <a:avLst/>
            <a:gdLst/>
            <a:ahLst/>
            <a:cxnLst/>
            <a:rect l="l" t="t" r="r" b="b"/>
            <a:pathLst>
              <a:path w="4683079" h="621572">
                <a:moveTo>
                  <a:pt x="0" y="621572"/>
                </a:moveTo>
                <a:lnTo>
                  <a:pt x="4683078" y="621572"/>
                </a:lnTo>
                <a:lnTo>
                  <a:pt x="4683078" y="0"/>
                </a:lnTo>
                <a:lnTo>
                  <a:pt x="0" y="0"/>
                </a:lnTo>
                <a:lnTo>
                  <a:pt x="0" y="621572"/>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5486400" y="8785421"/>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5486400" y="1036066"/>
            <a:ext cx="7315200" cy="465513"/>
          </a:xfrm>
          <a:custGeom>
            <a:avLst/>
            <a:gdLst/>
            <a:ahLst/>
            <a:cxnLst/>
            <a:rect l="l" t="t" r="r" b="b"/>
            <a:pathLst>
              <a:path w="7315200" h="465513">
                <a:moveTo>
                  <a:pt x="0" y="0"/>
                </a:moveTo>
                <a:lnTo>
                  <a:pt x="7315200" y="0"/>
                </a:lnTo>
                <a:lnTo>
                  <a:pt x="7315200" y="465513"/>
                </a:lnTo>
                <a:lnTo>
                  <a:pt x="0" y="46551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rot="-5400000">
            <a:off x="-23107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Freeform 11"/>
          <p:cNvSpPr/>
          <p:nvPr/>
        </p:nvSpPr>
        <p:spPr>
          <a:xfrm rot="-5400000">
            <a:off x="13283543" y="4910744"/>
            <a:ext cx="7315200" cy="465513"/>
          </a:xfrm>
          <a:custGeom>
            <a:avLst/>
            <a:gdLst/>
            <a:ahLst/>
            <a:cxnLst/>
            <a:rect l="l" t="t" r="r" b="b"/>
            <a:pathLst>
              <a:path w="7315200" h="465513">
                <a:moveTo>
                  <a:pt x="0" y="0"/>
                </a:moveTo>
                <a:lnTo>
                  <a:pt x="7315200" y="0"/>
                </a:lnTo>
                <a:lnTo>
                  <a:pt x="7315200" y="465512"/>
                </a:lnTo>
                <a:lnTo>
                  <a:pt x="0" y="46551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TextBox 12"/>
          <p:cNvSpPr txBox="1"/>
          <p:nvPr/>
        </p:nvSpPr>
        <p:spPr>
          <a:xfrm>
            <a:off x="1977138" y="4195250"/>
            <a:ext cx="13867915" cy="600459"/>
          </a:xfrm>
          <a:prstGeom prst="rect">
            <a:avLst/>
          </a:prstGeom>
        </p:spPr>
        <p:txBody>
          <a:bodyPr lIns="0" tIns="0" rIns="0" bIns="0" rtlCol="0" anchor="t">
            <a:spAutoFit/>
          </a:bodyPr>
          <a:lstStyle/>
          <a:p>
            <a:pPr algn="ctr">
              <a:lnSpc>
                <a:spcPts val="4703"/>
              </a:lnSpc>
              <a:spcBef>
                <a:spcPct val="0"/>
              </a:spcBef>
            </a:pPr>
            <a:r>
              <a:rPr lang="en-US" sz="3359" u="sng">
                <a:solidFill>
                  <a:srgbClr val="E9E9E9"/>
                </a:solidFill>
                <a:latin typeface="Brixton"/>
                <a:ea typeface="Brixton"/>
                <a:cs typeface="Brixton"/>
                <a:sym typeface="Brixton"/>
              </a:rPr>
              <a:t>CONCLUSION</a:t>
            </a:r>
          </a:p>
        </p:txBody>
      </p:sp>
      <p:pic>
        <p:nvPicPr>
          <p:cNvPr id="15" name="Video 14">
            <a:hlinkClick r:id="" action="ppaction://media"/>
            <a:extLst>
              <a:ext uri="{FF2B5EF4-FFF2-40B4-BE49-F238E27FC236}">
                <a16:creationId xmlns:a16="http://schemas.microsoft.com/office/drawing/2014/main" id="{08022F2C-2065-1C92-79EA-992AD2091B3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5915"/>
    </mc:Choice>
    <mc:Fallback>
      <p:transition spd="slow" advTm="75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TextBox 2"/>
          <p:cNvSpPr txBox="1"/>
          <p:nvPr/>
        </p:nvSpPr>
        <p:spPr>
          <a:xfrm>
            <a:off x="311352" y="246568"/>
            <a:ext cx="5338825" cy="782132"/>
          </a:xfrm>
          <a:prstGeom prst="rect">
            <a:avLst/>
          </a:prstGeom>
        </p:spPr>
        <p:txBody>
          <a:bodyPr lIns="0" tIns="0" rIns="0" bIns="0" rtlCol="0" anchor="t">
            <a:spAutoFit/>
          </a:bodyPr>
          <a:lstStyle/>
          <a:p>
            <a:pPr algn="ctr">
              <a:lnSpc>
                <a:spcPts val="6240"/>
              </a:lnSpc>
              <a:spcBef>
                <a:spcPct val="0"/>
              </a:spcBef>
            </a:pPr>
            <a:r>
              <a:rPr lang="en-US" sz="4457" u="sng">
                <a:solidFill>
                  <a:srgbClr val="E9E9E9"/>
                </a:solidFill>
                <a:latin typeface="Brixton"/>
                <a:ea typeface="Brixton"/>
                <a:cs typeface="Brixton"/>
                <a:sym typeface="Brixton"/>
              </a:rPr>
              <a:t>REFERENCE LIST</a:t>
            </a:r>
          </a:p>
        </p:txBody>
      </p:sp>
      <p:sp>
        <p:nvSpPr>
          <p:cNvPr id="3" name="TextBox 3"/>
          <p:cNvSpPr txBox="1"/>
          <p:nvPr/>
        </p:nvSpPr>
        <p:spPr>
          <a:xfrm>
            <a:off x="311352" y="962025"/>
            <a:ext cx="17714945" cy="9088756"/>
          </a:xfrm>
          <a:prstGeom prst="rect">
            <a:avLst/>
          </a:prstGeom>
        </p:spPr>
        <p:txBody>
          <a:bodyPr lIns="0" tIns="0" rIns="0" bIns="0" rtlCol="0" anchor="t">
            <a:spAutoFit/>
          </a:bodyPr>
          <a:lstStyle/>
          <a:p>
            <a:pPr algn="ctr">
              <a:lnSpc>
                <a:spcPts val="3359"/>
              </a:lnSpc>
            </a:pPr>
            <a:r>
              <a:rPr lang="en-US" sz="2399">
                <a:solidFill>
                  <a:srgbClr val="E9E9E9"/>
                </a:solidFill>
                <a:latin typeface="Brixton"/>
                <a:ea typeface="Brixton"/>
                <a:cs typeface="Brixton"/>
                <a:sym typeface="Brixton"/>
              </a:rPr>
              <a:t>BHANDARI, P. AND SAXENA, D. (2022). ‘RELIABILITY ON SIGMUND FREUD’S STAGES OF PSYCHOSEXUAL DEVELOPMENT TO UNDERSTAND THE PERSONALITY OF A PATIENT BY HOMOEOPATHS.’ INTERNATIONAL JOURNAL OF HOMOEOPATHIC SCIENCES. AVAILABLE AT: </a:t>
            </a:r>
            <a:r>
              <a:rPr lang="en-US" sz="2399" u="sng">
                <a:solidFill>
                  <a:srgbClr val="E9E9E9"/>
                </a:solidFill>
                <a:latin typeface="Brixton"/>
                <a:ea typeface="Brixton"/>
                <a:cs typeface="Brixton"/>
                <a:sym typeface="Brixton"/>
                <a:hlinkClick r:id="rId2" tooltip="https://doi.org/10.33545/26164485.2022.v6.i2b.541"/>
              </a:rPr>
              <a:t>https://doi.org/10.33545/26164485.2022.v6.i2b.541</a:t>
            </a:r>
            <a:r>
              <a:rPr lang="en-US" sz="2399">
                <a:solidFill>
                  <a:srgbClr val="E9E9E9"/>
                </a:solidFill>
                <a:latin typeface="Brixton"/>
                <a:ea typeface="Brixton"/>
                <a:cs typeface="Brixton"/>
                <a:sym typeface="Brixton"/>
              </a:rPr>
              <a:t> (Accessed: 26th January 2026).</a:t>
            </a:r>
          </a:p>
          <a:p>
            <a:pPr algn="ctr">
              <a:lnSpc>
                <a:spcPts val="3359"/>
              </a:lnSpc>
            </a:pPr>
            <a:endParaRPr lang="en-US" sz="2399">
              <a:solidFill>
                <a:srgbClr val="E9E9E9"/>
              </a:solidFill>
              <a:latin typeface="Brixton"/>
              <a:ea typeface="Brixton"/>
              <a:cs typeface="Brixton"/>
              <a:sym typeface="Brixton"/>
            </a:endParaRPr>
          </a:p>
          <a:p>
            <a:pPr algn="ctr">
              <a:lnSpc>
                <a:spcPts val="3359"/>
              </a:lnSpc>
            </a:pPr>
            <a:r>
              <a:rPr lang="en-US" sz="2399">
                <a:solidFill>
                  <a:srgbClr val="E9E9E9"/>
                </a:solidFill>
                <a:latin typeface="Brixton"/>
                <a:ea typeface="Brixton"/>
                <a:cs typeface="Brixton"/>
                <a:sym typeface="Brixton"/>
              </a:rPr>
              <a:t>Department for Education (2011). ‘Teachers’ Standards’. GOV.UK. Available at: </a:t>
            </a:r>
            <a:r>
              <a:rPr lang="en-US" sz="2399" u="sng">
                <a:solidFill>
                  <a:srgbClr val="E9E9E9"/>
                </a:solidFill>
                <a:latin typeface="Brixton"/>
                <a:ea typeface="Brixton"/>
                <a:cs typeface="Brixton"/>
                <a:sym typeface="Brixton"/>
                <a:hlinkClick r:id="rId3" tooltip="https://www.gov.uk/government/publications/teachers-standards"/>
              </a:rPr>
              <a:t>https://www.gov.uk/government/publications/teachers-standards</a:t>
            </a:r>
            <a:r>
              <a:rPr lang="en-US" sz="2399">
                <a:solidFill>
                  <a:srgbClr val="E9E9E9"/>
                </a:solidFill>
                <a:latin typeface="Brixton"/>
                <a:ea typeface="Brixton"/>
                <a:cs typeface="Brixton"/>
                <a:sym typeface="Brixton"/>
              </a:rPr>
              <a:t> (Accessed: 22 January 2026).</a:t>
            </a:r>
          </a:p>
          <a:p>
            <a:pPr algn="ctr">
              <a:lnSpc>
                <a:spcPts val="3359"/>
              </a:lnSpc>
            </a:pPr>
            <a:endParaRPr lang="en-US" sz="2399">
              <a:solidFill>
                <a:srgbClr val="E9E9E9"/>
              </a:solidFill>
              <a:latin typeface="Brixton"/>
              <a:ea typeface="Brixton"/>
              <a:cs typeface="Brixton"/>
              <a:sym typeface="Brixton"/>
            </a:endParaRPr>
          </a:p>
          <a:p>
            <a:pPr algn="ctr">
              <a:lnSpc>
                <a:spcPts val="3359"/>
              </a:lnSpc>
            </a:pPr>
            <a:r>
              <a:rPr lang="en-US" sz="2399">
                <a:solidFill>
                  <a:srgbClr val="E9E9E9"/>
                </a:solidFill>
                <a:latin typeface="Brixton"/>
                <a:ea typeface="Brixton"/>
                <a:cs typeface="Brixton"/>
                <a:sym typeface="Brixton"/>
              </a:rPr>
              <a:t>Department for Education (2021). ‘Teachers’ Standards Guidance for School leaders, School Staff and Governing Bodies’. GOV.UK. Available at: </a:t>
            </a:r>
            <a:r>
              <a:rPr lang="en-US" sz="2399" u="sng">
                <a:solidFill>
                  <a:srgbClr val="E9E9E9"/>
                </a:solidFill>
                <a:latin typeface="Brixton"/>
                <a:ea typeface="Brixton"/>
                <a:cs typeface="Brixton"/>
                <a:sym typeface="Brixton"/>
                <a:hlinkClick r:id="rId4" tooltip="https://assets.publishing.service.gov.uk/media/61b73d6c8fa8f50384489c9a/Teachers__Standards_Dec_2021.pdf"/>
              </a:rPr>
              <a:t>https://assets.publishing.service.gov.uk/media/61b73d6c8fa8f50384489c9a/Teachers__Standards_Dec_2021.pdf</a:t>
            </a:r>
            <a:r>
              <a:rPr lang="en-US" sz="2399">
                <a:solidFill>
                  <a:srgbClr val="E9E9E9"/>
                </a:solidFill>
                <a:latin typeface="Brixton"/>
                <a:ea typeface="Brixton"/>
                <a:cs typeface="Brixton"/>
                <a:sym typeface="Brixton"/>
              </a:rPr>
              <a:t> (Accessed: 26th January 2026). </a:t>
            </a:r>
          </a:p>
          <a:p>
            <a:pPr algn="ctr">
              <a:lnSpc>
                <a:spcPts val="3359"/>
              </a:lnSpc>
            </a:pPr>
            <a:endParaRPr lang="en-US" sz="2399">
              <a:solidFill>
                <a:srgbClr val="E9E9E9"/>
              </a:solidFill>
              <a:latin typeface="Brixton"/>
              <a:ea typeface="Brixton"/>
              <a:cs typeface="Brixton"/>
              <a:sym typeface="Brixton"/>
            </a:endParaRPr>
          </a:p>
          <a:p>
            <a:pPr algn="ctr">
              <a:lnSpc>
                <a:spcPts val="3359"/>
              </a:lnSpc>
            </a:pPr>
            <a:r>
              <a:rPr lang="en-US" sz="2399">
                <a:solidFill>
                  <a:srgbClr val="E9E9E9"/>
                </a:solidFill>
                <a:latin typeface="Brixton"/>
                <a:ea typeface="Brixton"/>
                <a:cs typeface="Brixton"/>
                <a:sym typeface="Brixton"/>
              </a:rPr>
              <a:t>HWB (2016). ‘Scaffolding framework for teaching assistant-pupil interactions’. Available at: </a:t>
            </a:r>
            <a:r>
              <a:rPr lang="en-US" sz="2399" u="sng">
                <a:solidFill>
                  <a:srgbClr val="E9E9E9"/>
                </a:solidFill>
                <a:latin typeface="Brixton"/>
                <a:ea typeface="Brixton"/>
                <a:cs typeface="Brixton"/>
                <a:sym typeface="Brixton"/>
                <a:hlinkClick r:id="rId5" tooltip="https://hwb.gov.wales/api/storage/c2e23e2b-04f8-4677-8f30-59def5067a8a/EEF_-_TA_Supplementary_Scaffolding_Framework.pdf?preview=true&amp;utm_source=copilot.com"/>
              </a:rPr>
              <a:t>https://hwb.gov.wales/api/storage/c2e23e2b-04f8-4677-8f30-59def5067a8a/EEF_-_TA_Supplementary_Scaffolding_Framework.pdf?preview=true&amp;utm_source=copilot.com</a:t>
            </a:r>
            <a:r>
              <a:rPr lang="en-US" sz="2399">
                <a:solidFill>
                  <a:srgbClr val="E9E9E9"/>
                </a:solidFill>
                <a:latin typeface="Brixton"/>
                <a:ea typeface="Brixton"/>
                <a:cs typeface="Brixton"/>
                <a:sym typeface="Brixton"/>
              </a:rPr>
              <a:t> (Accessed: 26th January 2026).</a:t>
            </a:r>
          </a:p>
          <a:p>
            <a:pPr algn="ctr">
              <a:lnSpc>
                <a:spcPts val="3779"/>
              </a:lnSpc>
            </a:pPr>
            <a:endParaRPr lang="en-US" sz="2399">
              <a:solidFill>
                <a:srgbClr val="E9E9E9"/>
              </a:solidFill>
              <a:latin typeface="Brixton"/>
              <a:ea typeface="Brixton"/>
              <a:cs typeface="Brixton"/>
              <a:sym typeface="Brixton"/>
            </a:endParaRPr>
          </a:p>
          <a:p>
            <a:pPr algn="ctr">
              <a:lnSpc>
                <a:spcPts val="3779"/>
              </a:lnSpc>
            </a:pPr>
            <a:r>
              <a:rPr lang="en-US" sz="2699">
                <a:solidFill>
                  <a:srgbClr val="E9E9E9"/>
                </a:solidFill>
                <a:latin typeface="Brixton"/>
                <a:ea typeface="Brixton"/>
                <a:cs typeface="Brixton"/>
                <a:sym typeface="Brixton"/>
              </a:rPr>
              <a:t>KHARE, K. (2018). ‘CONTEXTUALIZING LEARNING USING SCAFFOLDING’. AVAILABLE AT: </a:t>
            </a:r>
            <a:r>
              <a:rPr lang="en-US" sz="2699" u="sng">
                <a:solidFill>
                  <a:srgbClr val="E9E9E9"/>
                </a:solidFill>
                <a:latin typeface="Brixton"/>
                <a:ea typeface="Brixton"/>
                <a:cs typeface="Brixton"/>
                <a:sym typeface="Brixton"/>
                <a:hlinkClick r:id="rId6" tooltip="https://medium.com/a-teachers-hat/contextualizing-learning-using-scaffolding-a6046434fc88"/>
              </a:rPr>
              <a:t>HTTPS://MEDIUM.COM/A-TEACHERS-HAT/CONTEXTUALIZING-LEARNING-USING-SCAFFOLDING-A6046434FC88</a:t>
            </a:r>
            <a:r>
              <a:rPr lang="en-US" sz="2699">
                <a:solidFill>
                  <a:srgbClr val="E9E9E9"/>
                </a:solidFill>
                <a:latin typeface="Brixton"/>
                <a:ea typeface="Brixton"/>
                <a:cs typeface="Brixton"/>
                <a:sym typeface="Brixton"/>
              </a:rPr>
              <a:t> (ACCESSED: 26TH JANUARY 2026).</a:t>
            </a:r>
          </a:p>
          <a:p>
            <a:pPr algn="ctr">
              <a:lnSpc>
                <a:spcPts val="3779"/>
              </a:lnSpc>
              <a:spcBef>
                <a:spcPct val="0"/>
              </a:spcBef>
            </a:pPr>
            <a:endParaRPr lang="en-US" sz="2699">
              <a:solidFill>
                <a:srgbClr val="E9E9E9"/>
              </a:solidFill>
              <a:latin typeface="Brixton"/>
              <a:ea typeface="Brixton"/>
              <a:cs typeface="Brixton"/>
              <a:sym typeface="Brixto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TextBox 2"/>
          <p:cNvSpPr txBox="1"/>
          <p:nvPr/>
        </p:nvSpPr>
        <p:spPr>
          <a:xfrm>
            <a:off x="176881" y="105635"/>
            <a:ext cx="4621649" cy="782132"/>
          </a:xfrm>
          <a:prstGeom prst="rect">
            <a:avLst/>
          </a:prstGeom>
        </p:spPr>
        <p:txBody>
          <a:bodyPr lIns="0" tIns="0" rIns="0" bIns="0" rtlCol="0" anchor="t">
            <a:spAutoFit/>
          </a:bodyPr>
          <a:lstStyle/>
          <a:p>
            <a:pPr algn="ctr">
              <a:lnSpc>
                <a:spcPts val="6240"/>
              </a:lnSpc>
              <a:spcBef>
                <a:spcPct val="0"/>
              </a:spcBef>
            </a:pPr>
            <a:r>
              <a:rPr lang="en-US" sz="4457" u="sng">
                <a:solidFill>
                  <a:srgbClr val="E9E9E9"/>
                </a:solidFill>
                <a:latin typeface="Brixton"/>
                <a:ea typeface="Brixton"/>
                <a:cs typeface="Brixton"/>
                <a:sym typeface="Brixton"/>
              </a:rPr>
              <a:t>REFERENCE LIST</a:t>
            </a:r>
          </a:p>
        </p:txBody>
      </p:sp>
      <p:sp>
        <p:nvSpPr>
          <p:cNvPr id="3" name="TextBox 3"/>
          <p:cNvSpPr txBox="1"/>
          <p:nvPr/>
        </p:nvSpPr>
        <p:spPr>
          <a:xfrm>
            <a:off x="176881" y="962025"/>
            <a:ext cx="17855544" cy="9609456"/>
          </a:xfrm>
          <a:prstGeom prst="rect">
            <a:avLst/>
          </a:prstGeom>
        </p:spPr>
        <p:txBody>
          <a:bodyPr lIns="0" tIns="0" rIns="0" bIns="0" rtlCol="0" anchor="t">
            <a:spAutoFit/>
          </a:bodyPr>
          <a:lstStyle/>
          <a:p>
            <a:pPr algn="ctr">
              <a:lnSpc>
                <a:spcPts val="3219"/>
              </a:lnSpc>
            </a:pPr>
            <a:r>
              <a:rPr lang="en-US" sz="2299">
                <a:solidFill>
                  <a:srgbClr val="E9E9E9"/>
                </a:solidFill>
                <a:latin typeface="Brixton"/>
                <a:ea typeface="Brixton"/>
                <a:cs typeface="Brixton"/>
                <a:sym typeface="Brixton"/>
              </a:rPr>
              <a:t>LANTZ, S.E. AND RAY, S. (2022). ‘FREUD DEVELOPMENTAL THEORY.’ PUBMED. AVAILABLE AT: </a:t>
            </a:r>
            <a:r>
              <a:rPr lang="en-US" sz="2299" u="sng">
                <a:solidFill>
                  <a:srgbClr val="E9E9E9"/>
                </a:solidFill>
                <a:latin typeface="Brixton"/>
                <a:ea typeface="Brixton"/>
                <a:cs typeface="Brixton"/>
                <a:sym typeface="Brixton"/>
                <a:hlinkClick r:id="rId2" tooltip="https://www.ncbi.nlm.nih.gov/books/NBK557526/#article-20413.s1"/>
              </a:rPr>
              <a:t>https://www.ncbi.nlm.nih.gov/books/NBK557526/#article-20413.s1</a:t>
            </a:r>
            <a:r>
              <a:rPr lang="en-US" sz="2299">
                <a:solidFill>
                  <a:srgbClr val="E9E9E9"/>
                </a:solidFill>
                <a:latin typeface="Brixton"/>
                <a:ea typeface="Brixton"/>
                <a:cs typeface="Brixton"/>
                <a:sym typeface="Brixton"/>
              </a:rPr>
              <a:t> (Accessed: 19th January 2026).</a:t>
            </a:r>
          </a:p>
          <a:p>
            <a:pPr algn="ctr">
              <a:lnSpc>
                <a:spcPts val="3219"/>
              </a:lnSpc>
            </a:pPr>
            <a:endParaRPr lang="en-US" sz="2299">
              <a:solidFill>
                <a:srgbClr val="E9E9E9"/>
              </a:solidFill>
              <a:latin typeface="Brixton"/>
              <a:ea typeface="Brixton"/>
              <a:cs typeface="Brixton"/>
              <a:sym typeface="Brixton"/>
            </a:endParaRPr>
          </a:p>
          <a:p>
            <a:pPr algn="ctr">
              <a:lnSpc>
                <a:spcPts val="3219"/>
              </a:lnSpc>
            </a:pPr>
            <a:r>
              <a:rPr lang="en-US" sz="2299">
                <a:solidFill>
                  <a:srgbClr val="E9E9E9"/>
                </a:solidFill>
                <a:latin typeface="Brixton"/>
                <a:ea typeface="Brixton"/>
                <a:cs typeface="Brixton"/>
                <a:sym typeface="Brixton"/>
              </a:rPr>
              <a:t>Madanagopal, D. (2020). ‘Piaget’s theory and stages of cognitive development- an overview’. Scholars Journal of Applied Medical Sciences. Available at: </a:t>
            </a:r>
            <a:r>
              <a:rPr lang="en-US" sz="2299" u="sng">
                <a:solidFill>
                  <a:srgbClr val="E9E9E9"/>
                </a:solidFill>
                <a:latin typeface="Brixton"/>
                <a:ea typeface="Brixton"/>
                <a:cs typeface="Brixton"/>
                <a:sym typeface="Brixton"/>
                <a:hlinkClick r:id="rId3" tooltip="https://doi.org/10.36347/sjams.2020.v08i09.034"/>
              </a:rPr>
              <a:t>https://doi.org/10.36347/sjams.2020.v08i09.034</a:t>
            </a:r>
            <a:r>
              <a:rPr lang="en-US" sz="2299">
                <a:solidFill>
                  <a:srgbClr val="E9E9E9"/>
                </a:solidFill>
                <a:latin typeface="Brixton"/>
                <a:ea typeface="Brixton"/>
                <a:cs typeface="Brixton"/>
                <a:sym typeface="Brixton"/>
              </a:rPr>
              <a:t> (Accessed: 26th January 2026).</a:t>
            </a:r>
          </a:p>
          <a:p>
            <a:pPr algn="ctr">
              <a:lnSpc>
                <a:spcPts val="3219"/>
              </a:lnSpc>
            </a:pPr>
            <a:endParaRPr lang="en-US" sz="2299">
              <a:solidFill>
                <a:srgbClr val="E9E9E9"/>
              </a:solidFill>
              <a:latin typeface="Brixton"/>
              <a:ea typeface="Brixton"/>
              <a:cs typeface="Brixton"/>
              <a:sym typeface="Brixton"/>
            </a:endParaRPr>
          </a:p>
          <a:p>
            <a:pPr algn="ctr">
              <a:lnSpc>
                <a:spcPts val="3219"/>
              </a:lnSpc>
            </a:pPr>
            <a:r>
              <a:rPr lang="en-US" sz="2299">
                <a:solidFill>
                  <a:srgbClr val="E9E9E9"/>
                </a:solidFill>
                <a:latin typeface="Brixton"/>
                <a:ea typeface="Brixton"/>
                <a:cs typeface="Brixton"/>
                <a:sym typeface="Brixton"/>
              </a:rPr>
              <a:t>Madsen, C. (2025). ‘Jean Piaget and the Theory of Cognitive Development’. Pressbooks pub. Available at: </a:t>
            </a:r>
            <a:r>
              <a:rPr lang="en-US" sz="2299" u="sng">
                <a:solidFill>
                  <a:srgbClr val="E9E9E9"/>
                </a:solidFill>
                <a:latin typeface="Brixton"/>
                <a:ea typeface="Brixton"/>
                <a:cs typeface="Brixton"/>
                <a:sym typeface="Brixton"/>
                <a:hlinkClick r:id="rId4" tooltip="https://isu.pressbooks.pub/thuff/chapter/jean-piaget/"/>
              </a:rPr>
              <a:t>https://isu.pressbooks.pub/thuff/chapter/jean-piaget/</a:t>
            </a:r>
            <a:r>
              <a:rPr lang="en-US" sz="2299">
                <a:solidFill>
                  <a:srgbClr val="E9E9E9"/>
                </a:solidFill>
                <a:latin typeface="Brixton"/>
                <a:ea typeface="Brixton"/>
                <a:cs typeface="Brixton"/>
                <a:sym typeface="Brixton"/>
              </a:rPr>
              <a:t> (Accessed: 25th January 2026).</a:t>
            </a:r>
          </a:p>
          <a:p>
            <a:pPr algn="ctr">
              <a:lnSpc>
                <a:spcPts val="3219"/>
              </a:lnSpc>
            </a:pPr>
            <a:endParaRPr lang="en-US" sz="2299">
              <a:solidFill>
                <a:srgbClr val="E9E9E9"/>
              </a:solidFill>
              <a:latin typeface="Brixton"/>
              <a:ea typeface="Brixton"/>
              <a:cs typeface="Brixton"/>
              <a:sym typeface="Brixton"/>
            </a:endParaRPr>
          </a:p>
          <a:p>
            <a:pPr algn="ctr">
              <a:lnSpc>
                <a:spcPts val="3219"/>
              </a:lnSpc>
            </a:pPr>
            <a:r>
              <a:rPr lang="en-US" sz="2299">
                <a:solidFill>
                  <a:srgbClr val="E9E9E9"/>
                </a:solidFill>
                <a:latin typeface="Brixton"/>
                <a:ea typeface="Brixton"/>
                <a:cs typeface="Brixton"/>
                <a:sym typeface="Brixton"/>
              </a:rPr>
              <a:t>Mcleod, S. (2025). ‘Freud’s Psychosexual Theory and 5 Stages of Human Development’. Simply Psychology. Available at: </a:t>
            </a:r>
            <a:r>
              <a:rPr lang="en-US" sz="2299" u="sng">
                <a:solidFill>
                  <a:srgbClr val="E9E9E9"/>
                </a:solidFill>
                <a:latin typeface="Brixton"/>
                <a:ea typeface="Brixton"/>
                <a:cs typeface="Brixton"/>
                <a:sym typeface="Brixton"/>
                <a:hlinkClick r:id="rId5" tooltip="https://www.simplypsychology.org/psychosexual.html"/>
              </a:rPr>
              <a:t>https://www.simplypsychology.org/psychosexual.html</a:t>
            </a:r>
            <a:r>
              <a:rPr lang="en-US" sz="2299">
                <a:solidFill>
                  <a:srgbClr val="E9E9E9"/>
                </a:solidFill>
                <a:latin typeface="Brixton"/>
                <a:ea typeface="Brixton"/>
                <a:cs typeface="Brixton"/>
                <a:sym typeface="Brixton"/>
              </a:rPr>
              <a:t> (Accessed: 25th January 2026).</a:t>
            </a:r>
          </a:p>
          <a:p>
            <a:pPr algn="ctr">
              <a:lnSpc>
                <a:spcPts val="3219"/>
              </a:lnSpc>
            </a:pPr>
            <a:endParaRPr lang="en-US" sz="2299">
              <a:solidFill>
                <a:srgbClr val="E9E9E9"/>
              </a:solidFill>
              <a:latin typeface="Brixton"/>
              <a:ea typeface="Brixton"/>
              <a:cs typeface="Brixton"/>
              <a:sym typeface="Brixton"/>
            </a:endParaRPr>
          </a:p>
          <a:p>
            <a:pPr algn="ctr">
              <a:lnSpc>
                <a:spcPts val="3219"/>
              </a:lnSpc>
            </a:pPr>
            <a:r>
              <a:rPr lang="en-US" sz="2299">
                <a:solidFill>
                  <a:srgbClr val="E9E9E9"/>
                </a:solidFill>
                <a:latin typeface="Brixton"/>
                <a:ea typeface="Brixton"/>
                <a:cs typeface="Brixton"/>
                <a:sym typeface="Brixton"/>
              </a:rPr>
              <a:t>Muh Fauzan Nastiar (2025). ‘APPLICATION OF PIAGET’S THEORY IN EARLY CHILDHOOD EDUCATION CURRICULUM DEVELOPMENT.’ Research Gate. Available at: </a:t>
            </a:r>
            <a:r>
              <a:rPr lang="en-US" sz="2299" u="sng">
                <a:solidFill>
                  <a:srgbClr val="E9E9E9"/>
                </a:solidFill>
                <a:latin typeface="Brixton"/>
                <a:ea typeface="Brixton"/>
                <a:cs typeface="Brixton"/>
                <a:sym typeface="Brixton"/>
                <a:hlinkClick r:id="rId6" tooltip="https://www.researchgate.net/publication/388460800_APPLICATION_OF_PIAGET"/>
              </a:rPr>
              <a:t>https://www.researchgate.net/publication/388460800_APPLICATION_OF_PIAGET</a:t>
            </a:r>
            <a:r>
              <a:rPr lang="en-US" sz="2299">
                <a:solidFill>
                  <a:srgbClr val="E9E9E9"/>
                </a:solidFill>
                <a:latin typeface="Brixton"/>
                <a:ea typeface="Brixton"/>
                <a:cs typeface="Brixton"/>
                <a:sym typeface="Brixton"/>
              </a:rPr>
              <a:t> (Accessed: 25th January 2026).</a:t>
            </a:r>
          </a:p>
          <a:p>
            <a:pPr algn="ctr">
              <a:lnSpc>
                <a:spcPts val="3219"/>
              </a:lnSpc>
            </a:pPr>
            <a:endParaRPr lang="en-US" sz="2299">
              <a:solidFill>
                <a:srgbClr val="E9E9E9"/>
              </a:solidFill>
              <a:latin typeface="Brixton"/>
              <a:ea typeface="Brixton"/>
              <a:cs typeface="Brixton"/>
              <a:sym typeface="Brixton"/>
            </a:endParaRPr>
          </a:p>
          <a:p>
            <a:pPr algn="ctr">
              <a:lnSpc>
                <a:spcPts val="3219"/>
              </a:lnSpc>
            </a:pPr>
            <a:r>
              <a:rPr lang="en-US" sz="2299">
                <a:solidFill>
                  <a:srgbClr val="E9E9E9"/>
                </a:solidFill>
                <a:latin typeface="Brixton"/>
                <a:ea typeface="Brixton"/>
                <a:cs typeface="Brixton"/>
                <a:sym typeface="Brixton"/>
              </a:rPr>
              <a:t>Oakley, L. (2004). ‘Cognitive Development’. Available at: file:///C:/Users/Student/Downloads/9780203482834_previewpdf.pdf (Accessed: 8th January 2026).</a:t>
            </a:r>
          </a:p>
          <a:p>
            <a:pPr algn="ctr">
              <a:lnSpc>
                <a:spcPts val="3219"/>
              </a:lnSpc>
            </a:pPr>
            <a:endParaRPr lang="en-US" sz="2299">
              <a:solidFill>
                <a:srgbClr val="E9E9E9"/>
              </a:solidFill>
              <a:latin typeface="Brixton"/>
              <a:ea typeface="Brixton"/>
              <a:cs typeface="Brixton"/>
              <a:sym typeface="Brixton"/>
            </a:endParaRPr>
          </a:p>
          <a:p>
            <a:pPr algn="ctr">
              <a:lnSpc>
                <a:spcPts val="3219"/>
              </a:lnSpc>
            </a:pPr>
            <a:r>
              <a:rPr lang="en-US" sz="2299">
                <a:solidFill>
                  <a:srgbClr val="E9E9E9"/>
                </a:solidFill>
                <a:latin typeface="Brixton"/>
                <a:ea typeface="Brixton"/>
                <a:cs typeface="Brixton"/>
                <a:sym typeface="Brixton"/>
              </a:rPr>
              <a:t>Ortega, C. (2025). ‘Mental Development: Understanding the Foundations of Cognitive and Emotional Growth.’ Child Adolescence Health. Volume 9(Issue 1). Available at: </a:t>
            </a:r>
            <a:r>
              <a:rPr lang="en-US" sz="2299" u="sng">
                <a:solidFill>
                  <a:srgbClr val="E9E9E9"/>
                </a:solidFill>
                <a:latin typeface="Brixton"/>
                <a:ea typeface="Brixton"/>
                <a:cs typeface="Brixton"/>
                <a:sym typeface="Brixton"/>
                <a:hlinkClick r:id="rId7" tooltip="https://doi.org/10.35841/aajcah-9.1.250"/>
              </a:rPr>
              <a:t>https://doi.org/10.35841/aajcah-9.1.250</a:t>
            </a:r>
            <a:r>
              <a:rPr lang="en-US" sz="2299">
                <a:solidFill>
                  <a:srgbClr val="E9E9E9"/>
                </a:solidFill>
                <a:latin typeface="Brixton"/>
                <a:ea typeface="Brixton"/>
                <a:cs typeface="Brixton"/>
                <a:sym typeface="Brixton"/>
              </a:rPr>
              <a:t> ( Accessed: 26th January 2026).</a:t>
            </a:r>
          </a:p>
          <a:p>
            <a:pPr algn="ctr">
              <a:lnSpc>
                <a:spcPts val="3219"/>
              </a:lnSpc>
              <a:spcBef>
                <a:spcPct val="0"/>
              </a:spcBef>
            </a:pPr>
            <a:endParaRPr lang="en-US" sz="2299">
              <a:solidFill>
                <a:srgbClr val="E9E9E9"/>
              </a:solidFill>
              <a:latin typeface="Brixton"/>
              <a:ea typeface="Brixton"/>
              <a:cs typeface="Brixton"/>
              <a:sym typeface="Brixto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5B68D"/>
        </a:solidFill>
        <a:effectLst/>
      </p:bgPr>
    </p:bg>
    <p:spTree>
      <p:nvGrpSpPr>
        <p:cNvPr id="1" name=""/>
        <p:cNvGrpSpPr/>
        <p:nvPr/>
      </p:nvGrpSpPr>
      <p:grpSpPr>
        <a:xfrm>
          <a:off x="0" y="0"/>
          <a:ext cx="0" cy="0"/>
          <a:chOff x="0" y="0"/>
          <a:chExt cx="0" cy="0"/>
        </a:xfrm>
      </p:grpSpPr>
      <p:sp>
        <p:nvSpPr>
          <p:cNvPr id="2" name="TextBox 2"/>
          <p:cNvSpPr txBox="1"/>
          <p:nvPr/>
        </p:nvSpPr>
        <p:spPr>
          <a:xfrm>
            <a:off x="176881" y="246568"/>
            <a:ext cx="4621649" cy="782132"/>
          </a:xfrm>
          <a:prstGeom prst="rect">
            <a:avLst/>
          </a:prstGeom>
        </p:spPr>
        <p:txBody>
          <a:bodyPr lIns="0" tIns="0" rIns="0" bIns="0" rtlCol="0" anchor="t">
            <a:spAutoFit/>
          </a:bodyPr>
          <a:lstStyle/>
          <a:p>
            <a:pPr algn="ctr">
              <a:lnSpc>
                <a:spcPts val="6240"/>
              </a:lnSpc>
              <a:spcBef>
                <a:spcPct val="0"/>
              </a:spcBef>
            </a:pPr>
            <a:r>
              <a:rPr lang="en-US" sz="4457" u="sng">
                <a:solidFill>
                  <a:srgbClr val="E9E9E9"/>
                </a:solidFill>
                <a:latin typeface="Brixton"/>
                <a:ea typeface="Brixton"/>
                <a:cs typeface="Brixton"/>
                <a:sym typeface="Brixton"/>
              </a:rPr>
              <a:t>REFERENCE LIST</a:t>
            </a:r>
          </a:p>
        </p:txBody>
      </p:sp>
      <p:sp>
        <p:nvSpPr>
          <p:cNvPr id="3" name="TextBox 3"/>
          <p:cNvSpPr txBox="1"/>
          <p:nvPr/>
        </p:nvSpPr>
        <p:spPr>
          <a:xfrm>
            <a:off x="0" y="1129853"/>
            <a:ext cx="18288000" cy="7968615"/>
          </a:xfrm>
          <a:prstGeom prst="rect">
            <a:avLst/>
          </a:prstGeom>
        </p:spPr>
        <p:txBody>
          <a:bodyPr lIns="0" tIns="0" rIns="0" bIns="0" rtlCol="0" anchor="t">
            <a:spAutoFit/>
          </a:bodyPr>
          <a:lstStyle/>
          <a:p>
            <a:pPr algn="ctr">
              <a:lnSpc>
                <a:spcPts val="3359"/>
              </a:lnSpc>
            </a:pPr>
            <a:r>
              <a:rPr lang="en-US" sz="2400">
                <a:solidFill>
                  <a:srgbClr val="E9E9E9"/>
                </a:solidFill>
                <a:latin typeface="Brixton"/>
                <a:ea typeface="Brixton"/>
                <a:cs typeface="Brixton"/>
                <a:sym typeface="Brixton"/>
              </a:rPr>
              <a:t>POUND, L. (2019). ‘HOW CHILDREN LEARN (NEW EDITION)’. PRACTICAL PRESCHOOL BOOKS. AVAILABLE AT: </a:t>
            </a:r>
            <a:r>
              <a:rPr lang="en-US" sz="2400" u="sng">
                <a:solidFill>
                  <a:srgbClr val="E9E9E9"/>
                </a:solidFill>
                <a:latin typeface="Brixton"/>
                <a:ea typeface="Brixton"/>
                <a:cs typeface="Brixton"/>
                <a:sym typeface="Brixton"/>
                <a:hlinkClick r:id="rId2" tooltip="https://books.google.co.uk/books?id=q-64DwAAQBAJ&amp;printsec=frontcover#v=onepage&amp;q&amp;f=false"/>
              </a:rPr>
              <a:t>https://books.google.co.uk/books?id=q-64DwAAQBAJ&amp;printsec=frontcover#v=onepage&amp;q&amp;f=false</a:t>
            </a:r>
            <a:r>
              <a:rPr lang="en-US" sz="2400">
                <a:solidFill>
                  <a:srgbClr val="E9E9E9"/>
                </a:solidFill>
                <a:latin typeface="Brixton"/>
                <a:ea typeface="Brixton"/>
                <a:cs typeface="Brixton"/>
                <a:sym typeface="Brixton"/>
              </a:rPr>
              <a:t> (Accessed: 24th January 2026).</a:t>
            </a:r>
          </a:p>
          <a:p>
            <a:pPr algn="ctr">
              <a:lnSpc>
                <a:spcPts val="3359"/>
              </a:lnSpc>
            </a:pPr>
            <a:endParaRPr lang="en-US" sz="2400">
              <a:solidFill>
                <a:srgbClr val="E9E9E9"/>
              </a:solidFill>
              <a:latin typeface="Brixton"/>
              <a:ea typeface="Brixton"/>
              <a:cs typeface="Brixton"/>
              <a:sym typeface="Brixton"/>
            </a:endParaRPr>
          </a:p>
          <a:p>
            <a:pPr algn="ctr">
              <a:lnSpc>
                <a:spcPts val="3359"/>
              </a:lnSpc>
            </a:pPr>
            <a:r>
              <a:rPr lang="en-US" sz="2400">
                <a:solidFill>
                  <a:srgbClr val="E9E9E9"/>
                </a:solidFill>
                <a:latin typeface="Brixton"/>
                <a:ea typeface="Brixton"/>
                <a:cs typeface="Brixton"/>
                <a:sym typeface="Brixton"/>
              </a:rPr>
              <a:t>Siegler, R. (1989). ‘Mechanisms Of Cognitive Development’. Annual Review of Psychology. Available at: </a:t>
            </a:r>
            <a:r>
              <a:rPr lang="en-US" sz="2400" u="sng">
                <a:solidFill>
                  <a:srgbClr val="E9E9E9"/>
                </a:solidFill>
                <a:latin typeface="Brixton"/>
                <a:ea typeface="Brixton"/>
                <a:cs typeface="Brixton"/>
                <a:sym typeface="Brixton"/>
                <a:hlinkClick r:id="rId3" tooltip="https://doi.org/10.1146/annurev.psych.40.1.353"/>
              </a:rPr>
              <a:t>https://doi.org/10.1146/annurev.psych.40.1.353</a:t>
            </a:r>
            <a:r>
              <a:rPr lang="en-US" sz="2400">
                <a:solidFill>
                  <a:srgbClr val="E9E9E9"/>
                </a:solidFill>
                <a:latin typeface="Brixton"/>
                <a:ea typeface="Brixton"/>
                <a:cs typeface="Brixton"/>
                <a:sym typeface="Brixton"/>
              </a:rPr>
              <a:t> (Accessed: 26th January 2026).</a:t>
            </a:r>
          </a:p>
          <a:p>
            <a:pPr algn="ctr">
              <a:lnSpc>
                <a:spcPts val="3359"/>
              </a:lnSpc>
            </a:pPr>
            <a:endParaRPr lang="en-US" sz="2400">
              <a:solidFill>
                <a:srgbClr val="E9E9E9"/>
              </a:solidFill>
              <a:latin typeface="Brixton"/>
              <a:ea typeface="Brixton"/>
              <a:cs typeface="Brixton"/>
              <a:sym typeface="Brixton"/>
            </a:endParaRPr>
          </a:p>
          <a:p>
            <a:pPr algn="ctr">
              <a:lnSpc>
                <a:spcPts val="3359"/>
              </a:lnSpc>
            </a:pPr>
            <a:r>
              <a:rPr lang="en-US" sz="2400">
                <a:solidFill>
                  <a:srgbClr val="E9E9E9"/>
                </a:solidFill>
                <a:latin typeface="Brixton"/>
                <a:ea typeface="Brixton"/>
                <a:cs typeface="Brixton"/>
                <a:sym typeface="Brixton"/>
              </a:rPr>
              <a:t>Team, E.C. (2025). ‘Ethics &amp; Appropriate Use’. Available at: </a:t>
            </a:r>
            <a:r>
              <a:rPr lang="en-US" sz="2400" u="sng">
                <a:solidFill>
                  <a:srgbClr val="E9E9E9"/>
                </a:solidFill>
                <a:latin typeface="Brixton"/>
                <a:ea typeface="Brixton"/>
                <a:cs typeface="Brixton"/>
                <a:sym typeface="Brixton"/>
                <a:hlinkClick r:id="rId4" tooltip="https://www.cogn-iq.org/learn/theory/pedagogy/"/>
              </a:rPr>
              <a:t>https://www.cogn-iq.org/learn/theory/pedagogy/</a:t>
            </a:r>
            <a:r>
              <a:rPr lang="en-US" sz="2400">
                <a:solidFill>
                  <a:srgbClr val="E9E9E9"/>
                </a:solidFill>
                <a:latin typeface="Brixton"/>
                <a:ea typeface="Brixton"/>
                <a:cs typeface="Brixton"/>
                <a:sym typeface="Brixton"/>
              </a:rPr>
              <a:t> (Accessed: 8th January 2026).</a:t>
            </a:r>
          </a:p>
          <a:p>
            <a:pPr algn="ctr">
              <a:lnSpc>
                <a:spcPts val="3359"/>
              </a:lnSpc>
            </a:pPr>
            <a:endParaRPr lang="en-US" sz="2400">
              <a:solidFill>
                <a:srgbClr val="E9E9E9"/>
              </a:solidFill>
              <a:latin typeface="Brixton"/>
              <a:ea typeface="Brixton"/>
              <a:cs typeface="Brixton"/>
              <a:sym typeface="Brixton"/>
            </a:endParaRPr>
          </a:p>
          <a:p>
            <a:pPr algn="ctr">
              <a:lnSpc>
                <a:spcPts val="3359"/>
              </a:lnSpc>
            </a:pPr>
            <a:r>
              <a:rPr lang="en-US" sz="2400">
                <a:solidFill>
                  <a:srgbClr val="E9E9E9"/>
                </a:solidFill>
                <a:latin typeface="Brixton"/>
                <a:ea typeface="Brixton"/>
                <a:cs typeface="Brixton"/>
                <a:sym typeface="Brixton"/>
              </a:rPr>
              <a:t>Van Der Stuyf, R.R. (2002). ‘Scaffolding as a Teaching Strategy’. Adolescent Learning and Development . Available at: </a:t>
            </a:r>
            <a:r>
              <a:rPr lang="en-US" sz="2400" u="sng">
                <a:solidFill>
                  <a:srgbClr val="E9E9E9"/>
                </a:solidFill>
                <a:latin typeface="Brixton"/>
                <a:ea typeface="Brixton"/>
                <a:cs typeface="Brixton"/>
                <a:sym typeface="Brixton"/>
                <a:hlinkClick r:id="rId5" tooltip="https://scholar.google.com/scholar?hl=en&amp;as_sdt=0%2C5&amp;q=what+is+scaffolding+in+education&amp;btnG="/>
              </a:rPr>
              <a:t>https://scholar.google.com/scholar?hl=en&amp;as_sdt=0%2C5&amp;q=what+is+scaffolding+in+education&amp;btnG=</a:t>
            </a:r>
            <a:r>
              <a:rPr lang="en-US" sz="2400">
                <a:solidFill>
                  <a:srgbClr val="E9E9E9"/>
                </a:solidFill>
                <a:latin typeface="Brixton"/>
                <a:ea typeface="Brixton"/>
                <a:cs typeface="Brixton"/>
                <a:sym typeface="Brixton"/>
              </a:rPr>
              <a:t> (Accessed: 26th January 2026).</a:t>
            </a:r>
          </a:p>
          <a:p>
            <a:pPr algn="ctr">
              <a:lnSpc>
                <a:spcPts val="3359"/>
              </a:lnSpc>
            </a:pPr>
            <a:endParaRPr lang="en-US" sz="2400">
              <a:solidFill>
                <a:srgbClr val="E9E9E9"/>
              </a:solidFill>
              <a:latin typeface="Brixton"/>
              <a:ea typeface="Brixton"/>
              <a:cs typeface="Brixton"/>
              <a:sym typeface="Brixton"/>
            </a:endParaRPr>
          </a:p>
          <a:p>
            <a:pPr algn="ctr">
              <a:lnSpc>
                <a:spcPts val="3359"/>
              </a:lnSpc>
            </a:pPr>
            <a:r>
              <a:rPr lang="en-US" sz="2400">
                <a:solidFill>
                  <a:srgbClr val="E9E9E9"/>
                </a:solidFill>
                <a:latin typeface="Brixton"/>
                <a:ea typeface="Brixton"/>
                <a:cs typeface="Brixton"/>
                <a:sym typeface="Brixton"/>
              </a:rPr>
              <a:t>Verenikina, I. (2003). ‘Understanding Scaffolding and the ZPD in Educational Research Understanding Scaffolding and the ZPD in Educational Research.’ Available at: </a:t>
            </a:r>
            <a:r>
              <a:rPr lang="en-US" sz="2400" u="sng">
                <a:solidFill>
                  <a:srgbClr val="E9E9E9"/>
                </a:solidFill>
                <a:latin typeface="Brixton"/>
                <a:ea typeface="Brixton"/>
                <a:cs typeface="Brixton"/>
                <a:sym typeface="Brixton"/>
                <a:hlinkClick r:id="rId6" tooltip="https://www.researchgate.net/publication/267778614_Understanding_Scaffolding_and_the_ZPD_in_Educational_Research"/>
              </a:rPr>
              <a:t>(PDF) Understanding Scaffolding and the ZPD in Educational Research</a:t>
            </a:r>
            <a:r>
              <a:rPr lang="en-US" sz="2400">
                <a:solidFill>
                  <a:srgbClr val="E9E9E9"/>
                </a:solidFill>
                <a:latin typeface="Brixton"/>
                <a:ea typeface="Brixton"/>
                <a:cs typeface="Brixton"/>
                <a:sym typeface="Brixton"/>
              </a:rPr>
              <a:t> ( Accessed: 26th January 2026). </a:t>
            </a:r>
          </a:p>
          <a:p>
            <a:pPr algn="ctr">
              <a:lnSpc>
                <a:spcPts val="3359"/>
              </a:lnSpc>
            </a:pPr>
            <a:endParaRPr lang="en-US" sz="2400">
              <a:solidFill>
                <a:srgbClr val="E9E9E9"/>
              </a:solidFill>
              <a:latin typeface="Brixton"/>
              <a:ea typeface="Brixton"/>
              <a:cs typeface="Brixton"/>
              <a:sym typeface="Brixton"/>
            </a:endParaRPr>
          </a:p>
          <a:p>
            <a:pPr algn="ctr">
              <a:lnSpc>
                <a:spcPts val="3359"/>
              </a:lnSpc>
              <a:spcBef>
                <a:spcPct val="0"/>
              </a:spcBef>
            </a:pPr>
            <a:endParaRPr lang="en-US" sz="2400">
              <a:solidFill>
                <a:srgbClr val="E9E9E9"/>
              </a:solidFill>
              <a:latin typeface="Brixton"/>
              <a:ea typeface="Brixton"/>
              <a:cs typeface="Brixton"/>
              <a:sym typeface="Brixto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e9b53afff6a58aea8845c577b1b01437">
  <xsd:schema xmlns:xsd="http://www.w3.org/2001/XMLSchema" xmlns:xs="http://www.w3.org/2001/XMLSchema" xmlns:p="http://schemas.microsoft.com/office/2006/metadata/properties" xmlns:ns3="0085e1a2-9cbf-4b92-866b-21f3c89040b6" targetNamespace="http://schemas.microsoft.com/office/2006/metadata/properties" ma:root="true" ma:fieldsID="efa8e182d66093687806919a57643bd8"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D835BB2D-5CEA-4A5D-B000-175CC2191F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767331-53D8-48EC-969A-1B62E8443077}">
  <ds:schemaRefs>
    <ds:schemaRef ds:uri="http://schemas.microsoft.com/sharepoint/v3/contenttype/forms"/>
  </ds:schemaRefs>
</ds:datastoreItem>
</file>

<file path=customXml/itemProps3.xml><?xml version="1.0" encoding="utf-8"?>
<ds:datastoreItem xmlns:ds="http://schemas.openxmlformats.org/officeDocument/2006/customXml" ds:itemID="{5CCCAE68-1E81-4683-B574-5ACB30A48CDF}">
  <ds:schemaRefs>
    <ds:schemaRef ds:uri="http://schemas.microsoft.com/office/2006/documentManagement/types"/>
    <ds:schemaRef ds:uri="http://purl.org/dc/dcmitype/"/>
    <ds:schemaRef ds:uri="http://www.w3.org/XML/1998/namespace"/>
    <ds:schemaRef ds:uri="http://purl.org/dc/terms/"/>
    <ds:schemaRef ds:uri="http://purl.org/dc/elements/1.1/"/>
    <ds:schemaRef ds:uri="http://schemas.microsoft.com/office/infopath/2007/PartnerControls"/>
    <ds:schemaRef ds:uri="0085e1a2-9cbf-4b92-866b-21f3c89040b6"/>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50</TotalTime>
  <Words>3761</Words>
  <Application>Microsoft Office PowerPoint</Application>
  <PresentationFormat>Custom</PresentationFormat>
  <Paragraphs>165</Paragraphs>
  <Slides>10</Slides>
  <Notes>7</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Brixton</vt:lpstr>
      <vt:lpstr>Codec Pro</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development</dc:title>
  <dc:creator>Evie</dc:creator>
  <cp:lastModifiedBy>Cassi Herbert (2403806)</cp:lastModifiedBy>
  <cp:revision>3</cp:revision>
  <dcterms:created xsi:type="dcterms:W3CDTF">2006-08-16T00:00:00Z</dcterms:created>
  <dcterms:modified xsi:type="dcterms:W3CDTF">2026-01-26T17:10:40Z</dcterms:modified>
  <dc:identifier>DAG90y_-of0</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