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4"/>
  </p:sldMasterIdLst>
  <p:notesMasterIdLst>
    <p:notesMasterId r:id="rId35"/>
  </p:notesMasterIdLst>
  <p:handoutMasterIdLst>
    <p:handoutMasterId r:id="rId36"/>
  </p:handoutMasterIdLst>
  <p:sldIdLst>
    <p:sldId id="256" r:id="rId5"/>
    <p:sldId id="330" r:id="rId6"/>
    <p:sldId id="323" r:id="rId7"/>
    <p:sldId id="257" r:id="rId8"/>
    <p:sldId id="315" r:id="rId9"/>
    <p:sldId id="258" r:id="rId10"/>
    <p:sldId id="259" r:id="rId11"/>
    <p:sldId id="260" r:id="rId12"/>
    <p:sldId id="316" r:id="rId13"/>
    <p:sldId id="317" r:id="rId14"/>
    <p:sldId id="262" r:id="rId15"/>
    <p:sldId id="321" r:id="rId16"/>
    <p:sldId id="322" r:id="rId17"/>
    <p:sldId id="324" r:id="rId18"/>
    <p:sldId id="325" r:id="rId19"/>
    <p:sldId id="308" r:id="rId20"/>
    <p:sldId id="309" r:id="rId21"/>
    <p:sldId id="318" r:id="rId22"/>
    <p:sldId id="310" r:id="rId23"/>
    <p:sldId id="311" r:id="rId24"/>
    <p:sldId id="312" r:id="rId25"/>
    <p:sldId id="326" r:id="rId26"/>
    <p:sldId id="313" r:id="rId27"/>
    <p:sldId id="314" r:id="rId28"/>
    <p:sldId id="264" r:id="rId29"/>
    <p:sldId id="265" r:id="rId30"/>
    <p:sldId id="266" r:id="rId31"/>
    <p:sldId id="267" r:id="rId32"/>
    <p:sldId id="327" r:id="rId33"/>
    <p:sldId id="328" r:id="rId34"/>
  </p:sldIdLst>
  <p:sldSz cx="9144000" cy="6858000" type="screen4x3"/>
  <p:notesSz cx="6858000" cy="97234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4D391E7-6887-4633-B902-B671661D7CFC}"/>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endParaRPr lang="en-GB" altLang="en-US"/>
          </a:p>
        </p:txBody>
      </p:sp>
      <p:sp>
        <p:nvSpPr>
          <p:cNvPr id="18435" name="Rectangle 3">
            <a:extLst>
              <a:ext uri="{FF2B5EF4-FFF2-40B4-BE49-F238E27FC236}">
                <a16:creationId xmlns:a16="http://schemas.microsoft.com/office/drawing/2014/main" id="{EFB5B9E9-3A0A-4619-9FBD-8338F03C169F}"/>
              </a:ext>
            </a:extLst>
          </p:cNvPr>
          <p:cNvSpPr>
            <a:spLocks noGrp="1" noChangeArrowheads="1"/>
          </p:cNvSpPr>
          <p:nvPr>
            <p:ph type="dt" sz="quarter"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endParaRPr lang="en-GB" altLang="en-US"/>
          </a:p>
        </p:txBody>
      </p:sp>
      <p:sp>
        <p:nvSpPr>
          <p:cNvPr id="18436" name="Rectangle 4">
            <a:extLst>
              <a:ext uri="{FF2B5EF4-FFF2-40B4-BE49-F238E27FC236}">
                <a16:creationId xmlns:a16="http://schemas.microsoft.com/office/drawing/2014/main" id="{61D530C7-FE51-42E0-A684-1D1E9AA2E34E}"/>
              </a:ext>
            </a:extLst>
          </p:cNvPr>
          <p:cNvSpPr>
            <a:spLocks noGrp="1" noChangeArrowheads="1"/>
          </p:cNvSpPr>
          <p:nvPr>
            <p:ph type="ftr" sz="quarter" idx="2"/>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18437" name="Rectangle 5">
            <a:extLst>
              <a:ext uri="{FF2B5EF4-FFF2-40B4-BE49-F238E27FC236}">
                <a16:creationId xmlns:a16="http://schemas.microsoft.com/office/drawing/2014/main" id="{33B6A15D-34F4-403D-AF91-417E40610BE3}"/>
              </a:ext>
            </a:extLst>
          </p:cNvPr>
          <p:cNvSpPr>
            <a:spLocks noGrp="1" noChangeArrowheads="1"/>
          </p:cNvSpPr>
          <p:nvPr>
            <p:ph type="sldNum" sz="quarter" idx="3"/>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75E8BFBF-372C-41AE-A243-84C3F471073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40EB4DC8-5201-4932-9B3A-8C8097F89B64}"/>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endParaRPr lang="en-GB" altLang="en-US"/>
          </a:p>
        </p:txBody>
      </p:sp>
      <p:sp>
        <p:nvSpPr>
          <p:cNvPr id="8195" name="Rectangle 3">
            <a:extLst>
              <a:ext uri="{FF2B5EF4-FFF2-40B4-BE49-F238E27FC236}">
                <a16:creationId xmlns:a16="http://schemas.microsoft.com/office/drawing/2014/main" id="{574BD8FD-645F-4B5A-98D2-7BF424CEA95E}"/>
              </a:ext>
            </a:extLst>
          </p:cNvPr>
          <p:cNvSpPr>
            <a:spLocks noGrp="1" noChangeArrowheads="1"/>
          </p:cNvSpPr>
          <p:nvPr>
            <p:ph type="dt"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endParaRPr lang="en-GB" altLang="en-US"/>
          </a:p>
        </p:txBody>
      </p:sp>
      <p:sp>
        <p:nvSpPr>
          <p:cNvPr id="8196" name="Rectangle 4">
            <a:extLst>
              <a:ext uri="{FF2B5EF4-FFF2-40B4-BE49-F238E27FC236}">
                <a16:creationId xmlns:a16="http://schemas.microsoft.com/office/drawing/2014/main" id="{1BFE6556-D5B8-42BA-84FC-444A7AE69C1B}"/>
              </a:ext>
            </a:extLst>
          </p:cNvPr>
          <p:cNvSpPr>
            <a:spLocks noGrp="1" noRot="1" noChangeAspect="1" noChangeArrowheads="1" noTextEdit="1"/>
          </p:cNvSpPr>
          <p:nvPr>
            <p:ph type="sldImg" idx="2"/>
          </p:nvPr>
        </p:nvSpPr>
        <p:spPr bwMode="auto">
          <a:xfrm>
            <a:off x="998538" y="728663"/>
            <a:ext cx="4862512" cy="3646487"/>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197" name="Rectangle 5">
            <a:extLst>
              <a:ext uri="{FF2B5EF4-FFF2-40B4-BE49-F238E27FC236}">
                <a16:creationId xmlns:a16="http://schemas.microsoft.com/office/drawing/2014/main" id="{A0FD4C6F-5C7A-44B2-9B6F-6841FE2FFC12}"/>
              </a:ext>
            </a:extLst>
          </p:cNvPr>
          <p:cNvSpPr>
            <a:spLocks noGrp="1" noChangeArrowheads="1"/>
          </p:cNvSpPr>
          <p:nvPr>
            <p:ph type="body" sz="quarter" idx="3"/>
          </p:nvPr>
        </p:nvSpPr>
        <p:spPr bwMode="auto">
          <a:xfrm>
            <a:off x="685800" y="4618038"/>
            <a:ext cx="5486400" cy="4376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8198" name="Rectangle 6">
            <a:extLst>
              <a:ext uri="{FF2B5EF4-FFF2-40B4-BE49-F238E27FC236}">
                <a16:creationId xmlns:a16="http://schemas.microsoft.com/office/drawing/2014/main" id="{357B8917-6891-49BD-9A5B-FCAEED528C61}"/>
              </a:ext>
            </a:extLst>
          </p:cNvPr>
          <p:cNvSpPr>
            <a:spLocks noGrp="1" noChangeArrowheads="1"/>
          </p:cNvSpPr>
          <p:nvPr>
            <p:ph type="ftr" sz="quarter" idx="4"/>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8199" name="Rectangle 7">
            <a:extLst>
              <a:ext uri="{FF2B5EF4-FFF2-40B4-BE49-F238E27FC236}">
                <a16:creationId xmlns:a16="http://schemas.microsoft.com/office/drawing/2014/main" id="{1790878B-1B1F-4C83-BB5E-6EA139F6B4F6}"/>
              </a:ext>
            </a:extLst>
          </p:cNvPr>
          <p:cNvSpPr>
            <a:spLocks noGrp="1" noChangeArrowheads="1"/>
          </p:cNvSpPr>
          <p:nvPr>
            <p:ph type="sldNum" sz="quarter" idx="5"/>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4EC3B923-D6E9-425B-B9F1-77639220754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fontAlgn="base">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fontAlgn="base">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fontAlgn="base">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fontAlgn="base">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5D9D1C1-AC07-4709-AC2C-0224A9D7F47C}"/>
              </a:ext>
            </a:extLst>
          </p:cNvPr>
          <p:cNvSpPr>
            <a:spLocks noGrp="1" noChangeArrowheads="1"/>
          </p:cNvSpPr>
          <p:nvPr>
            <p:ph type="sldNum" sz="quarter" idx="5"/>
          </p:nvPr>
        </p:nvSpPr>
        <p:spPr>
          <a:ln/>
        </p:spPr>
        <p:txBody>
          <a:bodyPr/>
          <a:lstStyle/>
          <a:p>
            <a:fld id="{4B23C240-2649-4546-B7F3-AAA56CEFC0A8}" type="slidenum">
              <a:rPr lang="en-GB" altLang="en-US"/>
              <a:pPr/>
              <a:t>4</a:t>
            </a:fld>
            <a:endParaRPr lang="en-GB" altLang="en-US"/>
          </a:p>
        </p:txBody>
      </p:sp>
      <p:sp>
        <p:nvSpPr>
          <p:cNvPr id="9218" name="Rectangle 2">
            <a:extLst>
              <a:ext uri="{FF2B5EF4-FFF2-40B4-BE49-F238E27FC236}">
                <a16:creationId xmlns:a16="http://schemas.microsoft.com/office/drawing/2014/main" id="{302FA1FF-D219-48BF-84F6-7C232DC186F0}"/>
              </a:ext>
            </a:extLst>
          </p:cNvPr>
          <p:cNvSpPr>
            <a:spLocks noGrp="1" noRot="1" noChangeAspect="1" noChangeArrowheads="1" noTextEdit="1"/>
          </p:cNvSpPr>
          <p:nvPr>
            <p:ph type="sldImg"/>
          </p:nvPr>
        </p:nvSpPr>
        <p:spPr>
          <a:xfrm>
            <a:off x="1163638" y="852488"/>
            <a:ext cx="4530725" cy="3398837"/>
          </a:xfrm>
          <a:ln w="12700" cap="flat"/>
        </p:spPr>
      </p:sp>
      <p:sp>
        <p:nvSpPr>
          <p:cNvPr id="9219" name="Rectangle 3">
            <a:extLst>
              <a:ext uri="{FF2B5EF4-FFF2-40B4-BE49-F238E27FC236}">
                <a16:creationId xmlns:a16="http://schemas.microsoft.com/office/drawing/2014/main" id="{28CF69ED-5F42-411D-A217-A4EF850C57AC}"/>
              </a:ext>
            </a:extLst>
          </p:cNvPr>
          <p:cNvSpPr>
            <a:spLocks noGrp="1" noChangeArrowheads="1"/>
          </p:cNvSpPr>
          <p:nvPr>
            <p:ph type="body" idx="1"/>
          </p:nvPr>
        </p:nvSpPr>
        <p:spPr>
          <a:xfrm>
            <a:off x="914400" y="4625975"/>
            <a:ext cx="5029200" cy="382905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700" b="1" i="1"/>
              <a:t>(first used as model of learning by Ivan Pavlov:1849-1936)</a:t>
            </a:r>
            <a:r>
              <a:rPr lang="en-GB" altLang="en-US"/>
              <a:t> Classical conditioning can have similar effects for more complex reactions, even a credit card becomes a conditioned cue that triggers greater spending especially since it is a stimulus that is present only in situations where consumers are spending money people learn they can make larger purchases when using credit cards  and also have been found to leave larger tips than they do when using cash.</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0BC3186-CA10-4BE7-A302-7409456496F0}"/>
              </a:ext>
            </a:extLst>
          </p:cNvPr>
          <p:cNvSpPr>
            <a:spLocks noGrp="1" noChangeArrowheads="1"/>
          </p:cNvSpPr>
          <p:nvPr>
            <p:ph type="sldNum" sz="quarter" idx="5"/>
          </p:nvPr>
        </p:nvSpPr>
        <p:spPr>
          <a:ln/>
        </p:spPr>
        <p:txBody>
          <a:bodyPr/>
          <a:lstStyle/>
          <a:p>
            <a:fld id="{4C567EA1-B2E2-4BED-B14C-5C4CE95DAE0B}" type="slidenum">
              <a:rPr lang="en-GB" altLang="en-US"/>
              <a:pPr/>
              <a:t>6</a:t>
            </a:fld>
            <a:endParaRPr lang="en-GB" altLang="en-US"/>
          </a:p>
        </p:txBody>
      </p:sp>
      <p:sp>
        <p:nvSpPr>
          <p:cNvPr id="11266" name="Rectangle 2">
            <a:extLst>
              <a:ext uri="{FF2B5EF4-FFF2-40B4-BE49-F238E27FC236}">
                <a16:creationId xmlns:a16="http://schemas.microsoft.com/office/drawing/2014/main" id="{DD0CA786-A9E2-40F2-8C9E-9BC7569688FF}"/>
              </a:ext>
            </a:extLst>
          </p:cNvPr>
          <p:cNvSpPr>
            <a:spLocks noGrp="1" noRot="1" noChangeAspect="1" noChangeArrowheads="1" noTextEdit="1"/>
          </p:cNvSpPr>
          <p:nvPr>
            <p:ph type="sldImg"/>
          </p:nvPr>
        </p:nvSpPr>
        <p:spPr>
          <a:xfrm>
            <a:off x="1163638" y="852488"/>
            <a:ext cx="4530725" cy="3398837"/>
          </a:xfrm>
          <a:ln w="12700" cap="flat"/>
        </p:spPr>
      </p:sp>
      <p:sp>
        <p:nvSpPr>
          <p:cNvPr id="11267" name="Rectangle 3">
            <a:extLst>
              <a:ext uri="{FF2B5EF4-FFF2-40B4-BE49-F238E27FC236}">
                <a16:creationId xmlns:a16="http://schemas.microsoft.com/office/drawing/2014/main" id="{E97CA6E5-DF10-4C4F-AAA4-3C5857A90705}"/>
              </a:ext>
            </a:extLst>
          </p:cNvPr>
          <p:cNvSpPr>
            <a:spLocks noGrp="1" noChangeArrowheads="1"/>
          </p:cNvSpPr>
          <p:nvPr>
            <p:ph type="body" idx="1"/>
          </p:nvPr>
        </p:nvSpPr>
        <p:spPr>
          <a:xfrm>
            <a:off x="914400" y="4625975"/>
            <a:ext cx="5029200" cy="3829050"/>
          </a:xfrm>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1746" name="Group 2">
            <a:extLst>
              <a:ext uri="{FF2B5EF4-FFF2-40B4-BE49-F238E27FC236}">
                <a16:creationId xmlns:a16="http://schemas.microsoft.com/office/drawing/2014/main" id="{4B440206-96FF-4E6D-8B9F-6E10A400B9D2}"/>
              </a:ext>
            </a:extLst>
          </p:cNvPr>
          <p:cNvGrpSpPr>
            <a:grpSpLocks/>
          </p:cNvGrpSpPr>
          <p:nvPr/>
        </p:nvGrpSpPr>
        <p:grpSpPr bwMode="auto">
          <a:xfrm>
            <a:off x="0" y="0"/>
            <a:ext cx="9140825" cy="6850063"/>
            <a:chOff x="0" y="0"/>
            <a:chExt cx="5758" cy="4315"/>
          </a:xfrm>
        </p:grpSpPr>
        <p:grpSp>
          <p:nvGrpSpPr>
            <p:cNvPr id="31747" name="Group 3">
              <a:extLst>
                <a:ext uri="{FF2B5EF4-FFF2-40B4-BE49-F238E27FC236}">
                  <a16:creationId xmlns:a16="http://schemas.microsoft.com/office/drawing/2014/main" id="{49E96D2C-3F72-4C0E-8218-2F353A2CA98B}"/>
                </a:ext>
              </a:extLst>
            </p:cNvPr>
            <p:cNvGrpSpPr>
              <a:grpSpLocks/>
            </p:cNvGrpSpPr>
            <p:nvPr userDrawn="1"/>
          </p:nvGrpSpPr>
          <p:grpSpPr bwMode="auto">
            <a:xfrm>
              <a:off x="1728" y="2230"/>
              <a:ext cx="4027" cy="2085"/>
              <a:chOff x="1728" y="2230"/>
              <a:chExt cx="4027" cy="2085"/>
            </a:xfrm>
          </p:grpSpPr>
          <p:sp>
            <p:nvSpPr>
              <p:cNvPr id="31748" name="Freeform 4">
                <a:extLst>
                  <a:ext uri="{FF2B5EF4-FFF2-40B4-BE49-F238E27FC236}">
                    <a16:creationId xmlns:a16="http://schemas.microsoft.com/office/drawing/2014/main" id="{B9BA585B-9ED5-4F70-B454-16D18C742CFB}"/>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49" name="Freeform 5">
                <a:extLst>
                  <a:ext uri="{FF2B5EF4-FFF2-40B4-BE49-F238E27FC236}">
                    <a16:creationId xmlns:a16="http://schemas.microsoft.com/office/drawing/2014/main" id="{5EFE21C3-8013-4B7C-933D-877EAEF0A37B}"/>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0" name="Freeform 6">
                <a:extLst>
                  <a:ext uri="{FF2B5EF4-FFF2-40B4-BE49-F238E27FC236}">
                    <a16:creationId xmlns:a16="http://schemas.microsoft.com/office/drawing/2014/main" id="{1A851D18-A2F2-421C-B3E5-A44BF8D69436}"/>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1" name="Freeform 7">
                <a:extLst>
                  <a:ext uri="{FF2B5EF4-FFF2-40B4-BE49-F238E27FC236}">
                    <a16:creationId xmlns:a16="http://schemas.microsoft.com/office/drawing/2014/main" id="{7158B2B0-600D-4923-818B-8C6A63BCA356}"/>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2" name="Freeform 8">
                <a:extLst>
                  <a:ext uri="{FF2B5EF4-FFF2-40B4-BE49-F238E27FC236}">
                    <a16:creationId xmlns:a16="http://schemas.microsoft.com/office/drawing/2014/main" id="{967AEA75-1010-40F9-8E52-633E3F0CEFD0}"/>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1753" name="Freeform 9">
              <a:extLst>
                <a:ext uri="{FF2B5EF4-FFF2-40B4-BE49-F238E27FC236}">
                  <a16:creationId xmlns:a16="http://schemas.microsoft.com/office/drawing/2014/main" id="{EB4A6356-2213-4BBB-A9CA-176B5382CA24}"/>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754" name="Freeform 10">
              <a:extLst>
                <a:ext uri="{FF2B5EF4-FFF2-40B4-BE49-F238E27FC236}">
                  <a16:creationId xmlns:a16="http://schemas.microsoft.com/office/drawing/2014/main" id="{54C2B67F-3ACC-46AC-9A3E-CFDCCE2FBBF0}"/>
                </a:ext>
              </a:extLst>
            </p:cNvPr>
            <p:cNvSpPr>
              <a:spLocks/>
            </p:cNvSpPr>
            <p:nvPr/>
          </p:nvSpPr>
          <p:spPr bwMode="hidden">
            <a:xfrm>
              <a:off x="0" y="0"/>
              <a:ext cx="5758" cy="1776"/>
            </a:xfrm>
            <a:custGeom>
              <a:avLst/>
              <a:gdLst>
                <a:gd name="T0" fmla="*/ 0 w 5740"/>
                <a:gd name="T1" fmla="*/ 0 h 1906"/>
                <a:gd name="T2" fmla="*/ 0 w 5740"/>
                <a:gd name="T3" fmla="*/ 1906 h 1906"/>
                <a:gd name="T4" fmla="*/ 5740 w 5740"/>
                <a:gd name="T5" fmla="*/ 1906 h 1906"/>
                <a:gd name="T6" fmla="*/ 5740 w 5740"/>
                <a:gd name="T7" fmla="*/ 0 h 1906"/>
                <a:gd name="T8" fmla="*/ 0 w 5740"/>
                <a:gd name="T9" fmla="*/ 0 h 1906"/>
                <a:gd name="T10" fmla="*/ 0 w 5740"/>
                <a:gd name="T11" fmla="*/ 0 h 1906"/>
              </a:gdLst>
              <a:ahLst/>
              <a:cxnLst>
                <a:cxn ang="0">
                  <a:pos x="T0" y="T1"/>
                </a:cxn>
                <a:cxn ang="0">
                  <a:pos x="T2" y="T3"/>
                </a:cxn>
                <a:cxn ang="0">
                  <a:pos x="T4" y="T5"/>
                </a:cxn>
                <a:cxn ang="0">
                  <a:pos x="T6" y="T7"/>
                </a:cxn>
                <a:cxn ang="0">
                  <a:pos x="T8" y="T9"/>
                </a:cxn>
                <a:cxn ang="0">
                  <a:pos x="T10" y="T11"/>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1755" name="Rectangle 11">
            <a:extLst>
              <a:ext uri="{FF2B5EF4-FFF2-40B4-BE49-F238E27FC236}">
                <a16:creationId xmlns:a16="http://schemas.microsoft.com/office/drawing/2014/main" id="{7D037D65-494C-496C-B5AC-4BC02943677B}"/>
              </a:ext>
            </a:extLst>
          </p:cNvPr>
          <p:cNvSpPr>
            <a:spLocks noGrp="1" noChangeArrowheads="1"/>
          </p:cNvSpPr>
          <p:nvPr>
            <p:ph type="ctrTitle" sz="quarter"/>
          </p:nvPr>
        </p:nvSpPr>
        <p:spPr>
          <a:xfrm>
            <a:off x="685800" y="1736725"/>
            <a:ext cx="7772400" cy="1920875"/>
          </a:xfrm>
        </p:spPr>
        <p:txBody>
          <a:bodyPr/>
          <a:lstStyle>
            <a:lvl1pPr>
              <a:defRPr/>
            </a:lvl1pPr>
          </a:lstStyle>
          <a:p>
            <a:pPr lvl="0"/>
            <a:r>
              <a:rPr lang="en-GB" altLang="en-US" noProof="0"/>
              <a:t>Click to edit Master title style</a:t>
            </a:r>
          </a:p>
        </p:txBody>
      </p:sp>
      <p:sp>
        <p:nvSpPr>
          <p:cNvPr id="31756" name="Rectangle 12">
            <a:extLst>
              <a:ext uri="{FF2B5EF4-FFF2-40B4-BE49-F238E27FC236}">
                <a16:creationId xmlns:a16="http://schemas.microsoft.com/office/drawing/2014/main" id="{08A6A142-9644-430F-AAC5-9AE835A9B70F}"/>
              </a:ext>
            </a:extLst>
          </p:cNvPr>
          <p:cNvSpPr>
            <a:spLocks noGrp="1" noChangeArrowheads="1"/>
          </p:cNvSpPr>
          <p:nvPr>
            <p:ph type="subTitle" sz="quarter" idx="1"/>
          </p:nvPr>
        </p:nvSpPr>
        <p:spPr>
          <a:xfrm>
            <a:off x="1371600" y="3886200"/>
            <a:ext cx="6400800" cy="1752600"/>
          </a:xfrm>
        </p:spPr>
        <p:txBody>
          <a:bodyPr/>
          <a:lstStyle>
            <a:lvl1pPr marL="0" indent="0" algn="ctr">
              <a:buFont typeface="Wingdings" panose="05000000000000000000" pitchFamily="2" charset="2"/>
              <a:buNone/>
              <a:defRPr/>
            </a:lvl1pPr>
          </a:lstStyle>
          <a:p>
            <a:pPr lvl="0"/>
            <a:r>
              <a:rPr lang="en-GB" altLang="en-US" noProof="0"/>
              <a:t>Click to edit Master subtitle style</a:t>
            </a:r>
          </a:p>
        </p:txBody>
      </p:sp>
      <p:sp>
        <p:nvSpPr>
          <p:cNvPr id="31757" name="Rectangle 13">
            <a:extLst>
              <a:ext uri="{FF2B5EF4-FFF2-40B4-BE49-F238E27FC236}">
                <a16:creationId xmlns:a16="http://schemas.microsoft.com/office/drawing/2014/main" id="{CB8DD996-4DF7-4101-A200-46E37E03651D}"/>
              </a:ext>
            </a:extLst>
          </p:cNvPr>
          <p:cNvSpPr>
            <a:spLocks noGrp="1" noChangeArrowheads="1"/>
          </p:cNvSpPr>
          <p:nvPr>
            <p:ph type="dt" sz="quarter" idx="2"/>
          </p:nvPr>
        </p:nvSpPr>
        <p:spPr>
          <a:xfrm>
            <a:off x="457200" y="6248400"/>
            <a:ext cx="2133600" cy="476250"/>
          </a:xfrm>
        </p:spPr>
        <p:txBody>
          <a:bodyPr/>
          <a:lstStyle>
            <a:lvl1pPr>
              <a:defRPr/>
            </a:lvl1pPr>
          </a:lstStyle>
          <a:p>
            <a:endParaRPr lang="en-GB" altLang="en-US"/>
          </a:p>
        </p:txBody>
      </p:sp>
      <p:sp>
        <p:nvSpPr>
          <p:cNvPr id="31758" name="Rectangle 14">
            <a:extLst>
              <a:ext uri="{FF2B5EF4-FFF2-40B4-BE49-F238E27FC236}">
                <a16:creationId xmlns:a16="http://schemas.microsoft.com/office/drawing/2014/main" id="{2BAFEAE8-17C5-4CD9-B976-95CF7A6D7784}"/>
              </a:ext>
            </a:extLst>
          </p:cNvPr>
          <p:cNvSpPr>
            <a:spLocks noGrp="1" noChangeArrowheads="1"/>
          </p:cNvSpPr>
          <p:nvPr>
            <p:ph type="ftr" sz="quarter" idx="3"/>
          </p:nvPr>
        </p:nvSpPr>
        <p:spPr>
          <a:xfrm>
            <a:off x="3124200" y="6251575"/>
            <a:ext cx="2895600" cy="476250"/>
          </a:xfrm>
        </p:spPr>
        <p:txBody>
          <a:bodyPr/>
          <a:lstStyle>
            <a:lvl1pPr>
              <a:defRPr/>
            </a:lvl1pPr>
          </a:lstStyle>
          <a:p>
            <a:endParaRPr lang="en-GB" altLang="en-US"/>
          </a:p>
        </p:txBody>
      </p:sp>
      <p:sp>
        <p:nvSpPr>
          <p:cNvPr id="31759" name="Rectangle 15">
            <a:extLst>
              <a:ext uri="{FF2B5EF4-FFF2-40B4-BE49-F238E27FC236}">
                <a16:creationId xmlns:a16="http://schemas.microsoft.com/office/drawing/2014/main" id="{F9F60DE5-3700-4E71-AA9C-227689B5C7A9}"/>
              </a:ext>
            </a:extLst>
          </p:cNvPr>
          <p:cNvSpPr>
            <a:spLocks noGrp="1" noChangeArrowheads="1"/>
          </p:cNvSpPr>
          <p:nvPr>
            <p:ph type="sldNum" sz="quarter" idx="4"/>
          </p:nvPr>
        </p:nvSpPr>
        <p:spPr>
          <a:xfrm>
            <a:off x="6553200" y="6254750"/>
            <a:ext cx="2133600" cy="476250"/>
          </a:xfrm>
        </p:spPr>
        <p:txBody>
          <a:bodyPr/>
          <a:lstStyle>
            <a:lvl1pPr>
              <a:defRPr/>
            </a:lvl1pPr>
          </a:lstStyle>
          <a:p>
            <a:fld id="{0DBEDD2D-D286-4BD6-A60C-85473B76E22A}"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BEC0-86A2-42EC-95D1-7541C58343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8BD0D24-BAB7-48AF-A34E-9D0A5950FC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2E5D51-3D0F-4253-9287-DD39A3F0DF9E}"/>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1DB1AF91-F97C-4C85-B748-56EB0DE842B7}"/>
              </a:ext>
            </a:extLst>
          </p:cNvPr>
          <p:cNvSpPr>
            <a:spLocks noGrp="1"/>
          </p:cNvSpPr>
          <p:nvPr>
            <p:ph type="sldNum" sz="quarter" idx="11"/>
          </p:nvPr>
        </p:nvSpPr>
        <p:spPr/>
        <p:txBody>
          <a:bodyPr/>
          <a:lstStyle>
            <a:lvl1pPr>
              <a:defRPr/>
            </a:lvl1pPr>
          </a:lstStyle>
          <a:p>
            <a:fld id="{CD80A788-DA66-484B-91F5-BA29137C256E}" type="slidenum">
              <a:rPr lang="en-GB" altLang="en-US"/>
              <a:pPr/>
              <a:t>‹#›</a:t>
            </a:fld>
            <a:endParaRPr lang="en-GB" altLang="en-US"/>
          </a:p>
        </p:txBody>
      </p:sp>
      <p:sp>
        <p:nvSpPr>
          <p:cNvPr id="6" name="Footer Placeholder 5">
            <a:extLst>
              <a:ext uri="{FF2B5EF4-FFF2-40B4-BE49-F238E27FC236}">
                <a16:creationId xmlns:a16="http://schemas.microsoft.com/office/drawing/2014/main" id="{183FD3E6-C6DB-4C6B-A833-F640412FC3F1}"/>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147946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7D669-1A9C-40FA-A533-CD096466591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EA839C-CFC5-43CA-869D-DB03577574AC}"/>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1DBA1DC9-447D-4E63-8FD6-4DC2665F8D86}"/>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790A8A94-9303-4798-89ED-8E5A55230E0B}"/>
              </a:ext>
            </a:extLst>
          </p:cNvPr>
          <p:cNvSpPr>
            <a:spLocks noGrp="1"/>
          </p:cNvSpPr>
          <p:nvPr>
            <p:ph type="sldNum" sz="quarter" idx="11"/>
          </p:nvPr>
        </p:nvSpPr>
        <p:spPr/>
        <p:txBody>
          <a:bodyPr/>
          <a:lstStyle>
            <a:lvl1pPr>
              <a:defRPr/>
            </a:lvl1pPr>
          </a:lstStyle>
          <a:p>
            <a:fld id="{F14E31A0-18B7-49E3-9692-5CDD712C3EA1}" type="slidenum">
              <a:rPr lang="en-GB" altLang="en-US"/>
              <a:pPr/>
              <a:t>‹#›</a:t>
            </a:fld>
            <a:endParaRPr lang="en-GB" altLang="en-US"/>
          </a:p>
        </p:txBody>
      </p:sp>
      <p:sp>
        <p:nvSpPr>
          <p:cNvPr id="6" name="Footer Placeholder 5">
            <a:extLst>
              <a:ext uri="{FF2B5EF4-FFF2-40B4-BE49-F238E27FC236}">
                <a16:creationId xmlns:a16="http://schemas.microsoft.com/office/drawing/2014/main" id="{D584A30D-5BF9-42C0-81BA-56D820E35973}"/>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218087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DCAFD-3963-48E4-B1A8-3BDB426955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0A16057-5759-4ACF-B9CF-21E03F3B714A}"/>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9CB92B-94BB-4FD3-B545-1799DFFE6968}"/>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EEC5840-06FF-4EAF-AE27-A8646B809CA6}"/>
              </a:ext>
            </a:extLst>
          </p:cNvPr>
          <p:cNvSpPr>
            <a:spLocks noGrp="1"/>
          </p:cNvSpPr>
          <p:nvPr>
            <p:ph type="dt" sz="half" idx="10"/>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842AD432-3F4F-46D9-9D9F-88D919BD3F13}"/>
              </a:ext>
            </a:extLst>
          </p:cNvPr>
          <p:cNvSpPr>
            <a:spLocks noGrp="1"/>
          </p:cNvSpPr>
          <p:nvPr>
            <p:ph type="sldNum" sz="quarter" idx="11"/>
          </p:nvPr>
        </p:nvSpPr>
        <p:spPr/>
        <p:txBody>
          <a:bodyPr/>
          <a:lstStyle>
            <a:lvl1pPr>
              <a:defRPr/>
            </a:lvl1pPr>
          </a:lstStyle>
          <a:p>
            <a:fld id="{A0F87D2F-EF58-428D-9E02-C42E4BFC2EC1}" type="slidenum">
              <a:rPr lang="en-GB" altLang="en-US"/>
              <a:pPr/>
              <a:t>‹#›</a:t>
            </a:fld>
            <a:endParaRPr lang="en-GB" altLang="en-US"/>
          </a:p>
        </p:txBody>
      </p:sp>
      <p:sp>
        <p:nvSpPr>
          <p:cNvPr id="7" name="Footer Placeholder 6">
            <a:extLst>
              <a:ext uri="{FF2B5EF4-FFF2-40B4-BE49-F238E27FC236}">
                <a16:creationId xmlns:a16="http://schemas.microsoft.com/office/drawing/2014/main" id="{E0B578D4-EA61-4EC0-B7FD-47B61AA60E1E}"/>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1106045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F5415-A552-4C59-915A-583573C1ED3B}"/>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C1851DD-5A91-4421-8877-A24AFFD7482B}"/>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D5CE78-CE35-43C9-8BA3-78284D5F0C0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AE149ED-D203-4C2A-80A1-E552DB4ED9FA}"/>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B5EA49-CB0F-41FD-9B3F-DD1BC23FB18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F4823E9-CC61-402C-8672-46AFB425EE56}"/>
              </a:ext>
            </a:extLst>
          </p:cNvPr>
          <p:cNvSpPr>
            <a:spLocks noGrp="1"/>
          </p:cNvSpPr>
          <p:nvPr>
            <p:ph type="dt" sz="half" idx="10"/>
          </p:nvPr>
        </p:nvSpPr>
        <p:spPr/>
        <p:txBody>
          <a:bodyPr/>
          <a:lstStyle>
            <a:lvl1pPr>
              <a:defRPr/>
            </a:lvl1pPr>
          </a:lstStyle>
          <a:p>
            <a:endParaRPr lang="en-GB" altLang="en-US"/>
          </a:p>
        </p:txBody>
      </p:sp>
      <p:sp>
        <p:nvSpPr>
          <p:cNvPr id="8" name="Slide Number Placeholder 7">
            <a:extLst>
              <a:ext uri="{FF2B5EF4-FFF2-40B4-BE49-F238E27FC236}">
                <a16:creationId xmlns:a16="http://schemas.microsoft.com/office/drawing/2014/main" id="{AE464097-CA53-426F-9531-6EB81995F687}"/>
              </a:ext>
            </a:extLst>
          </p:cNvPr>
          <p:cNvSpPr>
            <a:spLocks noGrp="1"/>
          </p:cNvSpPr>
          <p:nvPr>
            <p:ph type="sldNum" sz="quarter" idx="11"/>
          </p:nvPr>
        </p:nvSpPr>
        <p:spPr/>
        <p:txBody>
          <a:bodyPr/>
          <a:lstStyle>
            <a:lvl1pPr>
              <a:defRPr/>
            </a:lvl1pPr>
          </a:lstStyle>
          <a:p>
            <a:fld id="{2B3C5516-AC97-4A60-8E61-28C8C9506AB1}" type="slidenum">
              <a:rPr lang="en-GB" altLang="en-US"/>
              <a:pPr/>
              <a:t>‹#›</a:t>
            </a:fld>
            <a:endParaRPr lang="en-GB" altLang="en-US"/>
          </a:p>
        </p:txBody>
      </p:sp>
      <p:sp>
        <p:nvSpPr>
          <p:cNvPr id="9" name="Footer Placeholder 8">
            <a:extLst>
              <a:ext uri="{FF2B5EF4-FFF2-40B4-BE49-F238E27FC236}">
                <a16:creationId xmlns:a16="http://schemas.microsoft.com/office/drawing/2014/main" id="{69DA6DFF-97AC-41D2-85FC-E86B9D960466}"/>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012882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A52B-C545-44E7-BBF5-A94096E7F7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332E8D9-8BBC-4140-8D9E-455705F862F1}"/>
              </a:ext>
            </a:extLst>
          </p:cNvPr>
          <p:cNvSpPr>
            <a:spLocks noGrp="1"/>
          </p:cNvSpPr>
          <p:nvPr>
            <p:ph type="dt" sz="half" idx="10"/>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A261C840-9CE3-4940-85E8-7FC179EA155A}"/>
              </a:ext>
            </a:extLst>
          </p:cNvPr>
          <p:cNvSpPr>
            <a:spLocks noGrp="1"/>
          </p:cNvSpPr>
          <p:nvPr>
            <p:ph type="sldNum" sz="quarter" idx="11"/>
          </p:nvPr>
        </p:nvSpPr>
        <p:spPr/>
        <p:txBody>
          <a:bodyPr/>
          <a:lstStyle>
            <a:lvl1pPr>
              <a:defRPr/>
            </a:lvl1pPr>
          </a:lstStyle>
          <a:p>
            <a:fld id="{E533C204-3E3B-4C9F-9A70-251C02AE2368}" type="slidenum">
              <a:rPr lang="en-GB" altLang="en-US"/>
              <a:pPr/>
              <a:t>‹#›</a:t>
            </a:fld>
            <a:endParaRPr lang="en-GB" altLang="en-US"/>
          </a:p>
        </p:txBody>
      </p:sp>
      <p:sp>
        <p:nvSpPr>
          <p:cNvPr id="5" name="Footer Placeholder 4">
            <a:extLst>
              <a:ext uri="{FF2B5EF4-FFF2-40B4-BE49-F238E27FC236}">
                <a16:creationId xmlns:a16="http://schemas.microsoft.com/office/drawing/2014/main" id="{3FF83A00-93A8-434B-A1A0-30E607D1A9CA}"/>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638781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C3ECA7-B46C-4F60-BC3C-68D23DFD4688}"/>
              </a:ext>
            </a:extLst>
          </p:cNvPr>
          <p:cNvSpPr>
            <a:spLocks noGrp="1"/>
          </p:cNvSpPr>
          <p:nvPr>
            <p:ph type="dt" sz="half" idx="10"/>
          </p:nvPr>
        </p:nvSpPr>
        <p:spPr/>
        <p:txBody>
          <a:bodyPr/>
          <a:lstStyle>
            <a:lvl1pPr>
              <a:defRPr/>
            </a:lvl1pPr>
          </a:lstStyle>
          <a:p>
            <a:endParaRPr lang="en-GB" altLang="en-US"/>
          </a:p>
        </p:txBody>
      </p:sp>
      <p:sp>
        <p:nvSpPr>
          <p:cNvPr id="3" name="Slide Number Placeholder 2">
            <a:extLst>
              <a:ext uri="{FF2B5EF4-FFF2-40B4-BE49-F238E27FC236}">
                <a16:creationId xmlns:a16="http://schemas.microsoft.com/office/drawing/2014/main" id="{46C3BEB5-B4BC-43BD-B9E5-BCC5870FA9FA}"/>
              </a:ext>
            </a:extLst>
          </p:cNvPr>
          <p:cNvSpPr>
            <a:spLocks noGrp="1"/>
          </p:cNvSpPr>
          <p:nvPr>
            <p:ph type="sldNum" sz="quarter" idx="11"/>
          </p:nvPr>
        </p:nvSpPr>
        <p:spPr/>
        <p:txBody>
          <a:bodyPr/>
          <a:lstStyle>
            <a:lvl1pPr>
              <a:defRPr/>
            </a:lvl1pPr>
          </a:lstStyle>
          <a:p>
            <a:fld id="{65D7125B-A06D-4269-86C7-872B84515F20}" type="slidenum">
              <a:rPr lang="en-GB" altLang="en-US"/>
              <a:pPr/>
              <a:t>‹#›</a:t>
            </a:fld>
            <a:endParaRPr lang="en-GB" altLang="en-US"/>
          </a:p>
        </p:txBody>
      </p:sp>
      <p:sp>
        <p:nvSpPr>
          <p:cNvPr id="4" name="Footer Placeholder 3">
            <a:extLst>
              <a:ext uri="{FF2B5EF4-FFF2-40B4-BE49-F238E27FC236}">
                <a16:creationId xmlns:a16="http://schemas.microsoft.com/office/drawing/2014/main" id="{05091BB1-FECF-4DF3-B337-0A29302EDA2C}"/>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418423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10976-9A2C-4664-8F8B-E78255D2A3E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0008A58-6B17-4B7D-ABD6-734F83D0B2BB}"/>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D8A8433-0346-4D9C-8F85-1EA2A3B2759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AC3B6F-D065-44A7-9EFD-1CF32FFB73E7}"/>
              </a:ext>
            </a:extLst>
          </p:cNvPr>
          <p:cNvSpPr>
            <a:spLocks noGrp="1"/>
          </p:cNvSpPr>
          <p:nvPr>
            <p:ph type="dt" sz="half" idx="10"/>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3AE20F2E-810A-48A9-B6DC-0A7097BBA07A}"/>
              </a:ext>
            </a:extLst>
          </p:cNvPr>
          <p:cNvSpPr>
            <a:spLocks noGrp="1"/>
          </p:cNvSpPr>
          <p:nvPr>
            <p:ph type="sldNum" sz="quarter" idx="11"/>
          </p:nvPr>
        </p:nvSpPr>
        <p:spPr/>
        <p:txBody>
          <a:bodyPr/>
          <a:lstStyle>
            <a:lvl1pPr>
              <a:defRPr/>
            </a:lvl1pPr>
          </a:lstStyle>
          <a:p>
            <a:fld id="{4AF1A3D7-2BB4-44D8-AAD6-093AD79BD76E}" type="slidenum">
              <a:rPr lang="en-GB" altLang="en-US"/>
              <a:pPr/>
              <a:t>‹#›</a:t>
            </a:fld>
            <a:endParaRPr lang="en-GB" altLang="en-US"/>
          </a:p>
        </p:txBody>
      </p:sp>
      <p:sp>
        <p:nvSpPr>
          <p:cNvPr id="7" name="Footer Placeholder 6">
            <a:extLst>
              <a:ext uri="{FF2B5EF4-FFF2-40B4-BE49-F238E27FC236}">
                <a16:creationId xmlns:a16="http://schemas.microsoft.com/office/drawing/2014/main" id="{A34B6348-67B4-49E0-85E8-166BAE912926}"/>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2274385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5996A-A7A5-4D93-9D2C-CC5AD09D0C9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7CEB28C-4953-493F-A119-230295E0F266}"/>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7989DE-CCB8-46FA-BDCB-F8FC94B8B8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562B28-F6CE-48E6-BAC3-B130D3C6324D}"/>
              </a:ext>
            </a:extLst>
          </p:cNvPr>
          <p:cNvSpPr>
            <a:spLocks noGrp="1"/>
          </p:cNvSpPr>
          <p:nvPr>
            <p:ph type="dt" sz="half" idx="10"/>
          </p:nvPr>
        </p:nvSpPr>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0E243C60-FE34-49F5-A689-759A54570281}"/>
              </a:ext>
            </a:extLst>
          </p:cNvPr>
          <p:cNvSpPr>
            <a:spLocks noGrp="1"/>
          </p:cNvSpPr>
          <p:nvPr>
            <p:ph type="sldNum" sz="quarter" idx="11"/>
          </p:nvPr>
        </p:nvSpPr>
        <p:spPr/>
        <p:txBody>
          <a:bodyPr/>
          <a:lstStyle>
            <a:lvl1pPr>
              <a:defRPr/>
            </a:lvl1pPr>
          </a:lstStyle>
          <a:p>
            <a:fld id="{BD1C855E-3CE5-4C46-8E8B-CEB31F6BB813}" type="slidenum">
              <a:rPr lang="en-GB" altLang="en-US"/>
              <a:pPr/>
              <a:t>‹#›</a:t>
            </a:fld>
            <a:endParaRPr lang="en-GB" altLang="en-US"/>
          </a:p>
        </p:txBody>
      </p:sp>
      <p:sp>
        <p:nvSpPr>
          <p:cNvPr id="7" name="Footer Placeholder 6">
            <a:extLst>
              <a:ext uri="{FF2B5EF4-FFF2-40B4-BE49-F238E27FC236}">
                <a16:creationId xmlns:a16="http://schemas.microsoft.com/office/drawing/2014/main" id="{D29DDEFB-C0C9-4566-8145-9B7C16AF6696}"/>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3060298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F25A9-0EA8-43B9-B97A-0A86B7FF762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018E160-5CC8-4736-946D-D8A83CCE75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C8A3F1-BCD8-4350-974A-9760651F7FA9}"/>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83E890DA-A7A2-4C01-B85A-494303F3E99D}"/>
              </a:ext>
            </a:extLst>
          </p:cNvPr>
          <p:cNvSpPr>
            <a:spLocks noGrp="1"/>
          </p:cNvSpPr>
          <p:nvPr>
            <p:ph type="sldNum" sz="quarter" idx="11"/>
          </p:nvPr>
        </p:nvSpPr>
        <p:spPr/>
        <p:txBody>
          <a:bodyPr/>
          <a:lstStyle>
            <a:lvl1pPr>
              <a:defRPr/>
            </a:lvl1pPr>
          </a:lstStyle>
          <a:p>
            <a:fld id="{567B3A08-24A0-48A7-8C35-DFE26EE43F98}" type="slidenum">
              <a:rPr lang="en-GB" altLang="en-US"/>
              <a:pPr/>
              <a:t>‹#›</a:t>
            </a:fld>
            <a:endParaRPr lang="en-GB" altLang="en-US"/>
          </a:p>
        </p:txBody>
      </p:sp>
      <p:sp>
        <p:nvSpPr>
          <p:cNvPr id="6" name="Footer Placeholder 5">
            <a:extLst>
              <a:ext uri="{FF2B5EF4-FFF2-40B4-BE49-F238E27FC236}">
                <a16:creationId xmlns:a16="http://schemas.microsoft.com/office/drawing/2014/main" id="{FA0ECD4A-AB4E-49FA-A94C-311E6B9994B8}"/>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2303275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A7FB47-2E50-4950-A0AE-A4DCBDD202D9}"/>
              </a:ext>
            </a:extLst>
          </p:cNvPr>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E1C6E4A-5A8C-4A89-9058-CED2127968EA}"/>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B15650-6DE4-41A1-898D-053A6C1FF3AC}"/>
              </a:ext>
            </a:extLst>
          </p:cNvPr>
          <p:cNvSpPr>
            <a:spLocks noGrp="1"/>
          </p:cNvSpPr>
          <p:nvPr>
            <p:ph type="dt" sz="half" idx="10"/>
          </p:nvPr>
        </p:nvSpPr>
        <p:spPr/>
        <p:txBody>
          <a:bodyPr/>
          <a:lstStyle>
            <a:lvl1pPr>
              <a:defRPr/>
            </a:lvl1pPr>
          </a:lstStyle>
          <a:p>
            <a:endParaRPr lang="en-GB" altLang="en-US"/>
          </a:p>
        </p:txBody>
      </p:sp>
      <p:sp>
        <p:nvSpPr>
          <p:cNvPr id="5" name="Slide Number Placeholder 4">
            <a:extLst>
              <a:ext uri="{FF2B5EF4-FFF2-40B4-BE49-F238E27FC236}">
                <a16:creationId xmlns:a16="http://schemas.microsoft.com/office/drawing/2014/main" id="{5FC77502-5676-4E9A-A9C6-A8607319F838}"/>
              </a:ext>
            </a:extLst>
          </p:cNvPr>
          <p:cNvSpPr>
            <a:spLocks noGrp="1"/>
          </p:cNvSpPr>
          <p:nvPr>
            <p:ph type="sldNum" sz="quarter" idx="11"/>
          </p:nvPr>
        </p:nvSpPr>
        <p:spPr/>
        <p:txBody>
          <a:bodyPr/>
          <a:lstStyle>
            <a:lvl1pPr>
              <a:defRPr/>
            </a:lvl1pPr>
          </a:lstStyle>
          <a:p>
            <a:fld id="{6F03CD1A-398C-485D-A3BC-641E0A64D177}" type="slidenum">
              <a:rPr lang="en-GB" altLang="en-US"/>
              <a:pPr/>
              <a:t>‹#›</a:t>
            </a:fld>
            <a:endParaRPr lang="en-GB" altLang="en-US"/>
          </a:p>
        </p:txBody>
      </p:sp>
      <p:sp>
        <p:nvSpPr>
          <p:cNvPr id="6" name="Footer Placeholder 5">
            <a:extLst>
              <a:ext uri="{FF2B5EF4-FFF2-40B4-BE49-F238E27FC236}">
                <a16:creationId xmlns:a16="http://schemas.microsoft.com/office/drawing/2014/main" id="{B35068A2-D194-4C5E-AAC6-8D9CF57514E5}"/>
              </a:ext>
            </a:extLst>
          </p:cNvPr>
          <p:cNvSpPr>
            <a:spLocks noGrp="1"/>
          </p:cNvSpPr>
          <p:nvPr>
            <p:ph type="ftr" sz="quarter" idx="12"/>
          </p:nvPr>
        </p:nvSpPr>
        <p:spPr/>
        <p:txBody>
          <a:bodyPr/>
          <a:lstStyle>
            <a:lvl1pPr>
              <a:defRPr/>
            </a:lvl1pPr>
          </a:lstStyle>
          <a:p>
            <a:endParaRPr lang="en-GB" altLang="en-US"/>
          </a:p>
        </p:txBody>
      </p:sp>
    </p:spTree>
    <p:extLst>
      <p:ext uri="{BB962C8B-B14F-4D97-AF65-F5344CB8AC3E}">
        <p14:creationId xmlns:p14="http://schemas.microsoft.com/office/powerpoint/2010/main" val="155281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8C933-3705-4AC9-B29D-A05AC0526080}"/>
              </a:ext>
            </a:extLst>
          </p:cNvPr>
          <p:cNvSpPr>
            <a:spLocks noGrp="1"/>
          </p:cNvSpPr>
          <p:nvPr>
            <p:ph type="title"/>
          </p:nvPr>
        </p:nvSpPr>
        <p:spPr>
          <a:xfrm>
            <a:off x="457200" y="274638"/>
            <a:ext cx="8229600" cy="11430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39B72DB-10F0-49AD-9A86-FFF423A7B99B}"/>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0DEA3A9-B732-46CD-9D73-23DDD21E3C4F}"/>
              </a:ext>
            </a:extLst>
          </p:cNvPr>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a:extLst>
              <a:ext uri="{FF2B5EF4-FFF2-40B4-BE49-F238E27FC236}">
                <a16:creationId xmlns:a16="http://schemas.microsoft.com/office/drawing/2014/main" id="{2D15E854-5DC5-4EC1-9D83-206CC0B6D2C6}"/>
              </a:ext>
            </a:extLst>
          </p:cNvPr>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E3FA9A6A-AAB2-4F69-BDA7-7687100F6A65}"/>
              </a:ext>
            </a:extLst>
          </p:cNvPr>
          <p:cNvSpPr>
            <a:spLocks noGrp="1"/>
          </p:cNvSpPr>
          <p:nvPr>
            <p:ph type="dt" sz="half" idx="10"/>
          </p:nvPr>
        </p:nvSpPr>
        <p:spPr>
          <a:xfrm>
            <a:off x="457200" y="6251575"/>
            <a:ext cx="2133600" cy="47625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F600C866-8318-4BD3-9ECC-8DF66BB32698}"/>
              </a:ext>
            </a:extLst>
          </p:cNvPr>
          <p:cNvSpPr>
            <a:spLocks noGrp="1"/>
          </p:cNvSpPr>
          <p:nvPr>
            <p:ph type="sldNum" sz="quarter" idx="11"/>
          </p:nvPr>
        </p:nvSpPr>
        <p:spPr>
          <a:xfrm>
            <a:off x="6553200" y="6248400"/>
            <a:ext cx="2133600" cy="476250"/>
          </a:xfrm>
        </p:spPr>
        <p:txBody>
          <a:bodyPr/>
          <a:lstStyle>
            <a:lvl1pPr>
              <a:defRPr/>
            </a:lvl1pPr>
          </a:lstStyle>
          <a:p>
            <a:fld id="{8FEA7151-1AC3-458C-A9C4-5346A71B0A8A}" type="slidenum">
              <a:rPr lang="en-GB" altLang="en-US"/>
              <a:pPr/>
              <a:t>‹#›</a:t>
            </a:fld>
            <a:endParaRPr lang="en-GB" altLang="en-US"/>
          </a:p>
        </p:txBody>
      </p:sp>
      <p:sp>
        <p:nvSpPr>
          <p:cNvPr id="8" name="Footer Placeholder 7">
            <a:extLst>
              <a:ext uri="{FF2B5EF4-FFF2-40B4-BE49-F238E27FC236}">
                <a16:creationId xmlns:a16="http://schemas.microsoft.com/office/drawing/2014/main" id="{E56A8BC9-D1D5-4369-9480-9D43F2F11F1F}"/>
              </a:ext>
            </a:extLst>
          </p:cNvPr>
          <p:cNvSpPr>
            <a:spLocks noGrp="1"/>
          </p:cNvSpPr>
          <p:nvPr>
            <p:ph type="ftr" sz="quarter" idx="12"/>
          </p:nvPr>
        </p:nvSpPr>
        <p:spPr>
          <a:xfrm>
            <a:off x="3124200" y="6248400"/>
            <a:ext cx="2895600" cy="476250"/>
          </a:xfrm>
        </p:spPr>
        <p:txBody>
          <a:bodyPr/>
          <a:lstStyle>
            <a:lvl1pPr>
              <a:defRPr/>
            </a:lvl1pPr>
          </a:lstStyle>
          <a:p>
            <a:endParaRPr lang="en-GB" altLang="en-US"/>
          </a:p>
        </p:txBody>
      </p:sp>
    </p:spTree>
    <p:extLst>
      <p:ext uri="{BB962C8B-B14F-4D97-AF65-F5344CB8AC3E}">
        <p14:creationId xmlns:p14="http://schemas.microsoft.com/office/powerpoint/2010/main" val="667160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55D74E-EE51-401B-A902-859D2754EF98}"/>
              </a:ext>
            </a:extLst>
          </p:cNvPr>
          <p:cNvSpPr>
            <a:spLocks noGrp="1" noChangeArrowheads="1"/>
          </p:cNvSpPr>
          <p:nvPr>
            <p:ph type="dt" sz="half" idx="2"/>
          </p:nvPr>
        </p:nvSpPr>
        <p:spPr bwMode="auto">
          <a:xfrm>
            <a:off x="457200" y="625157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endParaRPr lang="en-GB" altLang="en-US"/>
          </a:p>
        </p:txBody>
      </p:sp>
      <p:sp>
        <p:nvSpPr>
          <p:cNvPr id="30723" name="Rectangle 3">
            <a:extLst>
              <a:ext uri="{FF2B5EF4-FFF2-40B4-BE49-F238E27FC236}">
                <a16:creationId xmlns:a16="http://schemas.microsoft.com/office/drawing/2014/main" id="{38DA6B8F-AB58-414C-8D42-B24025AF4603}"/>
              </a:ext>
            </a:extLst>
          </p:cNvPr>
          <p:cNvSpPr>
            <a:spLocks noGrp="1" noChangeArrowheads="1"/>
          </p:cNvSpPr>
          <p:nvPr>
            <p:ph type="sldNum" sz="quarter" idx="4"/>
          </p:nvPr>
        </p:nvSpPr>
        <p:spPr bwMode="auto">
          <a:xfrm>
            <a:off x="6553200" y="624840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3DDA396A-0F1F-40E9-81DD-09F58F71BD4E}" type="slidenum">
              <a:rPr lang="en-GB" altLang="en-US"/>
              <a:pPr/>
              <a:t>‹#›</a:t>
            </a:fld>
            <a:endParaRPr lang="en-GB" altLang="en-US"/>
          </a:p>
        </p:txBody>
      </p:sp>
      <p:grpSp>
        <p:nvGrpSpPr>
          <p:cNvPr id="30724" name="Group 4">
            <a:extLst>
              <a:ext uri="{FF2B5EF4-FFF2-40B4-BE49-F238E27FC236}">
                <a16:creationId xmlns:a16="http://schemas.microsoft.com/office/drawing/2014/main" id="{066FDAF2-67B5-4CA6-A101-9D3B462A75E9}"/>
              </a:ext>
            </a:extLst>
          </p:cNvPr>
          <p:cNvGrpSpPr>
            <a:grpSpLocks/>
          </p:cNvGrpSpPr>
          <p:nvPr/>
        </p:nvGrpSpPr>
        <p:grpSpPr bwMode="auto">
          <a:xfrm>
            <a:off x="0" y="0"/>
            <a:ext cx="9140825" cy="6850063"/>
            <a:chOff x="0" y="0"/>
            <a:chExt cx="5758" cy="4315"/>
          </a:xfrm>
        </p:grpSpPr>
        <p:grpSp>
          <p:nvGrpSpPr>
            <p:cNvPr id="30725" name="Group 5">
              <a:extLst>
                <a:ext uri="{FF2B5EF4-FFF2-40B4-BE49-F238E27FC236}">
                  <a16:creationId xmlns:a16="http://schemas.microsoft.com/office/drawing/2014/main" id="{03AE3F4A-2E27-4D95-8995-CAF26F61F33D}"/>
                </a:ext>
              </a:extLst>
            </p:cNvPr>
            <p:cNvGrpSpPr>
              <a:grpSpLocks/>
            </p:cNvGrpSpPr>
            <p:nvPr userDrawn="1"/>
          </p:nvGrpSpPr>
          <p:grpSpPr bwMode="auto">
            <a:xfrm>
              <a:off x="1728" y="2230"/>
              <a:ext cx="4027" cy="2085"/>
              <a:chOff x="1728" y="2230"/>
              <a:chExt cx="4027" cy="2085"/>
            </a:xfrm>
          </p:grpSpPr>
          <p:sp>
            <p:nvSpPr>
              <p:cNvPr id="30726" name="Freeform 6">
                <a:extLst>
                  <a:ext uri="{FF2B5EF4-FFF2-40B4-BE49-F238E27FC236}">
                    <a16:creationId xmlns:a16="http://schemas.microsoft.com/office/drawing/2014/main" id="{1CCFC733-AE23-42D8-BA5C-5B704DD30E8D}"/>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27" name="Freeform 7">
                <a:extLst>
                  <a:ext uri="{FF2B5EF4-FFF2-40B4-BE49-F238E27FC236}">
                    <a16:creationId xmlns:a16="http://schemas.microsoft.com/office/drawing/2014/main" id="{00EF72A7-09A5-4854-9FB3-E9F231E14580}"/>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28" name="Freeform 8">
                <a:extLst>
                  <a:ext uri="{FF2B5EF4-FFF2-40B4-BE49-F238E27FC236}">
                    <a16:creationId xmlns:a16="http://schemas.microsoft.com/office/drawing/2014/main" id="{4B78B3D5-200D-43E2-BF40-BD0A8F2C2CE4}"/>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29" name="Freeform 9">
                <a:extLst>
                  <a:ext uri="{FF2B5EF4-FFF2-40B4-BE49-F238E27FC236}">
                    <a16:creationId xmlns:a16="http://schemas.microsoft.com/office/drawing/2014/main" id="{3172C3F5-AB69-423A-8DA2-4F22F9C8F02D}"/>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30" name="Freeform 10">
                <a:extLst>
                  <a:ext uri="{FF2B5EF4-FFF2-40B4-BE49-F238E27FC236}">
                    <a16:creationId xmlns:a16="http://schemas.microsoft.com/office/drawing/2014/main" id="{C72472DE-0C71-429A-BEF0-4F7E69040476}"/>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0731" name="Freeform 11">
              <a:extLst>
                <a:ext uri="{FF2B5EF4-FFF2-40B4-BE49-F238E27FC236}">
                  <a16:creationId xmlns:a16="http://schemas.microsoft.com/office/drawing/2014/main" id="{BE6B03CF-A4AA-4FE8-B420-3121565B646B}"/>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732" name="Freeform 12">
              <a:extLst>
                <a:ext uri="{FF2B5EF4-FFF2-40B4-BE49-F238E27FC236}">
                  <a16:creationId xmlns:a16="http://schemas.microsoft.com/office/drawing/2014/main" id="{FDF3B7BA-A3E2-4C26-B049-4255D1463672}"/>
                </a:ext>
              </a:extLst>
            </p:cNvPr>
            <p:cNvSpPr>
              <a:spLocks/>
            </p:cNvSpPr>
            <p:nvPr/>
          </p:nvSpPr>
          <p:spPr bwMode="hidden">
            <a:xfrm>
              <a:off x="0" y="0"/>
              <a:ext cx="5758" cy="1776"/>
            </a:xfrm>
            <a:custGeom>
              <a:avLst/>
              <a:gdLst>
                <a:gd name="T0" fmla="*/ 0 w 5740"/>
                <a:gd name="T1" fmla="*/ 0 h 1906"/>
                <a:gd name="T2" fmla="*/ 0 w 5740"/>
                <a:gd name="T3" fmla="*/ 1906 h 1906"/>
                <a:gd name="T4" fmla="*/ 5740 w 5740"/>
                <a:gd name="T5" fmla="*/ 1906 h 1906"/>
                <a:gd name="T6" fmla="*/ 5740 w 5740"/>
                <a:gd name="T7" fmla="*/ 0 h 1906"/>
                <a:gd name="T8" fmla="*/ 0 w 5740"/>
                <a:gd name="T9" fmla="*/ 0 h 1906"/>
                <a:gd name="T10" fmla="*/ 0 w 5740"/>
                <a:gd name="T11" fmla="*/ 0 h 1906"/>
              </a:gdLst>
              <a:ahLst/>
              <a:cxnLst>
                <a:cxn ang="0">
                  <a:pos x="T0" y="T1"/>
                </a:cxn>
                <a:cxn ang="0">
                  <a:pos x="T2" y="T3"/>
                </a:cxn>
                <a:cxn ang="0">
                  <a:pos x="T4" y="T5"/>
                </a:cxn>
                <a:cxn ang="0">
                  <a:pos x="T6" y="T7"/>
                </a:cxn>
                <a:cxn ang="0">
                  <a:pos x="T8" y="T9"/>
                </a:cxn>
                <a:cxn ang="0">
                  <a:pos x="T10" y="T11"/>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30733" name="Rectangle 13">
            <a:extLst>
              <a:ext uri="{FF2B5EF4-FFF2-40B4-BE49-F238E27FC236}">
                <a16:creationId xmlns:a16="http://schemas.microsoft.com/office/drawing/2014/main" id="{0EBA4C64-80BA-457B-ADEB-D7C6D87C982B}"/>
              </a:ext>
            </a:extLst>
          </p:cNvPr>
          <p:cNvSpPr>
            <a:spLocks noGrp="1" noRot="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30734" name="Rectangle 14">
            <a:extLst>
              <a:ext uri="{FF2B5EF4-FFF2-40B4-BE49-F238E27FC236}">
                <a16:creationId xmlns:a16="http://schemas.microsoft.com/office/drawing/2014/main" id="{30787BE5-9B55-4C78-8352-EA8494895D7E}"/>
              </a:ext>
            </a:extLst>
          </p:cNvPr>
          <p:cNvSpPr>
            <a:spLocks noGrp="1" noChangeArrowheads="1"/>
          </p:cNvSpPr>
          <p:nvPr>
            <p:ph type="ftr" sz="quarter" idx="3"/>
          </p:nvPr>
        </p:nvSpPr>
        <p:spPr bwMode="auto">
          <a:xfrm>
            <a:off x="3124200" y="6248400"/>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200"/>
            </a:lvl1pPr>
          </a:lstStyle>
          <a:p>
            <a:endParaRPr lang="en-GB" altLang="en-US"/>
          </a:p>
        </p:txBody>
      </p:sp>
      <p:sp>
        <p:nvSpPr>
          <p:cNvPr id="30735" name="Rectangle 15">
            <a:extLst>
              <a:ext uri="{FF2B5EF4-FFF2-40B4-BE49-F238E27FC236}">
                <a16:creationId xmlns:a16="http://schemas.microsoft.com/office/drawing/2014/main" id="{5ED056ED-3087-4926-BA4E-AA68F9ED1BD2}"/>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2" tx1="lt1" bg2="dk1" tx2="lt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Lst>
  <p:txStyles>
    <p:titleStyle>
      <a:lvl1pPr algn="ctr" rtl="0" fontAlgn="base">
        <a:spcBef>
          <a:spcPct val="0"/>
        </a:spcBef>
        <a:spcAft>
          <a:spcPct val="0"/>
        </a:spcAft>
        <a:defRPr sz="4400" b="1"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2pPr>
      <a:lvl3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3pPr>
      <a:lvl4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4pPr>
      <a:lvl5pPr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anose="02020404030301010803" pitchFamily="18" charset="0"/>
        </a:defRPr>
      </a:lvl9pPr>
    </p:titleStyle>
    <p:bodyStyle>
      <a:lvl1pPr marL="342900" indent="-342900" algn="l" rtl="0" fontAlgn="base">
        <a:spcBef>
          <a:spcPct val="20000"/>
        </a:spcBef>
        <a:spcAft>
          <a:spcPct val="0"/>
        </a:spcAft>
        <a:buClr>
          <a:schemeClr val="hlink"/>
        </a:buClr>
        <a:buSzPct val="70000"/>
        <a:buFont typeface="Wingdings" panose="05000000000000000000" pitchFamily="2" charset="2"/>
        <a:buChar char="n"/>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accent2"/>
        </a:buClr>
        <a:buSzPct val="70000"/>
        <a:buFont typeface="Wingdings" panose="05000000000000000000" pitchFamily="2" charset="2"/>
        <a:buChar char="n"/>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fontAlgn="base">
        <a:spcBef>
          <a:spcPct val="20000"/>
        </a:spcBef>
        <a:spcAft>
          <a:spcPct val="0"/>
        </a:spcAft>
        <a:buClr>
          <a:schemeClr val="tx2"/>
        </a:buClr>
        <a:buSzPct val="70000"/>
        <a:buFont typeface="Wingdings" panose="05000000000000000000" pitchFamily="2" charset="2"/>
        <a:buChar char="n"/>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fontAlgn="base">
        <a:spcBef>
          <a:spcPct val="20000"/>
        </a:spcBef>
        <a:spcAft>
          <a:spcPct val="0"/>
        </a:spcAft>
        <a:buClr>
          <a:schemeClr val="accent2"/>
        </a:buClr>
        <a:buSzPct val="7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fontAlgn="base">
        <a:spcBef>
          <a:spcPct val="20000"/>
        </a:spcBef>
        <a:spcAft>
          <a:spcPct val="0"/>
        </a:spcAft>
        <a:buClr>
          <a:schemeClr val="hlink"/>
        </a:buClr>
        <a:buSzPct val="7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12.xml"/><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implypsychology.org/pavlov.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ebmd.com/parenting/what-to-know-about-negative-reinforcement-in-parent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haagen-dazs.com/products/sorbet.aspx" TargetMode="External"/><Relationship Id="rId2" Type="http://schemas.openxmlformats.org/officeDocument/2006/relationships/image" Target="../media/image14.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images.google.co.uk/imgres?imgurl=http://www.acatcanada.org/images/logos/oxfam.gif&amp;imgrefurl=http://www.tellusmagazine.org/blog/%3Fcat%3D10&amp;h=225&amp;w=217&amp;sz=19&amp;hl=en&amp;start=10&amp;tbnid=0ybV5Y1ia5vjOM:&amp;tbnh=108&amp;tbnw=104&amp;prev=/images%3Fq%3Doxfam%26gbv%3D2%26svnum%3D10%26hl%3Den" TargetMode="External"/><Relationship Id="rId1" Type="http://schemas.openxmlformats.org/officeDocument/2006/relationships/slideLayout" Target="../slideLayouts/slideLayout6.xml"/><Relationship Id="rId5" Type="http://schemas.openxmlformats.org/officeDocument/2006/relationships/image" Target="../media/image17.jpeg"/><Relationship Id="rId4" Type="http://schemas.openxmlformats.org/officeDocument/2006/relationships/hyperlink" Target="http://images.google.co.uk/imgres?imgurl=http://www.greatrun.org/runners_services/charities/images/British%2520Heart%2520Foundation.jpg&amp;imgrefurl=http://www.greatrun.org/runners_services/charities.asp&amp;h=1500&amp;w=1154&amp;sz=403&amp;hl=en&amp;start=1&amp;tbnid=zZMzEhMBYBeOlM:&amp;tbnh=150&amp;tbnw=115&amp;prev=/images%3Fq%3Dbritish%2Bheart%2Bfoundation%26gbv%3D2%26svnum%3D10%26hl%3Den"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images.google.co.uk/imgres?imgurl=http://ww1.prweb.com/prfiles/2007/03/08/510497/300X250_copy.line26.JPG&amp;imgrefurl=http://www.prweb.com/releases/2007/3/prweb510497.htm&amp;h=252&amp;w=302&amp;sz=19&amp;hl=en&amp;start=257&amp;tbnid=eDGcMF5RqR0QTM:&amp;tbnh=97&amp;tbnw=116&amp;prev=/images%3Fq%3Dsavings%2Baccounts%26start%3D240%26gbv%3D2%26ndsp%3D20%26svnum%3D10%26hl%3Den%26sa%3DN" TargetMode="External"/><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hyperlink" Target="http://images.google.co.uk/imgres?imgurl=http://www.fairinvestment.co.uk/upload/header_child_savings.jpg&amp;imgrefurl=http://www.fairinvestment.co.uk/nationwide_savings_accounts.aspx&amp;h=153&amp;w=202&amp;sz=9&amp;hl=en&amp;start=3&amp;tbnid=ApRbvd_XH6KaXM:&amp;tbnh=80&amp;tbnw=105&amp;prev=/images%3Fq%3Dsavings%2Baccounts%26gbv%3D2%26svnum%3D10%26hl%3Den%26sa%3DG" TargetMode="External"/><Relationship Id="rId1" Type="http://schemas.openxmlformats.org/officeDocument/2006/relationships/slideLayout" Target="../slideLayouts/slideLayout6.xml"/><Relationship Id="rId6" Type="http://schemas.openxmlformats.org/officeDocument/2006/relationships/hyperlink" Target="http://images.google.co.uk/imgres?imgurl=http://www.fmberlin.com/images/hsa.jpg&amp;imgrefurl=http://www.fmberlin.com/hsa.htm&amp;h=300&amp;w=300&amp;sz=13&amp;hl=en&amp;start=102&amp;tbnid=NYv_-ptDOlFoYM:&amp;tbnh=116&amp;tbnw=116&amp;prev=/images%3Fq%3Dsavings%2Baccounts%26start%3D100%26gbv%3D2%26ndsp%3D20%26svnum%3D10%26hl%3Den%26sa%3DN" TargetMode="External"/><Relationship Id="rId5" Type="http://schemas.openxmlformats.org/officeDocument/2006/relationships/image" Target="../media/image19.jpeg"/><Relationship Id="rId4" Type="http://schemas.openxmlformats.org/officeDocument/2006/relationships/hyperlink" Target="http://images.google.co.uk/imgres?imgurl=http://www.consumer-action.org/images/library/english/2004_Savings_Leader_cvr.gif&amp;imgrefurl=http://www.consumer-action.org/modules/module_savings_to_build_wealth&amp;h=362&amp;w=347&amp;sz=6&amp;hl=en&amp;start=26&amp;tbnid=ISSx7Nw-SA0H-M:&amp;tbnh=121&amp;tbnw=116&amp;prev=/images%3Fq%3Dsavings%2Baccounts%26start%3D20%26gbv%3D2%26ndsp%3D20%26svnum%3D10%26hl%3Den%26sa%3DN" TargetMode="External"/><Relationship Id="rId9" Type="http://schemas.openxmlformats.org/officeDocument/2006/relationships/image" Target="../media/image21.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8" Type="http://schemas.openxmlformats.org/officeDocument/2006/relationships/hyperlink" Target="http://aolsearch.aol.co.uk/redir?urn=http://www.sife.org/news/newsletter/images/frosted_flakes_box_front.jpg&amp;rank=6&amp;source=googleImage&amp;searchType=IS&amp;partner=Google&amp;query=Tony%20the%20tiger" TargetMode="External"/><Relationship Id="rId3" Type="http://schemas.openxmlformats.org/officeDocument/2006/relationships/image" Target="../media/image22.png"/><Relationship Id="rId7" Type="http://schemas.openxmlformats.org/officeDocument/2006/relationships/image" Target="../media/image24.jpeg"/><Relationship Id="rId2" Type="http://schemas.openxmlformats.org/officeDocument/2006/relationships/hyperlink" Target="http://aolsearch.aol.co.uk/redir?urn=http://www.ciadvertising.org/studies/student/99_spring/theory/eileen/mytheo/giant.gif&amp;rank=7&amp;source=googleImage&amp;searchType=IS&amp;partner=Google&amp;query=brand%20personality" TargetMode="External"/><Relationship Id="rId1" Type="http://schemas.openxmlformats.org/officeDocument/2006/relationships/slideLayout" Target="../slideLayouts/slideLayout7.xml"/><Relationship Id="rId6" Type="http://schemas.openxmlformats.org/officeDocument/2006/relationships/hyperlink" Target="http://aolsearch.aol.co.uk/redir?urn=http://www.signprint.co.uk/catalog/images/autographic79.jpg&amp;rank=11&amp;source=googleImage&amp;searchType=IS&amp;partner=Google&amp;query=michelin%20man" TargetMode="External"/><Relationship Id="rId11" Type="http://schemas.openxmlformats.org/officeDocument/2006/relationships/image" Target="../media/image26.jpeg"/><Relationship Id="rId5" Type="http://schemas.openxmlformats.org/officeDocument/2006/relationships/image" Target="../media/image23.jpeg"/><Relationship Id="rId10" Type="http://schemas.openxmlformats.org/officeDocument/2006/relationships/hyperlink" Target="http://aolsearch.aol.co.uk/image_browse?query=Tony%20the%20tiger&amp;first=1&amp;last=12&amp;imgurl=http://members.tripod.com/~robertpetzel/Tony.gif&amp;refurl=http%3A%2F%2Fmembers.tripod.com%2F%7Equeenbeanie%2FGIFS7.html&amp;width=277&amp;height=290&amp;rank=4&amp;encquery=Tony+the+tiger" TargetMode="External"/><Relationship Id="rId4" Type="http://schemas.openxmlformats.org/officeDocument/2006/relationships/hyperlink" Target="http://aolsearch.aol.co.uk/redir?urn=http://www.ukcornershoppe.com/imgs/products/Mr%20Kipling%20Cherry%20Bakewells.jpg&amp;rank=6&amp;source=googleImage&amp;searchType=IS&amp;partner=Google&amp;query=Mr%20Kipling" TargetMode="External"/><Relationship Id="rId9" Type="http://schemas.openxmlformats.org/officeDocument/2006/relationships/image" Target="../media/image25.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2" name="Rectangle 4">
            <a:extLst>
              <a:ext uri="{FF2B5EF4-FFF2-40B4-BE49-F238E27FC236}">
                <a16:creationId xmlns:a16="http://schemas.microsoft.com/office/drawing/2014/main" id="{FE113BEC-B08B-485C-B725-2AF57F36486E}"/>
              </a:ext>
            </a:extLst>
          </p:cNvPr>
          <p:cNvSpPr>
            <a:spLocks noGrp="1" noRot="1" noChangeArrowheads="1"/>
          </p:cNvSpPr>
          <p:nvPr>
            <p:ph type="title"/>
          </p:nvPr>
        </p:nvSpPr>
        <p:spPr/>
        <p:txBody>
          <a:bodyPr/>
          <a:lstStyle/>
          <a:p>
            <a:r>
              <a:rPr lang="en-GB" altLang="en-US"/>
              <a:t>Learning, Memory and Thinking</a:t>
            </a:r>
          </a:p>
        </p:txBody>
      </p:sp>
      <p:pic>
        <p:nvPicPr>
          <p:cNvPr id="2053" name="Picture 5" descr="pirmzxz_[1]">
            <a:extLst>
              <a:ext uri="{FF2B5EF4-FFF2-40B4-BE49-F238E27FC236}">
                <a16:creationId xmlns:a16="http://schemas.microsoft.com/office/drawing/2014/main" id="{51C5A52B-E400-4453-9530-9723E6866D6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4025" y="1989138"/>
            <a:ext cx="3636963" cy="41036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55" name="Picture 7" descr="_2g0xnqj[1]">
            <a:extLst>
              <a:ext uri="{FF2B5EF4-FFF2-40B4-BE49-F238E27FC236}">
                <a16:creationId xmlns:a16="http://schemas.microsoft.com/office/drawing/2014/main" id="{A356131A-E18C-4137-8A83-BF54A3AFEFF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3963988" y="1700213"/>
            <a:ext cx="2406650" cy="26654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57" name="Picture 9" descr="2_culrre[1]">
            <a:extLst>
              <a:ext uri="{FF2B5EF4-FFF2-40B4-BE49-F238E27FC236}">
                <a16:creationId xmlns:a16="http://schemas.microsoft.com/office/drawing/2014/main" id="{4B57DC56-7DC0-4327-A8BD-3DACF317052C}"/>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6516688" y="3500438"/>
            <a:ext cx="2103437" cy="2952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9" presetClass="entr" presetSubtype="0" decel="100000" fill="hold" grpId="0" nodeType="with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p:cTn id="7" dur="500" fill="hold"/>
                                        <p:tgtEl>
                                          <p:spTgt spid="2052"/>
                                        </p:tgtEl>
                                        <p:attrNameLst>
                                          <p:attrName>ppt_w</p:attrName>
                                        </p:attrNameLst>
                                      </p:cBhvr>
                                      <p:tavLst>
                                        <p:tav tm="0">
                                          <p:val>
                                            <p:fltVal val="0"/>
                                          </p:val>
                                        </p:tav>
                                        <p:tav tm="100000">
                                          <p:val>
                                            <p:strVal val="#ppt_w"/>
                                          </p:val>
                                        </p:tav>
                                      </p:tavLst>
                                    </p:anim>
                                    <p:anim calcmode="lin" valueType="num">
                                      <p:cBhvr>
                                        <p:cTn id="8" dur="500" fill="hold"/>
                                        <p:tgtEl>
                                          <p:spTgt spid="2052"/>
                                        </p:tgtEl>
                                        <p:attrNameLst>
                                          <p:attrName>ppt_h</p:attrName>
                                        </p:attrNameLst>
                                      </p:cBhvr>
                                      <p:tavLst>
                                        <p:tav tm="0">
                                          <p:val>
                                            <p:fltVal val="0"/>
                                          </p:val>
                                        </p:tav>
                                        <p:tav tm="100000">
                                          <p:val>
                                            <p:strVal val="#ppt_h"/>
                                          </p:val>
                                        </p:tav>
                                      </p:tavLst>
                                    </p:anim>
                                    <p:anim calcmode="lin" valueType="num">
                                      <p:cBhvr>
                                        <p:cTn id="9" dur="500" fill="hold"/>
                                        <p:tgtEl>
                                          <p:spTgt spid="2052"/>
                                        </p:tgtEl>
                                        <p:attrNameLst>
                                          <p:attrName>style.rotation</p:attrName>
                                        </p:attrNameLst>
                                      </p:cBhvr>
                                      <p:tavLst>
                                        <p:tav tm="0">
                                          <p:val>
                                            <p:fltVal val="360"/>
                                          </p:val>
                                        </p:tav>
                                        <p:tav tm="100000">
                                          <p:val>
                                            <p:fltVal val="0"/>
                                          </p:val>
                                        </p:tav>
                                      </p:tavLst>
                                    </p:anim>
                                    <p:animEffect transition="in" filter="fade">
                                      <p:cBhvr>
                                        <p:cTn id="10" dur="5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96FE3-FC9D-24F7-9D10-5E4241C23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21B2BA-BC6B-A1AC-0FC1-CF7F8BF60215}"/>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ADF8FA84-C6E5-D4EF-8C2F-466EFA04DB44}"/>
              </a:ext>
            </a:extLst>
          </p:cNvPr>
          <p:cNvSpPr>
            <a:spLocks noGrp="1"/>
          </p:cNvSpPr>
          <p:nvPr>
            <p:ph idx="1"/>
          </p:nvPr>
        </p:nvSpPr>
        <p:spPr/>
        <p:txBody>
          <a:bodyPr/>
          <a:lstStyle/>
          <a:p>
            <a:endParaRPr lang="en-GB" sz="1800" dirty="0">
              <a:effectLst/>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 understand what is classical conditioning</a:t>
            </a:r>
          </a:p>
          <a:p>
            <a:r>
              <a:rPr lang="en-GB" sz="2400" dirty="0">
                <a:latin typeface="Arial" panose="020B0604020202020204" pitchFamily="34" charset="0"/>
                <a:cs typeface="Arial" panose="020B0604020202020204" pitchFamily="34" charset="0"/>
              </a:rPr>
              <a:t>To comprehend what is operant conditioning</a:t>
            </a:r>
          </a:p>
          <a:p>
            <a:r>
              <a:rPr lang="en-GB" sz="2400" dirty="0">
                <a:latin typeface="Arial" panose="020B0604020202020204" pitchFamily="34" charset="0"/>
                <a:cs typeface="Arial" panose="020B0604020202020204" pitchFamily="34" charset="0"/>
              </a:rPr>
              <a:t>To understand the different elements of personality with Freud’s theory.</a:t>
            </a:r>
          </a:p>
          <a:p>
            <a:r>
              <a:rPr lang="en-GB" sz="2400" dirty="0">
                <a:latin typeface="Arial" panose="020B0604020202020204" pitchFamily="34" charset="0"/>
                <a:cs typeface="Arial" panose="020B0604020202020204" pitchFamily="34" charset="0"/>
              </a:rPr>
              <a:t>To comprehend concepts of the self and relate the theory to marketing strategy.</a:t>
            </a:r>
          </a:p>
        </p:txBody>
      </p:sp>
    </p:spTree>
    <p:extLst>
      <p:ext uri="{BB962C8B-B14F-4D97-AF65-F5344CB8AC3E}">
        <p14:creationId xmlns:p14="http://schemas.microsoft.com/office/powerpoint/2010/main" val="986996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4F1C7-812D-3C73-9452-519C4888BA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7D87A8-2B33-5415-E18A-9EDB8AD18C80}"/>
              </a:ext>
            </a:extLst>
          </p:cNvPr>
          <p:cNvSpPr>
            <a:spLocks noGrp="1"/>
          </p:cNvSpPr>
          <p:nvPr>
            <p:ph type="title"/>
          </p:nvPr>
        </p:nvSpPr>
        <p:spPr/>
        <p:txBody>
          <a:bodyPr/>
          <a:lstStyle/>
          <a:p>
            <a:r>
              <a:rPr lang="en-GB" dirty="0"/>
              <a:t>Classical Conditioning</a:t>
            </a:r>
          </a:p>
        </p:txBody>
      </p:sp>
      <p:sp>
        <p:nvSpPr>
          <p:cNvPr id="3" name="Content Placeholder 2">
            <a:extLst>
              <a:ext uri="{FF2B5EF4-FFF2-40B4-BE49-F238E27FC236}">
                <a16:creationId xmlns:a16="http://schemas.microsoft.com/office/drawing/2014/main" id="{E250B1D9-A5EF-7693-A101-868B1E78EA13}"/>
              </a:ext>
            </a:extLst>
          </p:cNvPr>
          <p:cNvSpPr>
            <a:spLocks noGrp="1"/>
          </p:cNvSpPr>
          <p:nvPr>
            <p:ph idx="1"/>
          </p:nvPr>
        </p:nvSpPr>
        <p:spPr/>
        <p:txBody>
          <a:bodyPr/>
          <a:lstStyle/>
          <a:p>
            <a:r>
              <a:rPr lang="en-GB" sz="1800" b="0" i="0" dirty="0">
                <a:effectLst/>
                <a:latin typeface="Arial" panose="020B0604020202020204" pitchFamily="34" charset="0"/>
                <a:cs typeface="Arial" panose="020B0604020202020204" pitchFamily="34" charset="0"/>
              </a:rPr>
              <a:t>The most famous example of classical conditioning was </a:t>
            </a:r>
            <a:r>
              <a:rPr lang="en-GB" sz="1800" b="0" i="0"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Ivan Pavlov’s experiment with dogs</a:t>
            </a:r>
            <a:r>
              <a:rPr lang="en-GB" sz="1800" b="0" i="0" dirty="0">
                <a:effectLst/>
                <a:latin typeface="Arial" panose="020B0604020202020204" pitchFamily="34" charset="0"/>
                <a:cs typeface="Arial" panose="020B0604020202020204" pitchFamily="34" charset="0"/>
              </a:rPr>
              <a:t>, who salivated in response to a bell tone. Pavlov showed that when a bell was sounded each time the dog was fed, the dog learned to associate the sound with the presentation of the food.</a:t>
            </a:r>
          </a:p>
          <a:p>
            <a:endParaRPr lang="en-GB" sz="1800" dirty="0">
              <a:effectLst/>
              <a:latin typeface="Arial" panose="020B0604020202020204" pitchFamily="34" charset="0"/>
              <a:cs typeface="Arial" panose="020B0604020202020204" pitchFamily="34" charset="0"/>
            </a:endParaRPr>
          </a:p>
          <a:p>
            <a:pPr>
              <a:spcAft>
                <a:spcPts val="1500"/>
              </a:spcAft>
            </a:pPr>
            <a:r>
              <a:rPr lang="en-GB" sz="1800" b="0" i="0" dirty="0">
                <a:effectLst/>
                <a:latin typeface="Arial" panose="020B0604020202020204" pitchFamily="34" charset="0"/>
                <a:cs typeface="Arial" panose="020B0604020202020204" pitchFamily="34" charset="0"/>
              </a:rPr>
              <a:t>He first presented the dogs with the sound of a bell; they did not salivate so this was a neutral stimulus. Then he presented them with food, they salivated. The food was an unconditioned stimulus, and salivation was an unconditioned (innate) response.</a:t>
            </a:r>
          </a:p>
          <a:p>
            <a:pPr algn="l">
              <a:spcAft>
                <a:spcPts val="1500"/>
              </a:spcAft>
            </a:pPr>
            <a:r>
              <a:rPr lang="en-GB" sz="1800" b="0" i="0" dirty="0">
                <a:effectLst/>
                <a:latin typeface="Arial" panose="020B0604020202020204" pitchFamily="34" charset="0"/>
                <a:cs typeface="Arial" panose="020B0604020202020204" pitchFamily="34" charset="0"/>
              </a:rPr>
              <a:t>He then repeatedly presented the dogs with the sound of the bell first and then the food (pairing) after a few repetitions, the dogs salivated when they heard the sound of the bell. The bell had become the conditioned stimulus and salivation had become the conditioned response.</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8010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2B35AA7-121E-4180-8DCB-0DF924E9786C}"/>
              </a:ext>
            </a:extLst>
          </p:cNvPr>
          <p:cNvSpPr>
            <a:spLocks noGrp="1" noRot="1" noChangeArrowheads="1"/>
          </p:cNvSpPr>
          <p:nvPr>
            <p:ph type="title"/>
          </p:nvPr>
        </p:nvSpPr>
        <p:spPr>
          <a:xfrm>
            <a:off x="685800" y="0"/>
            <a:ext cx="77724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br>
              <a:rPr lang="en-GB" altLang="en-US" sz="3600" b="0" dirty="0"/>
            </a:br>
            <a:br>
              <a:rPr lang="en-GB" altLang="en-US" sz="3600" b="0" dirty="0"/>
            </a:br>
            <a:r>
              <a:rPr lang="en-GB" altLang="en-US" sz="3600" b="0" dirty="0"/>
              <a:t>Behavioural Learning: Classical Conditioning</a:t>
            </a:r>
            <a:br>
              <a:rPr lang="en-GB" altLang="en-US" sz="3600" b="0" dirty="0"/>
            </a:br>
            <a:endParaRPr lang="en-GB" altLang="en-US" sz="3600" b="0" dirty="0"/>
          </a:p>
        </p:txBody>
      </p:sp>
      <p:sp>
        <p:nvSpPr>
          <p:cNvPr id="7171" name="Rectangle 3">
            <a:extLst>
              <a:ext uri="{FF2B5EF4-FFF2-40B4-BE49-F238E27FC236}">
                <a16:creationId xmlns:a16="http://schemas.microsoft.com/office/drawing/2014/main" id="{5FA376C4-41CA-4EC7-81D8-F6FED33FDD5F}"/>
              </a:ext>
            </a:extLst>
          </p:cNvPr>
          <p:cNvSpPr>
            <a:spLocks noChangeArrowheads="1"/>
          </p:cNvSpPr>
          <p:nvPr/>
        </p:nvSpPr>
        <p:spPr bwMode="auto">
          <a:xfrm>
            <a:off x="762000" y="1219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spcBef>
                <a:spcPct val="20000"/>
              </a:spcBef>
              <a:buFontTx/>
              <a:buChar char="•"/>
            </a:pPr>
            <a:r>
              <a:rPr lang="en-GB" altLang="en-US" sz="2400" dirty="0">
                <a:latin typeface="Times New Roman" panose="02020603050405020304" pitchFamily="18" charset="0"/>
              </a:rPr>
              <a:t>Largely unconscious process of acquiring information and feelings about stimuli</a:t>
            </a:r>
          </a:p>
          <a:p>
            <a:pPr>
              <a:spcBef>
                <a:spcPct val="20000"/>
              </a:spcBef>
              <a:buFontTx/>
              <a:buChar char="•"/>
            </a:pPr>
            <a:r>
              <a:rPr lang="en-GB" altLang="en-US" sz="2400" dirty="0">
                <a:latin typeface="Times New Roman" panose="02020603050405020304" pitchFamily="18" charset="0"/>
              </a:rPr>
              <a:t>Key components</a:t>
            </a:r>
          </a:p>
          <a:p>
            <a:pPr lvl="1">
              <a:spcBef>
                <a:spcPct val="20000"/>
              </a:spcBef>
              <a:buFontTx/>
              <a:buChar char="–"/>
            </a:pPr>
            <a:r>
              <a:rPr lang="en-GB" altLang="en-US" sz="2400" dirty="0">
                <a:latin typeface="Times New Roman" panose="02020603050405020304" pitchFamily="18" charset="0"/>
              </a:rPr>
              <a:t>Unconditioned stimulus 	Unconditioned response</a:t>
            </a:r>
          </a:p>
          <a:p>
            <a:pPr lvl="1">
              <a:spcBef>
                <a:spcPct val="20000"/>
              </a:spcBef>
              <a:buFontTx/>
              <a:buChar char="–"/>
            </a:pPr>
            <a:r>
              <a:rPr lang="en-GB" altLang="en-US" sz="2400" dirty="0">
                <a:latin typeface="Times New Roman" panose="02020603050405020304" pitchFamily="18" charset="0"/>
              </a:rPr>
              <a:t>Conditioned stimulus		Nothing</a:t>
            </a:r>
          </a:p>
          <a:p>
            <a:pPr lvl="1">
              <a:spcBef>
                <a:spcPct val="20000"/>
              </a:spcBef>
            </a:pPr>
            <a:endParaRPr lang="en-GB" altLang="en-US" sz="2400" dirty="0">
              <a:latin typeface="Times New Roman" panose="02020603050405020304" pitchFamily="18" charset="0"/>
            </a:endParaRPr>
          </a:p>
          <a:p>
            <a:pPr lvl="1">
              <a:spcBef>
                <a:spcPct val="20000"/>
              </a:spcBef>
              <a:buFontTx/>
              <a:buChar char="–"/>
            </a:pPr>
            <a:r>
              <a:rPr lang="en-GB" altLang="en-US" sz="2400" dirty="0">
                <a:latin typeface="Times New Roman" panose="02020603050405020304" pitchFamily="18" charset="0"/>
              </a:rPr>
              <a:t>Conditioned stimulus + Unconditioned stimulus</a:t>
            </a:r>
          </a:p>
          <a:p>
            <a:pPr lvl="1">
              <a:spcBef>
                <a:spcPct val="20000"/>
              </a:spcBef>
            </a:pPr>
            <a:endParaRPr lang="en-GB" altLang="en-US" sz="2400" dirty="0">
              <a:latin typeface="Times New Roman" panose="02020603050405020304" pitchFamily="18" charset="0"/>
            </a:endParaRPr>
          </a:p>
          <a:p>
            <a:pPr lvl="1">
              <a:spcBef>
                <a:spcPct val="20000"/>
              </a:spcBef>
            </a:pPr>
            <a:endParaRPr lang="en-GB" altLang="en-US" sz="2400" dirty="0">
              <a:latin typeface="Times New Roman" panose="02020603050405020304" pitchFamily="18" charset="0"/>
            </a:endParaRPr>
          </a:p>
          <a:p>
            <a:pPr lvl="1">
              <a:spcBef>
                <a:spcPct val="20000"/>
              </a:spcBef>
            </a:pPr>
            <a:r>
              <a:rPr lang="en-GB" altLang="en-US" sz="2400" dirty="0">
                <a:latin typeface="Times New Roman" panose="02020603050405020304" pitchFamily="18" charset="0"/>
              </a:rPr>
              <a:t>			Conditioned Response</a:t>
            </a:r>
          </a:p>
          <a:p>
            <a:pPr lvl="1">
              <a:spcBef>
                <a:spcPct val="20000"/>
              </a:spcBef>
            </a:pPr>
            <a:r>
              <a:rPr lang="en-GB" altLang="en-US" sz="2400" dirty="0">
                <a:latin typeface="Times New Roman" panose="02020603050405020304" pitchFamily="18" charset="0"/>
              </a:rPr>
              <a:t>Conditioned response declines towards extinction when </a:t>
            </a:r>
          </a:p>
          <a:p>
            <a:pPr lvl="1">
              <a:spcBef>
                <a:spcPct val="20000"/>
              </a:spcBef>
            </a:pPr>
            <a:r>
              <a:rPr lang="en-GB" altLang="en-US" sz="2400" dirty="0">
                <a:latin typeface="Times New Roman" panose="02020603050405020304" pitchFamily="18" charset="0"/>
              </a:rPr>
              <a:t>Unconditioned Stimulus absent</a:t>
            </a:r>
          </a:p>
          <a:p>
            <a:pPr latinLnBrk="1">
              <a:spcBef>
                <a:spcPct val="20000"/>
              </a:spcBef>
            </a:pPr>
            <a:endParaRPr lang="en-GB" altLang="en-US" sz="2400" dirty="0">
              <a:latin typeface="Times New Roman" panose="02020603050405020304" pitchFamily="18" charset="0"/>
            </a:endParaRPr>
          </a:p>
        </p:txBody>
      </p:sp>
      <p:sp>
        <p:nvSpPr>
          <p:cNvPr id="7172" name="Line 4">
            <a:extLst>
              <a:ext uri="{FF2B5EF4-FFF2-40B4-BE49-F238E27FC236}">
                <a16:creationId xmlns:a16="http://schemas.microsoft.com/office/drawing/2014/main" id="{BC3B61E9-6434-4C84-B724-03626A747A83}"/>
              </a:ext>
            </a:extLst>
          </p:cNvPr>
          <p:cNvSpPr>
            <a:spLocks noChangeShapeType="1"/>
          </p:cNvSpPr>
          <p:nvPr/>
        </p:nvSpPr>
        <p:spPr bwMode="auto">
          <a:xfrm>
            <a:off x="4648200" y="2743200"/>
            <a:ext cx="644525"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173" name="Line 5">
            <a:extLst>
              <a:ext uri="{FF2B5EF4-FFF2-40B4-BE49-F238E27FC236}">
                <a16:creationId xmlns:a16="http://schemas.microsoft.com/office/drawing/2014/main" id="{367614D0-89E1-4FED-B10E-72B39D0454C5}"/>
              </a:ext>
            </a:extLst>
          </p:cNvPr>
          <p:cNvSpPr>
            <a:spLocks noChangeShapeType="1"/>
          </p:cNvSpPr>
          <p:nvPr/>
        </p:nvSpPr>
        <p:spPr bwMode="auto">
          <a:xfrm>
            <a:off x="4495800" y="3200400"/>
            <a:ext cx="644525"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174" name="Line 6">
            <a:extLst>
              <a:ext uri="{FF2B5EF4-FFF2-40B4-BE49-F238E27FC236}">
                <a16:creationId xmlns:a16="http://schemas.microsoft.com/office/drawing/2014/main" id="{2B065F3E-1DAE-484F-8BEB-60BD71E60325}"/>
              </a:ext>
            </a:extLst>
          </p:cNvPr>
          <p:cNvSpPr>
            <a:spLocks noChangeShapeType="1"/>
          </p:cNvSpPr>
          <p:nvPr/>
        </p:nvSpPr>
        <p:spPr bwMode="auto">
          <a:xfrm>
            <a:off x="4343400" y="4343400"/>
            <a:ext cx="0" cy="6445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9" fill="hold" grpId="0" nodeType="withEffect">
                                  <p:stCondLst>
                                    <p:cond delay="0"/>
                                  </p:stCondLst>
                                  <p:iterate type="lt">
                                    <p:tmPct val="10000"/>
                                  </p:iterate>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800" fill="hold">
                                          <p:stCondLst>
                                            <p:cond delay="0"/>
                                          </p:stCondLst>
                                        </p:cTn>
                                        <p:tgtEl>
                                          <p:spTgt spid="7170"/>
                                        </p:tgtEl>
                                        <p:attrNameLst>
                                          <p:attrName>ppt_x</p:attrName>
                                        </p:attrNameLst>
                                      </p:cBhvr>
                                      <p:tavLst>
                                        <p:tav tm="0">
                                          <p:val>
                                            <p:strVal val="0-#ppt_w/2"/>
                                          </p:val>
                                        </p:tav>
                                        <p:tav tm="100000">
                                          <p:val>
                                            <p:strVal val="#ppt_x"/>
                                          </p:val>
                                        </p:tav>
                                      </p:tavLst>
                                    </p:anim>
                                    <p:anim calcmode="lin" valueType="num">
                                      <p:cBhvr additive="base">
                                        <p:cTn id="8" dur="800" fill="hold">
                                          <p:stCondLst>
                                            <p:cond delay="0"/>
                                          </p:stCondLst>
                                        </p:cTn>
                                        <p:tgtEl>
                                          <p:spTgt spid="717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922B1-1879-0482-4316-08E7527C62E4}"/>
              </a:ext>
            </a:extLst>
          </p:cNvPr>
          <p:cNvSpPr>
            <a:spLocks noGrp="1"/>
          </p:cNvSpPr>
          <p:nvPr>
            <p:ph type="title"/>
          </p:nvPr>
        </p:nvSpPr>
        <p:spPr/>
        <p:txBody>
          <a:bodyPr/>
          <a:lstStyle/>
          <a:p>
            <a:r>
              <a:rPr lang="en-GB" dirty="0"/>
              <a:t>Question</a:t>
            </a:r>
          </a:p>
        </p:txBody>
      </p:sp>
      <p:sp>
        <p:nvSpPr>
          <p:cNvPr id="4" name="TextBox 3">
            <a:extLst>
              <a:ext uri="{FF2B5EF4-FFF2-40B4-BE49-F238E27FC236}">
                <a16:creationId xmlns:a16="http://schemas.microsoft.com/office/drawing/2014/main" id="{A999EA2F-D187-ECAE-C74A-77D764B9C57C}"/>
              </a:ext>
            </a:extLst>
          </p:cNvPr>
          <p:cNvSpPr txBox="1"/>
          <p:nvPr/>
        </p:nvSpPr>
        <p:spPr>
          <a:xfrm>
            <a:off x="1073288" y="2437959"/>
            <a:ext cx="6400800" cy="1508105"/>
          </a:xfrm>
          <a:prstGeom prst="rect">
            <a:avLst/>
          </a:prstGeom>
          <a:noFill/>
        </p:spPr>
        <p:txBody>
          <a:bodyPr wrap="square">
            <a:spAutoFit/>
          </a:bodyPr>
          <a:lstStyle/>
          <a:p>
            <a:pPr lvl="1">
              <a:spcBef>
                <a:spcPct val="20000"/>
              </a:spcBef>
            </a:pPr>
            <a:r>
              <a:rPr lang="en-GB" altLang="en-US" sz="2000" dirty="0">
                <a:cs typeface="Arial" panose="020B0604020202020204" pitchFamily="34" charset="0"/>
              </a:rPr>
              <a:t>Conditioned stimulus + Unconditioned stimulus</a:t>
            </a:r>
          </a:p>
          <a:p>
            <a:pPr lvl="1">
              <a:spcBef>
                <a:spcPct val="20000"/>
              </a:spcBef>
            </a:pPr>
            <a:endParaRPr lang="en-GB" altLang="en-US" sz="2000" dirty="0">
              <a:cs typeface="Arial" panose="020B0604020202020204" pitchFamily="34" charset="0"/>
            </a:endParaRPr>
          </a:p>
          <a:p>
            <a:pPr lvl="1">
              <a:spcBef>
                <a:spcPct val="20000"/>
              </a:spcBef>
            </a:pPr>
            <a:endParaRPr lang="en-GB" altLang="en-US" sz="2000" dirty="0">
              <a:cs typeface="Arial" panose="020B0604020202020204" pitchFamily="34" charset="0"/>
            </a:endParaRPr>
          </a:p>
          <a:p>
            <a:pPr lvl="1">
              <a:spcBef>
                <a:spcPct val="20000"/>
              </a:spcBef>
            </a:pPr>
            <a:r>
              <a:rPr lang="en-GB" altLang="en-US" sz="2000" dirty="0">
                <a:cs typeface="Arial" panose="020B0604020202020204" pitchFamily="34" charset="0"/>
              </a:rPr>
              <a:t>	            Conditioned Response</a:t>
            </a:r>
          </a:p>
        </p:txBody>
      </p:sp>
      <p:sp>
        <p:nvSpPr>
          <p:cNvPr id="5" name="Line 6">
            <a:extLst>
              <a:ext uri="{FF2B5EF4-FFF2-40B4-BE49-F238E27FC236}">
                <a16:creationId xmlns:a16="http://schemas.microsoft.com/office/drawing/2014/main" id="{58EF0FAE-9CE4-B450-B3C1-6E9A62F390F5}"/>
              </a:ext>
            </a:extLst>
          </p:cNvPr>
          <p:cNvSpPr>
            <a:spLocks noChangeShapeType="1"/>
          </p:cNvSpPr>
          <p:nvPr/>
        </p:nvSpPr>
        <p:spPr bwMode="auto">
          <a:xfrm>
            <a:off x="4139952" y="2924944"/>
            <a:ext cx="0" cy="6445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 name="TextBox 5">
            <a:extLst>
              <a:ext uri="{FF2B5EF4-FFF2-40B4-BE49-F238E27FC236}">
                <a16:creationId xmlns:a16="http://schemas.microsoft.com/office/drawing/2014/main" id="{D640F915-1FEA-DB15-DAF5-787B628A2DD0}"/>
              </a:ext>
            </a:extLst>
          </p:cNvPr>
          <p:cNvSpPr txBox="1"/>
          <p:nvPr/>
        </p:nvSpPr>
        <p:spPr>
          <a:xfrm>
            <a:off x="478968" y="4966386"/>
            <a:ext cx="6995120" cy="369332"/>
          </a:xfrm>
          <a:prstGeom prst="rect">
            <a:avLst/>
          </a:prstGeom>
          <a:noFill/>
        </p:spPr>
        <p:txBody>
          <a:bodyPr wrap="square" rtlCol="0">
            <a:spAutoFit/>
          </a:bodyPr>
          <a:lstStyle/>
          <a:p>
            <a:r>
              <a:rPr lang="en-GB" dirty="0"/>
              <a:t>Explain how this formula is related to marketing strategy.</a:t>
            </a:r>
          </a:p>
        </p:txBody>
      </p:sp>
    </p:spTree>
    <p:extLst>
      <p:ext uri="{BB962C8B-B14F-4D97-AF65-F5344CB8AC3E}">
        <p14:creationId xmlns:p14="http://schemas.microsoft.com/office/powerpoint/2010/main" val="537239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96002E9-31ED-4D75-9910-5A1C67CD21C9}"/>
              </a:ext>
            </a:extLst>
          </p:cNvPr>
          <p:cNvSpPr>
            <a:spLocks noGrp="1" noRot="1" noChangeArrowheads="1"/>
          </p:cNvSpPr>
          <p:nvPr>
            <p:ph type="title"/>
          </p:nvPr>
        </p:nvSpPr>
        <p:spPr>
          <a:xfrm>
            <a:off x="762000" y="457200"/>
            <a:ext cx="7772400" cy="114300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4000" b="0"/>
              <a:t>Behavioural Learning: Classical Conditioning</a:t>
            </a:r>
          </a:p>
        </p:txBody>
      </p:sp>
      <p:sp>
        <p:nvSpPr>
          <p:cNvPr id="10243" name="Rectangle 3">
            <a:extLst>
              <a:ext uri="{FF2B5EF4-FFF2-40B4-BE49-F238E27FC236}">
                <a16:creationId xmlns:a16="http://schemas.microsoft.com/office/drawing/2014/main" id="{FC534BDA-F9D2-4BDB-9A43-6E39FC155F30}"/>
              </a:ext>
            </a:extLst>
          </p:cNvPr>
          <p:cNvSpPr>
            <a:spLocks noGrp="1" noChangeArrowheads="1"/>
          </p:cNvSpPr>
          <p:nvPr>
            <p:ph type="body" idx="1"/>
          </p:nvPr>
        </p:nvSpPr>
        <p:spPr>
          <a:xfrm>
            <a:off x="457200" y="1682750"/>
            <a:ext cx="8229600" cy="444341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400" b="1" dirty="0">
                <a:latin typeface="Arial" panose="020B0604020202020204" pitchFamily="34" charset="0"/>
                <a:cs typeface="Arial" panose="020B0604020202020204" pitchFamily="34" charset="0"/>
              </a:rPr>
              <a:t>Stimulus generalisation</a:t>
            </a:r>
            <a:r>
              <a:rPr lang="en-GB" altLang="en-US" sz="2400" dirty="0">
                <a:latin typeface="Arial" panose="020B0604020202020204" pitchFamily="34" charset="0"/>
                <a:cs typeface="Arial" panose="020B0604020202020204" pitchFamily="34" charset="0"/>
              </a:rPr>
              <a:t>: similar stimuli produce similar responses because once original association of response is learned it can be generalised to other stimuli through association and repetition</a:t>
            </a:r>
          </a:p>
          <a:p>
            <a:r>
              <a:rPr lang="en-GB" altLang="en-US" sz="2800" dirty="0">
                <a:latin typeface="Arial" panose="020B0604020202020204" pitchFamily="34" charset="0"/>
                <a:cs typeface="Arial" panose="020B0604020202020204" pitchFamily="34" charset="0"/>
              </a:rPr>
              <a:t>Family branding strategy, e.g. Heinz:</a:t>
            </a:r>
          </a:p>
          <a:p>
            <a:endParaRPr lang="en-GB" altLang="en-US" sz="2800" dirty="0"/>
          </a:p>
        </p:txBody>
      </p:sp>
      <p:pic>
        <p:nvPicPr>
          <p:cNvPr id="10244" name="Picture 4" descr="heinzuk">
            <a:extLst>
              <a:ext uri="{FF2B5EF4-FFF2-40B4-BE49-F238E27FC236}">
                <a16:creationId xmlns:a16="http://schemas.microsoft.com/office/drawing/2014/main" id="{A6C0A6AF-6DEE-47F6-A361-916AD7DD1C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4800600"/>
            <a:ext cx="1171575" cy="1562100"/>
          </a:xfrm>
          <a:prstGeom prst="rect">
            <a:avLst/>
          </a:prstGeom>
          <a:noFill/>
          <a:extLst>
            <a:ext uri="{909E8E84-426E-40DD-AFC4-6F175D3DCCD1}">
              <a14:hiddenFill xmlns:a14="http://schemas.microsoft.com/office/drawing/2010/main">
                <a:solidFill>
                  <a:srgbClr val="FFFFFF"/>
                </a:solidFill>
              </a14:hiddenFill>
            </a:ext>
          </a:extLst>
        </p:spPr>
      </p:pic>
      <p:pic>
        <p:nvPicPr>
          <p:cNvPr id="10245" name="Picture 5" descr="heinz">
            <a:extLst>
              <a:ext uri="{FF2B5EF4-FFF2-40B4-BE49-F238E27FC236}">
                <a16:creationId xmlns:a16="http://schemas.microsoft.com/office/drawing/2014/main" id="{2CB877A2-228D-4296-8DBC-AE4D90FA09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0" y="5029200"/>
            <a:ext cx="914400" cy="108585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sauce">
            <a:extLst>
              <a:ext uri="{FF2B5EF4-FFF2-40B4-BE49-F238E27FC236}">
                <a16:creationId xmlns:a16="http://schemas.microsoft.com/office/drawing/2014/main" id="{15A87ACB-E2DE-467F-8880-D23EBB7D77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9286"/>
          <a:stretch>
            <a:fillRect/>
          </a:stretch>
        </p:blipFill>
        <p:spPr bwMode="auto">
          <a:xfrm>
            <a:off x="5334000" y="4876800"/>
            <a:ext cx="2212975" cy="1393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withEffect">
                                  <p:stCondLst>
                                    <p:cond delay="0"/>
                                  </p:stCondLst>
                                  <p:iterate type="lt">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600">
                                          <p:stCondLst>
                                            <p:cond delay="0"/>
                                          </p:stCondLst>
                                        </p:cTn>
                                        <p:tgtEl>
                                          <p:spTgt spid="10242"/>
                                        </p:tgtEl>
                                      </p:cBhvr>
                                    </p:animEffect>
                                    <p:anim calcmode="lin" valueType="num">
                                      <p:cBhvr>
                                        <p:cTn id="8" dur="600" fill="hold">
                                          <p:stCondLst>
                                            <p:cond delay="0"/>
                                          </p:stCondLst>
                                        </p:cTn>
                                        <p:tgtEl>
                                          <p:spTgt spid="10242"/>
                                        </p:tgtEl>
                                        <p:attrNameLst>
                                          <p:attrName>style.rotation</p:attrName>
                                        </p:attrNameLst>
                                      </p:cBhvr>
                                      <p:tavLst>
                                        <p:tav tm="0">
                                          <p:val>
                                            <p:fltVal val="720"/>
                                          </p:val>
                                        </p:tav>
                                        <p:tav tm="100000">
                                          <p:val>
                                            <p:fltVal val="0"/>
                                          </p:val>
                                        </p:tav>
                                      </p:tavLst>
                                    </p:anim>
                                    <p:anim calcmode="lin" valueType="num">
                                      <p:cBhvr>
                                        <p:cTn id="9" dur="600" fill="hold">
                                          <p:stCondLst>
                                            <p:cond delay="0"/>
                                          </p:stCondLst>
                                        </p:cTn>
                                        <p:tgtEl>
                                          <p:spTgt spid="10242"/>
                                        </p:tgtEl>
                                        <p:attrNameLst>
                                          <p:attrName>ppt_h</p:attrName>
                                        </p:attrNameLst>
                                      </p:cBhvr>
                                      <p:tavLst>
                                        <p:tav tm="0">
                                          <p:val>
                                            <p:fltVal val="0"/>
                                          </p:val>
                                        </p:tav>
                                        <p:tav tm="100000">
                                          <p:val>
                                            <p:strVal val="#ppt_h"/>
                                          </p:val>
                                        </p:tav>
                                      </p:tavLst>
                                    </p:anim>
                                    <p:anim calcmode="lin" valueType="num">
                                      <p:cBhvr>
                                        <p:cTn id="10" dur="600" fill="hold">
                                          <p:stCondLst>
                                            <p:cond delay="0"/>
                                          </p:stCondLst>
                                        </p:cTn>
                                        <p:tgtEl>
                                          <p:spTgt spid="10242"/>
                                        </p:tgtEl>
                                        <p:attrNameLst>
                                          <p:attrName>ppt_w</p:attrName>
                                        </p:attrNameLst>
                                      </p:cBhvr>
                                      <p:tavLst>
                                        <p:tav tm="0">
                                          <p:val>
                                            <p:fltVal val="0"/>
                                          </p:val>
                                        </p:tav>
                                        <p:tav tm="100000">
                                          <p:val>
                                            <p:strVal val="#ppt_w"/>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10243">
                                            <p:txEl>
                                              <p:pRg st="0" end="0"/>
                                            </p:txEl>
                                          </p:spTgt>
                                        </p:tgtEl>
                                        <p:attrNameLst>
                                          <p:attrName>style.visibility</p:attrName>
                                        </p:attrNameLst>
                                      </p:cBhvr>
                                      <p:to>
                                        <p:strVal val="visible"/>
                                      </p:to>
                                    </p:set>
                                    <p:animEffect transition="in" filter="slide(fromBottom)">
                                      <p:cBhvr>
                                        <p:cTn id="15" dur="500">
                                          <p:stCondLst>
                                            <p:cond delay="0"/>
                                          </p:stCondLst>
                                        </p:cTn>
                                        <p:tgtEl>
                                          <p:spTgt spid="10243">
                                            <p:txEl>
                                              <p:pRg st="0" end="0"/>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0243">
                                            <p:txEl>
                                              <p:pRg st="1" end="1"/>
                                            </p:txEl>
                                          </p:spTgt>
                                        </p:tgtEl>
                                        <p:attrNameLst>
                                          <p:attrName>style.visibility</p:attrName>
                                        </p:attrNameLst>
                                      </p:cBhvr>
                                      <p:to>
                                        <p:strVal val="visible"/>
                                      </p:to>
                                    </p:set>
                                    <p:animEffect transition="in" filter="slide(fromBottom)">
                                      <p:cBhvr>
                                        <p:cTn id="20" dur="500">
                                          <p:stCondLst>
                                            <p:cond delay="0"/>
                                          </p:stCondLst>
                                        </p:cTn>
                                        <p:tgtEl>
                                          <p:spTgt spid="1024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437395BD-CC38-4B42-95E1-464089A9F964}"/>
              </a:ext>
            </a:extLst>
          </p:cNvPr>
          <p:cNvSpPr>
            <a:spLocks noGrp="1" noRot="1" noChangeArrowheads="1"/>
          </p:cNvSpPr>
          <p:nvPr>
            <p:ph type="title"/>
          </p:nvPr>
        </p:nvSpPr>
        <p:spPr/>
        <p:txBody>
          <a:bodyPr/>
          <a:lstStyle/>
          <a:p>
            <a:r>
              <a:rPr lang="en-GB" altLang="en-US"/>
              <a:t>Stimulus Generalisation continued</a:t>
            </a:r>
          </a:p>
        </p:txBody>
      </p:sp>
      <p:sp>
        <p:nvSpPr>
          <p:cNvPr id="12291" name="Rectangle 3">
            <a:extLst>
              <a:ext uri="{FF2B5EF4-FFF2-40B4-BE49-F238E27FC236}">
                <a16:creationId xmlns:a16="http://schemas.microsoft.com/office/drawing/2014/main" id="{660C09B3-81F9-4EB3-BA6B-3C665A1E1093}"/>
              </a:ext>
            </a:extLst>
          </p:cNvPr>
          <p:cNvSpPr>
            <a:spLocks noGrp="1" noChangeArrowheads="1"/>
          </p:cNvSpPr>
          <p:nvPr>
            <p:ph type="body" idx="1"/>
          </p:nvPr>
        </p:nvSpPr>
        <p:spPr/>
        <p:txBody>
          <a:bodyPr/>
          <a:lstStyle/>
          <a:p>
            <a:pPr>
              <a:spcBef>
                <a:spcPct val="50000"/>
              </a:spcBef>
            </a:pPr>
            <a:r>
              <a:rPr lang="en-GB" altLang="en-US" sz="2400" dirty="0">
                <a:latin typeface="Arial" panose="020B0604020202020204" pitchFamily="34" charset="0"/>
                <a:cs typeface="Arial" panose="020B0604020202020204" pitchFamily="34" charset="0"/>
              </a:rPr>
              <a:t>Product brand extensions e.g. Bic pens to lighters;  </a:t>
            </a:r>
          </a:p>
          <a:p>
            <a:pPr>
              <a:spcBef>
                <a:spcPct val="50000"/>
              </a:spcBef>
            </a:pPr>
            <a:endParaRPr lang="en-GB" altLang="en-US" sz="2400" dirty="0"/>
          </a:p>
          <a:p>
            <a:pPr>
              <a:spcBef>
                <a:spcPct val="50000"/>
              </a:spcBef>
            </a:pPr>
            <a:endParaRPr lang="en-GB" altLang="en-US" sz="2400" dirty="0"/>
          </a:p>
        </p:txBody>
      </p:sp>
      <p:pic>
        <p:nvPicPr>
          <p:cNvPr id="12292" name="Picture 4" descr="anim_J6eur">
            <a:extLst>
              <a:ext uri="{FF2B5EF4-FFF2-40B4-BE49-F238E27FC236}">
                <a16:creationId xmlns:a16="http://schemas.microsoft.com/office/drawing/2014/main" id="{7BCEA617-E21A-4EB0-BC69-2429C464771E}"/>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048000"/>
            <a:ext cx="928688"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2293" name="Picture 5" descr="visu_paperworld">
            <a:extLst>
              <a:ext uri="{FF2B5EF4-FFF2-40B4-BE49-F238E27FC236}">
                <a16:creationId xmlns:a16="http://schemas.microsoft.com/office/drawing/2014/main" id="{61E3268E-6184-4735-8883-F7BC6A29B3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590800"/>
            <a:ext cx="1908175" cy="37115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wipe(left)">
                                      <p:cBhvr>
                                        <p:cTn id="7" dur="500"/>
                                        <p:tgtEl>
                                          <p:spTgt spid="1229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13ABEB2-CE26-446C-9AAF-CD8A61EBF01F}"/>
              </a:ext>
            </a:extLst>
          </p:cNvPr>
          <p:cNvSpPr>
            <a:spLocks noGrp="1" noRot="1" noChangeArrowheads="1"/>
          </p:cNvSpPr>
          <p:nvPr>
            <p:ph type="title"/>
          </p:nvPr>
        </p:nvSpPr>
        <p:spPr/>
        <p:txBody>
          <a:bodyPr/>
          <a:lstStyle/>
          <a:p>
            <a:r>
              <a:rPr lang="en-GB" altLang="en-US" sz="4000" b="0" dirty="0"/>
              <a:t>Stimulus discrimination</a:t>
            </a:r>
          </a:p>
        </p:txBody>
      </p:sp>
      <p:sp>
        <p:nvSpPr>
          <p:cNvPr id="13315" name="Rectangle 3">
            <a:extLst>
              <a:ext uri="{FF2B5EF4-FFF2-40B4-BE49-F238E27FC236}">
                <a16:creationId xmlns:a16="http://schemas.microsoft.com/office/drawing/2014/main" id="{2CDA7564-BCE9-4F82-8163-5FC8A99422D8}"/>
              </a:ext>
            </a:extLst>
          </p:cNvPr>
          <p:cNvSpPr>
            <a:spLocks noGrp="1" noChangeArrowheads="1"/>
          </p:cNvSpPr>
          <p:nvPr>
            <p:ph type="body" idx="1"/>
          </p:nvPr>
        </p:nvSpPr>
        <p:spPr/>
        <p:txBody>
          <a:bodyPr/>
          <a:lstStyle/>
          <a:p>
            <a:pPr>
              <a:spcBef>
                <a:spcPct val="50000"/>
              </a:spcBef>
            </a:pPr>
            <a:r>
              <a:rPr lang="en-GB" altLang="en-US" sz="2400" dirty="0">
                <a:latin typeface="Arial" panose="020B0604020202020204" pitchFamily="34" charset="0"/>
                <a:cs typeface="Arial" panose="020B0604020202020204" pitchFamily="34" charset="0"/>
              </a:rPr>
              <a:t>People learn to make different responses to similar stimuli, discriminating among them. This forms the basis of a positioning strategy e.g. cosmetic brands.</a:t>
            </a:r>
          </a:p>
          <a:p>
            <a:endParaRPr lang="en-GB" altLang="en-US" dirty="0"/>
          </a:p>
          <a:p>
            <a:endParaRPr lang="en-GB" altLang="en-US" dirty="0"/>
          </a:p>
        </p:txBody>
      </p:sp>
      <p:pic>
        <p:nvPicPr>
          <p:cNvPr id="13316" name="Picture 4" descr="needs_q1_main_image">
            <a:extLst>
              <a:ext uri="{FF2B5EF4-FFF2-40B4-BE49-F238E27FC236}">
                <a16:creationId xmlns:a16="http://schemas.microsoft.com/office/drawing/2014/main" id="{7C812ABA-E5D3-4E22-9AEF-4FF0C839DE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581400"/>
            <a:ext cx="2332038" cy="2720975"/>
          </a:xfrm>
          <a:prstGeom prst="rect">
            <a:avLst/>
          </a:prstGeom>
          <a:noFill/>
          <a:extLst>
            <a:ext uri="{909E8E84-426E-40DD-AFC4-6F175D3DCCD1}">
              <a14:hiddenFill xmlns:a14="http://schemas.microsoft.com/office/drawing/2010/main">
                <a:solidFill>
                  <a:srgbClr val="FFFFFF"/>
                </a:solidFill>
              </a14:hiddenFill>
            </a:ext>
          </a:extLst>
        </p:spPr>
      </p:pic>
      <p:pic>
        <p:nvPicPr>
          <p:cNvPr id="13317" name="Picture 5" descr="great_skin_main_image">
            <a:extLst>
              <a:ext uri="{FF2B5EF4-FFF2-40B4-BE49-F238E27FC236}">
                <a16:creationId xmlns:a16="http://schemas.microsoft.com/office/drawing/2014/main" id="{5EBFEA2C-A989-49B5-8583-CEAB535762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4875" y="3581400"/>
            <a:ext cx="2359025" cy="2667000"/>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n_img_goldie_np">
            <a:extLst>
              <a:ext uri="{FF2B5EF4-FFF2-40B4-BE49-F238E27FC236}">
                <a16:creationId xmlns:a16="http://schemas.microsoft.com/office/drawing/2014/main" id="{458393FA-AE53-4F41-9AA8-B6E958AF93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116" r="11116"/>
          <a:stretch>
            <a:fillRect/>
          </a:stretch>
        </p:blipFill>
        <p:spPr bwMode="auto">
          <a:xfrm>
            <a:off x="3810000" y="3581400"/>
            <a:ext cx="1836738" cy="2533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wipe(left)">
                                      <p:cBhvr>
                                        <p:cTn id="7" dur="500"/>
                                        <p:tgtEl>
                                          <p:spTgt spid="133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099DF-FB19-3DD3-01D4-4EDFE7936365}"/>
              </a:ext>
            </a:extLst>
          </p:cNvPr>
          <p:cNvSpPr>
            <a:spLocks noGrp="1"/>
          </p:cNvSpPr>
          <p:nvPr>
            <p:ph type="title"/>
          </p:nvPr>
        </p:nvSpPr>
        <p:spPr/>
        <p:txBody>
          <a:bodyPr/>
          <a:lstStyle/>
          <a:p>
            <a:r>
              <a:rPr lang="en-GB" dirty="0"/>
              <a:t>Operant Conditioning</a:t>
            </a:r>
          </a:p>
        </p:txBody>
      </p:sp>
      <p:sp>
        <p:nvSpPr>
          <p:cNvPr id="3" name="Content Placeholder 2">
            <a:extLst>
              <a:ext uri="{FF2B5EF4-FFF2-40B4-BE49-F238E27FC236}">
                <a16:creationId xmlns:a16="http://schemas.microsoft.com/office/drawing/2014/main" id="{4A256F03-FE0E-1DAE-F9B4-DF9B86E415D6}"/>
              </a:ext>
            </a:extLst>
          </p:cNvPr>
          <p:cNvSpPr>
            <a:spLocks noGrp="1"/>
          </p:cNvSpPr>
          <p:nvPr>
            <p:ph idx="1"/>
          </p:nvPr>
        </p:nvSpPr>
        <p:spPr/>
        <p:txBody>
          <a:bodyPr/>
          <a:lstStyle/>
          <a:p>
            <a:r>
              <a:rPr lang="en-GB" sz="2400" b="0" i="0" dirty="0">
                <a:effectLst/>
                <a:latin typeface="Arial" panose="020B0604020202020204" pitchFamily="34" charset="0"/>
                <a:cs typeface="Arial" panose="020B0604020202020204" pitchFamily="34" charset="0"/>
              </a:rPr>
              <a:t>Operant conditioning, sometimes called instrumental conditioning, is a method of learning that uses rewards and punishment to modify behaviour. Through operant conditioning, behaviour that is rewarded is likely to be repeated, while behaviour that is punished is prone to happen less.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2446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4706-2B74-92B4-54A2-8862BACB065B}"/>
              </a:ext>
            </a:extLst>
          </p:cNvPr>
          <p:cNvSpPr>
            <a:spLocks noGrp="1"/>
          </p:cNvSpPr>
          <p:nvPr>
            <p:ph type="title"/>
          </p:nvPr>
        </p:nvSpPr>
        <p:spPr/>
        <p:txBody>
          <a:bodyPr/>
          <a:lstStyle/>
          <a:p>
            <a:r>
              <a:rPr lang="en-GB" dirty="0"/>
              <a:t>Operant Conditioning</a:t>
            </a:r>
          </a:p>
        </p:txBody>
      </p:sp>
      <p:sp>
        <p:nvSpPr>
          <p:cNvPr id="3" name="Content Placeholder 2">
            <a:extLst>
              <a:ext uri="{FF2B5EF4-FFF2-40B4-BE49-F238E27FC236}">
                <a16:creationId xmlns:a16="http://schemas.microsoft.com/office/drawing/2014/main" id="{8F6A7466-24DF-7926-4E75-1D203F05E910}"/>
              </a:ext>
            </a:extLst>
          </p:cNvPr>
          <p:cNvSpPr>
            <a:spLocks noGrp="1"/>
          </p:cNvSpPr>
          <p:nvPr>
            <p:ph idx="1"/>
          </p:nvPr>
        </p:nvSpPr>
        <p:spPr/>
        <p:txBody>
          <a:bodyPr/>
          <a:lstStyle/>
          <a:p>
            <a:r>
              <a:rPr lang="en-GB" sz="2000" b="0" i="0" dirty="0">
                <a:effectLst/>
                <a:latin typeface="Arial" panose="020B0604020202020204" pitchFamily="34" charset="0"/>
                <a:cs typeface="Arial" panose="020B0604020202020204" pitchFamily="34" charset="0"/>
              </a:rPr>
              <a:t>Operant conditioning was first described by psychologist B.F. Skinner. His theory was based on two assumptions. First, the cause of human behaviour is something in a person’s environment. Second, the consequences of a behaviour determine the possibility of it being repeated. Behaviours followed by a pleasant consequence are likely to be repeated and those followed by an unpleasant consequence are less likely to be repeated.</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14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84E86CF-C699-484F-8CD6-F3D63CFA38EB}"/>
              </a:ext>
            </a:extLst>
          </p:cNvPr>
          <p:cNvSpPr>
            <a:spLocks noGrp="1" noRot="1" noChangeArrowheads="1"/>
          </p:cNvSpPr>
          <p:nvPr>
            <p:ph type="title"/>
          </p:nvPr>
        </p:nvSpPr>
        <p:spPr/>
        <p:txBody>
          <a:bodyPr/>
          <a:lstStyle/>
          <a:p>
            <a:r>
              <a:rPr lang="en-GB" altLang="en-US"/>
              <a:t>Skinner’s Box</a:t>
            </a:r>
          </a:p>
        </p:txBody>
      </p:sp>
      <p:pic>
        <p:nvPicPr>
          <p:cNvPr id="16387" name="Picture 3" descr="Untitled-1">
            <a:extLst>
              <a:ext uri="{FF2B5EF4-FFF2-40B4-BE49-F238E27FC236}">
                <a16:creationId xmlns:a16="http://schemas.microsoft.com/office/drawing/2014/main" id="{587CD946-F43E-433A-8F3B-C3C3ED0D2C2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3" y="1484313"/>
            <a:ext cx="8207375" cy="44767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4D509-4A10-E738-9D2C-E8F9FD6AFD25}"/>
              </a:ext>
            </a:extLst>
          </p:cNvPr>
          <p:cNvSpPr>
            <a:spLocks noGrp="1"/>
          </p:cNvSpPr>
          <p:nvPr>
            <p:ph type="title"/>
          </p:nvPr>
        </p:nvSpPr>
        <p:spPr/>
        <p:txBody>
          <a:bodyPr/>
          <a:lstStyle/>
          <a:p>
            <a:r>
              <a:rPr lang="en-GB" dirty="0"/>
              <a:t>Skinner’s Box</a:t>
            </a:r>
          </a:p>
        </p:txBody>
      </p:sp>
      <p:sp>
        <p:nvSpPr>
          <p:cNvPr id="3" name="Content Placeholder 2">
            <a:extLst>
              <a:ext uri="{FF2B5EF4-FFF2-40B4-BE49-F238E27FC236}">
                <a16:creationId xmlns:a16="http://schemas.microsoft.com/office/drawing/2014/main" id="{9AE7FA05-B31C-2832-88CE-BC039E2E901E}"/>
              </a:ext>
            </a:extLst>
          </p:cNvPr>
          <p:cNvSpPr>
            <a:spLocks noGrp="1"/>
          </p:cNvSpPr>
          <p:nvPr>
            <p:ph idx="1"/>
          </p:nvPr>
        </p:nvSpPr>
        <p:spPr/>
        <p:txBody>
          <a:bodyPr/>
          <a:lstStyle/>
          <a:p>
            <a:r>
              <a:rPr lang="en-GB" sz="1800" b="0" i="0" dirty="0">
                <a:effectLst/>
                <a:latin typeface="Arial" panose="020B0604020202020204" pitchFamily="34" charset="0"/>
                <a:cs typeface="Arial" panose="020B0604020202020204" pitchFamily="34" charset="0"/>
              </a:rPr>
              <a:t>Skinner used a hungry rat in a Skinner box to show how </a:t>
            </a:r>
            <a:r>
              <a:rPr lang="en-GB" sz="1800" b="1" i="0" u="sng" dirty="0">
                <a:effectLst/>
                <a:latin typeface="Arial" panose="020B0604020202020204" pitchFamily="34" charset="0"/>
                <a:cs typeface="Arial" panose="020B0604020202020204" pitchFamily="34" charset="0"/>
              </a:rPr>
              <a:t>positive reinforcement</a:t>
            </a:r>
            <a:r>
              <a:rPr lang="en-GB" sz="1800" b="1" i="0"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works. The box contained a lever on the side, and as the rat moved about the box, it would accidentally knock the lever. Immediately after it did so, a food pellet would drop into a container next to the lever. The consequence of receiving food every time the rat hit the lever ensured that the animal repeated the action again and again.</a:t>
            </a:r>
          </a:p>
          <a:p>
            <a:endParaRPr lang="en-GB" sz="1800" dirty="0">
              <a:effectLst/>
              <a:latin typeface="Arial" panose="020B0604020202020204" pitchFamily="34" charset="0"/>
              <a:cs typeface="Arial" panose="020B0604020202020204" pitchFamily="34" charset="0"/>
            </a:endParaRPr>
          </a:p>
          <a:p>
            <a:r>
              <a:rPr lang="en-GB" sz="1800" b="0" i="0" dirty="0">
                <a:effectLst/>
                <a:latin typeface="Arial" panose="020B0604020202020204" pitchFamily="34" charset="0"/>
                <a:cs typeface="Arial" panose="020B0604020202020204" pitchFamily="34" charset="0"/>
              </a:rPr>
              <a:t>In </a:t>
            </a:r>
            <a:r>
              <a:rPr lang="en-GB" sz="1800" b="1"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negative reinforcement</a:t>
            </a:r>
            <a:r>
              <a:rPr lang="en-GB" sz="1800" b="1" i="0" dirty="0">
                <a:effectLst/>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something unpleasant happens in response to a stimulus. Over time, the behaviour increases with the expectation that the aversive stimulant will be taken away. Skinner created a mild electric shock in the box and the rat pressed the lever to avoid the electric shock.</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92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10D7C-C25E-E770-B4DD-42F3577F01F2}"/>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B66D4D70-162F-A560-CAED-41266FE9CAA1}"/>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How is operant conditioning related to marketing strategy with both positive and negative reinforcement?</a:t>
            </a:r>
          </a:p>
        </p:txBody>
      </p:sp>
    </p:spTree>
    <p:extLst>
      <p:ext uri="{BB962C8B-B14F-4D97-AF65-F5344CB8AC3E}">
        <p14:creationId xmlns:p14="http://schemas.microsoft.com/office/powerpoint/2010/main" val="3235714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36E86-F911-74D0-119D-4BF199A199F1}"/>
              </a:ext>
            </a:extLst>
          </p:cNvPr>
          <p:cNvSpPr>
            <a:spLocks noGrp="1"/>
          </p:cNvSpPr>
          <p:nvPr>
            <p:ph type="title"/>
          </p:nvPr>
        </p:nvSpPr>
        <p:spPr/>
        <p:txBody>
          <a:bodyPr/>
          <a:lstStyle/>
          <a:p>
            <a:r>
              <a:rPr lang="en-GB" dirty="0"/>
              <a:t>Insight Learning</a:t>
            </a:r>
          </a:p>
        </p:txBody>
      </p:sp>
      <p:sp>
        <p:nvSpPr>
          <p:cNvPr id="3" name="Content Placeholder 2">
            <a:extLst>
              <a:ext uri="{FF2B5EF4-FFF2-40B4-BE49-F238E27FC236}">
                <a16:creationId xmlns:a16="http://schemas.microsoft.com/office/drawing/2014/main" id="{0F0C6857-D450-F68A-F614-E5CB981A91F9}"/>
              </a:ext>
            </a:extLst>
          </p:cNvPr>
          <p:cNvSpPr>
            <a:spLocks noGrp="1"/>
          </p:cNvSpPr>
          <p:nvPr>
            <p:ph idx="1"/>
          </p:nvPr>
        </p:nvSpPr>
        <p:spPr/>
        <p:txBody>
          <a:bodyPr/>
          <a:lstStyle/>
          <a:p>
            <a:pPr algn="l">
              <a:spcBef>
                <a:spcPts val="750"/>
              </a:spcBef>
              <a:spcAft>
                <a:spcPts val="750"/>
              </a:spcAft>
              <a:buNone/>
            </a:pPr>
            <a:r>
              <a:rPr lang="en-GB" sz="1600" b="1" i="0" dirty="0">
                <a:effectLst/>
                <a:latin typeface="Arial" panose="020B0604020202020204" pitchFamily="34" charset="0"/>
                <a:cs typeface="Arial" panose="020B0604020202020204" pitchFamily="34" charset="0"/>
              </a:rPr>
              <a:t>What is insight learning?</a:t>
            </a:r>
          </a:p>
          <a:p>
            <a:pPr algn="l">
              <a:spcAft>
                <a:spcPts val="750"/>
              </a:spcAft>
              <a:buNone/>
            </a:pPr>
            <a:r>
              <a:rPr lang="en-GB" sz="1600" b="0" i="0" dirty="0">
                <a:effectLst/>
                <a:latin typeface="Arial" panose="020B0604020202020204" pitchFamily="34" charset="0"/>
                <a:cs typeface="Arial" panose="020B0604020202020204" pitchFamily="34" charset="0"/>
              </a:rPr>
              <a:t>The sudden realisation about a solution to a problem. This is not to be confused with trial and error learning where more careful experimentation is involved.</a:t>
            </a:r>
          </a:p>
          <a:p>
            <a:pPr algn="l">
              <a:spcBef>
                <a:spcPts val="750"/>
              </a:spcBef>
              <a:spcAft>
                <a:spcPts val="750"/>
              </a:spcAft>
              <a:buNone/>
            </a:pPr>
            <a:r>
              <a:rPr lang="en-GB" sz="1600" b="1" i="0" dirty="0">
                <a:effectLst/>
                <a:latin typeface="Arial" panose="020B0604020202020204" pitchFamily="34" charset="0"/>
                <a:cs typeface="Arial" panose="020B0604020202020204" pitchFamily="34" charset="0"/>
              </a:rPr>
              <a:t>What are the 4 stages of insight learning?</a:t>
            </a:r>
          </a:p>
          <a:p>
            <a:pPr algn="l">
              <a:spcAft>
                <a:spcPts val="750"/>
              </a:spcAft>
              <a:buNone/>
            </a:pPr>
            <a:r>
              <a:rPr lang="en-GB" sz="1600" b="0" i="0" dirty="0">
                <a:effectLst/>
                <a:latin typeface="Arial" panose="020B0604020202020204" pitchFamily="34" charset="0"/>
                <a:cs typeface="Arial" panose="020B0604020202020204" pitchFamily="34" charset="0"/>
              </a:rPr>
              <a:t>The four stages of insight learning are preparation, incubation, insight, and verification.</a:t>
            </a:r>
          </a:p>
          <a:p>
            <a:pPr algn="l">
              <a:spcAft>
                <a:spcPts val="750"/>
              </a:spcAft>
              <a:buNone/>
            </a:pPr>
            <a:r>
              <a:rPr lang="en-GB" sz="1600" b="0" i="0" dirty="0">
                <a:effectLst/>
                <a:latin typeface="Arial" panose="020B0604020202020204" pitchFamily="34" charset="0"/>
                <a:cs typeface="Arial" panose="020B0604020202020204" pitchFamily="34" charset="0"/>
              </a:rPr>
              <a:t>Preparation- the introduction to the problem as well as the materials needed to solve the problem.</a:t>
            </a:r>
          </a:p>
          <a:p>
            <a:pPr algn="l">
              <a:spcAft>
                <a:spcPts val="750"/>
              </a:spcAft>
              <a:buNone/>
            </a:pPr>
            <a:r>
              <a:rPr lang="en-GB" sz="1600" b="0" i="0" dirty="0">
                <a:effectLst/>
                <a:latin typeface="Arial" panose="020B0604020202020204" pitchFamily="34" charset="0"/>
                <a:cs typeface="Arial" panose="020B0604020202020204" pitchFamily="34" charset="0"/>
              </a:rPr>
              <a:t>Incubation- the subject gives up while still subconsciously thinking about the problem.</a:t>
            </a:r>
          </a:p>
          <a:p>
            <a:pPr algn="l">
              <a:spcAft>
                <a:spcPts val="750"/>
              </a:spcAft>
              <a:buNone/>
            </a:pPr>
            <a:r>
              <a:rPr lang="en-GB" sz="1600" b="0" i="0" dirty="0">
                <a:effectLst/>
                <a:latin typeface="Arial" panose="020B0604020202020204" pitchFamily="34" charset="0"/>
                <a:cs typeface="Arial" panose="020B0604020202020204" pitchFamily="34" charset="0"/>
              </a:rPr>
              <a:t>Insight- the subject reaches a breakthrough about the answer to the problem.</a:t>
            </a:r>
          </a:p>
          <a:p>
            <a:pPr algn="l">
              <a:spcAft>
                <a:spcPts val="750"/>
              </a:spcAft>
            </a:pPr>
            <a:r>
              <a:rPr lang="en-GB" sz="1600" b="0" i="0" dirty="0">
                <a:effectLst/>
                <a:latin typeface="Arial" panose="020B0604020202020204" pitchFamily="34" charset="0"/>
                <a:cs typeface="Arial" panose="020B0604020202020204" pitchFamily="34" charset="0"/>
              </a:rPr>
              <a:t>Verification- the subject tests the theory from the breakthrough to see if the problem can be solved.</a:t>
            </a:r>
          </a:p>
          <a:p>
            <a:pPr algn="l">
              <a:spcAft>
                <a:spcPts val="750"/>
              </a:spcAft>
            </a:pPr>
            <a:r>
              <a:rPr lang="en-GB" sz="1800" b="1" dirty="0">
                <a:effectLst/>
                <a:latin typeface="Arial" panose="020B0604020202020204" pitchFamily="34" charset="0"/>
                <a:cs typeface="Arial" panose="020B0604020202020204" pitchFamily="34" charset="0"/>
              </a:rPr>
              <a:t>Provide some examples of insight learning</a:t>
            </a:r>
            <a:endParaRPr lang="en-GB" sz="1800" b="1"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73143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F463-64D3-DB00-1717-D79788CEA150}"/>
              </a:ext>
            </a:extLst>
          </p:cNvPr>
          <p:cNvSpPr>
            <a:spLocks noGrp="1"/>
          </p:cNvSpPr>
          <p:nvPr>
            <p:ph type="title"/>
          </p:nvPr>
        </p:nvSpPr>
        <p:spPr/>
        <p:txBody>
          <a:bodyPr/>
          <a:lstStyle/>
          <a:p>
            <a:r>
              <a:rPr lang="en-GB" dirty="0"/>
              <a:t>Examples of Insight Learning</a:t>
            </a:r>
          </a:p>
        </p:txBody>
      </p:sp>
      <p:sp>
        <p:nvSpPr>
          <p:cNvPr id="3" name="Content Placeholder 2">
            <a:extLst>
              <a:ext uri="{FF2B5EF4-FFF2-40B4-BE49-F238E27FC236}">
                <a16:creationId xmlns:a16="http://schemas.microsoft.com/office/drawing/2014/main" id="{55E566FE-0A14-6054-9A05-B30B78682E9A}"/>
              </a:ext>
            </a:extLst>
          </p:cNvPr>
          <p:cNvSpPr>
            <a:spLocks noGrp="1"/>
          </p:cNvSpPr>
          <p:nvPr>
            <p:ph idx="1"/>
          </p:nvPr>
        </p:nvSpPr>
        <p:spPr/>
        <p:txBody>
          <a:bodyPr/>
          <a:lstStyle/>
          <a:p>
            <a:pPr>
              <a:spcAft>
                <a:spcPts val="750"/>
              </a:spcAft>
            </a:pPr>
            <a:r>
              <a:rPr lang="en-GB" sz="2400" b="0" i="0" dirty="0">
                <a:effectLst/>
                <a:latin typeface="Arial" panose="020B0604020202020204" pitchFamily="34" charset="0"/>
                <a:cs typeface="Arial" panose="020B0604020202020204" pitchFamily="34" charset="0"/>
              </a:rPr>
              <a:t>Hearing a song on the radio for the first time, and figuring out the artist singing the song based on the sound of his or her voice.</a:t>
            </a:r>
          </a:p>
          <a:p>
            <a:pPr>
              <a:spcAft>
                <a:spcPts val="750"/>
              </a:spcAft>
            </a:pPr>
            <a:r>
              <a:rPr lang="en-GB" sz="2400" b="0" i="0" dirty="0">
                <a:effectLst/>
                <a:latin typeface="Arial" panose="020B0604020202020204" pitchFamily="34" charset="0"/>
                <a:cs typeface="Arial" panose="020B0604020202020204" pitchFamily="34" charset="0"/>
              </a:rPr>
              <a:t>Looking for one's keys, and finding them after remembering the last place he or she had them.</a:t>
            </a:r>
          </a:p>
          <a:p>
            <a:pPr algn="l">
              <a:spcAft>
                <a:spcPts val="750"/>
              </a:spcAft>
            </a:pPr>
            <a:r>
              <a:rPr lang="en-GB" sz="2400" b="0" i="0" dirty="0">
                <a:effectLst/>
                <a:latin typeface="Arial" panose="020B0604020202020204" pitchFamily="34" charset="0"/>
                <a:cs typeface="Arial" panose="020B0604020202020204" pitchFamily="34" charset="0"/>
              </a:rPr>
              <a:t>A detective solving a case after analysing the evidence closely.</a:t>
            </a:r>
          </a:p>
          <a:p>
            <a:endParaRPr lang="en-GB" dirty="0"/>
          </a:p>
        </p:txBody>
      </p:sp>
    </p:spTree>
    <p:extLst>
      <p:ext uri="{BB962C8B-B14F-4D97-AF65-F5344CB8AC3E}">
        <p14:creationId xmlns:p14="http://schemas.microsoft.com/office/powerpoint/2010/main" val="2248920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lstStyle/>
          <a:p>
            <a:r>
              <a:rPr lang="en-GB" altLang="en-US" dirty="0">
                <a:solidFill>
                  <a:schemeClr val="tx1"/>
                </a:solidFill>
              </a:rPr>
              <a:t>Personality</a:t>
            </a:r>
          </a:p>
        </p:txBody>
      </p:sp>
      <p:pic>
        <p:nvPicPr>
          <p:cNvPr id="2053" name="Picture 5" descr="imag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411413" y="2133600"/>
            <a:ext cx="4176712" cy="3124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694217120"/>
      </p:ext>
    </p:extLst>
  </p:cSld>
  <p:clrMapOvr>
    <a:masterClrMapping/>
  </p:clrMapOvr>
  <p:transition>
    <p:cover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2" presetClass="entr" presetSubtype="0" fill="hold" grpId="0" nodeType="with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p:cTn id="7" dur="2000" fill="hold"/>
                                        <p:tgtEl>
                                          <p:spTgt spid="2052"/>
                                        </p:tgtEl>
                                        <p:attrNameLst>
                                          <p:attrName>ppt_w</p:attrName>
                                        </p:attrNameLst>
                                      </p:cBhvr>
                                      <p:tavLst>
                                        <p:tav tm="0">
                                          <p:val>
                                            <p:strVal val="#ppt_w*2.5"/>
                                          </p:val>
                                        </p:tav>
                                        <p:tav tm="100000">
                                          <p:val>
                                            <p:strVal val="#ppt_w"/>
                                          </p:val>
                                        </p:tav>
                                      </p:tavLst>
                                    </p:anim>
                                    <p:anim calcmode="lin" valueType="num">
                                      <p:cBhvr>
                                        <p:cTn id="8" dur="2000" fill="hold"/>
                                        <p:tgtEl>
                                          <p:spTgt spid="2052"/>
                                        </p:tgtEl>
                                        <p:attrNameLst>
                                          <p:attrName>ppt_h</p:attrName>
                                        </p:attrNameLst>
                                      </p:cBhvr>
                                      <p:tavLst>
                                        <p:tav tm="0">
                                          <p:val>
                                            <p:strVal val="#ppt_h"/>
                                          </p:val>
                                        </p:tav>
                                        <p:tav tm="100000">
                                          <p:val>
                                            <p:strVal val="#ppt_h"/>
                                          </p:val>
                                        </p:tav>
                                      </p:tavLst>
                                    </p:anim>
                                    <p:anim calcmode="lin" valueType="num">
                                      <p:cBhvr>
                                        <p:cTn id="9" dur="2000" fill="hold"/>
                                        <p:tgtEl>
                                          <p:spTgt spid="2052"/>
                                        </p:tgtEl>
                                        <p:attrNameLst>
                                          <p:attrName>ppt_x</p:attrName>
                                        </p:attrNameLst>
                                      </p:cBhvr>
                                      <p:tavLst>
                                        <p:tav tm="0">
                                          <p:val>
                                            <p:strVal val="#ppt_x-.2"/>
                                          </p:val>
                                        </p:tav>
                                        <p:tav tm="50000">
                                          <p:val>
                                            <p:strVal val="#ppt_x+.1"/>
                                          </p:val>
                                        </p:tav>
                                        <p:tav tm="100000">
                                          <p:val>
                                            <p:strVal val="#ppt_x"/>
                                          </p:val>
                                        </p:tav>
                                      </p:tavLst>
                                    </p:anim>
                                    <p:anim calcmode="lin" valueType="num">
                                      <p:cBhvr>
                                        <p:cTn id="10" dur="2000" fill="hold"/>
                                        <p:tgtEl>
                                          <p:spTgt spid="2052"/>
                                        </p:tgtEl>
                                        <p:attrNameLst>
                                          <p:attrName>ppt_y</p:attrName>
                                        </p:attrNameLst>
                                      </p:cBhvr>
                                      <p:tavLst>
                                        <p:tav tm="0">
                                          <p:val>
                                            <p:strVal val="#ppt_y+1"/>
                                          </p:val>
                                        </p:tav>
                                        <p:tav tm="50000">
                                          <p:val>
                                            <p:strVal val="#ppt_y+.5"/>
                                          </p:val>
                                        </p:tav>
                                        <p:tav tm="100000">
                                          <p:val>
                                            <p:strVal val="#ppt_y"/>
                                          </p:val>
                                        </p:tav>
                                      </p:tavLst>
                                    </p:anim>
                                    <p:animEffect transition="in" filter="fade">
                                      <p:cBhvr>
                                        <p:cTn id="11" dur="2000"/>
                                        <p:tgtEl>
                                          <p:spTgt spid="20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Definition of Personality</a:t>
            </a:r>
          </a:p>
        </p:txBody>
      </p:sp>
      <p:sp>
        <p:nvSpPr>
          <p:cNvPr id="3" name="Content Placeholder 2"/>
          <p:cNvSpPr>
            <a:spLocks noGrp="1"/>
          </p:cNvSpPr>
          <p:nvPr>
            <p:ph idx="1"/>
          </p:nvPr>
        </p:nvSpPr>
        <p:spPr/>
        <p:txBody>
          <a:bodyPr/>
          <a:lstStyle/>
          <a:p>
            <a:r>
              <a:rPr lang="en-GB" dirty="0"/>
              <a:t>The combination of characteristics or qualities that form an individual's distinctive character.</a:t>
            </a:r>
          </a:p>
        </p:txBody>
      </p:sp>
    </p:spTree>
    <p:extLst>
      <p:ext uri="{BB962C8B-B14F-4D97-AF65-F5344CB8AC3E}">
        <p14:creationId xmlns:p14="http://schemas.microsoft.com/office/powerpoint/2010/main" val="728990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B0271-7266-8E98-71BA-1CB86E2328FC}"/>
              </a:ext>
            </a:extLst>
          </p:cNvPr>
          <p:cNvSpPr>
            <a:spLocks noGrp="1"/>
          </p:cNvSpPr>
          <p:nvPr>
            <p:ph type="title"/>
          </p:nvPr>
        </p:nvSpPr>
        <p:spPr/>
        <p:txBody>
          <a:bodyPr/>
          <a:lstStyle/>
          <a:p>
            <a:r>
              <a:rPr lang="en-GB" dirty="0"/>
              <a:t>Freud’s Theory of Personality</a:t>
            </a:r>
          </a:p>
        </p:txBody>
      </p:sp>
      <p:sp>
        <p:nvSpPr>
          <p:cNvPr id="3" name="Content Placeholder 2">
            <a:extLst>
              <a:ext uri="{FF2B5EF4-FFF2-40B4-BE49-F238E27FC236}">
                <a16:creationId xmlns:a16="http://schemas.microsoft.com/office/drawing/2014/main" id="{50B2DDDD-94FE-8D89-6328-C40FD660A7C0}"/>
              </a:ext>
            </a:extLst>
          </p:cNvPr>
          <p:cNvSpPr>
            <a:spLocks noGrp="1"/>
          </p:cNvSpPr>
          <p:nvPr>
            <p:ph idx="1"/>
          </p:nvPr>
        </p:nvSpPr>
        <p:spPr/>
        <p:txBody>
          <a:bodyPr/>
          <a:lstStyle/>
          <a:p>
            <a:r>
              <a:rPr lang="en-GB" sz="2800" b="0" i="0" dirty="0">
                <a:effectLst/>
                <a:latin typeface="Arial" panose="020B0604020202020204" pitchFamily="34" charset="0"/>
                <a:cs typeface="Arial" panose="020B0604020202020204" pitchFamily="34" charset="0"/>
              </a:rPr>
              <a:t>According to Freud, the three components or agencies of personality are id, ego, and superego. Each one has a specific part to play in how the personality is developed and used in the adult years of a person's life.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4708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4000" b="1" dirty="0"/>
              <a:t>Id</a:t>
            </a:r>
            <a:br>
              <a:rPr lang="en-GB" dirty="0"/>
            </a:br>
            <a:endParaRPr lang="en-GB" dirty="0"/>
          </a:p>
        </p:txBody>
      </p:sp>
      <p:sp>
        <p:nvSpPr>
          <p:cNvPr id="3" name="Content Placeholder 2"/>
          <p:cNvSpPr>
            <a:spLocks noGrp="1"/>
          </p:cNvSpPr>
          <p:nvPr>
            <p:ph idx="1"/>
          </p:nvPr>
        </p:nvSpPr>
        <p:spPr/>
        <p:txBody>
          <a:bodyPr/>
          <a:lstStyle/>
          <a:p>
            <a:pPr lvl="0"/>
            <a:r>
              <a:rPr lang="en-GB" dirty="0"/>
              <a:t>Id</a:t>
            </a:r>
          </a:p>
          <a:p>
            <a:r>
              <a:rPr lang="en-GB" dirty="0"/>
              <a:t>The id is composed of powerful drives, raw impulses of sex and aggression We are not usually aware of the id; it is unconscious.</a:t>
            </a:r>
          </a:p>
          <a:p>
            <a:pPr marL="0" indent="0">
              <a:buNone/>
            </a:pPr>
            <a:endParaRPr lang="en-GB" dirty="0"/>
          </a:p>
          <a:p>
            <a:pPr marL="0" indent="0">
              <a:buNone/>
            </a:pPr>
            <a:r>
              <a:rPr lang="en-GB" sz="2800" dirty="0">
                <a:latin typeface="Arial" panose="020B0604020202020204" pitchFamily="34" charset="0"/>
                <a:cs typeface="Arial" panose="020B0604020202020204" pitchFamily="34" charset="0"/>
              </a:rPr>
              <a:t>How do marketer’s relate to the ID part of our personality?</a:t>
            </a:r>
          </a:p>
          <a:p>
            <a:endParaRPr lang="en-GB" dirty="0"/>
          </a:p>
        </p:txBody>
      </p:sp>
    </p:spTree>
    <p:extLst>
      <p:ext uri="{BB962C8B-B14F-4D97-AF65-F5344CB8AC3E}">
        <p14:creationId xmlns:p14="http://schemas.microsoft.com/office/powerpoint/2010/main" val="127176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rod_land_ic_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57775" y="2636912"/>
            <a:ext cx="3690937" cy="271462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rod_land_sorbet_on">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476250"/>
            <a:ext cx="4105275" cy="3019425"/>
          </a:xfrm>
          <a:prstGeom prst="rect">
            <a:avLst/>
          </a:prstGeom>
          <a:noFill/>
          <a:extLst>
            <a:ext uri="{909E8E84-426E-40DD-AFC4-6F175D3DCCD1}">
              <a14:hiddenFill xmlns:a14="http://schemas.microsoft.com/office/drawing/2010/main">
                <a:solidFill>
                  <a:srgbClr val="FFFFFF"/>
                </a:solidFill>
              </a14:hiddenFill>
            </a:ext>
          </a:extLst>
        </p:spPr>
      </p:pic>
      <p:sp>
        <p:nvSpPr>
          <p:cNvPr id="5125" name="Rectangle 5"/>
          <p:cNvSpPr>
            <a:spLocks noGrp="1" noChangeArrowheads="1"/>
          </p:cNvSpPr>
          <p:nvPr>
            <p:ph type="title"/>
          </p:nvPr>
        </p:nvSpPr>
        <p:spPr/>
        <p:txBody>
          <a:bodyPr/>
          <a:lstStyle/>
          <a:p>
            <a:r>
              <a:rPr lang="en-GB" altLang="en-US" dirty="0"/>
              <a:t>      Id</a:t>
            </a:r>
          </a:p>
        </p:txBody>
      </p:sp>
    </p:spTree>
    <p:extLst>
      <p:ext uri="{BB962C8B-B14F-4D97-AF65-F5344CB8AC3E}">
        <p14:creationId xmlns:p14="http://schemas.microsoft.com/office/powerpoint/2010/main" val="2756915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a:t>Superego</a:t>
            </a:r>
            <a:br>
              <a:rPr lang="en-GB" dirty="0"/>
            </a:br>
            <a:endParaRPr lang="en-GB" dirty="0"/>
          </a:p>
        </p:txBody>
      </p:sp>
      <p:sp>
        <p:nvSpPr>
          <p:cNvPr id="3" name="Content Placeholder 2"/>
          <p:cNvSpPr>
            <a:spLocks noGrp="1"/>
          </p:cNvSpPr>
          <p:nvPr>
            <p:ph idx="1"/>
          </p:nvPr>
        </p:nvSpPr>
        <p:spPr/>
        <p:txBody>
          <a:bodyPr>
            <a:normAutofit/>
          </a:bodyPr>
          <a:lstStyle/>
          <a:p>
            <a:pPr lvl="0"/>
            <a:r>
              <a:rPr lang="en-GB" dirty="0"/>
              <a:t>Superego</a:t>
            </a:r>
          </a:p>
          <a:p>
            <a:r>
              <a:rPr lang="en-GB" dirty="0"/>
              <a:t>The superego, It is the part of our personality that deals with right and wrong, with morality, with the correct and proper way to behave, feel and think. The superego can be just as powerful as the id in its demands on the ego that we behave the way we should – or take the consequences of feeling guilty.</a:t>
            </a:r>
          </a:p>
          <a:p>
            <a:endParaRPr lang="en-GB" dirty="0"/>
          </a:p>
        </p:txBody>
      </p:sp>
    </p:spTree>
    <p:extLst>
      <p:ext uri="{BB962C8B-B14F-4D97-AF65-F5344CB8AC3E}">
        <p14:creationId xmlns:p14="http://schemas.microsoft.com/office/powerpoint/2010/main" val="321800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996A9-7732-40C1-692A-28AFE1C60ABA}"/>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B81E069-2688-35A8-930E-640C0B96C823}"/>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How is the superego part of our personality related to marketing?</a:t>
            </a:r>
          </a:p>
        </p:txBody>
      </p:sp>
    </p:spTree>
    <p:extLst>
      <p:ext uri="{BB962C8B-B14F-4D97-AF65-F5344CB8AC3E}">
        <p14:creationId xmlns:p14="http://schemas.microsoft.com/office/powerpoint/2010/main" val="1460919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dirty="0"/>
              <a:t>Superego</a:t>
            </a:r>
          </a:p>
        </p:txBody>
      </p:sp>
      <p:pic>
        <p:nvPicPr>
          <p:cNvPr id="10244" name="Picture 4" descr="oxfa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638" y="2133600"/>
            <a:ext cx="2565400" cy="2663825"/>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British%2520Heart%2520Foundatio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63713" y="1916113"/>
            <a:ext cx="2263775" cy="2952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32026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Ego</a:t>
            </a:r>
          </a:p>
        </p:txBody>
      </p:sp>
      <p:sp>
        <p:nvSpPr>
          <p:cNvPr id="3" name="Content Placeholder 2"/>
          <p:cNvSpPr>
            <a:spLocks noGrp="1"/>
          </p:cNvSpPr>
          <p:nvPr>
            <p:ph idx="1"/>
          </p:nvPr>
        </p:nvSpPr>
        <p:spPr/>
        <p:txBody>
          <a:bodyPr>
            <a:normAutofit/>
          </a:bodyPr>
          <a:lstStyle/>
          <a:p>
            <a:pPr lvl="0"/>
            <a:r>
              <a:rPr lang="en-GB" dirty="0"/>
              <a:t>Ego</a:t>
            </a:r>
          </a:p>
          <a:p>
            <a:r>
              <a:rPr lang="en-GB" dirty="0"/>
              <a:t>It is the rational, conscious, thinking part of our personality. Our self-image would be contained within Freud's description of the ego. The ego gets its working energy from the id, but when the id impulses are too strong and threaten to take over the ego, it represses them and defends itself from knowing about them.</a:t>
            </a:r>
          </a:p>
          <a:p>
            <a:endParaRPr lang="en-GB" dirty="0"/>
          </a:p>
        </p:txBody>
      </p:sp>
    </p:spTree>
    <p:extLst>
      <p:ext uri="{BB962C8B-B14F-4D97-AF65-F5344CB8AC3E}">
        <p14:creationId xmlns:p14="http://schemas.microsoft.com/office/powerpoint/2010/main" val="1606308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header_child_saving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1850" y="3873571"/>
            <a:ext cx="2232025" cy="1700212"/>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2004_Savings_Leader_cvr">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963" y="981075"/>
            <a:ext cx="2347912" cy="2447925"/>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descr="hsa">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9750" y="692150"/>
            <a:ext cx="2520950" cy="2520950"/>
          </a:xfrm>
          <a:prstGeom prst="rect">
            <a:avLst/>
          </a:prstGeom>
          <a:noFill/>
          <a:extLst>
            <a:ext uri="{909E8E84-426E-40DD-AFC4-6F175D3DCCD1}">
              <a14:hiddenFill xmlns:a14="http://schemas.microsoft.com/office/drawing/2010/main">
                <a:solidFill>
                  <a:srgbClr val="FFFFFF"/>
                </a:solidFill>
              </a14:hiddenFill>
            </a:ext>
          </a:extLst>
        </p:spPr>
      </p:pic>
      <p:pic>
        <p:nvPicPr>
          <p:cNvPr id="6153" name="Picture 9" descr="300X250_copy">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592" y="3418342"/>
            <a:ext cx="2592387" cy="2166938"/>
          </a:xfrm>
          <a:prstGeom prst="rect">
            <a:avLst/>
          </a:prstGeom>
          <a:noFill/>
          <a:extLst>
            <a:ext uri="{909E8E84-426E-40DD-AFC4-6F175D3DCCD1}">
              <a14:hiddenFill xmlns:a14="http://schemas.microsoft.com/office/drawing/2010/main">
                <a:solidFill>
                  <a:srgbClr val="FFFFFF"/>
                </a:solidFill>
              </a14:hiddenFill>
            </a:ext>
          </a:extLst>
        </p:spPr>
      </p:pic>
      <p:sp>
        <p:nvSpPr>
          <p:cNvPr id="6154" name="Rectangle 10"/>
          <p:cNvSpPr>
            <a:spLocks noGrp="1" noChangeArrowheads="1"/>
          </p:cNvSpPr>
          <p:nvPr>
            <p:ph type="title"/>
          </p:nvPr>
        </p:nvSpPr>
        <p:spPr/>
        <p:txBody>
          <a:bodyPr/>
          <a:lstStyle/>
          <a:p>
            <a:r>
              <a:rPr lang="en-GB" altLang="en-US" dirty="0"/>
              <a:t>Ego</a:t>
            </a:r>
          </a:p>
        </p:txBody>
      </p:sp>
    </p:spTree>
    <p:extLst>
      <p:ext uri="{BB962C8B-B14F-4D97-AF65-F5344CB8AC3E}">
        <p14:creationId xmlns:p14="http://schemas.microsoft.com/office/powerpoint/2010/main" val="3186868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The Origin of the Concept of Self</a:t>
            </a:r>
            <a:br>
              <a:rPr lang="en-GB" dirty="0"/>
            </a:br>
            <a:endParaRPr lang="en-GB" dirty="0"/>
          </a:p>
        </p:txBody>
      </p:sp>
      <p:sp>
        <p:nvSpPr>
          <p:cNvPr id="4" name="Rectangle 1"/>
          <p:cNvSpPr>
            <a:spLocks noChangeArrowheads="1"/>
          </p:cNvSpPr>
          <p:nvPr/>
        </p:nvSpPr>
        <p:spPr bwMode="auto">
          <a:xfrm>
            <a:off x="2579688" y="22701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7" name="Rectangle 6"/>
          <p:cNvSpPr/>
          <p:nvPr/>
        </p:nvSpPr>
        <p:spPr>
          <a:xfrm>
            <a:off x="827584" y="1844824"/>
            <a:ext cx="7416824" cy="3046988"/>
          </a:xfrm>
          <a:prstGeom prst="rect">
            <a:avLst/>
          </a:prstGeom>
        </p:spPr>
        <p:txBody>
          <a:bodyPr wrap="square">
            <a:spAutoFit/>
          </a:bodyPr>
          <a:lstStyle/>
          <a:p>
            <a:r>
              <a:rPr lang="en-GB" sz="2400" b="1" dirty="0"/>
              <a:t>Actual self image: </a:t>
            </a:r>
            <a:r>
              <a:rPr lang="en-GB" sz="2400" dirty="0"/>
              <a:t>The traditional concept of how people actually see themselves.</a:t>
            </a:r>
          </a:p>
          <a:p>
            <a:r>
              <a:rPr lang="en-GB" sz="2400" dirty="0"/>
              <a:t> </a:t>
            </a:r>
            <a:r>
              <a:rPr lang="en-GB" sz="2400" b="1" dirty="0"/>
              <a:t>Ideal self image: </a:t>
            </a:r>
            <a:r>
              <a:rPr lang="en-GB" sz="2400" dirty="0"/>
              <a:t>How people would like to see themselves.</a:t>
            </a:r>
          </a:p>
          <a:p>
            <a:r>
              <a:rPr lang="en-GB" sz="2400" dirty="0"/>
              <a:t> </a:t>
            </a:r>
            <a:r>
              <a:rPr lang="en-GB" sz="2400" b="1" dirty="0"/>
              <a:t>Social self image: </a:t>
            </a:r>
            <a:r>
              <a:rPr lang="en-GB" sz="2400" dirty="0"/>
              <a:t>How people think others see them.</a:t>
            </a:r>
          </a:p>
          <a:p>
            <a:r>
              <a:rPr lang="en-GB" sz="2400" dirty="0"/>
              <a:t> </a:t>
            </a:r>
            <a:r>
              <a:rPr lang="en-GB" sz="2400" b="1" dirty="0"/>
              <a:t>Ideal social self image: </a:t>
            </a:r>
            <a:r>
              <a:rPr lang="en-GB" sz="2400" dirty="0"/>
              <a:t>How people would like others to see them.</a:t>
            </a:r>
          </a:p>
        </p:txBody>
      </p:sp>
    </p:spTree>
    <p:extLst>
      <p:ext uri="{BB962C8B-B14F-4D97-AF65-F5344CB8AC3E}">
        <p14:creationId xmlns:p14="http://schemas.microsoft.com/office/powerpoint/2010/main" val="173945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Brand Personality</a:t>
            </a:r>
            <a:br>
              <a:rPr lang="en-GB" dirty="0"/>
            </a:br>
            <a:endParaRPr lang="en-GB" dirty="0"/>
          </a:p>
        </p:txBody>
      </p:sp>
      <p:sp>
        <p:nvSpPr>
          <p:cNvPr id="3" name="Rectangle 2"/>
          <p:cNvSpPr/>
          <p:nvPr/>
        </p:nvSpPr>
        <p:spPr>
          <a:xfrm>
            <a:off x="827584" y="1988840"/>
            <a:ext cx="7560840" cy="1815882"/>
          </a:xfrm>
          <a:prstGeom prst="rect">
            <a:avLst/>
          </a:prstGeom>
        </p:spPr>
        <p:txBody>
          <a:bodyPr wrap="square">
            <a:spAutoFit/>
          </a:bodyPr>
          <a:lstStyle/>
          <a:p>
            <a:r>
              <a:rPr lang="en-GB" sz="2800" b="1" dirty="0"/>
              <a:t>Brand Personality</a:t>
            </a:r>
            <a:endParaRPr lang="en-GB" sz="2800" dirty="0"/>
          </a:p>
          <a:p>
            <a:r>
              <a:rPr lang="en-GB" sz="2800" dirty="0"/>
              <a:t>This is a way of characterising the image of a brand by giving it personal associations, as though it were an individual.</a:t>
            </a:r>
          </a:p>
        </p:txBody>
      </p:sp>
    </p:spTree>
    <p:extLst>
      <p:ext uri="{BB962C8B-B14F-4D97-AF65-F5344CB8AC3E}">
        <p14:creationId xmlns:p14="http://schemas.microsoft.com/office/powerpoint/2010/main" val="4179434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3" name="Picture 3" descr="giant">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348102"/>
            <a:ext cx="1583854" cy="2737943"/>
          </a:xfrm>
          <a:prstGeom prst="rect">
            <a:avLst/>
          </a:prstGeom>
          <a:noFill/>
          <a:extLst>
            <a:ext uri="{909E8E84-426E-40DD-AFC4-6F175D3DCCD1}">
              <a14:hiddenFill xmlns:a14="http://schemas.microsoft.com/office/drawing/2010/main">
                <a:solidFill>
                  <a:srgbClr val="FFFFFF"/>
                </a:solidFill>
              </a14:hiddenFill>
            </a:ext>
          </a:extLst>
        </p:spPr>
      </p:pic>
      <p:sp>
        <p:nvSpPr>
          <p:cNvPr id="15364" name="Text Box 4"/>
          <p:cNvSpPr txBox="1">
            <a:spLocks noChangeArrowheads="1"/>
          </p:cNvSpPr>
          <p:nvPr/>
        </p:nvSpPr>
        <p:spPr bwMode="auto">
          <a:xfrm>
            <a:off x="1166813" y="80963"/>
            <a:ext cx="51831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4000">
                <a:solidFill>
                  <a:schemeClr val="bg1"/>
                </a:solidFill>
              </a:rPr>
              <a:t>       </a:t>
            </a:r>
            <a:r>
              <a:rPr lang="en-GB" altLang="en-US" sz="4000"/>
              <a:t>Brand Personality</a:t>
            </a:r>
          </a:p>
        </p:txBody>
      </p:sp>
      <p:pic>
        <p:nvPicPr>
          <p:cNvPr id="15366" name="Picture 6" descr="Mr%20Kipling%20Cherry%20Bakewells">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00338" y="1196975"/>
            <a:ext cx="4965700" cy="1277938"/>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descr="autographic79">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87676" y="2572544"/>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5370" name="Picture 10" descr="frosted_flakes_box_front">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744393" y="2591908"/>
            <a:ext cx="2066343" cy="2860155"/>
          </a:xfrm>
          <a:prstGeom prst="rect">
            <a:avLst/>
          </a:prstGeom>
          <a:noFill/>
          <a:extLst>
            <a:ext uri="{909E8E84-426E-40DD-AFC4-6F175D3DCCD1}">
              <a14:hiddenFill xmlns:a14="http://schemas.microsoft.com/office/drawing/2010/main">
                <a:solidFill>
                  <a:srgbClr val="FFFFFF"/>
                </a:solidFill>
              </a14:hiddenFill>
            </a:ext>
          </a:extLst>
        </p:spPr>
      </p:pic>
      <p:pic>
        <p:nvPicPr>
          <p:cNvPr id="15372" name="Picture 12" descr="Tony">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14102" y="3429000"/>
            <a:ext cx="2033588" cy="2128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9029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8F1D2-DFB6-1092-F067-A6CDC002F0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08A8F-896A-CD46-2BD3-1ADFFCDAFC20}"/>
              </a:ext>
            </a:extLst>
          </p:cNvPr>
          <p:cNvSpPr>
            <a:spLocks noGrp="1"/>
          </p:cNvSpPr>
          <p:nvPr>
            <p:ph type="title"/>
          </p:nvPr>
        </p:nvSpPr>
        <p:spPr/>
        <p:txBody>
          <a:bodyPr/>
          <a:lstStyle/>
          <a:p>
            <a:r>
              <a:rPr lang="en-GB" dirty="0"/>
              <a:t>Group Exercise</a:t>
            </a:r>
          </a:p>
        </p:txBody>
      </p:sp>
      <p:sp>
        <p:nvSpPr>
          <p:cNvPr id="3" name="Content Placeholder 2">
            <a:extLst>
              <a:ext uri="{FF2B5EF4-FFF2-40B4-BE49-F238E27FC236}">
                <a16:creationId xmlns:a16="http://schemas.microsoft.com/office/drawing/2014/main" id="{358D100C-12D0-3BC6-D911-955B686A23A8}"/>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Relate the concepts of the self to marketing strategy. How are the actual self image, ideal self, social self and ideal social self related to marketing?</a:t>
            </a:r>
          </a:p>
        </p:txBody>
      </p:sp>
    </p:spTree>
    <p:extLst>
      <p:ext uri="{BB962C8B-B14F-4D97-AF65-F5344CB8AC3E}">
        <p14:creationId xmlns:p14="http://schemas.microsoft.com/office/powerpoint/2010/main" val="31605477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5B23-BC69-0CE2-0F63-692EE1B22DBD}"/>
              </a:ext>
            </a:extLst>
          </p:cNvPr>
          <p:cNvSpPr>
            <a:spLocks noGrp="1"/>
          </p:cNvSpPr>
          <p:nvPr>
            <p:ph type="title"/>
          </p:nvPr>
        </p:nvSpPr>
        <p:spPr/>
        <p:txBody>
          <a:bodyPr/>
          <a:lstStyle/>
          <a:p>
            <a:r>
              <a:rPr lang="en-GB" dirty="0"/>
              <a:t>Lecture Summary</a:t>
            </a:r>
          </a:p>
        </p:txBody>
      </p:sp>
      <p:sp>
        <p:nvSpPr>
          <p:cNvPr id="3" name="Content Placeholder 2">
            <a:extLst>
              <a:ext uri="{FF2B5EF4-FFF2-40B4-BE49-F238E27FC236}">
                <a16:creationId xmlns:a16="http://schemas.microsoft.com/office/drawing/2014/main" id="{3E86D837-5468-63D6-EE71-467C3926862F}"/>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In this lecture we have: understood what is classical conditioning theory</a:t>
            </a:r>
          </a:p>
          <a:p>
            <a:r>
              <a:rPr lang="en-GB" sz="2400" dirty="0">
                <a:latin typeface="Arial" panose="020B0604020202020204" pitchFamily="34" charset="0"/>
                <a:cs typeface="Arial" panose="020B0604020202020204" pitchFamily="34" charset="0"/>
              </a:rPr>
              <a:t>Comprehended what is operant conditioning</a:t>
            </a:r>
          </a:p>
          <a:p>
            <a:r>
              <a:rPr lang="en-GB" sz="2400">
                <a:latin typeface="Arial" panose="020B0604020202020204" pitchFamily="34" charset="0"/>
                <a:cs typeface="Arial" panose="020B0604020202020204" pitchFamily="34" charset="0"/>
              </a:rPr>
              <a:t>Understood </a:t>
            </a:r>
            <a:r>
              <a:rPr lang="en-GB" sz="2400" dirty="0">
                <a:latin typeface="Arial" panose="020B0604020202020204" pitchFamily="34" charset="0"/>
                <a:cs typeface="Arial" panose="020B0604020202020204" pitchFamily="34" charset="0"/>
              </a:rPr>
              <a:t>the different elements of personality with Freud’s theory.</a:t>
            </a:r>
          </a:p>
          <a:p>
            <a:r>
              <a:rPr lang="en-GB" sz="2400" dirty="0">
                <a:latin typeface="Arial" panose="020B0604020202020204" pitchFamily="34" charset="0"/>
                <a:cs typeface="Arial" panose="020B0604020202020204" pitchFamily="34" charset="0"/>
              </a:rPr>
              <a:t>Comprehended concepts of the self and related the theory to marketing strategy.</a:t>
            </a:r>
          </a:p>
        </p:txBody>
      </p:sp>
    </p:spTree>
    <p:extLst>
      <p:ext uri="{BB962C8B-B14F-4D97-AF65-F5344CB8AC3E}">
        <p14:creationId xmlns:p14="http://schemas.microsoft.com/office/powerpoint/2010/main" val="654469959"/>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6067FBA1F287249A1A6CECCE87D0FDF" ma:contentTypeVersion="2" ma:contentTypeDescription="Create a new document." ma:contentTypeScope="" ma:versionID="2f3f972574f78d2e5cb077587a88b099">
  <xsd:schema xmlns:xsd="http://www.w3.org/2001/XMLSchema" xmlns:xs="http://www.w3.org/2001/XMLSchema" xmlns:p="http://schemas.microsoft.com/office/2006/metadata/properties" xmlns:ns2="c826c28c-70f0-4cb0-9a99-dbebda117279" targetNamespace="http://schemas.microsoft.com/office/2006/metadata/properties" ma:root="true" ma:fieldsID="2ca50fb79dd82df5521bcc8d43ce39b0" ns2:_="">
    <xsd:import namespace="c826c28c-70f0-4cb0-9a99-dbebda11727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26c28c-70f0-4cb0-9a99-dbebda11727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04708C-3523-4A19-8F44-45A480F36502}">
  <ds:schemaRef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c826c28c-70f0-4cb0-9a99-dbebda117279"/>
    <ds:schemaRef ds:uri="http://www.w3.org/XML/1998/namespace"/>
  </ds:schemaRefs>
</ds:datastoreItem>
</file>

<file path=customXml/itemProps2.xml><?xml version="1.0" encoding="utf-8"?>
<ds:datastoreItem xmlns:ds="http://schemas.openxmlformats.org/officeDocument/2006/customXml" ds:itemID="{869FE168-8011-47B4-B86C-DABBE458E77A}">
  <ds:schemaRefs>
    <ds:schemaRef ds:uri="http://schemas.microsoft.com/sharepoint/v3/contenttype/forms"/>
  </ds:schemaRefs>
</ds:datastoreItem>
</file>

<file path=customXml/itemProps3.xml><?xml version="1.0" encoding="utf-8"?>
<ds:datastoreItem xmlns:ds="http://schemas.openxmlformats.org/officeDocument/2006/customXml" ds:itemID="{DF4ABBE6-FC91-40D1-B44B-D4074CA27E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826c28c-70f0-4cb0-9a99-dbebda11727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245</TotalTime>
  <Words>1334</Words>
  <Application>Microsoft Office PowerPoint</Application>
  <PresentationFormat>On-screen Show (4:3)</PresentationFormat>
  <Paragraphs>102</Paragraphs>
  <Slides>30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Garamond</vt:lpstr>
      <vt:lpstr>Times New Roman</vt:lpstr>
      <vt:lpstr>Wingdings</vt:lpstr>
      <vt:lpstr>Stream</vt:lpstr>
      <vt:lpstr>Learning, Memory and Thinking</vt:lpstr>
      <vt:lpstr>Learning Outcomes</vt:lpstr>
      <vt:lpstr>Classical Conditioning</vt:lpstr>
      <vt:lpstr>  Behavioural Learning: Classical Conditioning </vt:lpstr>
      <vt:lpstr>Question</vt:lpstr>
      <vt:lpstr>Behavioural Learning: Classical Conditioning</vt:lpstr>
      <vt:lpstr>Stimulus Generalisation continued</vt:lpstr>
      <vt:lpstr>Stimulus discrimination</vt:lpstr>
      <vt:lpstr>Operant Conditioning</vt:lpstr>
      <vt:lpstr>Operant Conditioning</vt:lpstr>
      <vt:lpstr>Skinner’s Box</vt:lpstr>
      <vt:lpstr>Skinner’s Box</vt:lpstr>
      <vt:lpstr>Question</vt:lpstr>
      <vt:lpstr>Insight Learning</vt:lpstr>
      <vt:lpstr>Examples of Insight Learning</vt:lpstr>
      <vt:lpstr>Personality</vt:lpstr>
      <vt:lpstr>Definition of Personality</vt:lpstr>
      <vt:lpstr>Freud’s Theory of Personality</vt:lpstr>
      <vt:lpstr>Id </vt:lpstr>
      <vt:lpstr>      Id</vt:lpstr>
      <vt:lpstr>Superego </vt:lpstr>
      <vt:lpstr>Question</vt:lpstr>
      <vt:lpstr>Superego</vt:lpstr>
      <vt:lpstr>Ego</vt:lpstr>
      <vt:lpstr>Ego</vt:lpstr>
      <vt:lpstr>The Origin of the Concept of Self </vt:lpstr>
      <vt:lpstr>Brand Personality </vt:lpstr>
      <vt:lpstr>PowerPoint Presentation</vt:lpstr>
      <vt:lpstr>Group Exercise</vt:lpstr>
      <vt:lpstr>Lecture Summary</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Memory and Thinking</dc:title>
  <dc:creator>Balendran</dc:creator>
  <cp:lastModifiedBy>Tushara Balendran</cp:lastModifiedBy>
  <cp:revision>22</cp:revision>
  <dcterms:created xsi:type="dcterms:W3CDTF">2004-08-25T19:58:42Z</dcterms:created>
  <dcterms:modified xsi:type="dcterms:W3CDTF">2025-03-24T19:02:32Z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0x01010036067FBA1F287249A1A6CECCE87D0FDF</vt:lpwstr>
  </property>
</Properties>
</file>