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56" r:id="rId2"/>
    <p:sldId id="257" r:id="rId3"/>
    <p:sldId id="276" r:id="rId4"/>
    <p:sldId id="277" r:id="rId5"/>
    <p:sldId id="278" r:id="rId6"/>
    <p:sldId id="279" r:id="rId7"/>
    <p:sldId id="280" r:id="rId8"/>
    <p:sldId id="281" r:id="rId9"/>
    <p:sldId id="282" r:id="rId10"/>
    <p:sldId id="283" r:id="rId11"/>
    <p:sldId id="284" r:id="rId12"/>
    <p:sldId id="285" r:id="rId13"/>
    <p:sldId id="275" r:id="rId14"/>
  </p:sldIdLst>
  <p:sldSz cx="12192000" cy="6858000"/>
  <p:notesSz cx="6858000" cy="9144000"/>
  <p:defaultTextStyle>
    <a:defPPr>
      <a:defRPr lang="zh-CN"/>
    </a:defPPr>
    <a:lvl1pPr marL="0" lvl="0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None/>
      <a:defRPr b="0" i="0" u="none" kern="1200" baseline="0">
        <a:solidFill>
          <a:schemeClr val="tx1"/>
        </a:solidFill>
        <a:latin typeface="Segoe UI" panose="020B0502040204020203" pitchFamily="34" charset="0"/>
        <a:ea typeface="Microsoft YaHei Light" panose="020B0502040204020203" pitchFamily="34" charset="-122"/>
        <a:cs typeface="+mn-cs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Segoe UI" panose="020B0502040204020203" pitchFamily="34" charset="0"/>
        <a:ea typeface="Microsoft YaHei Light" panose="020B0502040204020203" pitchFamily="34" charset="-122"/>
        <a:cs typeface="+mn-cs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b="0" i="0" u="none" kern="1200" baseline="0">
        <a:solidFill>
          <a:schemeClr val="tx1"/>
        </a:solidFill>
        <a:latin typeface="Segoe UI" panose="020B0502040204020203" pitchFamily="34" charset="0"/>
        <a:ea typeface="Microsoft YaHei Light" panose="020B0502040204020203" pitchFamily="34" charset="-122"/>
        <a:cs typeface="+mn-cs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 typeface="Arial" panose="020B0604020202020204" pitchFamily="34" charset="0"/>
      <a:buNone/>
      <a:defRPr b="0" i="0" u="none" kern="1200" baseline="0">
        <a:solidFill>
          <a:schemeClr val="tx1"/>
        </a:solidFill>
        <a:latin typeface="Segoe UI" panose="020B0502040204020203" pitchFamily="34" charset="0"/>
        <a:ea typeface="Microsoft YaHei Light" panose="020B0502040204020203" pitchFamily="34" charset="-122"/>
        <a:cs typeface="+mn-cs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b="0" i="0" u="none" kern="1200" baseline="0">
        <a:solidFill>
          <a:schemeClr val="tx1"/>
        </a:solidFill>
        <a:latin typeface="Segoe UI" panose="020B0502040204020203" pitchFamily="34" charset="0"/>
        <a:ea typeface="Microsoft YaHei Light" panose="020B0502040204020203" pitchFamily="34" charset="-122"/>
        <a:cs typeface="+mn-cs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b="0" i="0" u="none" kern="1200" baseline="0">
        <a:solidFill>
          <a:schemeClr val="tx1"/>
        </a:solidFill>
        <a:latin typeface="Segoe UI" panose="020B0502040204020203" pitchFamily="34" charset="0"/>
        <a:ea typeface="Microsoft YaHei Light" panose="020B0502040204020203" pitchFamily="34" charset="-122"/>
        <a:cs typeface="+mn-cs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b="0" i="0" u="none" kern="1200" baseline="0">
        <a:solidFill>
          <a:schemeClr val="tx1"/>
        </a:solidFill>
        <a:latin typeface="Segoe UI" panose="020B0502040204020203" pitchFamily="34" charset="0"/>
        <a:ea typeface="Microsoft YaHei Light" panose="020B0502040204020203" pitchFamily="34" charset="-122"/>
        <a:cs typeface="+mn-cs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b="0" i="0" u="none" kern="1200" baseline="0">
        <a:solidFill>
          <a:schemeClr val="tx1"/>
        </a:solidFill>
        <a:latin typeface="Segoe UI" panose="020B0502040204020203" pitchFamily="34" charset="0"/>
        <a:ea typeface="Microsoft YaHei Light" panose="020B0502040204020203" pitchFamily="34" charset="-122"/>
        <a:cs typeface="+mn-cs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0"/>
      </a:spcBef>
      <a:spcAft>
        <a:spcPct val="0"/>
      </a:spcAft>
      <a:buFontTx/>
      <a:buNone/>
      <a:defRPr b="0" i="0" u="none" kern="1200" baseline="0">
        <a:solidFill>
          <a:schemeClr val="tx1"/>
        </a:solidFill>
        <a:latin typeface="Segoe UI" panose="020B0502040204020203" pitchFamily="34" charset="0"/>
        <a:ea typeface="Microsoft YaHei Light" panose="020B0502040204020203" pitchFamily="34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5A982"/>
    <a:srgbClr val="E2AF32"/>
    <a:srgbClr val="1575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/>
    <p:restoredTop sz="94660"/>
  </p:normalViewPr>
  <p:slideViewPr>
    <p:cSldViewPr snapToGrid="0" showGuides="1">
      <p:cViewPr varScale="1">
        <p:scale>
          <a:sx n="87" d="100"/>
          <a:sy n="87" d="100"/>
        </p:scale>
        <p:origin x="528" y="-12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 showFormatting="0">
    <p:cViewPr>
      <p:scale>
        <a:sx n="57" d="100"/>
        <a:sy n="57" d="100"/>
      </p:scale>
      <p:origin x="0" y="-43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base"/>
            <a:fld id="{0F9B84EA-7D68-4D60-9CB1-D50884785D1C}" type="datetimeFigureOut">
              <a:rPr lang="zh-CN" altLang="en-US" strike="noStrike" noProof="1" smtClean="0">
                <a:latin typeface="Segoe UI" panose="020B0502040204020203" pitchFamily="34" charset="0"/>
                <a:ea typeface="Microsoft YaHei Light" panose="020B0502040204020203" pitchFamily="34" charset="-122"/>
                <a:cs typeface="+mn-cs"/>
              </a:rPr>
              <a:t>2026/2/16</a:t>
            </a:fld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base"/>
            <a:fld id="{8D4E0FC9-F1F8-4FAE-9988-3BA365CFD46F}" type="slidenum">
              <a:rPr lang="zh-CN" altLang="en-US" strike="noStrike" noProof="1" smtClean="0">
                <a:latin typeface="Segoe UI" panose="020B0502040204020203" pitchFamily="34" charset="0"/>
                <a:ea typeface="Microsoft YaHei Light" panose="020B0502040204020203" pitchFamily="34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fontAlgn="base"/>
            <a:fld id="{D2A48B96-639E-45A3-A0BA-2464DFDB1FAA}" type="datetimeFigureOut">
              <a:rPr lang="zh-CN" altLang="en-US" strike="noStrike" noProof="1" smtClean="0">
                <a:latin typeface="Segoe UI" panose="020B0502040204020203" pitchFamily="34" charset="0"/>
                <a:ea typeface="Microsoft YaHei Light" panose="020B0502040204020203" pitchFamily="34" charset="-122"/>
                <a:cs typeface="+mn-cs"/>
              </a:rPr>
              <a:t>2026/2/16</a:t>
            </a:fld>
            <a:endParaRPr lang="zh-CN" altLang="en-US" strike="noStrike" noProof="1"/>
          </a:p>
        </p:txBody>
      </p:sp>
      <p:sp>
        <p:nvSpPr>
          <p:cNvPr id="11268" name="幻灯片图像占位符 3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11269" name="备注占位符 4"/>
          <p:cNvSpPr>
            <a:spLocks noGrp="1"/>
          </p:cNvSpPr>
          <p:nvPr>
            <p:ph type="body" sz="quarter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t" anchorCtr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fontAlgn="base"/>
            <a:fld id="{A6837353-30EB-4A48-80EB-173D804AEFBD}" type="slidenum">
              <a:rPr lang="zh-CN" altLang="en-US" strike="noStrike" noProof="1" smtClean="0">
                <a:latin typeface="Segoe UI" panose="020B0502040204020203" pitchFamily="34" charset="0"/>
                <a:ea typeface="Microsoft YaHei Light" panose="020B0502040204020203" pitchFamily="34" charset="-122"/>
                <a:cs typeface="+mn-cs"/>
              </a:rPr>
              <a:t>‹#›</a:t>
            </a:fld>
            <a:endParaRPr lang="zh-CN" altLang="en-US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rgbClr val="3B38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椭圆 6"/>
          <p:cNvSpPr/>
          <p:nvPr/>
        </p:nvSpPr>
        <p:spPr>
          <a:xfrm>
            <a:off x="439738" y="1676400"/>
            <a:ext cx="3632200" cy="3632200"/>
          </a:xfrm>
          <a:prstGeom prst="ellipse">
            <a:avLst/>
          </a:prstGeom>
          <a:solidFill>
            <a:srgbClr val="E2AF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椭圆 7"/>
          <p:cNvSpPr/>
          <p:nvPr/>
        </p:nvSpPr>
        <p:spPr>
          <a:xfrm flipV="1">
            <a:off x="9982200" y="5737225"/>
            <a:ext cx="876300" cy="876300"/>
          </a:xfrm>
          <a:prstGeom prst="ellipse">
            <a:avLst/>
          </a:prstGeom>
          <a:solidFill>
            <a:srgbClr val="25A9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/>
          <a:srcRect t="8654" b="8654"/>
          <a:stretch>
            <a:fillRect/>
          </a:stretch>
        </p:blipFill>
        <p:spPr>
          <a:xfrm rot="3083445">
            <a:off x="9920081" y="5639016"/>
            <a:ext cx="853916" cy="853913"/>
          </a:xfrm>
          <a:prstGeom prst="ellipse">
            <a:avLst/>
          </a:prstGeom>
        </p:spPr>
      </p:pic>
      <p:sp>
        <p:nvSpPr>
          <p:cNvPr id="10" name="任意多边形 9"/>
          <p:cNvSpPr/>
          <p:nvPr/>
        </p:nvSpPr>
        <p:spPr>
          <a:xfrm>
            <a:off x="0" y="0"/>
            <a:ext cx="1011238" cy="1824038"/>
          </a:xfrm>
          <a:custGeom>
            <a:avLst/>
            <a:gdLst>
              <a:gd name="connsiteX0" fmla="*/ 0 w 1010563"/>
              <a:gd name="connsiteY0" fmla="*/ 0 h 1823323"/>
              <a:gd name="connsiteX1" fmla="*/ 1010563 w 1010563"/>
              <a:gd name="connsiteY1" fmla="*/ 0 h 1823323"/>
              <a:gd name="connsiteX2" fmla="*/ 1000129 w 1010563"/>
              <a:gd name="connsiteY2" fmla="*/ 206628 h 1823323"/>
              <a:gd name="connsiteX3" fmla="*/ 146295 w 1010563"/>
              <a:gd name="connsiteY3" fmla="*/ 1722568 h 1823323"/>
              <a:gd name="connsiteX4" fmla="*/ 0 w 1010563"/>
              <a:gd name="connsiteY4" fmla="*/ 1823323 h 1823323"/>
              <a:gd name="connsiteX5" fmla="*/ 0 w 1010563"/>
              <a:gd name="connsiteY5" fmla="*/ 0 h 18233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10563" h="1823323">
                <a:moveTo>
                  <a:pt x="0" y="0"/>
                </a:moveTo>
                <a:lnTo>
                  <a:pt x="1010563" y="0"/>
                </a:lnTo>
                <a:lnTo>
                  <a:pt x="1000129" y="206628"/>
                </a:lnTo>
                <a:cubicBezTo>
                  <a:pt x="937342" y="824890"/>
                  <a:pt x="616167" y="1366766"/>
                  <a:pt x="146295" y="1722568"/>
                </a:cubicBezTo>
                <a:lnTo>
                  <a:pt x="0" y="1823323"/>
                </a:lnTo>
                <a:lnTo>
                  <a:pt x="0" y="0"/>
                </a:lnTo>
                <a:close/>
              </a:path>
            </a:pathLst>
          </a:custGeom>
          <a:solidFill>
            <a:srgbClr val="1575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任意多边形 10"/>
          <p:cNvSpPr/>
          <p:nvPr/>
        </p:nvSpPr>
        <p:spPr>
          <a:xfrm>
            <a:off x="10702925" y="3225800"/>
            <a:ext cx="1489075" cy="3397250"/>
          </a:xfrm>
          <a:custGeom>
            <a:avLst/>
            <a:gdLst>
              <a:gd name="connsiteX0" fmla="*/ 1489710 w 1489710"/>
              <a:gd name="connsiteY0" fmla="*/ 0 h 3396189"/>
              <a:gd name="connsiteX1" fmla="*/ 1489710 w 1489710"/>
              <a:gd name="connsiteY1" fmla="*/ 3396189 h 3396189"/>
              <a:gd name="connsiteX2" fmla="*/ 1368969 w 1489710"/>
              <a:gd name="connsiteY2" fmla="*/ 3377761 h 3396189"/>
              <a:gd name="connsiteX3" fmla="*/ 0 w 1489710"/>
              <a:gd name="connsiteY3" fmla="*/ 1698094 h 3396189"/>
              <a:gd name="connsiteX4" fmla="*/ 1368969 w 1489710"/>
              <a:gd name="connsiteY4" fmla="*/ 18427 h 3396189"/>
              <a:gd name="connsiteX5" fmla="*/ 1489710 w 1489710"/>
              <a:gd name="connsiteY5" fmla="*/ 0 h 33961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9710" h="3396189">
                <a:moveTo>
                  <a:pt x="1489710" y="0"/>
                </a:moveTo>
                <a:lnTo>
                  <a:pt x="1489710" y="3396189"/>
                </a:lnTo>
                <a:lnTo>
                  <a:pt x="1368969" y="3377761"/>
                </a:lnTo>
                <a:cubicBezTo>
                  <a:pt x="587700" y="3217891"/>
                  <a:pt x="0" y="2526625"/>
                  <a:pt x="0" y="1698094"/>
                </a:cubicBezTo>
                <a:cubicBezTo>
                  <a:pt x="0" y="869564"/>
                  <a:pt x="587700" y="178297"/>
                  <a:pt x="1368969" y="18427"/>
                </a:cubicBezTo>
                <a:lnTo>
                  <a:pt x="1489710" y="0"/>
                </a:lnTo>
                <a:close/>
              </a:path>
            </a:pathLst>
          </a:custGeom>
          <a:solidFill>
            <a:srgbClr val="25A9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3"/>
          <a:srcRect t="8654" b="8654"/>
          <a:stretch>
            <a:fillRect/>
          </a:stretch>
        </p:blipFill>
        <p:spPr>
          <a:xfrm rot="1986838">
            <a:off x="880628" y="1474070"/>
            <a:ext cx="3415079" cy="3415079"/>
          </a:xfrm>
          <a:prstGeom prst="ellipse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838200" y="1810385"/>
            <a:ext cx="1077468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839788" y="4015740"/>
            <a:ext cx="9862501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13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417F312-AE95-46C5-991C-3338A804F0A2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bg>
      <p:bgPr>
        <a:solidFill>
          <a:srgbClr val="3B38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-1" y="2492498"/>
            <a:ext cx="1995374" cy="1995374"/>
          </a:xfrm>
          <a:prstGeom prst="rect">
            <a:avLst/>
          </a:prstGeom>
          <a:solidFill>
            <a:srgbClr val="E2AF32"/>
          </a:solidFill>
          <a:ln>
            <a:noFill/>
          </a:ln>
          <a:effectLst>
            <a:reflection blurRad="6350" stA="50000" endA="300" endPos="38500" dist="508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995370" y="658558"/>
            <a:ext cx="1799406" cy="1799403"/>
          </a:xfrm>
          <a:prstGeom prst="rect">
            <a:avLst/>
          </a:prstGeom>
          <a:solidFill>
            <a:srgbClr val="1575A8"/>
          </a:solidFill>
          <a:ln>
            <a:noFill/>
          </a:ln>
          <a:effectLst>
            <a:reflection blurRad="6350" stA="50000" endA="295" endPos="92000" dist="101600" dir="5400000" sy="-100000" algn="bl" rotWithShape="0"/>
          </a:effectLst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1995373" y="3957038"/>
            <a:ext cx="2294238" cy="2294239"/>
          </a:xfrm>
          <a:prstGeom prst="rect">
            <a:avLst/>
          </a:prstGeom>
          <a:solidFill>
            <a:srgbClr val="25A982"/>
          </a:solidFill>
          <a:ln>
            <a:noFill/>
          </a:ln>
          <a:effectLst>
            <a:reflection blurRad="6350" stA="50000" endA="300" endPos="90000" dist="50800" dir="5400000" sy="-100000" algn="bl" rotWithShape="0"/>
          </a:effectLst>
          <a:scene3d>
            <a:camera prst="isometricBottomDown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矩形 9"/>
          <p:cNvSpPr/>
          <p:nvPr/>
        </p:nvSpPr>
        <p:spPr>
          <a:xfrm rot="1333911">
            <a:off x="11266590" y="5209058"/>
            <a:ext cx="804867" cy="804867"/>
          </a:xfrm>
          <a:prstGeom prst="rect">
            <a:avLst/>
          </a:prstGeom>
          <a:solidFill>
            <a:srgbClr val="1575A8"/>
          </a:solidFill>
          <a:ln>
            <a:noFill/>
          </a:ln>
          <a:effectLst>
            <a:reflection blurRad="6350" stA="50000" endA="295" endPos="92000" dist="101600" dir="5400000" sy="-100000" algn="bl" rotWithShape="0"/>
          </a:effectLst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995373" y="1299149"/>
            <a:ext cx="9870141" cy="2387600"/>
          </a:xfrm>
        </p:spPr>
        <p:txBody>
          <a:bodyPr anchor="b"/>
          <a:lstStyle>
            <a:lvl1pPr algn="l">
              <a:defRPr sz="6000"/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066549" y="3581525"/>
            <a:ext cx="863574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fontAlgn="auto"/>
            <a:r>
              <a:rPr lang="zh-CN" altLang="en-US" strike="noStrike" noProof="1"/>
              <a:t>单击此处编辑母版副标题样式</a:t>
            </a:r>
          </a:p>
        </p:txBody>
      </p:sp>
      <p:sp>
        <p:nvSpPr>
          <p:cNvPr id="11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417F312-AE95-46C5-991C-3338A804F0A2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title">
    <p:bg>
      <p:bgPr>
        <a:solidFill>
          <a:srgbClr val="1575A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6"/>
          <p:cNvGrpSpPr/>
          <p:nvPr userDrawn="1"/>
        </p:nvGrpSpPr>
        <p:grpSpPr>
          <a:xfrm>
            <a:off x="5846763" y="4205288"/>
            <a:ext cx="485775" cy="438150"/>
            <a:chOff x="3854621" y="4439238"/>
            <a:chExt cx="484632" cy="437614"/>
          </a:xfrm>
        </p:grpSpPr>
        <p:sp>
          <p:nvSpPr>
            <p:cNvPr id="8" name="燕尾形 7"/>
            <p:cNvSpPr/>
            <p:nvPr/>
          </p:nvSpPr>
          <p:spPr>
            <a:xfrm rot="5400000">
              <a:off x="3946709" y="4347145"/>
              <a:ext cx="300451" cy="484632"/>
            </a:xfrm>
            <a:prstGeom prst="chevron">
              <a:avLst>
                <a:gd name="adj" fmla="val 76360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燕尾形 8"/>
            <p:cNvSpPr/>
            <p:nvPr/>
          </p:nvSpPr>
          <p:spPr>
            <a:xfrm rot="5400000">
              <a:off x="3946709" y="4484308"/>
              <a:ext cx="300451" cy="484632"/>
            </a:xfrm>
            <a:prstGeom prst="chevron">
              <a:avLst>
                <a:gd name="adj" fmla="val 76360"/>
              </a:avLst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576263"/>
            <a:ext cx="10515600" cy="2852737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523853" y="3455988"/>
            <a:ext cx="714429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10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417F312-AE95-46C5-991C-3338A804F0A2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title">
    <p:bg>
      <p:bgPr>
        <a:solidFill>
          <a:srgbClr val="E2AF3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2" name="组合 6"/>
          <p:cNvGrpSpPr/>
          <p:nvPr userDrawn="1"/>
        </p:nvGrpSpPr>
        <p:grpSpPr>
          <a:xfrm>
            <a:off x="5846763" y="4205288"/>
            <a:ext cx="485775" cy="438150"/>
            <a:chOff x="3854621" y="4439238"/>
            <a:chExt cx="484632" cy="437614"/>
          </a:xfrm>
        </p:grpSpPr>
        <p:sp>
          <p:nvSpPr>
            <p:cNvPr id="8" name="燕尾形 7"/>
            <p:cNvSpPr/>
            <p:nvPr/>
          </p:nvSpPr>
          <p:spPr>
            <a:xfrm rot="5400000">
              <a:off x="3946709" y="4347145"/>
              <a:ext cx="300451" cy="484632"/>
            </a:xfrm>
            <a:prstGeom prst="chevron">
              <a:avLst>
                <a:gd name="adj" fmla="val 7636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燕尾形 8"/>
            <p:cNvSpPr/>
            <p:nvPr/>
          </p:nvSpPr>
          <p:spPr>
            <a:xfrm rot="5400000">
              <a:off x="3946709" y="4484308"/>
              <a:ext cx="300451" cy="484632"/>
            </a:xfrm>
            <a:prstGeom prst="chevron">
              <a:avLst>
                <a:gd name="adj" fmla="val 7636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576263"/>
            <a:ext cx="10515600" cy="2852737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523853" y="3455988"/>
            <a:ext cx="714429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10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417F312-AE95-46C5-991C-3338A804F0A2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2_Section title">
    <p:bg>
      <p:bgPr>
        <a:solidFill>
          <a:srgbClr val="25A9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组合 6"/>
          <p:cNvGrpSpPr/>
          <p:nvPr userDrawn="1"/>
        </p:nvGrpSpPr>
        <p:grpSpPr>
          <a:xfrm>
            <a:off x="5846763" y="4205288"/>
            <a:ext cx="485775" cy="438150"/>
            <a:chOff x="3854621" y="4439238"/>
            <a:chExt cx="484632" cy="437614"/>
          </a:xfrm>
        </p:grpSpPr>
        <p:sp>
          <p:nvSpPr>
            <p:cNvPr id="8" name="燕尾形 7"/>
            <p:cNvSpPr/>
            <p:nvPr/>
          </p:nvSpPr>
          <p:spPr>
            <a:xfrm rot="5400000">
              <a:off x="3946709" y="4347145"/>
              <a:ext cx="300451" cy="484632"/>
            </a:xfrm>
            <a:prstGeom prst="chevron">
              <a:avLst>
                <a:gd name="adj" fmla="val 7636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燕尾形 8"/>
            <p:cNvSpPr/>
            <p:nvPr/>
          </p:nvSpPr>
          <p:spPr>
            <a:xfrm rot="5400000">
              <a:off x="3946709" y="4484308"/>
              <a:ext cx="300451" cy="484632"/>
            </a:xfrm>
            <a:prstGeom prst="chevron">
              <a:avLst>
                <a:gd name="adj" fmla="val 76360"/>
              </a:avLst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576263"/>
            <a:ext cx="10515600" cy="2852737"/>
          </a:xfrm>
        </p:spPr>
        <p:txBody>
          <a:bodyPr anchor="b"/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523853" y="3455988"/>
            <a:ext cx="714429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auto"/>
            <a:r>
              <a:rPr lang="zh-CN" altLang="en-US" strike="noStrike" noProof="1"/>
              <a:t>单击此处编辑母版文本样式</a:t>
            </a:r>
          </a:p>
        </p:txBody>
      </p:sp>
      <p:sp>
        <p:nvSpPr>
          <p:cNvPr id="10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417F312-AE95-46C5-991C-3338A804F0A2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rgbClr val="3B38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同侧圆角矩形 6"/>
          <p:cNvSpPr/>
          <p:nvPr/>
        </p:nvSpPr>
        <p:spPr>
          <a:xfrm>
            <a:off x="5702300" y="6519863"/>
            <a:ext cx="787400" cy="338138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1575A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5732463" y="6519863"/>
            <a:ext cx="727075" cy="338138"/>
          </a:xfrm>
          <a:prstGeom prst="roundRect">
            <a:avLst>
              <a:gd name="adj" fmla="val 32292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417F312-AE95-46C5-991C-3338A804F0A2}" type="slidenum">
              <a: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+mn-ea"/>
              </a:rPr>
              <a:t>‹#›</a:t>
            </a:fld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9" name="日期占位符 2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页脚占位符 3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417F312-AE95-46C5-991C-3338A804F0A2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bg>
      <p:bgPr>
        <a:solidFill>
          <a:srgbClr val="3B38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同侧圆角矩形 6"/>
          <p:cNvSpPr/>
          <p:nvPr/>
        </p:nvSpPr>
        <p:spPr>
          <a:xfrm>
            <a:off x="5702300" y="6519863"/>
            <a:ext cx="787400" cy="338138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E2AF3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5732463" y="6519863"/>
            <a:ext cx="727075" cy="338138"/>
          </a:xfrm>
          <a:prstGeom prst="roundRect">
            <a:avLst>
              <a:gd name="adj" fmla="val 32292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417F312-AE95-46C5-991C-3338A804F0A2}" type="slidenum">
              <a: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+mn-ea"/>
              </a:rPr>
              <a:t>‹#›</a:t>
            </a:fld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9" name="日期占位符 2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页脚占位符 3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417F312-AE95-46C5-991C-3338A804F0A2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2_Title only">
    <p:bg>
      <p:bgPr>
        <a:solidFill>
          <a:srgbClr val="3B383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同侧圆角矩形 6"/>
          <p:cNvSpPr/>
          <p:nvPr/>
        </p:nvSpPr>
        <p:spPr>
          <a:xfrm>
            <a:off x="5702300" y="6519863"/>
            <a:ext cx="787400" cy="338138"/>
          </a:xfrm>
          <a:prstGeom prst="round2SameRect">
            <a:avLst>
              <a:gd name="adj1" fmla="val 50000"/>
              <a:gd name="adj2" fmla="val 0"/>
            </a:avLst>
          </a:prstGeom>
          <a:solidFill>
            <a:srgbClr val="25A98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圆角矩形 7"/>
          <p:cNvSpPr/>
          <p:nvPr/>
        </p:nvSpPr>
        <p:spPr>
          <a:xfrm>
            <a:off x="5732463" y="6519863"/>
            <a:ext cx="727075" cy="338138"/>
          </a:xfrm>
          <a:prstGeom prst="roundRect">
            <a:avLst>
              <a:gd name="adj" fmla="val 32292"/>
            </a:avLst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417F312-AE95-46C5-991C-3338A804F0A2}" type="slidenum">
              <a:rPr kumimoji="0" lang="zh-CN" altLang="en-US" sz="1800" b="0" i="0" u="none" strike="noStrike" kern="1200" cap="none" spc="0" normalizeH="0" baseline="0" noProof="0" smtClean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  <a:sym typeface="+mn-ea"/>
              </a:rPr>
              <a:t>‹#›</a:t>
            </a:fld>
            <a:endParaRPr kumimoji="0" lang="zh-CN" altLang="en-US" sz="1800" b="0" i="0" u="none" strike="noStrike" kern="1200" cap="none" spc="0" normalizeH="0" baseline="0" noProof="0" dirty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fontAlgn="auto"/>
            <a:r>
              <a:rPr lang="zh-CN" altLang="en-US" strike="noStrike" noProof="1"/>
              <a:t>单击此处编辑母版标题样式</a:t>
            </a:r>
          </a:p>
        </p:txBody>
      </p:sp>
      <p:sp>
        <p:nvSpPr>
          <p:cNvPr id="9" name="日期占位符 2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页脚占位符 3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灯片编号占位符 4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417F312-AE95-46C5-991C-3338A804F0A2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417F312-AE95-46C5-991C-3338A804F0A2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 dirty="0"/>
              <a:t>单击此处编辑母版标题样式</a:t>
            </a:r>
          </a:p>
        </p:txBody>
      </p:sp>
      <p:sp>
        <p:nvSpPr>
          <p:cNvPr id="1027" name="文本占位符 2"/>
          <p:cNvSpPr>
            <a:spLocks noGrp="1"/>
          </p:cNvSpPr>
          <p:nvPr>
            <p:ph type="body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 dirty="0"/>
              <a:t>单击此处编辑母版文本样式</a:t>
            </a:r>
          </a:p>
          <a:p>
            <a:pPr lvl="1"/>
            <a:r>
              <a:rPr lang="zh-CN" altLang="en-US" dirty="0"/>
              <a:t>第二级</a:t>
            </a:r>
          </a:p>
          <a:p>
            <a:pPr lvl="2"/>
            <a:r>
              <a:rPr lang="zh-CN" altLang="en-US" dirty="0"/>
              <a:t>第三级</a:t>
            </a:r>
          </a:p>
          <a:p>
            <a:pPr lvl="3"/>
            <a:r>
              <a:rPr lang="zh-CN" altLang="en-US" dirty="0"/>
              <a:t>第四级</a:t>
            </a:r>
          </a:p>
          <a:p>
            <a:pPr lvl="4"/>
            <a:r>
              <a:rPr lang="zh-CN" altLang="en-US" dirty="0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1417F312-AE95-46C5-991C-3338A804F0A2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‹#›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4800600" y="4615963"/>
            <a:ext cx="6383216" cy="1992802"/>
          </a:xfrm>
        </p:spPr>
        <p:txBody>
          <a:bodyPr vert="horz" lIns="91440" tIns="45720" rIns="91440" bIns="45720" rtlCol="0">
            <a:noAutofit/>
          </a:bodyPr>
          <a:lstStyle/>
          <a:p>
            <a:pPr lvl="0" algn="l">
              <a:defRPr/>
            </a:pPr>
            <a:r>
              <a:rPr lang="en-US" altLang="zh-CN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zh-CN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LCHS4007</a:t>
            </a:r>
          </a:p>
          <a:p>
            <a:pPr lvl="0" algn="l">
              <a:defRPr/>
            </a:pPr>
            <a:r>
              <a:rPr kumimoji="0" lang="en-US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altLang="zh-CN" sz="1400" b="1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Bianca </a:t>
            </a:r>
            <a:r>
              <a:rPr kumimoji="0" lang="en-GB" altLang="zh-CN" sz="1400" b="1" i="0" u="none" strike="noStrike" kern="1200" cap="none" spc="0" normalizeH="0" baseline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Dodgen</a:t>
            </a:r>
            <a:endParaRPr kumimoji="0" lang="en-GB" altLang="zh-CN" sz="1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l">
              <a:defRPr/>
            </a:pPr>
            <a:r>
              <a:rPr lang="en-GB" altLang="zh-CN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Asam asif 2505969</a:t>
            </a:r>
          </a:p>
          <a:p>
            <a:pPr lvl="0" algn="l">
              <a:defRPr/>
            </a:pPr>
            <a:r>
              <a:rPr kumimoji="0" lang="en-GB" altLang="zh-CN" sz="1400" b="1" i="0" u="none" strike="noStrike" kern="1200" cap="none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Shameen </a:t>
            </a:r>
            <a:r>
              <a:rPr kumimoji="0" lang="en-GB" altLang="zh-CN" sz="1400" b="1" i="0" u="none" strike="noStrike" kern="1200" cap="none" spc="0" normalizeH="0" noProof="0" dirty="0" err="1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shakoor</a:t>
            </a:r>
            <a:r>
              <a:rPr kumimoji="0" lang="en-GB" altLang="zh-CN" sz="1400" b="1" i="0" u="none" strike="noStrike" kern="1200" cap="none" spc="0" normalizeH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2505972</a:t>
            </a:r>
            <a:endParaRPr kumimoji="0" lang="en-US" altLang="zh-CN" sz="1400" b="1" i="0" u="none" strike="noStrike" kern="1200" cap="none" spc="0" normalizeH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CA5BB41-CF0E-D755-3D4A-5DDE5ED6AC9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 algn="l">
              <a:defRPr/>
            </a:pPr>
            <a:r>
              <a:rPr lang="en-US" altLang="zh-CN" sz="60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  <a:endParaRPr lang="en-US" altLang="zh-CN" sz="6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571500" y="365125"/>
            <a:ext cx="10782300" cy="9009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defRPr/>
            </a:pPr>
            <a:r>
              <a:rPr lang="en-US" b="1" dirty="0"/>
              <a:t>Introduction to the Case Study</a:t>
            </a:r>
            <a:endParaRPr kumimoji="0" lang="zh-CN" altLang="en-US" sz="4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4356" name="矩形 24"/>
          <p:cNvSpPr/>
          <p:nvPr/>
        </p:nvSpPr>
        <p:spPr>
          <a:xfrm>
            <a:off x="571500" y="1406769"/>
            <a:ext cx="11095891" cy="444031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Background of Greenfield Home Care Agency</a:t>
            </a:r>
          </a:p>
          <a:p>
            <a:pPr algn="just">
              <a:lnSpc>
                <a:spcPct val="150000"/>
              </a:lnSpc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Greenfield Home Care Agency provides person-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support to older adults who live independently in the community.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employs care coordinators, visiting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carers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nurses, and administrative staff who work across different locations.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agency has recently adopted Microsoft 365 to improve communication, scheduling, and documentation processes.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many staff members are still developing confidence in using digital tools effectively.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evaluates how Microsoft 365 applications can improve efficiency, communication, and digital safety within the agency.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571500" y="365125"/>
            <a:ext cx="10782300" cy="9009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defRPr/>
            </a:pPr>
            <a:r>
              <a:rPr lang="en-US" b="1" dirty="0"/>
              <a:t>Microsoft Excel as a Productivity Tool</a:t>
            </a:r>
            <a:endParaRPr kumimoji="0" lang="zh-CN" altLang="en-US" sz="4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4356" name="矩形 24"/>
          <p:cNvSpPr/>
          <p:nvPr/>
        </p:nvSpPr>
        <p:spPr>
          <a:xfrm>
            <a:off x="571500" y="1406769"/>
            <a:ext cx="11095891" cy="444031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Improving Scheduling and Record Management</a:t>
            </a:r>
          </a:p>
          <a:p>
            <a:pPr algn="just">
              <a:lnSpc>
                <a:spcPct val="150000"/>
              </a:lnSpc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 Excel can be used to create structured staff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rotas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that automatically calculate working hours and reduce scheduling errors.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Excel can be used to track medication administration logs to ensure accurate and consistent documentation.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Automated formulas can reduce manual calculation mistakes and save administrative time.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Shared Excel files stored on OneDrive allow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authorised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staff to access updated schedules in real time.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shows that digital tools improve workplace efficiency by reducing administrative errors and increasing productivity (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Tarafdar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2019).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571500" y="365125"/>
            <a:ext cx="10782300" cy="9009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defRPr/>
            </a:pPr>
            <a:r>
              <a:rPr lang="en-US" b="1" dirty="0"/>
              <a:t>Current Practice vs Improved Practice</a:t>
            </a:r>
            <a:endParaRPr kumimoji="0" lang="zh-CN" altLang="en-US" sz="4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4356" name="矩形 24"/>
          <p:cNvSpPr/>
          <p:nvPr/>
        </p:nvSpPr>
        <p:spPr>
          <a:xfrm>
            <a:off x="571500" y="1406769"/>
            <a:ext cx="11095891" cy="444031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Excel Improves Existing Processes</a:t>
            </a:r>
          </a:p>
          <a:p>
            <a:pPr algn="just">
              <a:lnSpc>
                <a:spcPct val="150000"/>
              </a:lnSpc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Practice:</a:t>
            </a: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may rely on paper-based schedules or manually updated spreadsheets.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Medication records may be recorded separately and require manual cross-checking.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Errors may occur due to duplicated data entry or unclear handwriting.</a:t>
            </a:r>
          </a:p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Improved Practice Using Excel:</a:t>
            </a: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Excel templates can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standardise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documentation across the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Built-in formulas can automatically calculate totals and highlight missing information.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Conditional formatting can identify scheduling conflicts or incomplete records.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documentation improves accuracy and reduces time spent correcting errors.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systems are associated with improved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efficiency and reduced documentation errors (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Cresswell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&amp; Sheikh, 2013).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571500" y="365125"/>
            <a:ext cx="10782300" cy="9009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defRPr/>
            </a:pPr>
            <a:r>
              <a:rPr lang="en-US" b="1" dirty="0"/>
              <a:t>Benefits and Limitations of Excel</a:t>
            </a:r>
            <a:endParaRPr kumimoji="0" lang="zh-CN" altLang="en-US" sz="4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4356" name="矩形 24"/>
          <p:cNvSpPr/>
          <p:nvPr/>
        </p:nvSpPr>
        <p:spPr>
          <a:xfrm>
            <a:off x="571500" y="1406769"/>
            <a:ext cx="11095891" cy="444031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 and Challenges</a:t>
            </a:r>
          </a:p>
          <a:p>
            <a:pPr algn="just">
              <a:lnSpc>
                <a:spcPct val="150000"/>
              </a:lnSpc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Excel improves accuracy by using automated calculations and structured templates.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allows data analysis to identify staffing trends or workload distribution.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improves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accessibility when stored securely in the cloud.</a:t>
            </a:r>
          </a:p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may require training to use advanced features confidently.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Incorrect formula setup may lead to data inaccuracies if not checked.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security risks may arise if files are shared improperly.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and digital literacy are essential for successful technology adoption in healthcare settings (Gagnon et al., 2014).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571500" y="365125"/>
            <a:ext cx="10782300" cy="900967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lvl="0">
              <a:defRPr/>
            </a:pPr>
            <a:r>
              <a:rPr lang="en-US" b="1" dirty="0"/>
              <a:t>Microsoft Teams as a Communication Tool</a:t>
            </a:r>
            <a:endParaRPr kumimoji="0" lang="zh-CN" altLang="en-US" sz="4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4356" name="矩形 24"/>
          <p:cNvSpPr/>
          <p:nvPr/>
        </p:nvSpPr>
        <p:spPr>
          <a:xfrm>
            <a:off x="571500" y="1406769"/>
            <a:ext cx="11095891" cy="444031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Enhancing Communication Across Locations</a:t>
            </a:r>
          </a:p>
          <a:p>
            <a:pPr algn="just">
              <a:lnSpc>
                <a:spcPct val="150000"/>
              </a:lnSpc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 Teams allows instant messaging between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carers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the field and office staff.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Video meetings can be used for case discussions or team briefings without requiring travel.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Teams channels can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communication by department or client group.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File sharing within Teams ensures that documents are centrally stored and accessible.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collaboration platforms improve teamwork and coordination in distributed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Leonardi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571500" y="365125"/>
            <a:ext cx="10782300" cy="9009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defRPr/>
            </a:pPr>
            <a:r>
              <a:rPr lang="en-US" b="1" dirty="0"/>
              <a:t>Supporting Remote Care Staff</a:t>
            </a:r>
            <a:endParaRPr kumimoji="0" lang="zh-CN" altLang="en-US" sz="44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4356" name="矩形 24"/>
          <p:cNvSpPr/>
          <p:nvPr/>
        </p:nvSpPr>
        <p:spPr>
          <a:xfrm>
            <a:off x="571500" y="1406769"/>
            <a:ext cx="11095891" cy="444031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Improving Coordination and Response Time</a:t>
            </a:r>
          </a:p>
          <a:p>
            <a:pPr algn="just">
              <a:lnSpc>
                <a:spcPct val="150000"/>
              </a:lnSpc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Visiting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carers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can update the office immediately if there are changes in a client’s condition.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coordinators can quickly adjust schedules using shared communication channels.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Nurses can provide remote guidance through video calls when urgent advice is needed.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records remain stored within the system for accountability and review.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digital communication tools enhance collaboration and reduce delays in service delivery (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Greenhalgh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2017).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571500" y="365125"/>
            <a:ext cx="10782300" cy="90096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lvl="0">
              <a:defRPr/>
            </a:pPr>
            <a:r>
              <a:rPr lang="en-US" sz="3600" b="1" dirty="0"/>
              <a:t>Advantages and Challenges of Microsoft Teams</a:t>
            </a:r>
            <a:endParaRPr kumimoji="0" lang="zh-CN" altLang="en-US" sz="36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4356" name="矩形 24"/>
          <p:cNvSpPr/>
          <p:nvPr/>
        </p:nvSpPr>
        <p:spPr>
          <a:xfrm>
            <a:off x="571500" y="1406769"/>
            <a:ext cx="11095891" cy="444031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Evaluation of Teams at Greenfield</a:t>
            </a:r>
          </a:p>
          <a:p>
            <a:pPr algn="just">
              <a:lnSpc>
                <a:spcPct val="150000"/>
              </a:lnSpc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Teams improves real-time communication and reduces reliance on phone calls or paper notes.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supports secure communication within an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account.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enhances teamwork and knowledge sharing.</a:t>
            </a:r>
          </a:p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  <a:endParaRPr 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staff may feel overwhelmed by digital notifications.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internet connectivity may affect field staff access.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and clear communication policies are required.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adoption is more successful when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provide adequate training and leadership support (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Venkatesh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2012).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571500" y="154110"/>
            <a:ext cx="10870222" cy="689952"/>
          </a:xfr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defRPr/>
            </a:pPr>
            <a:r>
              <a:rPr lang="en-US" sz="3600" b="1" dirty="0"/>
              <a:t>Digital Safety Action Plan</a:t>
            </a:r>
            <a:endParaRPr kumimoji="0" lang="zh-CN" altLang="en-US" sz="36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4356" name="矩形 24"/>
          <p:cNvSpPr/>
          <p:nvPr/>
        </p:nvSpPr>
        <p:spPr>
          <a:xfrm>
            <a:off x="571500" y="747346"/>
            <a:ext cx="11095891" cy="569741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Cybersecurity awareness and access control significantly reduce data breach risks (</a:t>
            </a:r>
            <a:r>
              <a:rPr lang="en-US" sz="1400" b="1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Hadlington</a:t>
            </a: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2017).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659422" y="1206052"/>
          <a:ext cx="10920048" cy="5344218"/>
        </p:xfrm>
        <a:graphic>
          <a:graphicData uri="http://schemas.openxmlformats.org/drawingml/2006/table">
            <a:tbl>
              <a:tblPr/>
              <a:tblGrid>
                <a:gridCol w="27300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300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3001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730012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68357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Goal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Practical Actions for Greenfield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Responsible Role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Review Frequency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3894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Secure Access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Enable multi-factor authentication for all Microsoft 365 accounts and restrict system access based on staff roles.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Administrator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Quarterly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894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Secure Access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 all devices automatically lock after inactivity and require strong password policies.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 Staff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Ongoing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3894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Email Awareness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 mandatory phishing awareness training and guidance on identifying suspicious emails.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Management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Every 6 Months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0364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Email Awareness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Establish a clear reporting procedure for suspicious emails within Outlook.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All Staff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Ongoing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3894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Management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Store all client records on secure cloud platforms such as OneDrive or SharePoint rather than personal devices.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Administrative Team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Monthly Review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0364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Management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Schedule automatic data backups and use encryption for sensitive documents.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IT Administrator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Monthly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0364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Confidentiality &amp; Compliance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 all staff complete GDPR and data protection training annually.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Management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Annually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03649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Confidentiality &amp; Compliance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Conduct regular internal audits to ensure compliance with data protection regulations.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Senior Management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</a:pPr>
                      <a:r>
                        <a:rPr lang="en-US" sz="1050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Annually</a:t>
                      </a:r>
                    </a:p>
                  </a:txBody>
                  <a:tcPr marL="33731" marR="33731" marT="16866" marB="16866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571500" y="365125"/>
            <a:ext cx="10782300" cy="900967"/>
          </a:xfr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defRPr/>
            </a:pPr>
            <a:r>
              <a:rPr lang="en-US" sz="4000" b="1" dirty="0"/>
              <a:t>Importance of Digital Safety at Greenfield</a:t>
            </a:r>
            <a:endParaRPr kumimoji="0" lang="zh-CN" altLang="en-US" sz="4000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4356" name="矩形 24"/>
          <p:cNvSpPr/>
          <p:nvPr/>
        </p:nvSpPr>
        <p:spPr>
          <a:xfrm>
            <a:off x="571500" y="1406769"/>
            <a:ext cx="11095891" cy="444031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Protecting Vulnerable Clients</a:t>
            </a:r>
          </a:p>
          <a:p>
            <a:pPr algn="just">
              <a:lnSpc>
                <a:spcPct val="150000"/>
              </a:lnSpc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Greenfield handles sensitive personal and medical information that must be protected.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breaches could harm vulnerable older adults and damage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trust.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structured digital safety plan ensures compliance with GDPR and legal obligations.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responsibilities and review schedules improve accountability.</a:t>
            </a:r>
          </a:p>
          <a:p>
            <a:pPr algn="just">
              <a:lnSpc>
                <a:spcPct val="150000"/>
              </a:lnSpc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factors are a major cause of data breaches, making structured policies essential (Parsons et al., 2017).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509954" y="365125"/>
            <a:ext cx="10843846" cy="900967"/>
          </a:xfr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defRPr/>
            </a:pPr>
            <a:r>
              <a:rPr lang="en-US" b="1" dirty="0"/>
              <a:t>Conclusion</a:t>
            </a:r>
            <a:endParaRPr kumimoji="0" lang="zh-CN" altLang="en-US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4356" name="矩形 24"/>
          <p:cNvSpPr/>
          <p:nvPr/>
        </p:nvSpPr>
        <p:spPr>
          <a:xfrm>
            <a:off x="571500" y="1406769"/>
            <a:ext cx="11095891" cy="4440311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Final Evaluation</a:t>
            </a:r>
          </a:p>
          <a:p>
            <a:pPr algn="just">
              <a:lnSpc>
                <a:spcPct val="150000"/>
              </a:lnSpc>
            </a:pPr>
            <a:endParaRPr lang="en-US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 365 applications provide practical solutions to improve efficiency, communication, and data security at Greenfield Home Care Agency.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 Excel enhances productivity by reducing administrative errors and improving documentation accuracy.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 Teams strengthens communication and collaboration across different locations.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structured digital safety action plan ensures compliance with GDPR and protects sensitive client information.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successful implementation requires ongoing staff training, clear policies, and leadership support to ensure long-term effectiveness.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combining productivity tools, collaboration platforms, and strong digital safety practices, Greenfield can improve service quality, </a:t>
            </a:r>
            <a:r>
              <a:rPr lang="en-US" sz="14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efficiency, and data protection.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3"/>
          <p:cNvSpPr>
            <a:spLocks noGrp="1"/>
          </p:cNvSpPr>
          <p:nvPr>
            <p:ph type="title"/>
          </p:nvPr>
        </p:nvSpPr>
        <p:spPr>
          <a:xfrm>
            <a:off x="571500" y="210185"/>
            <a:ext cx="10843895" cy="630555"/>
          </a:xfr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defRPr/>
            </a:pPr>
            <a:r>
              <a:rPr lang="en-US" b="1" dirty="0"/>
              <a:t>References</a:t>
            </a:r>
            <a:endParaRPr kumimoji="0" lang="zh-CN" altLang="en-US" b="1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</a:endParaRPr>
          </a:p>
        </p:txBody>
      </p:sp>
      <p:sp>
        <p:nvSpPr>
          <p:cNvPr id="14356" name="矩形 24"/>
          <p:cNvSpPr/>
          <p:nvPr/>
        </p:nvSpPr>
        <p:spPr>
          <a:xfrm>
            <a:off x="571500" y="967154"/>
            <a:ext cx="11095990" cy="5535246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no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Cresswell, K. and Sheikh, A. (2013) “Organisational issues in the implementation of health information technology,” International Journal of Medical Informatics.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Gagnon, M.-P. et al. (2014) “Electronic health record acceptance by physicians: testing an integrated theoretical model,” Journal of Biomedical Informatics, 48, pp. 17–27. Available at: https://doi.org/10.1016/j.jbi.2013.10.010.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Greenhalgh, T. (2017) “Beyond adoption: A new framework for theorizing and evaluating digital health innovations,” Journal of Medical Internet Research.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Hadlington, L. (2017) “Human factors in cybersecurity; examining the link between Internet addiction, impulsivity, attitudes towards cybersecurity, and risky cybersecurity behaviours,” Heliyon, 3(7), p. e00346. Available at: https://doi.org/10.1016/j.heliyon.2017.e00346.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Leonardi, P.M. (2021) “COVID‐19 and the new technologies of organizing: Digital exhaust, digital footprints, and artificial intelligence in the wake of remote work,” The Journal of Management Studies, 58(1), pp. 249–253. Available at: https://doi.org/10.1111/joms.12648.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Parsons, K. et al. (2017) “The Human Aspects of Information Security Questionnaire (HAIS-Q): Two further validation studies,” Computers &amp; Security, 66, pp. 40–51. Available at: https://doi.org/10.1016/j.cose.2017.01.004.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Tarafdar, M., Pullins, E.B. and Ragu-Nathan, T.S. (2015) “Technostress: negative effect on performance and possible mitigations: Effect of technostress on performance,” Information Systems Journal, 25(2), pp. 103–132. Available at: https://doi.org/10.1111/isj.12042.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altLang="en-US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Venkatesh, V., Thong, J.Y.L. and Xu, X. (2012) “Consumer acceptance and use of information technology: Extending the unified theory of acceptance and use of Technology1,” MIS Quarterly, 36(1), pp. 157–178. Available at: https://doi.org/10.2307/41410412.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alt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alt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标题 1"/>
          <p:cNvSpPr>
            <a:spLocks noGrp="1"/>
          </p:cNvSpPr>
          <p:nvPr>
            <p:ph type="ctrTitle"/>
          </p:nvPr>
        </p:nvSpPr>
        <p:spPr>
          <a:xfrm>
            <a:off x="1995805" y="2948940"/>
            <a:ext cx="9869170" cy="1017905"/>
          </a:xfrm>
        </p:spPr>
        <p:txBody>
          <a:bodyPr wrap="square" lIns="91440" tIns="45720" rIns="91440" bIns="45720" anchor="b" anchorCtr="0"/>
          <a:lstStyle/>
          <a:p>
            <a:pPr defTabSz="914400">
              <a:buClrTx/>
              <a:buSzTx/>
              <a:buFontTx/>
              <a:buNone/>
            </a:pPr>
            <a:r>
              <a:rPr lang="en-US" altLang="zh-CN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THANKS FOR WATCHING</a:t>
            </a:r>
            <a:endParaRPr lang="zh-CN" altLang="en-US" b="1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微软雅黑 Light"/>
        <a:cs typeface=""/>
      </a:majorFont>
      <a:minorFont>
        <a:latin typeface="Segoe UI"/>
        <a:ea typeface="微软雅黑 Light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1412</Words>
  <Application>Microsoft Office PowerPoint</Application>
  <PresentationFormat>Widescreen</PresentationFormat>
  <Paragraphs>141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Digital Skills And Research Methods</vt:lpstr>
      <vt:lpstr>Introduction to the Case Study</vt:lpstr>
      <vt:lpstr>Microsoft Excel as a Productivity Tool</vt:lpstr>
      <vt:lpstr>Current Practice vs Improved Practice</vt:lpstr>
      <vt:lpstr>Benefits and Limitations of Excel</vt:lpstr>
      <vt:lpstr>Microsoft Teams as a Communication Tool</vt:lpstr>
      <vt:lpstr>Supporting Remote Care Staff</vt:lpstr>
      <vt:lpstr>Advantages and Challenges of Microsoft Teams</vt:lpstr>
      <vt:lpstr>Digital Safety Action Plan</vt:lpstr>
      <vt:lpstr>Importance of Digital Safety at Greenfield</vt:lpstr>
      <vt:lpstr>Conclusion</vt:lpstr>
      <vt:lpstr>References</vt:lpstr>
      <vt:lpstr>THANKS FOR WATCHING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AnnJo</dc:creator>
  <cp:lastModifiedBy>Asam Asif (2505969)</cp:lastModifiedBy>
  <cp:revision>64</cp:revision>
  <dcterms:created xsi:type="dcterms:W3CDTF">2014-12-20T13:05:00Z</dcterms:created>
  <dcterms:modified xsi:type="dcterms:W3CDTF">2026-02-16T14:39:38Z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1033-12.2.0.23196</vt:lpwstr>
  </property>
  <property fmtid="{D5CDD505-2E9C-101B-9397-08002B2CF9AE}" pid="3" name="ICV">
    <vt:lpwstr>BE3128BB38114D4C901E40E7CB6A62C3_13</vt:lpwstr>
  </property>
</Properties>
</file>