
<file path=[Content_Types].xml><?xml version="1.0" encoding="utf-8"?>
<Types xmlns="http://schemas.openxmlformats.org/package/2006/content-types">
  <Default Extension="png" ContentType="image/png"/>
  <Default Extension="tmp"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02" r:id="rId1"/>
  </p:sldMasterIdLst>
  <p:notesMasterIdLst>
    <p:notesMasterId r:id="rId29"/>
  </p:notesMasterIdLst>
  <p:sldIdLst>
    <p:sldId id="256" r:id="rId2"/>
    <p:sldId id="357" r:id="rId3"/>
    <p:sldId id="351" r:id="rId4"/>
    <p:sldId id="361" r:id="rId5"/>
    <p:sldId id="362" r:id="rId6"/>
    <p:sldId id="383" r:id="rId7"/>
    <p:sldId id="382" r:id="rId8"/>
    <p:sldId id="363" r:id="rId9"/>
    <p:sldId id="364" r:id="rId10"/>
    <p:sldId id="359" r:id="rId11"/>
    <p:sldId id="365" r:id="rId12"/>
    <p:sldId id="366" r:id="rId13"/>
    <p:sldId id="367" r:id="rId14"/>
    <p:sldId id="368" r:id="rId15"/>
    <p:sldId id="369" r:id="rId16"/>
    <p:sldId id="370" r:id="rId17"/>
    <p:sldId id="371" r:id="rId18"/>
    <p:sldId id="372" r:id="rId19"/>
    <p:sldId id="373" r:id="rId20"/>
    <p:sldId id="358" r:id="rId21"/>
    <p:sldId id="379" r:id="rId22"/>
    <p:sldId id="374" r:id="rId23"/>
    <p:sldId id="376" r:id="rId24"/>
    <p:sldId id="377" r:id="rId25"/>
    <p:sldId id="380" r:id="rId26"/>
    <p:sldId id="381" r:id="rId27"/>
    <p:sldId id="37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66"/>
    <a:srgbClr val="DC6124"/>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69"/>
    <p:restoredTop sz="94663"/>
  </p:normalViewPr>
  <p:slideViewPr>
    <p:cSldViewPr snapToGrid="0" snapToObjects="1">
      <p:cViewPr varScale="1">
        <p:scale>
          <a:sx n="45" d="100"/>
          <a:sy n="45" d="100"/>
        </p:scale>
        <p:origin x="44" y="12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8ED0DB-E029-4362-8446-84CEE0086943}" type="doc">
      <dgm:prSet loTypeId="urn:microsoft.com/office/officeart/2016/7/layout/RepeatingBendingProcessNew" loCatId="process" qsTypeId="urn:microsoft.com/office/officeart/2005/8/quickstyle/simple1" qsCatId="simple" csTypeId="urn:microsoft.com/office/officeart/2005/8/colors/accent1_1" csCatId="accent1" phldr="1"/>
      <dgm:spPr/>
      <dgm:t>
        <a:bodyPr/>
        <a:lstStyle/>
        <a:p>
          <a:endParaRPr lang="en-US"/>
        </a:p>
      </dgm:t>
    </dgm:pt>
    <dgm:pt modelId="{30E5FA29-5280-418F-9E5E-31F68957D763}">
      <dgm:prSet/>
      <dgm:spPr/>
      <dgm:t>
        <a:bodyPr/>
        <a:lstStyle/>
        <a:p>
          <a:r>
            <a:rPr lang="cy-GB" b="1" dirty="0" err="1" smtClean="0"/>
            <a:t>Take</a:t>
          </a:r>
          <a:r>
            <a:rPr lang="cy-GB" b="1" dirty="0" smtClean="0"/>
            <a:t> a </a:t>
          </a:r>
          <a:r>
            <a:rPr lang="cy-GB" b="1" dirty="0" err="1" smtClean="0"/>
            <a:t>minute</a:t>
          </a:r>
          <a:r>
            <a:rPr lang="cy-GB" b="1" dirty="0" smtClean="0"/>
            <a:t> to </a:t>
          </a:r>
          <a:r>
            <a:rPr lang="cy-GB" b="1" dirty="0" err="1" smtClean="0"/>
            <a:t>consider</a:t>
          </a:r>
          <a:r>
            <a:rPr lang="cy-GB" b="1" dirty="0" smtClean="0"/>
            <a:t> </a:t>
          </a:r>
          <a:r>
            <a:rPr lang="cy-GB" b="1" dirty="0" err="1" smtClean="0"/>
            <a:t>your</a:t>
          </a:r>
          <a:r>
            <a:rPr lang="cy-GB" b="1" dirty="0" smtClean="0"/>
            <a:t> </a:t>
          </a:r>
          <a:r>
            <a:rPr lang="cy-GB" b="1" dirty="0" err="1" smtClean="0"/>
            <a:t>experience</a:t>
          </a:r>
          <a:r>
            <a:rPr lang="cy-GB" b="1" dirty="0" smtClean="0"/>
            <a:t> of Welsh </a:t>
          </a:r>
          <a:r>
            <a:rPr lang="cy-GB" b="1" dirty="0" err="1" smtClean="0"/>
            <a:t>whilst</a:t>
          </a:r>
          <a:r>
            <a:rPr lang="cy-GB" b="1" dirty="0" smtClean="0"/>
            <a:t> </a:t>
          </a:r>
          <a:r>
            <a:rPr lang="cy-GB" b="1" dirty="0" err="1" smtClean="0"/>
            <a:t>on</a:t>
          </a:r>
          <a:r>
            <a:rPr lang="cy-GB" b="1" dirty="0" smtClean="0"/>
            <a:t> PTE.</a:t>
          </a:r>
          <a:endParaRPr lang="en-US" b="1" dirty="0"/>
        </a:p>
      </dgm:t>
    </dgm:pt>
    <dgm:pt modelId="{12A5175E-28F9-4D6E-9562-53AB7D4F803A}" type="parTrans" cxnId="{3EE44A85-3BD1-454E-BC06-A42D9D468C8F}">
      <dgm:prSet/>
      <dgm:spPr/>
      <dgm:t>
        <a:bodyPr/>
        <a:lstStyle/>
        <a:p>
          <a:endParaRPr lang="en-US"/>
        </a:p>
      </dgm:t>
    </dgm:pt>
    <dgm:pt modelId="{5423DAA6-E1A4-4F9A-A1F0-A82BCB495EB6}" type="sibTrans" cxnId="{3EE44A85-3BD1-454E-BC06-A42D9D468C8F}">
      <dgm:prSet phldrT="1" phldr="0"/>
      <dgm:spPr/>
      <dgm:t>
        <a:bodyPr/>
        <a:lstStyle/>
        <a:p>
          <a:r>
            <a:rPr lang="en-US"/>
            <a:t>1</a:t>
          </a:r>
        </a:p>
      </dgm:t>
    </dgm:pt>
    <dgm:pt modelId="{654C55B5-A3F3-426D-A5B1-0DAA9C18B220}">
      <dgm:prSet/>
      <dgm:spPr/>
      <dgm:t>
        <a:bodyPr/>
        <a:lstStyle/>
        <a:p>
          <a:endParaRPr lang="en-US" dirty="0"/>
        </a:p>
      </dgm:t>
    </dgm:pt>
    <dgm:pt modelId="{1AA4168E-70F8-4D6E-AE67-843F7B55D793}" type="parTrans" cxnId="{775953BA-55FC-4904-B2C4-EEED70A60127}">
      <dgm:prSet/>
      <dgm:spPr/>
      <dgm:t>
        <a:bodyPr/>
        <a:lstStyle/>
        <a:p>
          <a:endParaRPr lang="en-US"/>
        </a:p>
      </dgm:t>
    </dgm:pt>
    <dgm:pt modelId="{C5633CEA-EB04-4094-ADEF-5827FC433060}" type="sibTrans" cxnId="{775953BA-55FC-4904-B2C4-EEED70A60127}">
      <dgm:prSet phldrT="2" phldr="0"/>
      <dgm:spPr/>
      <dgm:t>
        <a:bodyPr/>
        <a:lstStyle/>
        <a:p>
          <a:r>
            <a:rPr lang="en-US"/>
            <a:t>2</a:t>
          </a:r>
        </a:p>
      </dgm:t>
    </dgm:pt>
    <dgm:pt modelId="{06C408FA-F0B7-40A5-B955-309C40F4B404}">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cy-GB" b="1" dirty="0" err="1" smtClean="0"/>
            <a:t>Arrange</a:t>
          </a:r>
          <a:r>
            <a:rPr lang="cy-GB" b="1" dirty="0" smtClean="0"/>
            <a:t> </a:t>
          </a:r>
          <a:r>
            <a:rPr lang="cy-GB" b="1" dirty="0" err="1" smtClean="0"/>
            <a:t>yourselves</a:t>
          </a:r>
          <a:r>
            <a:rPr lang="cy-GB" b="1" dirty="0" smtClean="0"/>
            <a:t> </a:t>
          </a:r>
          <a:r>
            <a:rPr lang="cy-GB" b="1" dirty="0" err="1" smtClean="0"/>
            <a:t>into</a:t>
          </a:r>
          <a:r>
            <a:rPr lang="cy-GB" b="1" dirty="0" smtClean="0"/>
            <a:t> </a:t>
          </a:r>
          <a:r>
            <a:rPr lang="cy-GB" b="1" dirty="0" err="1" smtClean="0"/>
            <a:t>groups</a:t>
          </a:r>
          <a:r>
            <a:rPr lang="cy-GB" b="1" dirty="0" smtClean="0"/>
            <a:t> of 3-4 </a:t>
          </a:r>
          <a:r>
            <a:rPr lang="cy-GB" b="1" dirty="0" err="1" smtClean="0"/>
            <a:t>people</a:t>
          </a:r>
          <a:r>
            <a:rPr lang="cy-GB" b="1" dirty="0" smtClean="0"/>
            <a:t>. </a:t>
          </a:r>
          <a:endParaRPr lang="en-US" b="1" dirty="0" smtClean="0"/>
        </a:p>
        <a:p>
          <a:pPr lvl="0" defTabSz="666750">
            <a:lnSpc>
              <a:spcPct val="90000"/>
            </a:lnSpc>
            <a:spcBef>
              <a:spcPct val="0"/>
            </a:spcBef>
            <a:spcAft>
              <a:spcPct val="35000"/>
            </a:spcAft>
          </a:pPr>
          <a:endParaRPr lang="en-US" dirty="0"/>
        </a:p>
      </dgm:t>
    </dgm:pt>
    <dgm:pt modelId="{4E10C522-A2D3-4778-A759-A35893E4FCD4}" type="parTrans" cxnId="{D8380A4E-4AB9-4F35-A2E0-4675CB7DCC38}">
      <dgm:prSet/>
      <dgm:spPr/>
      <dgm:t>
        <a:bodyPr/>
        <a:lstStyle/>
        <a:p>
          <a:endParaRPr lang="en-US"/>
        </a:p>
      </dgm:t>
    </dgm:pt>
    <dgm:pt modelId="{E917EF83-93C4-45A1-B263-5746441C6D76}" type="sibTrans" cxnId="{D8380A4E-4AB9-4F35-A2E0-4675CB7DCC38}">
      <dgm:prSet phldrT="3" phldr="0"/>
      <dgm:spPr/>
      <dgm:t>
        <a:bodyPr/>
        <a:lstStyle/>
        <a:p>
          <a:r>
            <a:rPr lang="en-US"/>
            <a:t>3</a:t>
          </a:r>
        </a:p>
      </dgm:t>
    </dgm:pt>
    <dgm:pt modelId="{57201987-B3BC-4B38-AB11-FE1B06621285}">
      <dgm:prSet/>
      <dgm:spPr/>
      <dgm:t>
        <a:bodyPr/>
        <a:lstStyle/>
        <a:p>
          <a:pPr lvl="0" defTabSz="800100">
            <a:lnSpc>
              <a:spcPct val="90000"/>
            </a:lnSpc>
            <a:spcBef>
              <a:spcPct val="0"/>
            </a:spcBef>
            <a:spcAft>
              <a:spcPct val="35000"/>
            </a:spcAft>
          </a:pPr>
          <a:r>
            <a:rPr lang="cy-GB" b="1" dirty="0" err="1" smtClean="0"/>
            <a:t>What</a:t>
          </a:r>
          <a:r>
            <a:rPr lang="cy-GB" b="1" dirty="0" smtClean="0"/>
            <a:t> </a:t>
          </a:r>
          <a:r>
            <a:rPr lang="cy-GB" b="1" dirty="0" err="1" smtClean="0"/>
            <a:t>makes</a:t>
          </a:r>
          <a:r>
            <a:rPr lang="cy-GB" b="1" dirty="0" smtClean="0"/>
            <a:t> a </a:t>
          </a:r>
          <a:r>
            <a:rPr lang="cy-GB" b="1" dirty="0" err="1" smtClean="0"/>
            <a:t>good</a:t>
          </a:r>
          <a:r>
            <a:rPr lang="cy-GB" b="1" dirty="0" smtClean="0"/>
            <a:t> </a:t>
          </a:r>
          <a:r>
            <a:rPr lang="cy-GB" b="1" dirty="0" err="1" smtClean="0"/>
            <a:t>discussion</a:t>
          </a:r>
          <a:r>
            <a:rPr lang="cy-GB" b="1" dirty="0" smtClean="0"/>
            <a:t>? </a:t>
          </a:r>
          <a:endParaRPr lang="en-US" dirty="0"/>
        </a:p>
      </dgm:t>
    </dgm:pt>
    <dgm:pt modelId="{95F2F183-BB86-4E8C-9BB4-C2EC2A0C41DB}" type="parTrans" cxnId="{F8A0D503-8402-4113-9900-FC6CCD0D587A}">
      <dgm:prSet/>
      <dgm:spPr/>
      <dgm:t>
        <a:bodyPr/>
        <a:lstStyle/>
        <a:p>
          <a:endParaRPr lang="en-US"/>
        </a:p>
      </dgm:t>
    </dgm:pt>
    <dgm:pt modelId="{2AA1F86D-DDE9-4C96-9FBB-25445AEABA38}" type="sibTrans" cxnId="{F8A0D503-8402-4113-9900-FC6CCD0D587A}">
      <dgm:prSet phldrT="4" phldr="0"/>
      <dgm:spPr/>
      <dgm:t>
        <a:bodyPr/>
        <a:lstStyle/>
        <a:p>
          <a:r>
            <a:rPr lang="en-US"/>
            <a:t>4</a:t>
          </a:r>
        </a:p>
      </dgm:t>
    </dgm:pt>
    <dgm:pt modelId="{83D584FE-38EB-4492-A2C4-BB0F44D99640}">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cy-GB" b="1" dirty="0" err="1" smtClean="0"/>
            <a:t>Discuss</a:t>
          </a:r>
          <a:r>
            <a:rPr lang="cy-GB" b="1" dirty="0" smtClean="0"/>
            <a:t> </a:t>
          </a:r>
          <a:r>
            <a:rPr lang="cy-GB" b="1" dirty="0" err="1" smtClean="0"/>
            <a:t>each</a:t>
          </a:r>
          <a:r>
            <a:rPr lang="cy-GB" b="1" dirty="0" smtClean="0"/>
            <a:t> </a:t>
          </a:r>
          <a:r>
            <a:rPr lang="cy-GB" b="1" dirty="0" err="1" smtClean="0"/>
            <a:t>question</a:t>
          </a:r>
          <a:r>
            <a:rPr lang="cy-GB" b="1" dirty="0" smtClean="0"/>
            <a:t> </a:t>
          </a:r>
          <a:r>
            <a:rPr lang="cy-GB" b="1" dirty="0" err="1" smtClean="0"/>
            <a:t>which</a:t>
          </a:r>
          <a:r>
            <a:rPr lang="cy-GB" b="1" dirty="0" smtClean="0"/>
            <a:t> </a:t>
          </a:r>
          <a:r>
            <a:rPr lang="cy-GB" b="1" dirty="0" err="1" smtClean="0"/>
            <a:t>will</a:t>
          </a:r>
          <a:r>
            <a:rPr lang="cy-GB" b="1" dirty="0" smtClean="0"/>
            <a:t> be </a:t>
          </a:r>
          <a:r>
            <a:rPr lang="cy-GB" b="1" dirty="0" err="1" smtClean="0"/>
            <a:t>shown</a:t>
          </a:r>
          <a:r>
            <a:rPr lang="cy-GB" b="1" dirty="0" smtClean="0"/>
            <a:t> </a:t>
          </a:r>
          <a:r>
            <a:rPr lang="cy-GB" b="1" dirty="0" err="1" smtClean="0"/>
            <a:t>on</a:t>
          </a:r>
          <a:r>
            <a:rPr lang="cy-GB" b="1" dirty="0" smtClean="0"/>
            <a:t> the </a:t>
          </a:r>
          <a:r>
            <a:rPr lang="cy-GB" b="1" dirty="0" err="1" smtClean="0"/>
            <a:t>board</a:t>
          </a:r>
          <a:r>
            <a:rPr lang="cy-GB" b="1" dirty="0" smtClean="0"/>
            <a:t>.</a:t>
          </a:r>
          <a:endParaRPr lang="en-US" b="1" dirty="0" smtClean="0"/>
        </a:p>
        <a:p>
          <a:endParaRPr lang="en-US" b="1" dirty="0"/>
        </a:p>
      </dgm:t>
    </dgm:pt>
    <dgm:pt modelId="{5C8BCCF3-4A9F-4E05-BE3C-E61CB74B1307}" type="parTrans" cxnId="{5B08DB6B-E1AF-4184-B136-18FDD0D8DF18}">
      <dgm:prSet/>
      <dgm:spPr/>
      <dgm:t>
        <a:bodyPr/>
        <a:lstStyle/>
        <a:p>
          <a:endParaRPr lang="en-US"/>
        </a:p>
      </dgm:t>
    </dgm:pt>
    <dgm:pt modelId="{2BA9B346-2530-4257-A162-46EA21BED599}" type="sibTrans" cxnId="{5B08DB6B-E1AF-4184-B136-18FDD0D8DF18}">
      <dgm:prSet phldrT="5" phldr="0"/>
      <dgm:spPr/>
      <dgm:t>
        <a:bodyPr/>
        <a:lstStyle/>
        <a:p>
          <a:r>
            <a:rPr lang="en-US"/>
            <a:t>5</a:t>
          </a:r>
        </a:p>
      </dgm:t>
    </dgm:pt>
    <dgm:pt modelId="{0D17E76C-2824-4F6B-A66C-7C70549FAA5B}">
      <dgm:prSet/>
      <dgm:spPr/>
      <dgm:t>
        <a:bodyPr/>
        <a:lstStyle/>
        <a:p>
          <a:r>
            <a:rPr lang="cy-GB" dirty="0"/>
            <a:t>1st question:</a:t>
          </a:r>
        </a:p>
        <a:p>
          <a:r>
            <a:rPr lang="cy-GB" dirty="0"/>
            <a:t>Describe your school’s linguistic profile. </a:t>
          </a:r>
          <a:endParaRPr lang="en-US" dirty="0"/>
        </a:p>
      </dgm:t>
    </dgm:pt>
    <dgm:pt modelId="{B121C2C6-0023-47B2-9A2A-81819FD04EBC}" type="parTrans" cxnId="{F1D12243-14F4-460B-8A8C-87A4C8D35977}">
      <dgm:prSet/>
      <dgm:spPr/>
      <dgm:t>
        <a:bodyPr/>
        <a:lstStyle/>
        <a:p>
          <a:endParaRPr lang="en-US"/>
        </a:p>
      </dgm:t>
    </dgm:pt>
    <dgm:pt modelId="{675EFE8E-6EFC-40E6-A2D3-E4B5DA76ABD1}" type="sibTrans" cxnId="{F1D12243-14F4-460B-8A8C-87A4C8D35977}">
      <dgm:prSet phldrT="6" phldr="0"/>
      <dgm:spPr/>
      <dgm:t>
        <a:bodyPr/>
        <a:lstStyle/>
        <a:p>
          <a:endParaRPr lang="en-US"/>
        </a:p>
      </dgm:t>
    </dgm:pt>
    <dgm:pt modelId="{23DEE859-6528-484D-9F19-B0B6D65C8E9C}" type="pres">
      <dgm:prSet presAssocID="{FE8ED0DB-E029-4362-8446-84CEE0086943}" presName="Name0" presStyleCnt="0">
        <dgm:presLayoutVars>
          <dgm:dir/>
          <dgm:resizeHandles val="exact"/>
        </dgm:presLayoutVars>
      </dgm:prSet>
      <dgm:spPr/>
      <dgm:t>
        <a:bodyPr/>
        <a:lstStyle/>
        <a:p>
          <a:endParaRPr lang="en-US"/>
        </a:p>
      </dgm:t>
    </dgm:pt>
    <dgm:pt modelId="{27025899-92D9-4E0F-90E7-9FBD66C2A550}" type="pres">
      <dgm:prSet presAssocID="{30E5FA29-5280-418F-9E5E-31F68957D763}" presName="node" presStyleLbl="node1" presStyleIdx="0" presStyleCnt="6">
        <dgm:presLayoutVars>
          <dgm:bulletEnabled val="1"/>
        </dgm:presLayoutVars>
      </dgm:prSet>
      <dgm:spPr/>
      <dgm:t>
        <a:bodyPr/>
        <a:lstStyle/>
        <a:p>
          <a:endParaRPr lang="en-US"/>
        </a:p>
      </dgm:t>
    </dgm:pt>
    <dgm:pt modelId="{AA59FB8F-12DB-492D-8EB9-B6BA3AFD71A9}" type="pres">
      <dgm:prSet presAssocID="{5423DAA6-E1A4-4F9A-A1F0-A82BCB495EB6}" presName="sibTrans" presStyleLbl="sibTrans1D1" presStyleIdx="0" presStyleCnt="5"/>
      <dgm:spPr/>
      <dgm:t>
        <a:bodyPr/>
        <a:lstStyle/>
        <a:p>
          <a:endParaRPr lang="en-US"/>
        </a:p>
      </dgm:t>
    </dgm:pt>
    <dgm:pt modelId="{5C5F9BAF-2949-4645-9AA1-5964B426F1F0}" type="pres">
      <dgm:prSet presAssocID="{5423DAA6-E1A4-4F9A-A1F0-A82BCB495EB6}" presName="connectorText" presStyleLbl="sibTrans1D1" presStyleIdx="0" presStyleCnt="5"/>
      <dgm:spPr/>
      <dgm:t>
        <a:bodyPr/>
        <a:lstStyle/>
        <a:p>
          <a:endParaRPr lang="en-US"/>
        </a:p>
      </dgm:t>
    </dgm:pt>
    <dgm:pt modelId="{C098514F-41E0-4B61-9D75-954744137DBB}" type="pres">
      <dgm:prSet presAssocID="{654C55B5-A3F3-426D-A5B1-0DAA9C18B220}" presName="node" presStyleLbl="node1" presStyleIdx="1" presStyleCnt="6" custLinFactNeighborX="0" custLinFactNeighborY="-1800">
        <dgm:presLayoutVars>
          <dgm:bulletEnabled val="1"/>
        </dgm:presLayoutVars>
      </dgm:prSet>
      <dgm:spPr/>
      <dgm:t>
        <a:bodyPr/>
        <a:lstStyle/>
        <a:p>
          <a:endParaRPr lang="en-US"/>
        </a:p>
      </dgm:t>
    </dgm:pt>
    <dgm:pt modelId="{6EC71D2A-F11D-4738-97DE-A6748A8D7EBF}" type="pres">
      <dgm:prSet presAssocID="{C5633CEA-EB04-4094-ADEF-5827FC433060}" presName="sibTrans" presStyleLbl="sibTrans1D1" presStyleIdx="1" presStyleCnt="5"/>
      <dgm:spPr/>
      <dgm:t>
        <a:bodyPr/>
        <a:lstStyle/>
        <a:p>
          <a:endParaRPr lang="en-US"/>
        </a:p>
      </dgm:t>
    </dgm:pt>
    <dgm:pt modelId="{5D53DFE6-5357-4099-91CC-F6B12AD26507}" type="pres">
      <dgm:prSet presAssocID="{C5633CEA-EB04-4094-ADEF-5827FC433060}" presName="connectorText" presStyleLbl="sibTrans1D1" presStyleIdx="1" presStyleCnt="5"/>
      <dgm:spPr/>
      <dgm:t>
        <a:bodyPr/>
        <a:lstStyle/>
        <a:p>
          <a:endParaRPr lang="en-US"/>
        </a:p>
      </dgm:t>
    </dgm:pt>
    <dgm:pt modelId="{52EE6E57-714C-463B-B9E1-5E89B2855732}" type="pres">
      <dgm:prSet presAssocID="{06C408FA-F0B7-40A5-B955-309C40F4B404}" presName="node" presStyleLbl="node1" presStyleIdx="2" presStyleCnt="6">
        <dgm:presLayoutVars>
          <dgm:bulletEnabled val="1"/>
        </dgm:presLayoutVars>
      </dgm:prSet>
      <dgm:spPr/>
      <dgm:t>
        <a:bodyPr/>
        <a:lstStyle/>
        <a:p>
          <a:endParaRPr lang="en-US"/>
        </a:p>
      </dgm:t>
    </dgm:pt>
    <dgm:pt modelId="{D94551F2-CE87-4FD8-B82E-2E58A0BC4AE0}" type="pres">
      <dgm:prSet presAssocID="{E917EF83-93C4-45A1-B263-5746441C6D76}" presName="sibTrans" presStyleLbl="sibTrans1D1" presStyleIdx="2" presStyleCnt="5"/>
      <dgm:spPr/>
      <dgm:t>
        <a:bodyPr/>
        <a:lstStyle/>
        <a:p>
          <a:endParaRPr lang="en-US"/>
        </a:p>
      </dgm:t>
    </dgm:pt>
    <dgm:pt modelId="{F75F4F19-E536-454B-8AEB-97D0CFB157D9}" type="pres">
      <dgm:prSet presAssocID="{E917EF83-93C4-45A1-B263-5746441C6D76}" presName="connectorText" presStyleLbl="sibTrans1D1" presStyleIdx="2" presStyleCnt="5"/>
      <dgm:spPr/>
      <dgm:t>
        <a:bodyPr/>
        <a:lstStyle/>
        <a:p>
          <a:endParaRPr lang="en-US"/>
        </a:p>
      </dgm:t>
    </dgm:pt>
    <dgm:pt modelId="{C34D5568-1B15-41D6-A211-B7693AED2829}" type="pres">
      <dgm:prSet presAssocID="{57201987-B3BC-4B38-AB11-FE1B06621285}" presName="node" presStyleLbl="node1" presStyleIdx="3" presStyleCnt="6">
        <dgm:presLayoutVars>
          <dgm:bulletEnabled val="1"/>
        </dgm:presLayoutVars>
      </dgm:prSet>
      <dgm:spPr/>
      <dgm:t>
        <a:bodyPr/>
        <a:lstStyle/>
        <a:p>
          <a:endParaRPr lang="en-US"/>
        </a:p>
      </dgm:t>
    </dgm:pt>
    <dgm:pt modelId="{1BE68A5B-2EE8-4ECF-84FA-08CD78362945}" type="pres">
      <dgm:prSet presAssocID="{2AA1F86D-DDE9-4C96-9FBB-25445AEABA38}" presName="sibTrans" presStyleLbl="sibTrans1D1" presStyleIdx="3" presStyleCnt="5"/>
      <dgm:spPr/>
      <dgm:t>
        <a:bodyPr/>
        <a:lstStyle/>
        <a:p>
          <a:endParaRPr lang="en-US"/>
        </a:p>
      </dgm:t>
    </dgm:pt>
    <dgm:pt modelId="{E6858C55-1824-4BA2-9D03-35DA699BABBC}" type="pres">
      <dgm:prSet presAssocID="{2AA1F86D-DDE9-4C96-9FBB-25445AEABA38}" presName="connectorText" presStyleLbl="sibTrans1D1" presStyleIdx="3" presStyleCnt="5"/>
      <dgm:spPr/>
      <dgm:t>
        <a:bodyPr/>
        <a:lstStyle/>
        <a:p>
          <a:endParaRPr lang="en-US"/>
        </a:p>
      </dgm:t>
    </dgm:pt>
    <dgm:pt modelId="{56921F21-C918-4053-8139-7F5C93B461F4}" type="pres">
      <dgm:prSet presAssocID="{83D584FE-38EB-4492-A2C4-BB0F44D99640}" presName="node" presStyleLbl="node1" presStyleIdx="4" presStyleCnt="6">
        <dgm:presLayoutVars>
          <dgm:bulletEnabled val="1"/>
        </dgm:presLayoutVars>
      </dgm:prSet>
      <dgm:spPr/>
      <dgm:t>
        <a:bodyPr/>
        <a:lstStyle/>
        <a:p>
          <a:endParaRPr lang="en-US"/>
        </a:p>
      </dgm:t>
    </dgm:pt>
    <dgm:pt modelId="{1EFD68B9-0D7F-46A0-AE10-2C2427A5B6C9}" type="pres">
      <dgm:prSet presAssocID="{2BA9B346-2530-4257-A162-46EA21BED599}" presName="sibTrans" presStyleLbl="sibTrans1D1" presStyleIdx="4" presStyleCnt="5"/>
      <dgm:spPr/>
      <dgm:t>
        <a:bodyPr/>
        <a:lstStyle/>
        <a:p>
          <a:endParaRPr lang="en-US"/>
        </a:p>
      </dgm:t>
    </dgm:pt>
    <dgm:pt modelId="{4CE3C3EF-4B20-4F4B-B938-9EBD9C08A7AC}" type="pres">
      <dgm:prSet presAssocID="{2BA9B346-2530-4257-A162-46EA21BED599}" presName="connectorText" presStyleLbl="sibTrans1D1" presStyleIdx="4" presStyleCnt="5"/>
      <dgm:spPr/>
      <dgm:t>
        <a:bodyPr/>
        <a:lstStyle/>
        <a:p>
          <a:endParaRPr lang="en-US"/>
        </a:p>
      </dgm:t>
    </dgm:pt>
    <dgm:pt modelId="{86846EE4-7CCB-41FC-A90A-98AD676DA3C9}" type="pres">
      <dgm:prSet presAssocID="{0D17E76C-2824-4F6B-A66C-7C70549FAA5B}" presName="node" presStyleLbl="node1" presStyleIdx="5" presStyleCnt="6">
        <dgm:presLayoutVars>
          <dgm:bulletEnabled val="1"/>
        </dgm:presLayoutVars>
      </dgm:prSet>
      <dgm:spPr/>
      <dgm:t>
        <a:bodyPr/>
        <a:lstStyle/>
        <a:p>
          <a:endParaRPr lang="en-US"/>
        </a:p>
      </dgm:t>
    </dgm:pt>
  </dgm:ptLst>
  <dgm:cxnLst>
    <dgm:cxn modelId="{A2411748-5CE6-4F3C-AB13-9E5C64908A3E}" type="presOf" srcId="{0D17E76C-2824-4F6B-A66C-7C70549FAA5B}" destId="{86846EE4-7CCB-41FC-A90A-98AD676DA3C9}" srcOrd="0" destOrd="0" presId="urn:microsoft.com/office/officeart/2016/7/layout/RepeatingBendingProcessNew"/>
    <dgm:cxn modelId="{91BD6142-624D-4EA2-95BF-E608F7849169}" type="presOf" srcId="{30E5FA29-5280-418F-9E5E-31F68957D763}" destId="{27025899-92D9-4E0F-90E7-9FBD66C2A550}" srcOrd="0" destOrd="0" presId="urn:microsoft.com/office/officeart/2016/7/layout/RepeatingBendingProcessNew"/>
    <dgm:cxn modelId="{EB6E7412-02DA-4786-83C6-A4524CFDC361}" type="presOf" srcId="{2BA9B346-2530-4257-A162-46EA21BED599}" destId="{4CE3C3EF-4B20-4F4B-B938-9EBD9C08A7AC}" srcOrd="1" destOrd="0" presId="urn:microsoft.com/office/officeart/2016/7/layout/RepeatingBendingProcessNew"/>
    <dgm:cxn modelId="{85B1E136-90A3-425A-A87B-9C10DE92131D}" type="presOf" srcId="{5423DAA6-E1A4-4F9A-A1F0-A82BCB495EB6}" destId="{5C5F9BAF-2949-4645-9AA1-5964B426F1F0}" srcOrd="1" destOrd="0" presId="urn:microsoft.com/office/officeart/2016/7/layout/RepeatingBendingProcessNew"/>
    <dgm:cxn modelId="{36D087F8-6D7C-4EC2-83DB-4B23FED4C3BA}" type="presOf" srcId="{5423DAA6-E1A4-4F9A-A1F0-A82BCB495EB6}" destId="{AA59FB8F-12DB-492D-8EB9-B6BA3AFD71A9}" srcOrd="0" destOrd="0" presId="urn:microsoft.com/office/officeart/2016/7/layout/RepeatingBendingProcessNew"/>
    <dgm:cxn modelId="{446DB2A1-CEF8-4A23-91A1-2A4D09B631B9}" type="presOf" srcId="{C5633CEA-EB04-4094-ADEF-5827FC433060}" destId="{5D53DFE6-5357-4099-91CC-F6B12AD26507}" srcOrd="1" destOrd="0" presId="urn:microsoft.com/office/officeart/2016/7/layout/RepeatingBendingProcessNew"/>
    <dgm:cxn modelId="{F1D12243-14F4-460B-8A8C-87A4C8D35977}" srcId="{FE8ED0DB-E029-4362-8446-84CEE0086943}" destId="{0D17E76C-2824-4F6B-A66C-7C70549FAA5B}" srcOrd="5" destOrd="0" parTransId="{B121C2C6-0023-47B2-9A2A-81819FD04EBC}" sibTransId="{675EFE8E-6EFC-40E6-A2D3-E4B5DA76ABD1}"/>
    <dgm:cxn modelId="{C505035E-7204-48B0-9B44-3F1403CFE91F}" type="presOf" srcId="{654C55B5-A3F3-426D-A5B1-0DAA9C18B220}" destId="{C098514F-41E0-4B61-9D75-954744137DBB}" srcOrd="0" destOrd="0" presId="urn:microsoft.com/office/officeart/2016/7/layout/RepeatingBendingProcessNew"/>
    <dgm:cxn modelId="{F8A0D503-8402-4113-9900-FC6CCD0D587A}" srcId="{FE8ED0DB-E029-4362-8446-84CEE0086943}" destId="{57201987-B3BC-4B38-AB11-FE1B06621285}" srcOrd="3" destOrd="0" parTransId="{95F2F183-BB86-4E8C-9BB4-C2EC2A0C41DB}" sibTransId="{2AA1F86D-DDE9-4C96-9FBB-25445AEABA38}"/>
    <dgm:cxn modelId="{7C5C930D-B7F6-4830-834C-EB063649F8C3}" type="presOf" srcId="{FE8ED0DB-E029-4362-8446-84CEE0086943}" destId="{23DEE859-6528-484D-9F19-B0B6D65C8E9C}" srcOrd="0" destOrd="0" presId="urn:microsoft.com/office/officeart/2016/7/layout/RepeatingBendingProcessNew"/>
    <dgm:cxn modelId="{5346FA12-C8A8-4329-9740-947C8D889237}" type="presOf" srcId="{E917EF83-93C4-45A1-B263-5746441C6D76}" destId="{F75F4F19-E536-454B-8AEB-97D0CFB157D9}" srcOrd="1" destOrd="0" presId="urn:microsoft.com/office/officeart/2016/7/layout/RepeatingBendingProcessNew"/>
    <dgm:cxn modelId="{F6831B71-9253-4E35-9775-2B327F2E223D}" type="presOf" srcId="{57201987-B3BC-4B38-AB11-FE1B06621285}" destId="{C34D5568-1B15-41D6-A211-B7693AED2829}" srcOrd="0" destOrd="0" presId="urn:microsoft.com/office/officeart/2016/7/layout/RepeatingBendingProcessNew"/>
    <dgm:cxn modelId="{5A5786DF-7A6C-4719-951E-1DEAB95DD924}" type="presOf" srcId="{C5633CEA-EB04-4094-ADEF-5827FC433060}" destId="{6EC71D2A-F11D-4738-97DE-A6748A8D7EBF}" srcOrd="0" destOrd="0" presId="urn:microsoft.com/office/officeart/2016/7/layout/RepeatingBendingProcessNew"/>
    <dgm:cxn modelId="{12B6AC8B-B51F-43E2-AE18-80537DE88027}" type="presOf" srcId="{83D584FE-38EB-4492-A2C4-BB0F44D99640}" destId="{56921F21-C918-4053-8139-7F5C93B461F4}" srcOrd="0" destOrd="0" presId="urn:microsoft.com/office/officeart/2016/7/layout/RepeatingBendingProcessNew"/>
    <dgm:cxn modelId="{4BC0A82C-75E5-4694-B065-48DB31BB33AA}" type="presOf" srcId="{06C408FA-F0B7-40A5-B955-309C40F4B404}" destId="{52EE6E57-714C-463B-B9E1-5E89B2855732}" srcOrd="0" destOrd="0" presId="urn:microsoft.com/office/officeart/2016/7/layout/RepeatingBendingProcessNew"/>
    <dgm:cxn modelId="{FD87FF89-CB43-4B4F-92F7-709CD5637429}" type="presOf" srcId="{2AA1F86D-DDE9-4C96-9FBB-25445AEABA38}" destId="{1BE68A5B-2EE8-4ECF-84FA-08CD78362945}" srcOrd="0" destOrd="0" presId="urn:microsoft.com/office/officeart/2016/7/layout/RepeatingBendingProcessNew"/>
    <dgm:cxn modelId="{428026F2-0805-4E1C-870F-F19EFB44AFCC}" type="presOf" srcId="{E917EF83-93C4-45A1-B263-5746441C6D76}" destId="{D94551F2-CE87-4FD8-B82E-2E58A0BC4AE0}" srcOrd="0" destOrd="0" presId="urn:microsoft.com/office/officeart/2016/7/layout/RepeatingBendingProcessNew"/>
    <dgm:cxn modelId="{5B08DB6B-E1AF-4184-B136-18FDD0D8DF18}" srcId="{FE8ED0DB-E029-4362-8446-84CEE0086943}" destId="{83D584FE-38EB-4492-A2C4-BB0F44D99640}" srcOrd="4" destOrd="0" parTransId="{5C8BCCF3-4A9F-4E05-BE3C-E61CB74B1307}" sibTransId="{2BA9B346-2530-4257-A162-46EA21BED599}"/>
    <dgm:cxn modelId="{775953BA-55FC-4904-B2C4-EEED70A60127}" srcId="{FE8ED0DB-E029-4362-8446-84CEE0086943}" destId="{654C55B5-A3F3-426D-A5B1-0DAA9C18B220}" srcOrd="1" destOrd="0" parTransId="{1AA4168E-70F8-4D6E-AE67-843F7B55D793}" sibTransId="{C5633CEA-EB04-4094-ADEF-5827FC433060}"/>
    <dgm:cxn modelId="{438A4FF9-A1A7-4A92-9A47-EF492B536D6D}" type="presOf" srcId="{2BA9B346-2530-4257-A162-46EA21BED599}" destId="{1EFD68B9-0D7F-46A0-AE10-2C2427A5B6C9}" srcOrd="0" destOrd="0" presId="urn:microsoft.com/office/officeart/2016/7/layout/RepeatingBendingProcessNew"/>
    <dgm:cxn modelId="{7546098C-7579-485C-AF34-00E163D4A14A}" type="presOf" srcId="{2AA1F86D-DDE9-4C96-9FBB-25445AEABA38}" destId="{E6858C55-1824-4BA2-9D03-35DA699BABBC}" srcOrd="1" destOrd="0" presId="urn:microsoft.com/office/officeart/2016/7/layout/RepeatingBendingProcessNew"/>
    <dgm:cxn modelId="{3EE44A85-3BD1-454E-BC06-A42D9D468C8F}" srcId="{FE8ED0DB-E029-4362-8446-84CEE0086943}" destId="{30E5FA29-5280-418F-9E5E-31F68957D763}" srcOrd="0" destOrd="0" parTransId="{12A5175E-28F9-4D6E-9562-53AB7D4F803A}" sibTransId="{5423DAA6-E1A4-4F9A-A1F0-A82BCB495EB6}"/>
    <dgm:cxn modelId="{D8380A4E-4AB9-4F35-A2E0-4675CB7DCC38}" srcId="{FE8ED0DB-E029-4362-8446-84CEE0086943}" destId="{06C408FA-F0B7-40A5-B955-309C40F4B404}" srcOrd="2" destOrd="0" parTransId="{4E10C522-A2D3-4778-A759-A35893E4FCD4}" sibTransId="{E917EF83-93C4-45A1-B263-5746441C6D76}"/>
    <dgm:cxn modelId="{3E6B5ACB-A3D8-4674-8C38-725427A263D5}" type="presParOf" srcId="{23DEE859-6528-484D-9F19-B0B6D65C8E9C}" destId="{27025899-92D9-4E0F-90E7-9FBD66C2A550}" srcOrd="0" destOrd="0" presId="urn:microsoft.com/office/officeart/2016/7/layout/RepeatingBendingProcessNew"/>
    <dgm:cxn modelId="{542D0B00-43E5-46B4-A2C3-0F3F264B5DE4}" type="presParOf" srcId="{23DEE859-6528-484D-9F19-B0B6D65C8E9C}" destId="{AA59FB8F-12DB-492D-8EB9-B6BA3AFD71A9}" srcOrd="1" destOrd="0" presId="urn:microsoft.com/office/officeart/2016/7/layout/RepeatingBendingProcessNew"/>
    <dgm:cxn modelId="{AD706F25-47DC-4784-A604-5C27B389E1EC}" type="presParOf" srcId="{AA59FB8F-12DB-492D-8EB9-B6BA3AFD71A9}" destId="{5C5F9BAF-2949-4645-9AA1-5964B426F1F0}" srcOrd="0" destOrd="0" presId="urn:microsoft.com/office/officeart/2016/7/layout/RepeatingBendingProcessNew"/>
    <dgm:cxn modelId="{4B86701E-D0F8-42A9-BB98-9FA87496EF6B}" type="presParOf" srcId="{23DEE859-6528-484D-9F19-B0B6D65C8E9C}" destId="{C098514F-41E0-4B61-9D75-954744137DBB}" srcOrd="2" destOrd="0" presId="urn:microsoft.com/office/officeart/2016/7/layout/RepeatingBendingProcessNew"/>
    <dgm:cxn modelId="{225BD86C-528E-44DA-8239-ED4741AA61BE}" type="presParOf" srcId="{23DEE859-6528-484D-9F19-B0B6D65C8E9C}" destId="{6EC71D2A-F11D-4738-97DE-A6748A8D7EBF}" srcOrd="3" destOrd="0" presId="urn:microsoft.com/office/officeart/2016/7/layout/RepeatingBendingProcessNew"/>
    <dgm:cxn modelId="{87F08681-D397-4C00-A196-ADB3FA34624B}" type="presParOf" srcId="{6EC71D2A-F11D-4738-97DE-A6748A8D7EBF}" destId="{5D53DFE6-5357-4099-91CC-F6B12AD26507}" srcOrd="0" destOrd="0" presId="urn:microsoft.com/office/officeart/2016/7/layout/RepeatingBendingProcessNew"/>
    <dgm:cxn modelId="{CE0449FA-E4B9-42ED-8A21-94D3D95BDDDC}" type="presParOf" srcId="{23DEE859-6528-484D-9F19-B0B6D65C8E9C}" destId="{52EE6E57-714C-463B-B9E1-5E89B2855732}" srcOrd="4" destOrd="0" presId="urn:microsoft.com/office/officeart/2016/7/layout/RepeatingBendingProcessNew"/>
    <dgm:cxn modelId="{4A25CAE7-CC39-4F62-88AC-7050CF6BD3F8}" type="presParOf" srcId="{23DEE859-6528-484D-9F19-B0B6D65C8E9C}" destId="{D94551F2-CE87-4FD8-B82E-2E58A0BC4AE0}" srcOrd="5" destOrd="0" presId="urn:microsoft.com/office/officeart/2016/7/layout/RepeatingBendingProcessNew"/>
    <dgm:cxn modelId="{7BBD5576-195F-481C-A0B2-D4B882F8B407}" type="presParOf" srcId="{D94551F2-CE87-4FD8-B82E-2E58A0BC4AE0}" destId="{F75F4F19-E536-454B-8AEB-97D0CFB157D9}" srcOrd="0" destOrd="0" presId="urn:microsoft.com/office/officeart/2016/7/layout/RepeatingBendingProcessNew"/>
    <dgm:cxn modelId="{A21046B7-1A69-4D3A-8AEB-90877575C979}" type="presParOf" srcId="{23DEE859-6528-484D-9F19-B0B6D65C8E9C}" destId="{C34D5568-1B15-41D6-A211-B7693AED2829}" srcOrd="6" destOrd="0" presId="urn:microsoft.com/office/officeart/2016/7/layout/RepeatingBendingProcessNew"/>
    <dgm:cxn modelId="{5574193D-C8C9-4A2A-A859-2C62F835D835}" type="presParOf" srcId="{23DEE859-6528-484D-9F19-B0B6D65C8E9C}" destId="{1BE68A5B-2EE8-4ECF-84FA-08CD78362945}" srcOrd="7" destOrd="0" presId="urn:microsoft.com/office/officeart/2016/7/layout/RepeatingBendingProcessNew"/>
    <dgm:cxn modelId="{A8765ED6-2EFF-46DE-91E5-7C202295FCAE}" type="presParOf" srcId="{1BE68A5B-2EE8-4ECF-84FA-08CD78362945}" destId="{E6858C55-1824-4BA2-9D03-35DA699BABBC}" srcOrd="0" destOrd="0" presId="urn:microsoft.com/office/officeart/2016/7/layout/RepeatingBendingProcessNew"/>
    <dgm:cxn modelId="{8D2F065A-A5EA-4936-B5DB-1F49F173E46C}" type="presParOf" srcId="{23DEE859-6528-484D-9F19-B0B6D65C8E9C}" destId="{56921F21-C918-4053-8139-7F5C93B461F4}" srcOrd="8" destOrd="0" presId="urn:microsoft.com/office/officeart/2016/7/layout/RepeatingBendingProcessNew"/>
    <dgm:cxn modelId="{FE0BB89D-C859-470B-BFFA-1FB624A4030E}" type="presParOf" srcId="{23DEE859-6528-484D-9F19-B0B6D65C8E9C}" destId="{1EFD68B9-0D7F-46A0-AE10-2C2427A5B6C9}" srcOrd="9" destOrd="0" presId="urn:microsoft.com/office/officeart/2016/7/layout/RepeatingBendingProcessNew"/>
    <dgm:cxn modelId="{CADF482A-F85C-4C00-863D-1EE77BA40B4E}" type="presParOf" srcId="{1EFD68B9-0D7F-46A0-AE10-2C2427A5B6C9}" destId="{4CE3C3EF-4B20-4F4B-B938-9EBD9C08A7AC}" srcOrd="0" destOrd="0" presId="urn:microsoft.com/office/officeart/2016/7/layout/RepeatingBendingProcessNew"/>
    <dgm:cxn modelId="{C418C450-78A9-4429-823C-535087D818F9}" type="presParOf" srcId="{23DEE859-6528-484D-9F19-B0B6D65C8E9C}" destId="{86846EE4-7CCB-41FC-A90A-98AD676DA3C9}" srcOrd="10"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59FB8F-12DB-492D-8EB9-B6BA3AFD71A9}">
      <dsp:nvSpPr>
        <dsp:cNvPr id="0" name=""/>
        <dsp:cNvSpPr/>
      </dsp:nvSpPr>
      <dsp:spPr>
        <a:xfrm>
          <a:off x="3499951" y="675943"/>
          <a:ext cx="522675" cy="91440"/>
        </a:xfrm>
        <a:custGeom>
          <a:avLst/>
          <a:gdLst/>
          <a:ahLst/>
          <a:cxnLst/>
          <a:rect l="0" t="0" r="0" b="0"/>
          <a:pathLst>
            <a:path>
              <a:moveTo>
                <a:pt x="0" y="46693"/>
              </a:moveTo>
              <a:lnTo>
                <a:pt x="278437" y="46693"/>
              </a:lnTo>
              <a:lnTo>
                <a:pt x="278437" y="45720"/>
              </a:lnTo>
              <a:lnTo>
                <a:pt x="522675"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77850">
            <a:lnSpc>
              <a:spcPct val="90000"/>
            </a:lnSpc>
            <a:spcBef>
              <a:spcPct val="0"/>
            </a:spcBef>
            <a:spcAft>
              <a:spcPct val="35000"/>
            </a:spcAft>
          </a:pPr>
          <a:r>
            <a:rPr lang="en-US" sz="1300" kern="1200"/>
            <a:t>1</a:t>
          </a:r>
        </a:p>
      </dsp:txBody>
      <dsp:txXfrm>
        <a:off x="3699909" y="627088"/>
        <a:ext cx="122758" cy="189151"/>
      </dsp:txXfrm>
    </dsp:sp>
    <dsp:sp modelId="{27025899-92D9-4E0F-90E7-9FBD66C2A550}">
      <dsp:nvSpPr>
        <dsp:cNvPr id="0" name=""/>
        <dsp:cNvSpPr/>
      </dsp:nvSpPr>
      <dsp:spPr>
        <a:xfrm>
          <a:off x="1096205" y="973"/>
          <a:ext cx="2405546" cy="14433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7874" tIns="123729" rIns="117874" bIns="123729" numCol="1" spcCol="1270" anchor="ctr" anchorCtr="0">
          <a:noAutofit/>
        </a:bodyPr>
        <a:lstStyle/>
        <a:p>
          <a:pPr lvl="0" algn="ctr" defTabSz="711200">
            <a:lnSpc>
              <a:spcPct val="90000"/>
            </a:lnSpc>
            <a:spcBef>
              <a:spcPct val="0"/>
            </a:spcBef>
            <a:spcAft>
              <a:spcPct val="35000"/>
            </a:spcAft>
          </a:pPr>
          <a:r>
            <a:rPr lang="cy-GB" sz="1600" b="1" kern="1200" dirty="0" err="1" smtClean="0"/>
            <a:t>Take</a:t>
          </a:r>
          <a:r>
            <a:rPr lang="cy-GB" sz="1600" b="1" kern="1200" dirty="0" smtClean="0"/>
            <a:t> a </a:t>
          </a:r>
          <a:r>
            <a:rPr lang="cy-GB" sz="1600" b="1" kern="1200" dirty="0" err="1" smtClean="0"/>
            <a:t>minute</a:t>
          </a:r>
          <a:r>
            <a:rPr lang="cy-GB" sz="1600" b="1" kern="1200" dirty="0" smtClean="0"/>
            <a:t> to </a:t>
          </a:r>
          <a:r>
            <a:rPr lang="cy-GB" sz="1600" b="1" kern="1200" dirty="0" err="1" smtClean="0"/>
            <a:t>consider</a:t>
          </a:r>
          <a:r>
            <a:rPr lang="cy-GB" sz="1600" b="1" kern="1200" dirty="0" smtClean="0"/>
            <a:t> </a:t>
          </a:r>
          <a:r>
            <a:rPr lang="cy-GB" sz="1600" b="1" kern="1200" dirty="0" err="1" smtClean="0"/>
            <a:t>your</a:t>
          </a:r>
          <a:r>
            <a:rPr lang="cy-GB" sz="1600" b="1" kern="1200" dirty="0" smtClean="0"/>
            <a:t> </a:t>
          </a:r>
          <a:r>
            <a:rPr lang="cy-GB" sz="1600" b="1" kern="1200" dirty="0" err="1" smtClean="0"/>
            <a:t>experience</a:t>
          </a:r>
          <a:r>
            <a:rPr lang="cy-GB" sz="1600" b="1" kern="1200" dirty="0" smtClean="0"/>
            <a:t> of Welsh </a:t>
          </a:r>
          <a:r>
            <a:rPr lang="cy-GB" sz="1600" b="1" kern="1200" dirty="0" err="1" smtClean="0"/>
            <a:t>whilst</a:t>
          </a:r>
          <a:r>
            <a:rPr lang="cy-GB" sz="1600" b="1" kern="1200" dirty="0" smtClean="0"/>
            <a:t> </a:t>
          </a:r>
          <a:r>
            <a:rPr lang="cy-GB" sz="1600" b="1" kern="1200" dirty="0" err="1" smtClean="0"/>
            <a:t>on</a:t>
          </a:r>
          <a:r>
            <a:rPr lang="cy-GB" sz="1600" b="1" kern="1200" dirty="0" smtClean="0"/>
            <a:t> PTE.</a:t>
          </a:r>
          <a:endParaRPr lang="en-US" sz="1600" b="1" kern="1200" dirty="0"/>
        </a:p>
      </dsp:txBody>
      <dsp:txXfrm>
        <a:off x="1096205" y="973"/>
        <a:ext cx="2405546" cy="1443327"/>
      </dsp:txXfrm>
    </dsp:sp>
    <dsp:sp modelId="{6EC71D2A-F11D-4738-97DE-A6748A8D7EBF}">
      <dsp:nvSpPr>
        <dsp:cNvPr id="0" name=""/>
        <dsp:cNvSpPr/>
      </dsp:nvSpPr>
      <dsp:spPr>
        <a:xfrm>
          <a:off x="6458773" y="675943"/>
          <a:ext cx="522675" cy="91440"/>
        </a:xfrm>
        <a:custGeom>
          <a:avLst/>
          <a:gdLst/>
          <a:ahLst/>
          <a:cxnLst/>
          <a:rect l="0" t="0" r="0" b="0"/>
          <a:pathLst>
            <a:path>
              <a:moveTo>
                <a:pt x="0" y="45720"/>
              </a:moveTo>
              <a:lnTo>
                <a:pt x="278437" y="45720"/>
              </a:lnTo>
              <a:lnTo>
                <a:pt x="278437" y="46693"/>
              </a:lnTo>
              <a:lnTo>
                <a:pt x="522675" y="46693"/>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77850">
            <a:lnSpc>
              <a:spcPct val="90000"/>
            </a:lnSpc>
            <a:spcBef>
              <a:spcPct val="0"/>
            </a:spcBef>
            <a:spcAft>
              <a:spcPct val="35000"/>
            </a:spcAft>
          </a:pPr>
          <a:r>
            <a:rPr lang="en-US" sz="1300" kern="1200"/>
            <a:t>2</a:t>
          </a:r>
        </a:p>
      </dsp:txBody>
      <dsp:txXfrm>
        <a:off x="6658731" y="627088"/>
        <a:ext cx="122758" cy="189151"/>
      </dsp:txXfrm>
    </dsp:sp>
    <dsp:sp modelId="{C098514F-41E0-4B61-9D75-954744137DBB}">
      <dsp:nvSpPr>
        <dsp:cNvPr id="0" name=""/>
        <dsp:cNvSpPr/>
      </dsp:nvSpPr>
      <dsp:spPr>
        <a:xfrm>
          <a:off x="4055026" y="0"/>
          <a:ext cx="2405546" cy="14433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7874" tIns="123729" rIns="117874" bIns="123729" numCol="1" spcCol="1270" anchor="ctr" anchorCtr="0">
          <a:noAutofit/>
        </a:bodyPr>
        <a:lstStyle/>
        <a:p>
          <a:pPr lvl="0" algn="ctr" defTabSz="711200">
            <a:lnSpc>
              <a:spcPct val="90000"/>
            </a:lnSpc>
            <a:spcBef>
              <a:spcPct val="0"/>
            </a:spcBef>
            <a:spcAft>
              <a:spcPct val="35000"/>
            </a:spcAft>
          </a:pPr>
          <a:endParaRPr lang="en-US" sz="1600" kern="1200" dirty="0"/>
        </a:p>
      </dsp:txBody>
      <dsp:txXfrm>
        <a:off x="4055026" y="0"/>
        <a:ext cx="2405546" cy="1443327"/>
      </dsp:txXfrm>
    </dsp:sp>
    <dsp:sp modelId="{D94551F2-CE87-4FD8-B82E-2E58A0BC4AE0}">
      <dsp:nvSpPr>
        <dsp:cNvPr id="0" name=""/>
        <dsp:cNvSpPr/>
      </dsp:nvSpPr>
      <dsp:spPr>
        <a:xfrm>
          <a:off x="2298978" y="1442501"/>
          <a:ext cx="5917643" cy="522675"/>
        </a:xfrm>
        <a:custGeom>
          <a:avLst/>
          <a:gdLst/>
          <a:ahLst/>
          <a:cxnLst/>
          <a:rect l="0" t="0" r="0" b="0"/>
          <a:pathLst>
            <a:path>
              <a:moveTo>
                <a:pt x="5917643" y="0"/>
              </a:moveTo>
              <a:lnTo>
                <a:pt x="5917643" y="278437"/>
              </a:lnTo>
              <a:lnTo>
                <a:pt x="0" y="278437"/>
              </a:lnTo>
              <a:lnTo>
                <a:pt x="0" y="522675"/>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77850">
            <a:lnSpc>
              <a:spcPct val="90000"/>
            </a:lnSpc>
            <a:spcBef>
              <a:spcPct val="0"/>
            </a:spcBef>
            <a:spcAft>
              <a:spcPct val="35000"/>
            </a:spcAft>
          </a:pPr>
          <a:r>
            <a:rPr lang="en-US" sz="1300" kern="1200"/>
            <a:t>3</a:t>
          </a:r>
        </a:p>
      </dsp:txBody>
      <dsp:txXfrm>
        <a:off x="5109213" y="1609263"/>
        <a:ext cx="297172" cy="189151"/>
      </dsp:txXfrm>
    </dsp:sp>
    <dsp:sp modelId="{52EE6E57-714C-463B-B9E1-5E89B2855732}">
      <dsp:nvSpPr>
        <dsp:cNvPr id="0" name=""/>
        <dsp:cNvSpPr/>
      </dsp:nvSpPr>
      <dsp:spPr>
        <a:xfrm>
          <a:off x="7013848" y="973"/>
          <a:ext cx="2405546" cy="14433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7874" tIns="123729" rIns="117874" bIns="123729"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cy-GB" sz="1600" b="1" kern="1200" dirty="0" err="1" smtClean="0"/>
            <a:t>Arrange</a:t>
          </a:r>
          <a:r>
            <a:rPr lang="cy-GB" sz="1600" b="1" kern="1200" dirty="0" smtClean="0"/>
            <a:t> </a:t>
          </a:r>
          <a:r>
            <a:rPr lang="cy-GB" sz="1600" b="1" kern="1200" dirty="0" err="1" smtClean="0"/>
            <a:t>yourselves</a:t>
          </a:r>
          <a:r>
            <a:rPr lang="cy-GB" sz="1600" b="1" kern="1200" dirty="0" smtClean="0"/>
            <a:t> </a:t>
          </a:r>
          <a:r>
            <a:rPr lang="cy-GB" sz="1600" b="1" kern="1200" dirty="0" err="1" smtClean="0"/>
            <a:t>into</a:t>
          </a:r>
          <a:r>
            <a:rPr lang="cy-GB" sz="1600" b="1" kern="1200" dirty="0" smtClean="0"/>
            <a:t> </a:t>
          </a:r>
          <a:r>
            <a:rPr lang="cy-GB" sz="1600" b="1" kern="1200" dirty="0" err="1" smtClean="0"/>
            <a:t>groups</a:t>
          </a:r>
          <a:r>
            <a:rPr lang="cy-GB" sz="1600" b="1" kern="1200" dirty="0" smtClean="0"/>
            <a:t> of 3-4 </a:t>
          </a:r>
          <a:r>
            <a:rPr lang="cy-GB" sz="1600" b="1" kern="1200" dirty="0" err="1" smtClean="0"/>
            <a:t>people</a:t>
          </a:r>
          <a:r>
            <a:rPr lang="cy-GB" sz="1600" b="1" kern="1200" dirty="0" smtClean="0"/>
            <a:t>. </a:t>
          </a:r>
          <a:endParaRPr lang="en-US" sz="1600" b="1" kern="1200" dirty="0" smtClean="0"/>
        </a:p>
        <a:p>
          <a:pPr lvl="0" algn="ctr" defTabSz="666750">
            <a:lnSpc>
              <a:spcPct val="90000"/>
            </a:lnSpc>
            <a:spcBef>
              <a:spcPct val="0"/>
            </a:spcBef>
            <a:spcAft>
              <a:spcPct val="35000"/>
            </a:spcAft>
          </a:pPr>
          <a:endParaRPr lang="en-US" sz="1600" kern="1200" dirty="0"/>
        </a:p>
      </dsp:txBody>
      <dsp:txXfrm>
        <a:off x="7013848" y="973"/>
        <a:ext cx="2405546" cy="1443327"/>
      </dsp:txXfrm>
    </dsp:sp>
    <dsp:sp modelId="{1BE68A5B-2EE8-4ECF-84FA-08CD78362945}">
      <dsp:nvSpPr>
        <dsp:cNvPr id="0" name=""/>
        <dsp:cNvSpPr/>
      </dsp:nvSpPr>
      <dsp:spPr>
        <a:xfrm>
          <a:off x="3499951" y="2673520"/>
          <a:ext cx="522675" cy="91440"/>
        </a:xfrm>
        <a:custGeom>
          <a:avLst/>
          <a:gdLst/>
          <a:ahLst/>
          <a:cxnLst/>
          <a:rect l="0" t="0" r="0" b="0"/>
          <a:pathLst>
            <a:path>
              <a:moveTo>
                <a:pt x="0" y="45720"/>
              </a:moveTo>
              <a:lnTo>
                <a:pt x="199958" y="45719"/>
              </a:lnTo>
            </a:path>
            <a:path>
              <a:moveTo>
                <a:pt x="322716" y="45719"/>
              </a:moveTo>
              <a:lnTo>
                <a:pt x="522675"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77850">
            <a:lnSpc>
              <a:spcPct val="90000"/>
            </a:lnSpc>
            <a:spcBef>
              <a:spcPct val="0"/>
            </a:spcBef>
            <a:spcAft>
              <a:spcPct val="35000"/>
            </a:spcAft>
          </a:pPr>
          <a:r>
            <a:rPr lang="en-US" sz="1300" kern="1200"/>
            <a:t>4</a:t>
          </a:r>
        </a:p>
      </dsp:txBody>
      <dsp:txXfrm>
        <a:off x="3699910" y="2624665"/>
        <a:ext cx="122758" cy="189151"/>
      </dsp:txXfrm>
    </dsp:sp>
    <dsp:sp modelId="{C34D5568-1B15-41D6-A211-B7693AED2829}">
      <dsp:nvSpPr>
        <dsp:cNvPr id="0" name=""/>
        <dsp:cNvSpPr/>
      </dsp:nvSpPr>
      <dsp:spPr>
        <a:xfrm>
          <a:off x="1096205" y="1997576"/>
          <a:ext cx="2405546" cy="14433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7874" tIns="123729" rIns="117874" bIns="123729" numCol="1" spcCol="1270" anchor="ctr" anchorCtr="0">
          <a:noAutofit/>
        </a:bodyPr>
        <a:lstStyle/>
        <a:p>
          <a:pPr lvl="0" algn="ctr" defTabSz="800100">
            <a:lnSpc>
              <a:spcPct val="90000"/>
            </a:lnSpc>
            <a:spcBef>
              <a:spcPct val="0"/>
            </a:spcBef>
            <a:spcAft>
              <a:spcPct val="35000"/>
            </a:spcAft>
          </a:pPr>
          <a:r>
            <a:rPr lang="cy-GB" sz="1600" b="1" kern="1200" dirty="0" err="1" smtClean="0"/>
            <a:t>What</a:t>
          </a:r>
          <a:r>
            <a:rPr lang="cy-GB" sz="1600" b="1" kern="1200" dirty="0" smtClean="0"/>
            <a:t> </a:t>
          </a:r>
          <a:r>
            <a:rPr lang="cy-GB" sz="1600" b="1" kern="1200" dirty="0" err="1" smtClean="0"/>
            <a:t>makes</a:t>
          </a:r>
          <a:r>
            <a:rPr lang="cy-GB" sz="1600" b="1" kern="1200" dirty="0" smtClean="0"/>
            <a:t> a </a:t>
          </a:r>
          <a:r>
            <a:rPr lang="cy-GB" sz="1600" b="1" kern="1200" dirty="0" err="1" smtClean="0"/>
            <a:t>good</a:t>
          </a:r>
          <a:r>
            <a:rPr lang="cy-GB" sz="1600" b="1" kern="1200" dirty="0" smtClean="0"/>
            <a:t> </a:t>
          </a:r>
          <a:r>
            <a:rPr lang="cy-GB" sz="1600" b="1" kern="1200" dirty="0" err="1" smtClean="0"/>
            <a:t>discussion</a:t>
          </a:r>
          <a:r>
            <a:rPr lang="cy-GB" sz="1600" b="1" kern="1200" dirty="0" smtClean="0"/>
            <a:t>? </a:t>
          </a:r>
          <a:endParaRPr lang="en-US" sz="1600" kern="1200" dirty="0"/>
        </a:p>
      </dsp:txBody>
      <dsp:txXfrm>
        <a:off x="1096205" y="1997576"/>
        <a:ext cx="2405546" cy="1443327"/>
      </dsp:txXfrm>
    </dsp:sp>
    <dsp:sp modelId="{1EFD68B9-0D7F-46A0-AE10-2C2427A5B6C9}">
      <dsp:nvSpPr>
        <dsp:cNvPr id="0" name=""/>
        <dsp:cNvSpPr/>
      </dsp:nvSpPr>
      <dsp:spPr>
        <a:xfrm>
          <a:off x="6458773" y="2673520"/>
          <a:ext cx="522675" cy="91440"/>
        </a:xfrm>
        <a:custGeom>
          <a:avLst/>
          <a:gdLst/>
          <a:ahLst/>
          <a:cxnLst/>
          <a:rect l="0" t="0" r="0" b="0"/>
          <a:pathLst>
            <a:path>
              <a:moveTo>
                <a:pt x="0" y="45720"/>
              </a:moveTo>
              <a:lnTo>
                <a:pt x="199958" y="45719"/>
              </a:lnTo>
            </a:path>
            <a:path>
              <a:moveTo>
                <a:pt x="322716" y="45719"/>
              </a:moveTo>
              <a:lnTo>
                <a:pt x="522675"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77850">
            <a:lnSpc>
              <a:spcPct val="90000"/>
            </a:lnSpc>
            <a:spcBef>
              <a:spcPct val="0"/>
            </a:spcBef>
            <a:spcAft>
              <a:spcPct val="35000"/>
            </a:spcAft>
          </a:pPr>
          <a:r>
            <a:rPr lang="en-US" sz="1300" kern="1200"/>
            <a:t>5</a:t>
          </a:r>
        </a:p>
      </dsp:txBody>
      <dsp:txXfrm>
        <a:off x="6658731" y="2624665"/>
        <a:ext cx="122758" cy="189151"/>
      </dsp:txXfrm>
    </dsp:sp>
    <dsp:sp modelId="{56921F21-C918-4053-8139-7F5C93B461F4}">
      <dsp:nvSpPr>
        <dsp:cNvPr id="0" name=""/>
        <dsp:cNvSpPr/>
      </dsp:nvSpPr>
      <dsp:spPr>
        <a:xfrm>
          <a:off x="4055026" y="1997576"/>
          <a:ext cx="2405546" cy="14433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7874" tIns="123729" rIns="117874" bIns="123729"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cy-GB" sz="1600" b="1" kern="1200" dirty="0" err="1" smtClean="0"/>
            <a:t>Discuss</a:t>
          </a:r>
          <a:r>
            <a:rPr lang="cy-GB" sz="1600" b="1" kern="1200" dirty="0" smtClean="0"/>
            <a:t> </a:t>
          </a:r>
          <a:r>
            <a:rPr lang="cy-GB" sz="1600" b="1" kern="1200" dirty="0" err="1" smtClean="0"/>
            <a:t>each</a:t>
          </a:r>
          <a:r>
            <a:rPr lang="cy-GB" sz="1600" b="1" kern="1200" dirty="0" smtClean="0"/>
            <a:t> </a:t>
          </a:r>
          <a:r>
            <a:rPr lang="cy-GB" sz="1600" b="1" kern="1200" dirty="0" err="1" smtClean="0"/>
            <a:t>question</a:t>
          </a:r>
          <a:r>
            <a:rPr lang="cy-GB" sz="1600" b="1" kern="1200" dirty="0" smtClean="0"/>
            <a:t> </a:t>
          </a:r>
          <a:r>
            <a:rPr lang="cy-GB" sz="1600" b="1" kern="1200" dirty="0" err="1" smtClean="0"/>
            <a:t>which</a:t>
          </a:r>
          <a:r>
            <a:rPr lang="cy-GB" sz="1600" b="1" kern="1200" dirty="0" smtClean="0"/>
            <a:t> </a:t>
          </a:r>
          <a:r>
            <a:rPr lang="cy-GB" sz="1600" b="1" kern="1200" dirty="0" err="1" smtClean="0"/>
            <a:t>will</a:t>
          </a:r>
          <a:r>
            <a:rPr lang="cy-GB" sz="1600" b="1" kern="1200" dirty="0" smtClean="0"/>
            <a:t> be </a:t>
          </a:r>
          <a:r>
            <a:rPr lang="cy-GB" sz="1600" b="1" kern="1200" dirty="0" err="1" smtClean="0"/>
            <a:t>shown</a:t>
          </a:r>
          <a:r>
            <a:rPr lang="cy-GB" sz="1600" b="1" kern="1200" dirty="0" smtClean="0"/>
            <a:t> </a:t>
          </a:r>
          <a:r>
            <a:rPr lang="cy-GB" sz="1600" b="1" kern="1200" dirty="0" err="1" smtClean="0"/>
            <a:t>on</a:t>
          </a:r>
          <a:r>
            <a:rPr lang="cy-GB" sz="1600" b="1" kern="1200" dirty="0" smtClean="0"/>
            <a:t> the </a:t>
          </a:r>
          <a:r>
            <a:rPr lang="cy-GB" sz="1600" b="1" kern="1200" dirty="0" err="1" smtClean="0"/>
            <a:t>board</a:t>
          </a:r>
          <a:r>
            <a:rPr lang="cy-GB" sz="1600" b="1" kern="1200" dirty="0" smtClean="0"/>
            <a:t>.</a:t>
          </a:r>
          <a:endParaRPr lang="en-US" sz="1600" b="1" kern="1200" dirty="0" smtClean="0"/>
        </a:p>
        <a:p>
          <a:pPr algn="ctr">
            <a:spcBef>
              <a:spcPct val="0"/>
            </a:spcBef>
          </a:pPr>
          <a:endParaRPr lang="en-US" sz="1600" b="1" kern="1200" dirty="0"/>
        </a:p>
      </dsp:txBody>
      <dsp:txXfrm>
        <a:off x="4055026" y="1997576"/>
        <a:ext cx="2405546" cy="1443327"/>
      </dsp:txXfrm>
    </dsp:sp>
    <dsp:sp modelId="{86846EE4-7CCB-41FC-A90A-98AD676DA3C9}">
      <dsp:nvSpPr>
        <dsp:cNvPr id="0" name=""/>
        <dsp:cNvSpPr/>
      </dsp:nvSpPr>
      <dsp:spPr>
        <a:xfrm>
          <a:off x="7013848" y="1997576"/>
          <a:ext cx="2405546" cy="14433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7874" tIns="123729" rIns="117874" bIns="123729" numCol="1" spcCol="1270" anchor="ctr" anchorCtr="0">
          <a:noAutofit/>
        </a:bodyPr>
        <a:lstStyle/>
        <a:p>
          <a:pPr lvl="0" algn="ctr" defTabSz="711200">
            <a:lnSpc>
              <a:spcPct val="90000"/>
            </a:lnSpc>
            <a:spcBef>
              <a:spcPct val="0"/>
            </a:spcBef>
            <a:spcAft>
              <a:spcPct val="35000"/>
            </a:spcAft>
          </a:pPr>
          <a:r>
            <a:rPr lang="cy-GB" sz="1600" kern="1200" dirty="0"/>
            <a:t>1st question:</a:t>
          </a:r>
        </a:p>
        <a:p>
          <a:pPr lvl="0" algn="ctr" defTabSz="711200">
            <a:lnSpc>
              <a:spcPct val="90000"/>
            </a:lnSpc>
            <a:spcBef>
              <a:spcPct val="0"/>
            </a:spcBef>
            <a:spcAft>
              <a:spcPct val="35000"/>
            </a:spcAft>
          </a:pPr>
          <a:r>
            <a:rPr lang="cy-GB" sz="1600" kern="1200" dirty="0"/>
            <a:t>Describe your school’s linguistic profile. </a:t>
          </a:r>
          <a:endParaRPr lang="en-US" sz="1600" kern="1200" dirty="0"/>
        </a:p>
      </dsp:txBody>
      <dsp:txXfrm>
        <a:off x="7013848" y="1997576"/>
        <a:ext cx="2405546" cy="1443327"/>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4D1554-9A6E-384C-AFBC-83B0BECD1DA6}" type="datetimeFigureOut">
              <a:rPr lang="en-US" smtClean="0"/>
              <a:t>12/9/2019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641BB8-44C0-934B-86DB-E8BE9DF68C78}" type="slidenum">
              <a:rPr lang="en-US" smtClean="0"/>
              <a:t>‹#›</a:t>
            </a:fld>
            <a:endParaRPr lang="en-US"/>
          </a:p>
        </p:txBody>
      </p:sp>
    </p:spTree>
    <p:extLst>
      <p:ext uri="{BB962C8B-B14F-4D97-AF65-F5344CB8AC3E}">
        <p14:creationId xmlns:p14="http://schemas.microsoft.com/office/powerpoint/2010/main" val="185502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err="1"/>
              <a:t>Dewis</a:t>
            </a:r>
            <a:r>
              <a:rPr lang="en-GB" baseline="0" dirty="0"/>
              <a:t> </a:t>
            </a:r>
            <a:r>
              <a:rPr lang="en-GB" baseline="0" dirty="0" err="1"/>
              <a:t>rhif</a:t>
            </a:r>
            <a:r>
              <a:rPr lang="en-GB" baseline="0" dirty="0"/>
              <a:t> </a:t>
            </a:r>
            <a:r>
              <a:rPr lang="en-GB" baseline="0" dirty="0" err="1"/>
              <a:t>ar</a:t>
            </a:r>
            <a:r>
              <a:rPr lang="en-GB" baseline="0" dirty="0"/>
              <a:t> hap </a:t>
            </a:r>
            <a:r>
              <a:rPr lang="en-GB" baseline="0" dirty="0" err="1"/>
              <a:t>neu</a:t>
            </a:r>
            <a:r>
              <a:rPr lang="en-GB" baseline="0" dirty="0"/>
              <a:t> </a:t>
            </a:r>
            <a:r>
              <a:rPr lang="en-GB" baseline="0" dirty="0" err="1"/>
              <a:t>daflu</a:t>
            </a:r>
            <a:r>
              <a:rPr lang="en-GB" baseline="0" dirty="0"/>
              <a:t> </a:t>
            </a:r>
            <a:r>
              <a:rPr lang="en-GB" baseline="0" dirty="0" err="1"/>
              <a:t>deis</a:t>
            </a:r>
            <a:r>
              <a:rPr lang="en-GB" baseline="0" dirty="0"/>
              <a:t>. Gall y </a:t>
            </a:r>
            <a:r>
              <a:rPr lang="en-GB" baseline="0" dirty="0" err="1"/>
              <a:t>bocsys</a:t>
            </a:r>
            <a:r>
              <a:rPr lang="en-GB" baseline="0" dirty="0"/>
              <a:t> </a:t>
            </a:r>
            <a:r>
              <a:rPr lang="en-GB" baseline="0" dirty="0" err="1"/>
              <a:t>gael</a:t>
            </a:r>
            <a:r>
              <a:rPr lang="en-GB" baseline="0" dirty="0"/>
              <a:t> </a:t>
            </a:r>
            <a:r>
              <a:rPr lang="en-GB" baseline="0" dirty="0" err="1"/>
              <a:t>eu</a:t>
            </a:r>
            <a:r>
              <a:rPr lang="en-GB" baseline="0" dirty="0"/>
              <a:t> </a:t>
            </a:r>
            <a:r>
              <a:rPr lang="en-GB" baseline="0" dirty="0" err="1"/>
              <a:t>datgelu</a:t>
            </a:r>
            <a:r>
              <a:rPr lang="en-GB" baseline="0" dirty="0"/>
              <a:t> </a:t>
            </a:r>
            <a:r>
              <a:rPr lang="en-GB" baseline="0" dirty="0" err="1"/>
              <a:t>mewn</a:t>
            </a:r>
            <a:r>
              <a:rPr lang="en-GB" baseline="0" dirty="0"/>
              <a:t> </a:t>
            </a:r>
            <a:r>
              <a:rPr lang="en-GB" baseline="0" dirty="0" err="1"/>
              <a:t>unrhyw</a:t>
            </a:r>
            <a:r>
              <a:rPr lang="en-GB" baseline="0" dirty="0"/>
              <a:t> </a:t>
            </a:r>
            <a:r>
              <a:rPr lang="en-GB" baseline="0" dirty="0" err="1"/>
              <a:t>drefn</a:t>
            </a:r>
            <a:r>
              <a:rPr lang="en-GB" baseline="0" dirty="0"/>
              <a:t> </a:t>
            </a:r>
            <a:r>
              <a:rPr lang="en-GB" baseline="0" dirty="0" err="1"/>
              <a:t>trwy</a:t>
            </a:r>
            <a:r>
              <a:rPr lang="en-GB" baseline="0" dirty="0"/>
              <a:t> </a:t>
            </a:r>
            <a:r>
              <a:rPr lang="en-GB" baseline="0" dirty="0" err="1"/>
              <a:t>glicio</a:t>
            </a:r>
            <a:r>
              <a:rPr lang="en-GB" baseline="0" dirty="0"/>
              <a:t> </a:t>
            </a:r>
            <a:r>
              <a:rPr lang="en-GB" baseline="0" dirty="0" err="1"/>
              <a:t>ar</a:t>
            </a:r>
            <a:r>
              <a:rPr lang="en-GB" baseline="0" dirty="0"/>
              <a:t> y </a:t>
            </a:r>
            <a:r>
              <a:rPr lang="en-GB" baseline="0" dirty="0" err="1"/>
              <a:t>bocs</a:t>
            </a:r>
            <a:r>
              <a:rPr lang="en-GB" baseline="0" dirty="0"/>
              <a:t> </a:t>
            </a:r>
            <a:r>
              <a:rPr lang="en-GB" baseline="0" dirty="0" err="1"/>
              <a:t>hwnnw</a:t>
            </a:r>
            <a:r>
              <a:rPr lang="en-GB" baseline="0" dirty="0"/>
              <a:t>. </a:t>
            </a:r>
          </a:p>
        </p:txBody>
      </p:sp>
      <p:sp>
        <p:nvSpPr>
          <p:cNvPr id="4" name="Slide Number Placeholder 3"/>
          <p:cNvSpPr>
            <a:spLocks noGrp="1"/>
          </p:cNvSpPr>
          <p:nvPr>
            <p:ph type="sldNum" sz="quarter" idx="10"/>
          </p:nvPr>
        </p:nvSpPr>
        <p:spPr/>
        <p:txBody>
          <a:bodyPr/>
          <a:lstStyle/>
          <a:p>
            <a:fld id="{2635C541-28E2-4AD1-9CC1-B0E6964491F6}" type="slidenum">
              <a:rPr lang="en-GB" smtClean="0"/>
              <a:pPr/>
              <a:t>5</a:t>
            </a:fld>
            <a:endParaRPr lang="en-GB"/>
          </a:p>
        </p:txBody>
      </p:sp>
    </p:spTree>
    <p:extLst>
      <p:ext uri="{BB962C8B-B14F-4D97-AF65-F5344CB8AC3E}">
        <p14:creationId xmlns:p14="http://schemas.microsoft.com/office/powerpoint/2010/main" val="2311897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Llun =&gt; https://www.slideshare.net/langwitches/global-pedagogy-in-the-world-language-classroom/21-Modern_Learning_Visible_Thinking_Routine</a:t>
            </a:r>
            <a:endParaRPr lang="en-GB" dirty="0"/>
          </a:p>
        </p:txBody>
      </p:sp>
      <p:sp>
        <p:nvSpPr>
          <p:cNvPr id="4" name="Slide Number Placeholder 3"/>
          <p:cNvSpPr>
            <a:spLocks noGrp="1"/>
          </p:cNvSpPr>
          <p:nvPr>
            <p:ph type="sldNum" sz="quarter" idx="10"/>
          </p:nvPr>
        </p:nvSpPr>
        <p:spPr/>
        <p:txBody>
          <a:bodyPr/>
          <a:lstStyle/>
          <a:p>
            <a:fld id="{31A8D7DF-2E30-4524-8CFC-03C42FF03946}" type="slidenum">
              <a:rPr lang="en-GB" smtClean="0"/>
              <a:t>6</a:t>
            </a:fld>
            <a:endParaRPr lang="en-GB"/>
          </a:p>
        </p:txBody>
      </p:sp>
    </p:spTree>
    <p:extLst>
      <p:ext uri="{BB962C8B-B14F-4D97-AF65-F5344CB8AC3E}">
        <p14:creationId xmlns:p14="http://schemas.microsoft.com/office/powerpoint/2010/main" val="347572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Llun =&gt; http://icons.mysitemyway.com/legacy-icon/061181-blue-jelly-icon-people-things-speech/</a:t>
            </a:r>
            <a:endParaRPr lang="en-GB" dirty="0"/>
          </a:p>
        </p:txBody>
      </p:sp>
      <p:sp>
        <p:nvSpPr>
          <p:cNvPr id="4" name="Slide Number Placeholder 3"/>
          <p:cNvSpPr>
            <a:spLocks noGrp="1"/>
          </p:cNvSpPr>
          <p:nvPr>
            <p:ph type="sldNum" sz="quarter" idx="10"/>
          </p:nvPr>
        </p:nvSpPr>
        <p:spPr/>
        <p:txBody>
          <a:bodyPr/>
          <a:lstStyle/>
          <a:p>
            <a:fld id="{31A8D7DF-2E30-4524-8CFC-03C42FF03946}" type="slidenum">
              <a:rPr lang="en-GB" smtClean="0"/>
              <a:t>9</a:t>
            </a:fld>
            <a:endParaRPr lang="en-GB"/>
          </a:p>
        </p:txBody>
      </p:sp>
    </p:spTree>
    <p:extLst>
      <p:ext uri="{BB962C8B-B14F-4D97-AF65-F5344CB8AC3E}">
        <p14:creationId xmlns:p14="http://schemas.microsoft.com/office/powerpoint/2010/main" val="34036805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17511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Annog myfyrwyr i greu brawddegau llawn gyda phartner ar gyfer y gwahanol weithgareddau. Yna, gweld pwy sy’n medru awgrymu ymestyniadau i’ brawddegau, e.e. Heddiw, byddwn ni’n darllen </a:t>
            </a:r>
            <a:r>
              <a:rPr lang="cy-GB" b="1" dirty="0"/>
              <a:t>llyfr</a:t>
            </a:r>
            <a:r>
              <a:rPr lang="cy-GB" b="0" dirty="0"/>
              <a:t> / Heddiw byddwn ni’n chwarae </a:t>
            </a:r>
            <a:r>
              <a:rPr lang="cy-GB" b="1" dirty="0"/>
              <a:t>gem</a:t>
            </a:r>
            <a:r>
              <a:rPr lang="cy-GB" b="0" dirty="0"/>
              <a:t> / Heddiw, byddwn ni’n ysgrifennu </a:t>
            </a:r>
            <a:r>
              <a:rPr lang="cy-GB" b="1" dirty="0"/>
              <a:t>stori</a:t>
            </a:r>
            <a:r>
              <a:rPr lang="cy-GB" b="1" i="1" dirty="0"/>
              <a:t>...</a:t>
            </a:r>
            <a:endParaRPr lang="en-GB" b="1"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54055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Annog myfyrwyr i greu brawddegau llawn gyda phartner ar gyfer y gwahanol weithgareddau. Yna, gweld pwy sy’n medru awgrymu ymestyniadau i’ brawddegau, e.e. Heddiw, byddwn ni’n darllen </a:t>
            </a:r>
            <a:r>
              <a:rPr lang="cy-GB" b="1" dirty="0"/>
              <a:t>llyfr</a:t>
            </a:r>
            <a:r>
              <a:rPr lang="cy-GB" b="0" dirty="0"/>
              <a:t> / Heddiw byddwn ni’n chwarae </a:t>
            </a:r>
            <a:r>
              <a:rPr lang="cy-GB" b="1" dirty="0"/>
              <a:t>gem</a:t>
            </a:r>
            <a:r>
              <a:rPr lang="cy-GB" b="0" dirty="0"/>
              <a:t> / Heddiw, byddwn ni’n ysgrifennu </a:t>
            </a:r>
            <a:r>
              <a:rPr lang="cy-GB" b="1" dirty="0"/>
              <a:t>stori</a:t>
            </a:r>
            <a:r>
              <a:rPr lang="cy-GB" b="1" i="1" dirty="0"/>
              <a:t>...</a:t>
            </a:r>
            <a:endParaRPr lang="en-GB" b="1"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58777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Rhoi cyfle i astudio, trafod ac ymarfer y brawddegau ar y sgrin yn gyntaf.   I’w brintio ar gyfer y gem ‘Three-Legged Race’.</a:t>
            </a:r>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643749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Myfyrwyr i ymarfer yn annibynnol am 1-2 munud – llefaru’r brawddegau yn uchel gyda’u bysedd yn eu clustiau.</a:t>
            </a:r>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215503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Ymarfer darllen – gallu gwneud ‘Read and Look up’, sef darllen y frawddeg wedyn edrych i fyny o’r papur a dweud ar gof.</a:t>
            </a:r>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64235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Mae’r sblatiau yn diflannu wrth glicio arnynt – medru eu gwneud mewn unrhyw drefn. </a:t>
            </a:r>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978259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Gyda’r gem yma, mae un person yn gadael yr ystafell, ac yn dawel fach, cytuno gyda’r dosbarth pwy fydd yn rhoi’r arwydd cudd (a beth fydd yr arwydd!). Yna, myfyriwr cyntaf yn dod nol i’r ystafell, ac mae’r dosbarth yn llafar-ganu’r frawddeg gyntaf drosodd a throsodd nes bod yr arwydd yn dod i newid i’r frawddeg nesaf, ac ati nes i’r dyfalwr ddatrys pwy sy’n rhoi’r arwydd. Os nad yw’r myfyrwir yn datrys hyn cyn diwedd y brawddegau, gall y dosbarth yn syml barhau nol at frawddeg 1 ar ol gorffen gyda brawddeg 5. </a:t>
            </a:r>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262979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Gwahanu’r dosbarth i ddau dim i chwarae ‘noughts and crosses’. Clicio oddi ar Slideshow i chwarae’r gem – wedyn gallwch lusgo cylch neu groes dros y frawddeg briodol fel sydd ei angen ar gyfer chwarae’r gem. </a:t>
            </a:r>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21967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Cyflwyno ac ymarfer yr ynganu</a:t>
            </a:r>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22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33518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Shape 424"/>
          <p:cNvSpPr txBox="1">
            <a:spLocks noGrp="1"/>
          </p:cNvSpPr>
          <p:nvPr>
            <p:ph type="body" idx="1"/>
          </p:nvPr>
        </p:nvSpPr>
        <p:spPr>
          <a:xfrm>
            <a:off x="685800" y="4400550"/>
            <a:ext cx="5486400" cy="3600450"/>
          </a:xfrm>
          <a:prstGeom prst="rect">
            <a:avLst/>
          </a:prstGeom>
        </p:spPr>
        <p:txBody>
          <a:bodyPr wrap="square" lIns="91425" tIns="91425" rIns="91425" bIns="91425" anchor="t" anchorCtr="0">
            <a:noAutofit/>
          </a:bodyPr>
          <a:lstStyle/>
          <a:p>
            <a:pPr marL="0" lvl="0" indent="0">
              <a:spcBef>
                <a:spcPts val="0"/>
              </a:spcBef>
              <a:spcAft>
                <a:spcPts val="0"/>
              </a:spcAft>
              <a:buNone/>
            </a:pPr>
            <a:r>
              <a:rPr lang="cy-GB" dirty="0"/>
              <a:t>Gweithio mewn parau/grwpiau bach i greu matiau iaith – nol papur A3 er mwyn cyd-weithio?</a:t>
            </a:r>
            <a:endParaRPr dirty="0"/>
          </a:p>
        </p:txBody>
      </p:sp>
      <p:sp>
        <p:nvSpPr>
          <p:cNvPr id="425" name="Shape 42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585532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Annogaeth i ddefnyddio’r hyn sydd ganddynt! ‘Use what you have’ </a:t>
            </a:r>
            <a:endParaRPr lang="en-GB"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27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670488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777E7A44-DABC-7643-9255-81D97F854201}" type="datetimeFigureOut">
              <a:rPr lang="en-US" smtClean="0"/>
              <a:t>12/9/2019</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B6B4FCB1-3D60-F64D-924F-799BBEAF8531}"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7E7A44-DABC-7643-9255-81D97F854201}" type="datetimeFigureOut">
              <a:rPr lang="en-US" smtClean="0"/>
              <a:t>12/9/2019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777E7A44-DABC-7643-9255-81D97F854201}" type="datetimeFigureOut">
              <a:rPr lang="en-US" smtClean="0"/>
              <a:t>12/9/2019</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B6B4FCB1-3D60-F64D-924F-799BBEAF8531}"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7E7A44-DABC-7643-9255-81D97F854201}" type="datetimeFigureOut">
              <a:rPr lang="en-US" smtClean="0"/>
              <a:t>12/9/2019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7E7A44-DABC-7643-9255-81D97F854201}" type="datetimeFigureOut">
              <a:rPr lang="en-US" smtClean="0"/>
              <a:t>12/9/2019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7E7A44-DABC-7643-9255-81D97F854201}" type="datetimeFigureOut">
              <a:rPr lang="en-US" smtClean="0"/>
              <a:t>12/9/2019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7E7A44-DABC-7643-9255-81D97F854201}" type="datetimeFigureOut">
              <a:rPr lang="en-US" smtClean="0"/>
              <a:t>12/9/2019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7E7A44-DABC-7643-9255-81D97F854201}" type="datetimeFigureOut">
              <a:rPr lang="en-US" smtClean="0"/>
              <a:t>12/9/2019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7E7A44-DABC-7643-9255-81D97F854201}" type="datetimeFigureOut">
              <a:rPr lang="en-US" smtClean="0"/>
              <a:t>12/9/2019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7E7A44-DABC-7643-9255-81D97F854201}" type="datetimeFigureOut">
              <a:rPr lang="en-US" smtClean="0"/>
              <a:t>12/9/2019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777E7A44-DABC-7643-9255-81D97F854201}" type="datetimeFigureOut">
              <a:rPr lang="en-US" smtClean="0"/>
              <a:t>12/9/2019</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6B4FCB1-3D60-F64D-924F-799BBEAF853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777E7A44-DABC-7643-9255-81D97F854201}" type="datetimeFigureOut">
              <a:rPr lang="en-US" smtClean="0"/>
              <a:t>12/9/2019</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6B4FCB1-3D60-F64D-924F-799BBEAF8531}"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777E7A44-DABC-7643-9255-81D97F854201}" type="datetimeFigureOut">
              <a:rPr lang="en-US" smtClean="0"/>
              <a:t>12/9/2019</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6B4FCB1-3D60-F64D-924F-799BBEAF8531}"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77E7A44-DABC-7643-9255-81D97F854201}" type="datetimeFigureOut">
              <a:rPr lang="en-US" smtClean="0"/>
              <a:t>12/9/2019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77E7A44-DABC-7643-9255-81D97F854201}" type="datetimeFigureOut">
              <a:rPr lang="en-US" smtClean="0"/>
              <a:t>12/9/2019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7E7A44-DABC-7643-9255-81D97F854201}" type="datetimeFigureOut">
              <a:rPr lang="en-US" smtClean="0"/>
              <a:t>12/9/2019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B4FCB1-3D60-F64D-924F-799BBEAF8531}"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777E7A44-DABC-7643-9255-81D97F854201}" type="datetimeFigureOut">
              <a:rPr lang="en-US" smtClean="0"/>
              <a:t>12/9/2019</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B6B4FCB1-3D60-F64D-924F-799BBEAF8531}"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77E7A44-DABC-7643-9255-81D97F854201}" type="datetimeFigureOut">
              <a:rPr lang="en-US" smtClean="0"/>
              <a:t>12/9/2019</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B4FCB1-3D60-F64D-924F-799BBEAF8531}" type="slidenum">
              <a:rPr lang="en-US" smtClean="0"/>
              <a:t>‹#›</a:t>
            </a:fld>
            <a:endParaRPr lang="en-US"/>
          </a:p>
        </p:txBody>
      </p:sp>
    </p:spTree>
    <p:extLst>
      <p:ext uri="{BB962C8B-B14F-4D97-AF65-F5344CB8AC3E}">
        <p14:creationId xmlns:p14="http://schemas.microsoft.com/office/powerpoint/2010/main" val="2020422385"/>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wmf"/></Relationships>
</file>

<file path=ppt/slides/_rels/slide7.xml.rels><?xml version="1.0" encoding="UTF-8" standalone="yes"?>
<Relationships xmlns="http://schemas.openxmlformats.org/package/2006/relationships"><Relationship Id="rId3" Type="http://schemas.openxmlformats.org/officeDocument/2006/relationships/hyperlink" Target="https://www.bbc.co.uk/news/uk-wales-50000586"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hyperlink" Target="mailto:https://www.powershow.com/view/1f1fa2-NmE3N/Pynciaur_Ysgol_powerpoint_ppt_presentation?varnishcache=1" TargetMode="External"/><Relationship Id="rId1" Type="http://schemas.openxmlformats.org/officeDocument/2006/relationships/slideLayout" Target="../slideLayouts/slideLayout17.xml"/><Relationship Id="rId4" Type="http://schemas.openxmlformats.org/officeDocument/2006/relationships/hyperlink" Target="https://www.powershow.com/view/1f1fa2-NmE3N/Pynciaur_Ysgol_powerpoint_ppt_presentation?varnishcache=1"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hyperlink" Target="https://quizizz.com/admin/quiz/59d3f83e37eabb11005f041d/cymraeg-i-bawb"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31726" t="12992" r="28186" b="13354"/>
          <a:stretch/>
        </p:blipFill>
        <p:spPr>
          <a:xfrm rot="16200000">
            <a:off x="4586833" y="-1769368"/>
            <a:ext cx="3251200" cy="8453110"/>
          </a:xfrm>
          <a:prstGeom prst="rect">
            <a:avLst/>
          </a:prstGeom>
        </p:spPr>
      </p:pic>
      <p:sp>
        <p:nvSpPr>
          <p:cNvPr id="2" name="TextBox 1"/>
          <p:cNvSpPr txBox="1"/>
          <p:nvPr/>
        </p:nvSpPr>
        <p:spPr>
          <a:xfrm>
            <a:off x="4498779" y="4082787"/>
            <a:ext cx="3427306" cy="923330"/>
          </a:xfrm>
          <a:prstGeom prst="rect">
            <a:avLst/>
          </a:prstGeom>
          <a:noFill/>
        </p:spPr>
        <p:txBody>
          <a:bodyPr wrap="square" rtlCol="0">
            <a:spAutoFit/>
          </a:bodyPr>
          <a:lstStyle/>
          <a:p>
            <a:r>
              <a:rPr lang="en-GB" sz="5400" b="1" dirty="0" smtClean="0">
                <a:solidFill>
                  <a:schemeClr val="accent2">
                    <a:lumMod val="60000"/>
                    <a:lumOff val="40000"/>
                  </a:schemeClr>
                </a:solidFill>
              </a:rPr>
              <a:t>Sesiwn </a:t>
            </a:r>
            <a:r>
              <a:rPr lang="en-GB" sz="5400" b="1" dirty="0" smtClean="0">
                <a:solidFill>
                  <a:schemeClr val="accent2">
                    <a:lumMod val="60000"/>
                    <a:lumOff val="40000"/>
                  </a:schemeClr>
                </a:solidFill>
              </a:rPr>
              <a:t>6</a:t>
            </a:r>
            <a:endParaRPr lang="en-GB" sz="5400" b="1" dirty="0">
              <a:solidFill>
                <a:schemeClr val="accent2">
                  <a:lumMod val="60000"/>
                  <a:lumOff val="40000"/>
                </a:schemeClr>
              </a:solidFill>
            </a:endParaRPr>
          </a:p>
        </p:txBody>
      </p:sp>
    </p:spTree>
    <p:extLst>
      <p:ext uri="{BB962C8B-B14F-4D97-AF65-F5344CB8AC3E}">
        <p14:creationId xmlns:p14="http://schemas.microsoft.com/office/powerpoint/2010/main" val="15322170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25440" y="301102"/>
            <a:ext cx="9448800" cy="1061407"/>
          </a:xfrm>
        </p:spPr>
        <p:txBody>
          <a:bodyPr/>
          <a:lstStyle/>
          <a:p>
            <a:r>
              <a:rPr lang="en-GB" dirty="0" err="1" smtClean="0">
                <a:solidFill>
                  <a:schemeClr val="accent6">
                    <a:lumMod val="60000"/>
                    <a:lumOff val="40000"/>
                  </a:schemeClr>
                </a:solidFill>
              </a:rPr>
              <a:t>Croeso</a:t>
            </a:r>
            <a:r>
              <a:rPr lang="en-GB" dirty="0" smtClean="0">
                <a:solidFill>
                  <a:schemeClr val="accent6">
                    <a:lumMod val="60000"/>
                    <a:lumOff val="40000"/>
                  </a:schemeClr>
                </a:solidFill>
              </a:rPr>
              <a:t> </a:t>
            </a:r>
            <a:r>
              <a:rPr lang="en-GB" dirty="0" err="1" smtClean="0">
                <a:solidFill>
                  <a:schemeClr val="accent6">
                    <a:lumMod val="60000"/>
                    <a:lumOff val="40000"/>
                  </a:schemeClr>
                </a:solidFill>
              </a:rPr>
              <a:t>n</a:t>
            </a:r>
            <a:r>
              <a:rPr lang="en-GB" dirty="0" err="1" smtClean="0">
                <a:solidFill>
                  <a:schemeClr val="accent6">
                    <a:lumMod val="60000"/>
                    <a:lumOff val="40000"/>
                  </a:schemeClr>
                </a:solidFill>
                <a:latin typeface="Calibri" panose="020F0502020204030204" pitchFamily="34" charset="0"/>
                <a:cs typeface="Calibri" panose="020F0502020204030204" pitchFamily="34" charset="0"/>
              </a:rPr>
              <a:t>Ô</a:t>
            </a:r>
            <a:r>
              <a:rPr lang="en-GB" dirty="0" err="1" smtClean="0">
                <a:solidFill>
                  <a:schemeClr val="accent6">
                    <a:lumMod val="60000"/>
                    <a:lumOff val="40000"/>
                  </a:schemeClr>
                </a:solidFill>
                <a:latin typeface="Cambria" panose="02040503050406030204" pitchFamily="18" charset="0"/>
              </a:rPr>
              <a:t>l</a:t>
            </a:r>
            <a:endParaRPr lang="en-GB" dirty="0">
              <a:solidFill>
                <a:schemeClr val="accent6">
                  <a:lumMod val="60000"/>
                  <a:lumOff val="40000"/>
                </a:schemeClr>
              </a:solidFill>
            </a:endParaRPr>
          </a:p>
        </p:txBody>
      </p:sp>
      <p:sp>
        <p:nvSpPr>
          <p:cNvPr id="3" name="Subtitle 2"/>
          <p:cNvSpPr>
            <a:spLocks noGrp="1"/>
          </p:cNvSpPr>
          <p:nvPr>
            <p:ph type="subTitle" idx="1"/>
          </p:nvPr>
        </p:nvSpPr>
        <p:spPr>
          <a:xfrm>
            <a:off x="6661573" y="1339961"/>
            <a:ext cx="9448800" cy="685800"/>
          </a:xfrm>
        </p:spPr>
        <p:txBody>
          <a:bodyPr/>
          <a:lstStyle/>
          <a:p>
            <a:r>
              <a:rPr lang="en-GB" dirty="0" smtClean="0"/>
              <a:t>WELCOME BACK</a:t>
            </a:r>
            <a:endParaRPr lang="en-GB" dirty="0"/>
          </a:p>
        </p:txBody>
      </p:sp>
      <p:pic>
        <p:nvPicPr>
          <p:cNvPr id="5" name="Picture 4" descr="404 Not Foun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4699" y="1908921"/>
            <a:ext cx="2172547" cy="1629411"/>
          </a:xfrm>
          <a:prstGeom prst="rect">
            <a:avLst/>
          </a:prstGeom>
        </p:spPr>
      </p:pic>
      <p:pic>
        <p:nvPicPr>
          <p:cNvPr id="6" name="Picture 5" descr="My submissive journey: September 20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7279" y="1858866"/>
            <a:ext cx="1822027" cy="1822027"/>
          </a:xfrm>
          <a:prstGeom prst="rect">
            <a:avLst/>
          </a:prstGeom>
        </p:spPr>
      </p:pic>
      <p:sp>
        <p:nvSpPr>
          <p:cNvPr id="7" name="TextBox 6"/>
          <p:cNvSpPr txBox="1"/>
          <p:nvPr/>
        </p:nvSpPr>
        <p:spPr>
          <a:xfrm>
            <a:off x="2227950" y="3680893"/>
            <a:ext cx="3298613" cy="1354217"/>
          </a:xfrm>
          <a:prstGeom prst="rect">
            <a:avLst/>
          </a:prstGeom>
          <a:noFill/>
        </p:spPr>
        <p:txBody>
          <a:bodyPr wrap="square" rtlCol="0">
            <a:spAutoFit/>
          </a:bodyPr>
          <a:lstStyle/>
          <a:p>
            <a:r>
              <a:rPr lang="en-GB" sz="3200" b="1" dirty="0" smtClean="0">
                <a:solidFill>
                  <a:schemeClr val="accent1"/>
                </a:solidFill>
              </a:rPr>
              <a:t>Beth </a:t>
            </a:r>
            <a:r>
              <a:rPr lang="en-GB" sz="3200" b="1" dirty="0" err="1" smtClean="0">
                <a:solidFill>
                  <a:schemeClr val="accent1"/>
                </a:solidFill>
              </a:rPr>
              <a:t>yw’r</a:t>
            </a:r>
            <a:r>
              <a:rPr lang="en-GB" sz="3200" b="1" dirty="0" smtClean="0">
                <a:solidFill>
                  <a:schemeClr val="accent1"/>
                </a:solidFill>
              </a:rPr>
              <a:t> </a:t>
            </a:r>
            <a:r>
              <a:rPr lang="en-GB" sz="3200" b="1" dirty="0" err="1" smtClean="0">
                <a:solidFill>
                  <a:schemeClr val="accent1"/>
                </a:solidFill>
              </a:rPr>
              <a:t>dyddiad</a:t>
            </a:r>
            <a:r>
              <a:rPr lang="en-GB" sz="3200" b="1" dirty="0">
                <a:solidFill>
                  <a:schemeClr val="accent1"/>
                </a:solidFill>
              </a:rPr>
              <a:t>?</a:t>
            </a:r>
            <a:endParaRPr lang="en-GB" sz="3200" b="1" dirty="0" smtClean="0">
              <a:solidFill>
                <a:schemeClr val="accent1"/>
              </a:solidFill>
            </a:endParaRPr>
          </a:p>
          <a:p>
            <a:endParaRPr lang="en-GB" dirty="0"/>
          </a:p>
        </p:txBody>
      </p:sp>
      <p:sp>
        <p:nvSpPr>
          <p:cNvPr id="8" name="TextBox 7"/>
          <p:cNvSpPr txBox="1"/>
          <p:nvPr/>
        </p:nvSpPr>
        <p:spPr>
          <a:xfrm>
            <a:off x="6904460" y="3657364"/>
            <a:ext cx="4084319" cy="1231106"/>
          </a:xfrm>
          <a:prstGeom prst="rect">
            <a:avLst/>
          </a:prstGeom>
          <a:noFill/>
        </p:spPr>
        <p:txBody>
          <a:bodyPr wrap="square" rtlCol="0">
            <a:spAutoFit/>
          </a:bodyPr>
          <a:lstStyle/>
          <a:p>
            <a:r>
              <a:rPr lang="en-GB" sz="2800" b="1" dirty="0" smtClean="0">
                <a:solidFill>
                  <a:schemeClr val="accent6">
                    <a:lumMod val="60000"/>
                    <a:lumOff val="40000"/>
                  </a:schemeClr>
                </a:solidFill>
              </a:rPr>
              <a:t>Beth </a:t>
            </a:r>
            <a:r>
              <a:rPr lang="en-GB" sz="2800" b="1" dirty="0" err="1" smtClean="0">
                <a:solidFill>
                  <a:schemeClr val="accent6">
                    <a:lumMod val="60000"/>
                    <a:lumOff val="40000"/>
                  </a:schemeClr>
                </a:solidFill>
              </a:rPr>
              <a:t>yw’r</a:t>
            </a:r>
            <a:r>
              <a:rPr lang="en-GB" sz="2800" b="1" dirty="0" smtClean="0">
                <a:solidFill>
                  <a:schemeClr val="accent6">
                    <a:lumMod val="60000"/>
                    <a:lumOff val="40000"/>
                  </a:schemeClr>
                </a:solidFill>
              </a:rPr>
              <a:t> </a:t>
            </a:r>
            <a:r>
              <a:rPr lang="en-GB" sz="2800" b="1" dirty="0" err="1" smtClean="0">
                <a:solidFill>
                  <a:schemeClr val="accent6">
                    <a:lumMod val="60000"/>
                    <a:lumOff val="40000"/>
                  </a:schemeClr>
                </a:solidFill>
              </a:rPr>
              <a:t>amser</a:t>
            </a:r>
            <a:r>
              <a:rPr lang="en-GB" sz="2800" b="1" dirty="0" smtClean="0">
                <a:solidFill>
                  <a:schemeClr val="accent6">
                    <a:lumMod val="60000"/>
                    <a:lumOff val="40000"/>
                  </a:schemeClr>
                </a:solidFill>
              </a:rPr>
              <a:t>?</a:t>
            </a:r>
          </a:p>
          <a:p>
            <a:r>
              <a:rPr lang="en-GB" sz="2800" b="1" dirty="0" smtClean="0">
                <a:solidFill>
                  <a:schemeClr val="accent1"/>
                </a:solidFill>
              </a:rPr>
              <a:t>Faint o’r </a:t>
            </a:r>
            <a:r>
              <a:rPr lang="en-GB" sz="2800" b="1" dirty="0" err="1" smtClean="0">
                <a:solidFill>
                  <a:schemeClr val="accent1"/>
                </a:solidFill>
              </a:rPr>
              <a:t>gloch</a:t>
            </a:r>
            <a:r>
              <a:rPr lang="en-GB" sz="2800" b="1" dirty="0" smtClean="0">
                <a:solidFill>
                  <a:schemeClr val="accent1"/>
                </a:solidFill>
              </a:rPr>
              <a:t> </a:t>
            </a:r>
            <a:r>
              <a:rPr lang="en-GB" sz="2800" b="1" dirty="0" err="1" smtClean="0">
                <a:solidFill>
                  <a:schemeClr val="accent1"/>
                </a:solidFill>
              </a:rPr>
              <a:t>yw</a:t>
            </a:r>
            <a:r>
              <a:rPr lang="en-GB" sz="2800" b="1" dirty="0" smtClean="0">
                <a:solidFill>
                  <a:schemeClr val="accent1"/>
                </a:solidFill>
              </a:rPr>
              <a:t> hi?</a:t>
            </a:r>
          </a:p>
          <a:p>
            <a:endParaRPr lang="en-GB" dirty="0"/>
          </a:p>
        </p:txBody>
      </p:sp>
    </p:spTree>
    <p:extLst>
      <p:ext uri="{BB962C8B-B14F-4D97-AF65-F5344CB8AC3E}">
        <p14:creationId xmlns:p14="http://schemas.microsoft.com/office/powerpoint/2010/main" val="28569025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15161-FC63-44D9-9A5B-A3F326542AA3}"/>
              </a:ext>
            </a:extLst>
          </p:cNvPr>
          <p:cNvSpPr>
            <a:spLocks noGrp="1"/>
          </p:cNvSpPr>
          <p:nvPr>
            <p:ph type="title"/>
          </p:nvPr>
        </p:nvSpPr>
        <p:spPr>
          <a:xfrm>
            <a:off x="1752283" y="1583490"/>
            <a:ext cx="8610600" cy="1293028"/>
          </a:xfrm>
        </p:spPr>
        <p:txBody>
          <a:bodyPr>
            <a:noAutofit/>
          </a:bodyPr>
          <a:lstStyle/>
          <a:p>
            <a:r>
              <a:rPr lang="cy-GB" b="1" dirty="0" smtClean="0">
                <a:solidFill>
                  <a:schemeClr val="accent2">
                    <a:lumMod val="60000"/>
                    <a:lumOff val="40000"/>
                  </a:schemeClr>
                </a:solidFill>
              </a:rPr>
              <a:t>Adborth </a:t>
            </a:r>
            <a:r>
              <a:rPr lang="cy-GB" b="1" dirty="0" smtClean="0">
                <a:solidFill>
                  <a:schemeClr val="accent2">
                    <a:lumMod val="60000"/>
                    <a:lumOff val="40000"/>
                  </a:schemeClr>
                </a:solidFill>
              </a:rPr>
              <a:t>o’ch profiadau addysgu proffesiynol</a:t>
            </a:r>
            <a:r>
              <a:rPr lang="cy-GB" dirty="0" smtClean="0"/>
              <a:t/>
            </a:r>
            <a:br>
              <a:rPr lang="cy-GB" dirty="0" smtClean="0"/>
            </a:br>
            <a:r>
              <a:rPr lang="cy-GB" b="1" dirty="0" err="1" smtClean="0">
                <a:solidFill>
                  <a:schemeClr val="accent6">
                    <a:lumMod val="60000"/>
                    <a:lumOff val="40000"/>
                  </a:schemeClr>
                </a:solidFill>
              </a:rPr>
              <a:t>feedback</a:t>
            </a:r>
            <a:r>
              <a:rPr lang="cy-GB" b="1" dirty="0" smtClean="0">
                <a:solidFill>
                  <a:schemeClr val="accent6">
                    <a:lumMod val="60000"/>
                    <a:lumOff val="40000"/>
                  </a:schemeClr>
                </a:solidFill>
              </a:rPr>
              <a:t> </a:t>
            </a:r>
            <a:r>
              <a:rPr lang="cy-GB" b="1" dirty="0" err="1" smtClean="0">
                <a:solidFill>
                  <a:schemeClr val="accent6">
                    <a:lumMod val="60000"/>
                    <a:lumOff val="40000"/>
                  </a:schemeClr>
                </a:solidFill>
              </a:rPr>
              <a:t>from</a:t>
            </a:r>
            <a:r>
              <a:rPr lang="cy-GB" b="1" dirty="0" smtClean="0">
                <a:solidFill>
                  <a:schemeClr val="accent6">
                    <a:lumMod val="60000"/>
                    <a:lumOff val="40000"/>
                  </a:schemeClr>
                </a:solidFill>
              </a:rPr>
              <a:t> </a:t>
            </a:r>
            <a:r>
              <a:rPr lang="cy-GB" b="1" dirty="0" err="1" smtClean="0">
                <a:solidFill>
                  <a:schemeClr val="accent6">
                    <a:lumMod val="60000"/>
                    <a:lumOff val="40000"/>
                  </a:schemeClr>
                </a:solidFill>
              </a:rPr>
              <a:t>your</a:t>
            </a:r>
            <a:r>
              <a:rPr lang="cy-GB" b="1" dirty="0" smtClean="0">
                <a:solidFill>
                  <a:schemeClr val="accent6">
                    <a:lumMod val="60000"/>
                    <a:lumOff val="40000"/>
                  </a:schemeClr>
                </a:solidFill>
              </a:rPr>
              <a:t> Professional </a:t>
            </a:r>
            <a:r>
              <a:rPr lang="cy-GB" b="1" dirty="0" err="1" smtClean="0">
                <a:solidFill>
                  <a:schemeClr val="accent6">
                    <a:lumMod val="60000"/>
                    <a:lumOff val="40000"/>
                  </a:schemeClr>
                </a:solidFill>
              </a:rPr>
              <a:t>teaching</a:t>
            </a:r>
            <a:r>
              <a:rPr lang="cy-GB" b="1" dirty="0" smtClean="0">
                <a:solidFill>
                  <a:schemeClr val="accent6">
                    <a:lumMod val="60000"/>
                    <a:lumOff val="40000"/>
                  </a:schemeClr>
                </a:solidFill>
              </a:rPr>
              <a:t> </a:t>
            </a:r>
            <a:r>
              <a:rPr lang="cy-GB" b="1" dirty="0" err="1" smtClean="0">
                <a:solidFill>
                  <a:schemeClr val="accent6">
                    <a:lumMod val="60000"/>
                    <a:lumOff val="40000"/>
                  </a:schemeClr>
                </a:solidFill>
              </a:rPr>
              <a:t>experiences</a:t>
            </a:r>
            <a:endParaRPr lang="cy-GB" b="1" dirty="0">
              <a:solidFill>
                <a:schemeClr val="accent6">
                  <a:lumMod val="60000"/>
                  <a:lumOff val="40000"/>
                </a:schemeClr>
              </a:solidFill>
            </a:endParaRPr>
          </a:p>
        </p:txBody>
      </p:sp>
      <p:pic>
        <p:nvPicPr>
          <p:cNvPr id="5" name="Picture 4" descr="Flag of Wales - Wikipedi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0598" y="3657600"/>
            <a:ext cx="4605867" cy="2763520"/>
          </a:xfrm>
          <a:prstGeom prst="rect">
            <a:avLst/>
          </a:prstGeom>
        </p:spPr>
      </p:pic>
    </p:spTree>
    <p:extLst>
      <p:ext uri="{BB962C8B-B14F-4D97-AF65-F5344CB8AC3E}">
        <p14:creationId xmlns:p14="http://schemas.microsoft.com/office/powerpoint/2010/main" val="40107124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4" descr="speaking">
            <a:extLst>
              <a:ext uri="{FF2B5EF4-FFF2-40B4-BE49-F238E27FC236}">
                <a16:creationId xmlns:a16="http://schemas.microsoft.com/office/drawing/2014/main" id="{2CBB8626-DEF9-4B7E-85BA-C7DF132113E0}"/>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8904" y="472814"/>
            <a:ext cx="872991" cy="7575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EBEBB8A7-ABA8-41B6-B048-EE08FA2C96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682343"/>
            <a:ext cx="12192000" cy="1175657"/>
          </a:xfrm>
          <a:prstGeom prst="rect">
            <a:avLst/>
          </a:prstGeom>
        </p:spPr>
      </p:pic>
      <p:sp>
        <p:nvSpPr>
          <p:cNvPr id="2" name="Title 1">
            <a:extLst>
              <a:ext uri="{FF2B5EF4-FFF2-40B4-BE49-F238E27FC236}">
                <a16:creationId xmlns:a16="http://schemas.microsoft.com/office/drawing/2014/main" id="{C47D2FE7-0552-44FF-96EE-5484C56D98BA}"/>
              </a:ext>
            </a:extLst>
          </p:cNvPr>
          <p:cNvSpPr>
            <a:spLocks noGrp="1"/>
          </p:cNvSpPr>
          <p:nvPr>
            <p:ph type="title"/>
          </p:nvPr>
        </p:nvSpPr>
        <p:spPr>
          <a:xfrm>
            <a:off x="2197187" y="681272"/>
            <a:ext cx="9864552" cy="1098193"/>
          </a:xfrm>
        </p:spPr>
        <p:txBody>
          <a:bodyPr>
            <a:normAutofit fontScale="90000"/>
          </a:bodyPr>
          <a:lstStyle/>
          <a:p>
            <a:r>
              <a:rPr lang="cy-GB" b="1" dirty="0"/>
              <a:t>Eich profiad ysgol / Your school experience</a:t>
            </a:r>
            <a:endParaRPr lang="en-GB" b="1" dirty="0"/>
          </a:p>
        </p:txBody>
      </p:sp>
      <p:graphicFrame>
        <p:nvGraphicFramePr>
          <p:cNvPr id="35" name="Content Placeholder 2"/>
          <p:cNvGraphicFramePr>
            <a:graphicFrameLocks noGrp="1"/>
          </p:cNvGraphicFramePr>
          <p:nvPr>
            <p:ph idx="1"/>
            <p:extLst>
              <p:ext uri="{D42A27DB-BD31-4B8C-83A1-F6EECF244321}">
                <p14:modId xmlns:p14="http://schemas.microsoft.com/office/powerpoint/2010/main" val="124620009"/>
              </p:ext>
            </p:extLst>
          </p:nvPr>
        </p:nvGraphicFramePr>
        <p:xfrm>
          <a:off x="838200" y="1675564"/>
          <a:ext cx="10515600" cy="34418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2">
            <a:extLst>
              <a:ext uri="{FF2B5EF4-FFF2-40B4-BE49-F238E27FC236}">
                <a16:creationId xmlns:a16="http://schemas.microsoft.com/office/drawing/2014/main" id="{D8A8844B-4A8B-40C5-8CF9-A35B5C4C820C}"/>
              </a:ext>
            </a:extLst>
          </p:cNvPr>
          <p:cNvSpPr/>
          <p:nvPr/>
        </p:nvSpPr>
        <p:spPr>
          <a:xfrm>
            <a:off x="7868356" y="3680178"/>
            <a:ext cx="2404533" cy="14372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b="1" dirty="0"/>
              <a:t>1st Question</a:t>
            </a:r>
            <a:endParaRPr lang="en-GB" b="1" dirty="0"/>
          </a:p>
        </p:txBody>
      </p:sp>
      <p:sp>
        <p:nvSpPr>
          <p:cNvPr id="5" name="TextBox 4"/>
          <p:cNvSpPr txBox="1"/>
          <p:nvPr/>
        </p:nvSpPr>
        <p:spPr>
          <a:xfrm>
            <a:off x="5153025" y="1915753"/>
            <a:ext cx="1885950" cy="1015663"/>
          </a:xfrm>
          <a:prstGeom prst="rect">
            <a:avLst/>
          </a:prstGeom>
          <a:noFill/>
        </p:spPr>
        <p:txBody>
          <a:bodyPr wrap="square" rtlCol="0">
            <a:spAutoFit/>
          </a:bodyPr>
          <a:lstStyle/>
          <a:p>
            <a:r>
              <a:rPr lang="en-GB" sz="1500" b="1" dirty="0" smtClean="0"/>
              <a:t>Feel free to make some notes to remind yourself if you wish.</a:t>
            </a:r>
            <a:endParaRPr lang="en-GB" sz="1500" b="1" dirty="0"/>
          </a:p>
        </p:txBody>
      </p:sp>
    </p:spTree>
    <p:extLst>
      <p:ext uri="{BB962C8B-B14F-4D97-AF65-F5344CB8AC3E}">
        <p14:creationId xmlns:p14="http://schemas.microsoft.com/office/powerpoint/2010/main" val="392408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1500"/>
                                        <p:tgtEl>
                                          <p:spTgt spid="3"/>
                                        </p:tgtEl>
                                        <p:attrNameLst>
                                          <p:attrName>ppt_w</p:attrName>
                                        </p:attrNameLst>
                                      </p:cBhvr>
                                      <p:tavLst>
                                        <p:tav tm="0">
                                          <p:val>
                                            <p:strVal val="ppt_w"/>
                                          </p:val>
                                        </p:tav>
                                        <p:tav tm="100000">
                                          <p:val>
                                            <p:fltVal val="0"/>
                                          </p:val>
                                        </p:tav>
                                      </p:tavLst>
                                    </p:anim>
                                    <p:anim calcmode="lin" valueType="num">
                                      <p:cBhvr>
                                        <p:cTn id="7" dur="1500"/>
                                        <p:tgtEl>
                                          <p:spTgt spid="3"/>
                                        </p:tgtEl>
                                        <p:attrNameLst>
                                          <p:attrName>ppt_h</p:attrName>
                                        </p:attrNameLst>
                                      </p:cBhvr>
                                      <p:tavLst>
                                        <p:tav tm="0">
                                          <p:val>
                                            <p:strVal val="ppt_h"/>
                                          </p:val>
                                        </p:tav>
                                        <p:tav tm="100000">
                                          <p:val>
                                            <p:fltVal val="0"/>
                                          </p:val>
                                        </p:tav>
                                      </p:tavLst>
                                    </p:anim>
                                    <p:animEffect transition="out" filter="fade">
                                      <p:cBhvr>
                                        <p:cTn id="8" dur="1500"/>
                                        <p:tgtEl>
                                          <p:spTgt spid="3"/>
                                        </p:tgtEl>
                                      </p:cBhvr>
                                    </p:animEffect>
                                    <p:set>
                                      <p:cBhvr>
                                        <p:cTn id="9" dur="1" fill="hold">
                                          <p:stCondLst>
                                            <p:cond delay="1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1544" y="1484784"/>
            <a:ext cx="8229600" cy="4997152"/>
          </a:xfrm>
        </p:spPr>
        <p:txBody>
          <a:bodyPr>
            <a:normAutofit/>
          </a:bodyPr>
          <a:lstStyle/>
          <a:p>
            <a:pPr marL="514350" indent="-514350">
              <a:buAutoNum type="arabicPeriod"/>
            </a:pPr>
            <a:endParaRPr lang="en-GB" dirty="0"/>
          </a:p>
          <a:p>
            <a:pPr marL="514350" indent="-514350">
              <a:buAutoNum type="arabicPeriod"/>
            </a:pPr>
            <a:endParaRPr lang="en-GB" dirty="0"/>
          </a:p>
          <a:p>
            <a:pPr marL="514350" indent="-514350">
              <a:buAutoNum type="arabicPeriod"/>
            </a:pPr>
            <a:endParaRPr lang="en-GB" dirty="0"/>
          </a:p>
          <a:p>
            <a:pPr marL="514350" indent="-514350">
              <a:buAutoNum type="arabicPeriod"/>
            </a:pPr>
            <a:endParaRPr lang="en-GB" dirty="0"/>
          </a:p>
          <a:p>
            <a:pPr marL="514350" indent="-514350">
              <a:buAutoNum type="arabicPeriod"/>
            </a:pPr>
            <a:endParaRPr lang="en-GB" dirty="0"/>
          </a:p>
          <a:p>
            <a:pPr>
              <a:buNone/>
            </a:pPr>
            <a:endParaRPr lang="en-GB" dirty="0"/>
          </a:p>
        </p:txBody>
      </p:sp>
      <p:sp>
        <p:nvSpPr>
          <p:cNvPr id="11" name="Rounded Rectangle 10"/>
          <p:cNvSpPr/>
          <p:nvPr/>
        </p:nvSpPr>
        <p:spPr>
          <a:xfrm>
            <a:off x="2063552" y="1916832"/>
            <a:ext cx="2592288" cy="1728192"/>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2300" b="1" dirty="0">
                <a:solidFill>
                  <a:schemeClr val="tx1"/>
                </a:solidFill>
                <a:latin typeface="Calibri" panose="020F0502020204030204" pitchFamily="34" charset="0"/>
              </a:rPr>
              <a:t>Describe your school’s linguistic profile.</a:t>
            </a:r>
            <a:endParaRPr lang="en-GB" sz="2300" b="1" dirty="0">
              <a:solidFill>
                <a:schemeClr val="tx1"/>
              </a:solidFill>
              <a:latin typeface="Calibri" panose="020F0502020204030204" pitchFamily="34" charset="0"/>
            </a:endParaRPr>
          </a:p>
        </p:txBody>
      </p:sp>
      <p:sp>
        <p:nvSpPr>
          <p:cNvPr id="13" name="Rounded Rectangle 12"/>
          <p:cNvSpPr/>
          <p:nvPr/>
        </p:nvSpPr>
        <p:spPr>
          <a:xfrm>
            <a:off x="4799856" y="1916832"/>
            <a:ext cx="2592288" cy="1728192"/>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2300" b="1" dirty="0">
                <a:solidFill>
                  <a:schemeClr val="tx1"/>
                </a:solidFill>
                <a:latin typeface="Calibri" panose="020F0502020204030204" pitchFamily="34" charset="0"/>
              </a:rPr>
              <a:t>Have you made use of any Welsh in school yet? If so, where/in what context?</a:t>
            </a:r>
            <a:endParaRPr lang="en-GB" sz="2300" b="1" dirty="0">
              <a:solidFill>
                <a:schemeClr val="tx1"/>
              </a:solidFill>
              <a:latin typeface="Calibri" panose="020F0502020204030204" pitchFamily="34" charset="0"/>
            </a:endParaRPr>
          </a:p>
        </p:txBody>
      </p:sp>
      <p:sp>
        <p:nvSpPr>
          <p:cNvPr id="14" name="Rounded Rectangle 13"/>
          <p:cNvSpPr/>
          <p:nvPr/>
        </p:nvSpPr>
        <p:spPr>
          <a:xfrm>
            <a:off x="7536160" y="1916832"/>
            <a:ext cx="2592288" cy="172819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2300" b="1" dirty="0">
                <a:solidFill>
                  <a:schemeClr val="tx1"/>
                </a:solidFill>
                <a:latin typeface="Calibri" panose="020F0502020204030204" pitchFamily="34" charset="0"/>
              </a:rPr>
              <a:t>Share what you know about your school’s Welsh language policy.</a:t>
            </a:r>
            <a:endParaRPr lang="en-GB" sz="2300" b="1" dirty="0">
              <a:solidFill>
                <a:schemeClr val="tx1"/>
              </a:solidFill>
              <a:latin typeface="Calibri" panose="020F0502020204030204" pitchFamily="34" charset="0"/>
            </a:endParaRPr>
          </a:p>
        </p:txBody>
      </p:sp>
      <p:sp>
        <p:nvSpPr>
          <p:cNvPr id="15" name="Rounded Rectangle 14"/>
          <p:cNvSpPr/>
          <p:nvPr/>
        </p:nvSpPr>
        <p:spPr>
          <a:xfrm>
            <a:off x="2063552" y="3789040"/>
            <a:ext cx="2592288" cy="172819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1600" b="1" dirty="0">
                <a:solidFill>
                  <a:schemeClr val="tx1"/>
                </a:solidFill>
                <a:latin typeface="Calibri" panose="020F0502020204030204" pitchFamily="34" charset="0"/>
              </a:rPr>
              <a:t>In which departments did you see good practice in terms of using Welsh? What differences were there between these and other departments?</a:t>
            </a:r>
            <a:endParaRPr lang="en-GB" sz="1600" b="1" dirty="0">
              <a:solidFill>
                <a:schemeClr val="tx1"/>
              </a:solidFill>
              <a:latin typeface="Calibri" panose="020F0502020204030204" pitchFamily="34" charset="0"/>
            </a:endParaRPr>
          </a:p>
        </p:txBody>
      </p:sp>
      <p:sp>
        <p:nvSpPr>
          <p:cNvPr id="16" name="Rounded Rectangle 15"/>
          <p:cNvSpPr/>
          <p:nvPr/>
        </p:nvSpPr>
        <p:spPr>
          <a:xfrm>
            <a:off x="4799856" y="3789040"/>
            <a:ext cx="2592288" cy="1728192"/>
          </a:xfrm>
          <a:prstGeom prst="roundRect">
            <a:avLst/>
          </a:prstGeom>
          <a:solidFill>
            <a:srgbClr val="856BA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1700" b="1" dirty="0">
                <a:solidFill>
                  <a:schemeClr val="bg1"/>
                </a:solidFill>
                <a:latin typeface="Calibri" panose="020F0502020204030204" pitchFamily="34" charset="0"/>
              </a:rPr>
              <a:t>What were the strengths of pupils’ Welsh language experiences in your school? How could they be improved further?</a:t>
            </a:r>
            <a:endParaRPr lang="en-GB" sz="1700" b="1" dirty="0">
              <a:solidFill>
                <a:schemeClr val="bg1"/>
              </a:solidFill>
              <a:latin typeface="Calibri" panose="020F0502020204030204" pitchFamily="34" charset="0"/>
            </a:endParaRPr>
          </a:p>
        </p:txBody>
      </p:sp>
      <p:sp>
        <p:nvSpPr>
          <p:cNvPr id="17" name="Rounded Rectangle 16"/>
          <p:cNvSpPr/>
          <p:nvPr/>
        </p:nvSpPr>
        <p:spPr>
          <a:xfrm>
            <a:off x="7536160" y="3789040"/>
            <a:ext cx="2592288" cy="172819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300" b="1" dirty="0">
                <a:solidFill>
                  <a:schemeClr val="bg1"/>
                </a:solidFill>
                <a:latin typeface="Calibri" panose="020F0502020204030204" pitchFamily="34" charset="0"/>
              </a:rPr>
              <a:t>Did you notice any particular linguistic patterns being used/ encouraged?</a:t>
            </a:r>
          </a:p>
        </p:txBody>
      </p:sp>
      <p:sp>
        <p:nvSpPr>
          <p:cNvPr id="18" name="Rounded Rectangle 17"/>
          <p:cNvSpPr/>
          <p:nvPr/>
        </p:nvSpPr>
        <p:spPr>
          <a:xfrm>
            <a:off x="4799856" y="1916832"/>
            <a:ext cx="2592288" cy="1728192"/>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2</a:t>
            </a:r>
          </a:p>
        </p:txBody>
      </p:sp>
      <p:sp>
        <p:nvSpPr>
          <p:cNvPr id="19" name="Rounded Rectangle 18"/>
          <p:cNvSpPr/>
          <p:nvPr/>
        </p:nvSpPr>
        <p:spPr>
          <a:xfrm>
            <a:off x="7536160" y="1916832"/>
            <a:ext cx="2592288" cy="172819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3</a:t>
            </a:r>
          </a:p>
        </p:txBody>
      </p:sp>
      <p:sp>
        <p:nvSpPr>
          <p:cNvPr id="20" name="Rounded Rectangle 19"/>
          <p:cNvSpPr/>
          <p:nvPr/>
        </p:nvSpPr>
        <p:spPr>
          <a:xfrm>
            <a:off x="2072564" y="3789040"/>
            <a:ext cx="2592288" cy="172819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4</a:t>
            </a:r>
          </a:p>
        </p:txBody>
      </p:sp>
      <p:sp>
        <p:nvSpPr>
          <p:cNvPr id="21" name="Rounded Rectangle 20"/>
          <p:cNvSpPr/>
          <p:nvPr/>
        </p:nvSpPr>
        <p:spPr>
          <a:xfrm>
            <a:off x="4790844" y="3789040"/>
            <a:ext cx="2592288" cy="1728192"/>
          </a:xfrm>
          <a:prstGeom prst="roundRect">
            <a:avLst/>
          </a:prstGeom>
          <a:solidFill>
            <a:srgbClr val="856BA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5</a:t>
            </a:r>
          </a:p>
        </p:txBody>
      </p:sp>
      <p:sp>
        <p:nvSpPr>
          <p:cNvPr id="22" name="Rounded Rectangle 21"/>
          <p:cNvSpPr/>
          <p:nvPr/>
        </p:nvSpPr>
        <p:spPr>
          <a:xfrm>
            <a:off x="7536160" y="3789040"/>
            <a:ext cx="2592288" cy="172819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6</a:t>
            </a:r>
          </a:p>
        </p:txBody>
      </p:sp>
      <p:pic>
        <p:nvPicPr>
          <p:cNvPr id="23" name="Picture 22">
            <a:extLst>
              <a:ext uri="{FF2B5EF4-FFF2-40B4-BE49-F238E27FC236}">
                <a16:creationId xmlns:a16="http://schemas.microsoft.com/office/drawing/2014/main" id="{370B47BA-5C32-4D58-A0BA-A897786E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71430"/>
            <a:ext cx="12192000" cy="1175657"/>
          </a:xfrm>
          <a:prstGeom prst="rect">
            <a:avLst/>
          </a:prstGeom>
        </p:spPr>
      </p:pic>
      <p:sp>
        <p:nvSpPr>
          <p:cNvPr id="5" name="Title 4">
            <a:extLst>
              <a:ext uri="{FF2B5EF4-FFF2-40B4-BE49-F238E27FC236}">
                <a16:creationId xmlns:a16="http://schemas.microsoft.com/office/drawing/2014/main" id="{5269A72C-0637-4784-8EA4-6F40AF11FDC0}"/>
              </a:ext>
            </a:extLst>
          </p:cNvPr>
          <p:cNvSpPr>
            <a:spLocks noGrp="1"/>
          </p:cNvSpPr>
          <p:nvPr>
            <p:ph type="title"/>
          </p:nvPr>
        </p:nvSpPr>
        <p:spPr>
          <a:xfrm>
            <a:off x="1721535" y="518433"/>
            <a:ext cx="10515600" cy="1325563"/>
          </a:xfrm>
        </p:spPr>
        <p:txBody>
          <a:bodyPr/>
          <a:lstStyle/>
          <a:p>
            <a:r>
              <a:rPr lang="cy-GB" b="1" dirty="0"/>
              <a:t>Adborth / Feedback</a:t>
            </a:r>
            <a:endParaRPr lang="en-GB" b="1" dirty="0"/>
          </a:p>
        </p:txBody>
      </p:sp>
      <p:pic>
        <p:nvPicPr>
          <p:cNvPr id="24" name="Picture 4" descr="speaking">
            <a:extLst>
              <a:ext uri="{FF2B5EF4-FFF2-40B4-BE49-F238E27FC236}">
                <a16:creationId xmlns:a16="http://schemas.microsoft.com/office/drawing/2014/main" id="{01334B44-968C-41AE-9C9E-4692D8AF215E}"/>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8544" y="584781"/>
            <a:ext cx="872991" cy="7575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4587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1"/>
                                        </p:tgtEl>
                                        <p:attrNameLst>
                                          <p:attrName>ppt_x</p:attrName>
                                        </p:attrNameLst>
                                      </p:cBhvr>
                                      <p:tavLst>
                                        <p:tav tm="0">
                                          <p:val>
                                            <p:strVal val="ppt_x"/>
                                          </p:val>
                                        </p:tav>
                                        <p:tav tm="100000">
                                          <p:val>
                                            <p:strVal val="ppt_x"/>
                                          </p:val>
                                        </p:tav>
                                      </p:tavLst>
                                    </p:anim>
                                    <p:anim calcmode="lin" valueType="num">
                                      <p:cBhvr additive="base">
                                        <p:cTn id="7" dur="500"/>
                                        <p:tgtEl>
                                          <p:spTgt spid="21"/>
                                        </p:tgtEl>
                                        <p:attrNameLst>
                                          <p:attrName>ppt_y</p:attrName>
                                        </p:attrNameLst>
                                      </p:cBhvr>
                                      <p:tavLst>
                                        <p:tav tm="0">
                                          <p:val>
                                            <p:strVal val="ppt_y"/>
                                          </p:val>
                                        </p:tav>
                                        <p:tav tm="100000">
                                          <p:val>
                                            <p:strVal val="1+ppt_h/2"/>
                                          </p:val>
                                        </p:tav>
                                      </p:tavLst>
                                    </p:anim>
                                    <p:set>
                                      <p:cBhvr>
                                        <p:cTn id="8"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9" restart="whenNotActive" fill="hold" evtFilter="cancelBubble" nodeType="interactiveSeq">
                <p:stCondLst>
                  <p:cond evt="onClick" delay="0">
                    <p:tgtEl>
                      <p:spTgt spid="18"/>
                    </p:tgtEl>
                  </p:cond>
                </p:stCondLst>
                <p:endSync evt="end" delay="0">
                  <p:rtn val="all"/>
                </p:endSync>
                <p:childTnLst>
                  <p:par>
                    <p:cTn id="10" fill="hold">
                      <p:stCondLst>
                        <p:cond delay="0"/>
                      </p:stCondLst>
                      <p:childTnLst>
                        <p:par>
                          <p:cTn id="11" fill="hold">
                            <p:stCondLst>
                              <p:cond delay="0"/>
                            </p:stCondLst>
                            <p:childTnLst>
                              <p:par>
                                <p:cTn id="12" presetID="2" presetClass="exit" presetSubtype="4" fill="hold" grpId="0" nodeType="clickEffect">
                                  <p:stCondLst>
                                    <p:cond delay="0"/>
                                  </p:stCondLst>
                                  <p:childTnLst>
                                    <p:anim calcmode="lin" valueType="num">
                                      <p:cBhvr additive="base">
                                        <p:cTn id="13" dur="500"/>
                                        <p:tgtEl>
                                          <p:spTgt spid="18"/>
                                        </p:tgtEl>
                                        <p:attrNameLst>
                                          <p:attrName>ppt_x</p:attrName>
                                        </p:attrNameLst>
                                      </p:cBhvr>
                                      <p:tavLst>
                                        <p:tav tm="0">
                                          <p:val>
                                            <p:strVal val="ppt_x"/>
                                          </p:val>
                                        </p:tav>
                                        <p:tav tm="100000">
                                          <p:val>
                                            <p:strVal val="ppt_x"/>
                                          </p:val>
                                        </p:tav>
                                      </p:tavLst>
                                    </p:anim>
                                    <p:anim calcmode="lin" valueType="num">
                                      <p:cBhvr additive="base">
                                        <p:cTn id="14" dur="500"/>
                                        <p:tgtEl>
                                          <p:spTgt spid="18"/>
                                        </p:tgtEl>
                                        <p:attrNameLst>
                                          <p:attrName>ppt_y</p:attrName>
                                        </p:attrNameLst>
                                      </p:cBhvr>
                                      <p:tavLst>
                                        <p:tav tm="0">
                                          <p:val>
                                            <p:strVal val="ppt_y"/>
                                          </p:val>
                                        </p:tav>
                                        <p:tav tm="100000">
                                          <p:val>
                                            <p:strVal val="1+ppt_h/2"/>
                                          </p:val>
                                        </p:tav>
                                      </p:tavLst>
                                    </p:anim>
                                    <p:set>
                                      <p:cBhvr>
                                        <p:cTn id="1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6" restart="whenNotActive" fill="hold" evtFilter="cancelBubble" nodeType="interactiveSeq">
                <p:stCondLst>
                  <p:cond evt="onClick" delay="0">
                    <p:tgtEl>
                      <p:spTgt spid="19"/>
                    </p:tgtEl>
                  </p:cond>
                </p:stCondLst>
                <p:endSync evt="end" delay="0">
                  <p:rtn val="all"/>
                </p:endSync>
                <p:childTnLst>
                  <p:par>
                    <p:cTn id="17" fill="hold">
                      <p:stCondLst>
                        <p:cond delay="0"/>
                      </p:stCondLst>
                      <p:childTnLst>
                        <p:par>
                          <p:cTn id="18" fill="hold">
                            <p:stCondLst>
                              <p:cond delay="0"/>
                            </p:stCondLst>
                            <p:childTnLst>
                              <p:par>
                                <p:cTn id="19" presetID="2" presetClass="exit" presetSubtype="4" fill="hold" grpId="0" nodeType="clickEffect">
                                  <p:stCondLst>
                                    <p:cond delay="0"/>
                                  </p:stCondLst>
                                  <p:childTnLst>
                                    <p:anim calcmode="lin" valueType="num">
                                      <p:cBhvr additive="base">
                                        <p:cTn id="20" dur="500"/>
                                        <p:tgtEl>
                                          <p:spTgt spid="19"/>
                                        </p:tgtEl>
                                        <p:attrNameLst>
                                          <p:attrName>ppt_x</p:attrName>
                                        </p:attrNameLst>
                                      </p:cBhvr>
                                      <p:tavLst>
                                        <p:tav tm="0">
                                          <p:val>
                                            <p:strVal val="ppt_x"/>
                                          </p:val>
                                        </p:tav>
                                        <p:tav tm="100000">
                                          <p:val>
                                            <p:strVal val="ppt_x"/>
                                          </p:val>
                                        </p:tav>
                                      </p:tavLst>
                                    </p:anim>
                                    <p:anim calcmode="lin" valueType="num">
                                      <p:cBhvr additive="base">
                                        <p:cTn id="21" dur="500"/>
                                        <p:tgtEl>
                                          <p:spTgt spid="19"/>
                                        </p:tgtEl>
                                        <p:attrNameLst>
                                          <p:attrName>ppt_y</p:attrName>
                                        </p:attrNameLst>
                                      </p:cBhvr>
                                      <p:tavLst>
                                        <p:tav tm="0">
                                          <p:val>
                                            <p:strVal val="ppt_y"/>
                                          </p:val>
                                        </p:tav>
                                        <p:tav tm="100000">
                                          <p:val>
                                            <p:strVal val="1+ppt_h/2"/>
                                          </p:val>
                                        </p:tav>
                                      </p:tavLst>
                                    </p:anim>
                                    <p:set>
                                      <p:cBhvr>
                                        <p:cTn id="2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2" presetClass="exit" presetSubtype="4" fill="hold" grpId="0" nodeType="clickEffect">
                                  <p:stCondLst>
                                    <p:cond delay="0"/>
                                  </p:stCondLst>
                                  <p:childTnLst>
                                    <p:anim calcmode="lin" valueType="num">
                                      <p:cBhvr additive="base">
                                        <p:cTn id="27" dur="500"/>
                                        <p:tgtEl>
                                          <p:spTgt spid="20"/>
                                        </p:tgtEl>
                                        <p:attrNameLst>
                                          <p:attrName>ppt_x</p:attrName>
                                        </p:attrNameLst>
                                      </p:cBhvr>
                                      <p:tavLst>
                                        <p:tav tm="0">
                                          <p:val>
                                            <p:strVal val="ppt_x"/>
                                          </p:val>
                                        </p:tav>
                                        <p:tav tm="100000">
                                          <p:val>
                                            <p:strVal val="ppt_x"/>
                                          </p:val>
                                        </p:tav>
                                      </p:tavLst>
                                    </p:anim>
                                    <p:anim calcmode="lin" valueType="num">
                                      <p:cBhvr additive="base">
                                        <p:cTn id="28" dur="500"/>
                                        <p:tgtEl>
                                          <p:spTgt spid="20"/>
                                        </p:tgtEl>
                                        <p:attrNameLst>
                                          <p:attrName>ppt_y</p:attrName>
                                        </p:attrNameLst>
                                      </p:cBhvr>
                                      <p:tavLst>
                                        <p:tav tm="0">
                                          <p:val>
                                            <p:strVal val="ppt_y"/>
                                          </p:val>
                                        </p:tav>
                                        <p:tav tm="100000">
                                          <p:val>
                                            <p:strVal val="1+ppt_h/2"/>
                                          </p:val>
                                        </p:tav>
                                      </p:tavLst>
                                    </p:anim>
                                    <p:set>
                                      <p:cBhvr>
                                        <p:cTn id="29"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30" restart="whenNotActive" fill="hold" evtFilter="cancelBubble" nodeType="interactiveSeq">
                <p:stCondLst>
                  <p:cond evt="onClick" delay="0">
                    <p:tgtEl>
                      <p:spTgt spid="22"/>
                    </p:tgtEl>
                  </p:cond>
                </p:stCondLst>
                <p:endSync evt="end" delay="0">
                  <p:rtn val="all"/>
                </p:endSync>
                <p:childTnLst>
                  <p:par>
                    <p:cTn id="31" fill="hold">
                      <p:stCondLst>
                        <p:cond delay="0"/>
                      </p:stCondLst>
                      <p:childTnLst>
                        <p:par>
                          <p:cTn id="32" fill="hold">
                            <p:stCondLst>
                              <p:cond delay="0"/>
                            </p:stCondLst>
                            <p:childTnLst>
                              <p:par>
                                <p:cTn id="33" presetID="2" presetClass="exit" presetSubtype="4" fill="hold" grpId="0" nodeType="clickEffect">
                                  <p:stCondLst>
                                    <p:cond delay="0"/>
                                  </p:stCondLst>
                                  <p:childTnLst>
                                    <p:anim calcmode="lin" valueType="num">
                                      <p:cBhvr additive="base">
                                        <p:cTn id="34" dur="500"/>
                                        <p:tgtEl>
                                          <p:spTgt spid="22"/>
                                        </p:tgtEl>
                                        <p:attrNameLst>
                                          <p:attrName>ppt_x</p:attrName>
                                        </p:attrNameLst>
                                      </p:cBhvr>
                                      <p:tavLst>
                                        <p:tav tm="0">
                                          <p:val>
                                            <p:strVal val="ppt_x"/>
                                          </p:val>
                                        </p:tav>
                                        <p:tav tm="100000">
                                          <p:val>
                                            <p:strVal val="ppt_x"/>
                                          </p:val>
                                        </p:tav>
                                      </p:tavLst>
                                    </p:anim>
                                    <p:anim calcmode="lin" valueType="num">
                                      <p:cBhvr additive="base">
                                        <p:cTn id="35" dur="500"/>
                                        <p:tgtEl>
                                          <p:spTgt spid="22"/>
                                        </p:tgtEl>
                                        <p:attrNameLst>
                                          <p:attrName>ppt_y</p:attrName>
                                        </p:attrNameLst>
                                      </p:cBhvr>
                                      <p:tavLst>
                                        <p:tav tm="0">
                                          <p:val>
                                            <p:strVal val="ppt_y"/>
                                          </p:val>
                                        </p:tav>
                                        <p:tav tm="100000">
                                          <p:val>
                                            <p:strVal val="1+ppt_h/2"/>
                                          </p:val>
                                        </p:tav>
                                      </p:tavLst>
                                    </p:anim>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18" grpId="0" animBg="1"/>
      <p:bldP spid="19" grpId="0" animBg="1"/>
      <p:bldP spid="20" grpId="0" animBg="1"/>
      <p:bldP spid="21" grpId="0" animBg="1"/>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80A2-1C67-49DA-A165-C4FD37A05EA2}"/>
              </a:ext>
            </a:extLst>
          </p:cNvPr>
          <p:cNvSpPr>
            <a:spLocks noGrp="1"/>
          </p:cNvSpPr>
          <p:nvPr>
            <p:ph type="title"/>
          </p:nvPr>
        </p:nvSpPr>
        <p:spPr>
          <a:xfrm>
            <a:off x="2258008" y="365125"/>
            <a:ext cx="9095792" cy="1325563"/>
          </a:xfrm>
        </p:spPr>
        <p:txBody>
          <a:bodyPr/>
          <a:lstStyle/>
          <a:p>
            <a:r>
              <a:rPr lang="cy-GB" b="1" dirty="0"/>
              <a:t>Beth nesaf? / What next?</a:t>
            </a:r>
            <a:endParaRPr lang="en-GB" b="1" dirty="0"/>
          </a:p>
        </p:txBody>
      </p:sp>
      <p:sp>
        <p:nvSpPr>
          <p:cNvPr id="3" name="Content Placeholder 2">
            <a:extLst>
              <a:ext uri="{FF2B5EF4-FFF2-40B4-BE49-F238E27FC236}">
                <a16:creationId xmlns:a16="http://schemas.microsoft.com/office/drawing/2014/main" id="{551163FC-87F8-4E26-9AC8-90EA2C301839}"/>
              </a:ext>
            </a:extLst>
          </p:cNvPr>
          <p:cNvSpPr>
            <a:spLocks noGrp="1"/>
          </p:cNvSpPr>
          <p:nvPr>
            <p:ph idx="1"/>
          </p:nvPr>
        </p:nvSpPr>
        <p:spPr/>
        <p:txBody>
          <a:bodyPr/>
          <a:lstStyle/>
          <a:p>
            <a:pPr marL="0" indent="0">
              <a:buNone/>
            </a:pPr>
            <a:r>
              <a:rPr lang="cy-GB" b="1" u="sng" dirty="0" smtClean="0">
                <a:solidFill>
                  <a:srgbClr val="FF9966"/>
                </a:solidFill>
              </a:rPr>
              <a:t>Meddwl -&gt; Paru -&gt; Rhannu</a:t>
            </a:r>
            <a:endParaRPr lang="cy-GB" b="1" u="sng" dirty="0">
              <a:solidFill>
                <a:srgbClr val="FF9966"/>
              </a:solidFill>
            </a:endParaRPr>
          </a:p>
          <a:p>
            <a:pPr marL="0" indent="0">
              <a:buNone/>
            </a:pPr>
            <a:r>
              <a:rPr lang="cy-GB" b="1" u="sng" dirty="0"/>
              <a:t>Think -&gt; Pair -&gt; Share</a:t>
            </a:r>
          </a:p>
          <a:p>
            <a:endParaRPr lang="cy-GB" sz="1500" dirty="0"/>
          </a:p>
          <a:p>
            <a:r>
              <a:rPr lang="cy-GB" dirty="0"/>
              <a:t>What do you take from this discussion?</a:t>
            </a:r>
          </a:p>
          <a:p>
            <a:r>
              <a:rPr lang="cy-GB" dirty="0"/>
              <a:t>What do you </a:t>
            </a:r>
            <a:r>
              <a:rPr lang="cy-GB" u="sng" dirty="0"/>
              <a:t>need</a:t>
            </a:r>
            <a:r>
              <a:rPr lang="cy-GB" dirty="0"/>
              <a:t> to do next?</a:t>
            </a:r>
          </a:p>
          <a:p>
            <a:r>
              <a:rPr lang="cy-GB" dirty="0"/>
              <a:t>What else </a:t>
            </a:r>
            <a:r>
              <a:rPr lang="cy-GB" u="sng" dirty="0"/>
              <a:t>could</a:t>
            </a:r>
            <a:r>
              <a:rPr lang="cy-GB" dirty="0"/>
              <a:t> you do?</a:t>
            </a:r>
          </a:p>
          <a:p>
            <a:pPr marL="0" indent="0">
              <a:buNone/>
            </a:pPr>
            <a:endParaRPr lang="en-GB" dirty="0"/>
          </a:p>
        </p:txBody>
      </p:sp>
      <p:pic>
        <p:nvPicPr>
          <p:cNvPr id="4" name="Picture 3">
            <a:extLst>
              <a:ext uri="{FF2B5EF4-FFF2-40B4-BE49-F238E27FC236}">
                <a16:creationId xmlns:a16="http://schemas.microsoft.com/office/drawing/2014/main" id="{F144D70C-5B7B-4476-98A5-B69F30DA36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682343"/>
            <a:ext cx="12192000" cy="1175657"/>
          </a:xfrm>
          <a:prstGeom prst="rect">
            <a:avLst/>
          </a:prstGeom>
        </p:spPr>
      </p:pic>
      <p:pic>
        <p:nvPicPr>
          <p:cNvPr id="5" name="Picture 4" descr="C:\Documents and Settings\cjames\Local Settings\Temporary Internet Files\Content.IE5\7FTD185B\MC900434667[1].wmf">
            <a:extLst>
              <a:ext uri="{FF2B5EF4-FFF2-40B4-BE49-F238E27FC236}">
                <a16:creationId xmlns:a16="http://schemas.microsoft.com/office/drawing/2014/main" id="{AEA0D0E5-4E87-4AF8-9896-1F5F97D87DDC}"/>
              </a:ext>
            </a:extLst>
          </p:cNvPr>
          <p:cNvPicPr/>
          <p:nvPr/>
        </p:nvPicPr>
        <p:blipFill>
          <a:blip r:embed="rId4" cstate="print"/>
          <a:srcRect/>
          <a:stretch>
            <a:fillRect/>
          </a:stretch>
        </p:blipFill>
        <p:spPr bwMode="auto">
          <a:xfrm>
            <a:off x="513256" y="568524"/>
            <a:ext cx="1633394" cy="1152128"/>
          </a:xfrm>
          <a:prstGeom prst="rect">
            <a:avLst/>
          </a:prstGeom>
          <a:noFill/>
          <a:ln w="9525">
            <a:noFill/>
            <a:miter lim="800000"/>
            <a:headEnd/>
            <a:tailEnd/>
          </a:ln>
        </p:spPr>
      </p:pic>
      <p:pic>
        <p:nvPicPr>
          <p:cNvPr id="1026" name="Picture 2" descr="Related image">
            <a:extLst>
              <a:ext uri="{FF2B5EF4-FFF2-40B4-BE49-F238E27FC236}">
                <a16:creationId xmlns:a16="http://schemas.microsoft.com/office/drawing/2014/main" id="{745278D4-F37E-4AE9-9E79-C876D4C61A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1403" y="1944136"/>
            <a:ext cx="4641497" cy="3484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96559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0788" y="514350"/>
            <a:ext cx="7248525" cy="3533775"/>
          </a:xfrm>
        </p:spPr>
      </p:pic>
      <p:sp>
        <p:nvSpPr>
          <p:cNvPr id="4" name="Rectangle 3"/>
          <p:cNvSpPr/>
          <p:nvPr/>
        </p:nvSpPr>
        <p:spPr>
          <a:xfrm>
            <a:off x="3305175" y="4687709"/>
            <a:ext cx="6096000" cy="1815882"/>
          </a:xfrm>
          <a:prstGeom prst="rect">
            <a:avLst/>
          </a:prstGeom>
        </p:spPr>
        <p:txBody>
          <a:bodyPr>
            <a:spAutoFit/>
          </a:bodyPr>
          <a:lstStyle/>
          <a:p>
            <a:r>
              <a:rPr lang="en-GB" sz="2800" dirty="0">
                <a:solidFill>
                  <a:srgbClr val="201F1E"/>
                </a:solidFill>
                <a:latin typeface="Segoe UI" panose="020B0502040204020203" pitchFamily="34" charset="0"/>
              </a:rPr>
              <a:t>Learning Welsh: Language app sees rise in interest - </a:t>
            </a:r>
            <a:r>
              <a:rPr lang="en-GB" sz="2800" u="sng" dirty="0">
                <a:solidFill>
                  <a:srgbClr val="0066CC"/>
                </a:solidFill>
                <a:latin typeface="&amp;quot"/>
                <a:hlinkClick r:id="rId3"/>
              </a:rPr>
              <a:t>https://www.bbc.co.uk/news/uk-wales-50000586</a:t>
            </a:r>
            <a:endParaRPr lang="en-GB" sz="2800" dirty="0"/>
          </a:p>
        </p:txBody>
      </p:sp>
    </p:spTree>
    <p:extLst>
      <p:ext uri="{BB962C8B-B14F-4D97-AF65-F5344CB8AC3E}">
        <p14:creationId xmlns:p14="http://schemas.microsoft.com/office/powerpoint/2010/main" val="33190195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144D70C-5B7B-4476-98A5-B69F30DA36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682343"/>
            <a:ext cx="12192000" cy="1175657"/>
          </a:xfrm>
          <a:prstGeom prst="rect">
            <a:avLst/>
          </a:prstGeom>
        </p:spPr>
      </p:pic>
      <p:pic>
        <p:nvPicPr>
          <p:cNvPr id="7" name="Content Placeholder 4" descr="Screen Clipping">
            <a:extLst>
              <a:ext uri="{FF2B5EF4-FFF2-40B4-BE49-F238E27FC236}">
                <a16:creationId xmlns:a16="http://schemas.microsoft.com/office/drawing/2014/main" id="{33DF429D-A891-4214-AF42-BB9A1E3483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0241" y="785321"/>
            <a:ext cx="9111517" cy="4204367"/>
          </a:xfrm>
          <a:prstGeom prst="rect">
            <a:avLst/>
          </a:prstGeom>
        </p:spPr>
      </p:pic>
    </p:spTree>
    <p:extLst>
      <p:ext uri="{BB962C8B-B14F-4D97-AF65-F5344CB8AC3E}">
        <p14:creationId xmlns:p14="http://schemas.microsoft.com/office/powerpoint/2010/main" val="38882609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80A2-1C67-49DA-A165-C4FD37A05EA2}"/>
              </a:ext>
            </a:extLst>
          </p:cNvPr>
          <p:cNvSpPr>
            <a:spLocks noGrp="1"/>
          </p:cNvSpPr>
          <p:nvPr>
            <p:ph type="title"/>
          </p:nvPr>
        </p:nvSpPr>
        <p:spPr>
          <a:xfrm>
            <a:off x="1817511" y="868997"/>
            <a:ext cx="9536289" cy="1325563"/>
          </a:xfrm>
        </p:spPr>
        <p:txBody>
          <a:bodyPr/>
          <a:lstStyle/>
          <a:p>
            <a:r>
              <a:rPr lang="cy-GB" b="1" dirty="0"/>
              <a:t>Cytseiniaid / Consonant sounds</a:t>
            </a:r>
            <a:endParaRPr lang="en-GB" b="1" dirty="0"/>
          </a:p>
        </p:txBody>
      </p:sp>
      <p:sp>
        <p:nvSpPr>
          <p:cNvPr id="3" name="Content Placeholder 2">
            <a:extLst>
              <a:ext uri="{FF2B5EF4-FFF2-40B4-BE49-F238E27FC236}">
                <a16:creationId xmlns:a16="http://schemas.microsoft.com/office/drawing/2014/main" id="{551163FC-87F8-4E26-9AC8-90EA2C301839}"/>
              </a:ext>
            </a:extLst>
          </p:cNvPr>
          <p:cNvSpPr>
            <a:spLocks noGrp="1"/>
          </p:cNvSpPr>
          <p:nvPr>
            <p:ph idx="1"/>
          </p:nvPr>
        </p:nvSpPr>
        <p:spPr/>
        <p:txBody>
          <a:bodyPr/>
          <a:lstStyle/>
          <a:p>
            <a:r>
              <a:rPr lang="cy-GB" sz="4000" b="1" dirty="0">
                <a:solidFill>
                  <a:srgbClr val="FF0000"/>
                </a:solidFill>
              </a:rPr>
              <a:t>Ch </a:t>
            </a:r>
            <a:r>
              <a:rPr lang="cy-GB" sz="4000" dirty="0"/>
              <a:t>=&gt;</a:t>
            </a:r>
            <a:r>
              <a:rPr lang="cy-GB" sz="4000" b="1" dirty="0">
                <a:solidFill>
                  <a:srgbClr val="FF0000"/>
                </a:solidFill>
              </a:rPr>
              <a:t> Ch</a:t>
            </a:r>
            <a:r>
              <a:rPr lang="cy-GB" sz="4000" dirty="0"/>
              <a:t>we</a:t>
            </a:r>
            <a:r>
              <a:rPr lang="cy-GB" sz="4000" b="1" dirty="0">
                <a:solidFill>
                  <a:srgbClr val="FF0000"/>
                </a:solidFill>
              </a:rPr>
              <a:t>ch</a:t>
            </a:r>
            <a:r>
              <a:rPr lang="cy-GB" sz="4000" dirty="0"/>
              <a:t> / Ba</a:t>
            </a:r>
            <a:r>
              <a:rPr lang="cy-GB" sz="4000" b="1" dirty="0">
                <a:solidFill>
                  <a:srgbClr val="FF0000"/>
                </a:solidFill>
              </a:rPr>
              <a:t>ch</a:t>
            </a:r>
            <a:r>
              <a:rPr lang="cy-GB" sz="4000" dirty="0"/>
              <a:t> / Sa</a:t>
            </a:r>
            <a:r>
              <a:rPr lang="cy-GB" sz="4000" b="1" dirty="0">
                <a:solidFill>
                  <a:srgbClr val="FF0000"/>
                </a:solidFill>
              </a:rPr>
              <a:t>ch</a:t>
            </a:r>
            <a:r>
              <a:rPr lang="cy-GB" sz="4000" dirty="0"/>
              <a:t> / Mô</a:t>
            </a:r>
            <a:r>
              <a:rPr lang="cy-GB" sz="4000" b="1" dirty="0">
                <a:solidFill>
                  <a:srgbClr val="FF0000"/>
                </a:solidFill>
              </a:rPr>
              <a:t>ch</a:t>
            </a:r>
          </a:p>
          <a:p>
            <a:r>
              <a:rPr lang="cy-GB" sz="4000" b="1" dirty="0">
                <a:solidFill>
                  <a:srgbClr val="FF0000"/>
                </a:solidFill>
              </a:rPr>
              <a:t>Ll </a:t>
            </a:r>
            <a:r>
              <a:rPr lang="cy-GB" sz="4000" dirty="0"/>
              <a:t>=&gt;</a:t>
            </a:r>
            <a:r>
              <a:rPr lang="cy-GB" sz="4000" b="1" dirty="0">
                <a:solidFill>
                  <a:srgbClr val="FF0000"/>
                </a:solidFill>
              </a:rPr>
              <a:t> Ll</a:t>
            </a:r>
            <a:r>
              <a:rPr lang="cy-GB" sz="4000" dirty="0"/>
              <a:t>ô / </a:t>
            </a:r>
            <a:r>
              <a:rPr lang="cy-GB" sz="4000" b="1" dirty="0">
                <a:solidFill>
                  <a:srgbClr val="FF0000"/>
                </a:solidFill>
              </a:rPr>
              <a:t>Ll</a:t>
            </a:r>
            <a:r>
              <a:rPr lang="cy-GB" sz="4000" dirty="0"/>
              <a:t>aw</a:t>
            </a:r>
            <a:r>
              <a:rPr lang="cy-GB" sz="4000" dirty="0">
                <a:solidFill>
                  <a:srgbClr val="FF0000"/>
                </a:solidFill>
              </a:rPr>
              <a:t> </a:t>
            </a:r>
            <a:r>
              <a:rPr lang="cy-GB" sz="4000" dirty="0"/>
              <a:t>/</a:t>
            </a:r>
            <a:r>
              <a:rPr lang="cy-GB" sz="4000" dirty="0">
                <a:solidFill>
                  <a:srgbClr val="FF0000"/>
                </a:solidFill>
              </a:rPr>
              <a:t> </a:t>
            </a:r>
            <a:r>
              <a:rPr lang="cy-GB" sz="4000" b="1" dirty="0">
                <a:solidFill>
                  <a:srgbClr val="FF0000"/>
                </a:solidFill>
              </a:rPr>
              <a:t>Ll</a:t>
            </a:r>
            <a:r>
              <a:rPr lang="cy-GB" sz="4000" dirty="0"/>
              <a:t>wm</a:t>
            </a:r>
            <a:r>
              <a:rPr lang="cy-GB" sz="4000" dirty="0">
                <a:solidFill>
                  <a:srgbClr val="FF0000"/>
                </a:solidFill>
              </a:rPr>
              <a:t> </a:t>
            </a:r>
            <a:r>
              <a:rPr lang="cy-GB" sz="4000" dirty="0"/>
              <a:t>/</a:t>
            </a:r>
            <a:r>
              <a:rPr lang="cy-GB" sz="4000" dirty="0">
                <a:solidFill>
                  <a:srgbClr val="FF0000"/>
                </a:solidFill>
              </a:rPr>
              <a:t> </a:t>
            </a:r>
            <a:r>
              <a:rPr lang="cy-GB" sz="4000" b="1" dirty="0">
                <a:solidFill>
                  <a:srgbClr val="FF0000"/>
                </a:solidFill>
              </a:rPr>
              <a:t>Ll</a:t>
            </a:r>
            <a:r>
              <a:rPr lang="cy-GB" sz="4000" dirty="0"/>
              <a:t>ane</a:t>
            </a:r>
            <a:r>
              <a:rPr lang="cy-GB" sz="4000" b="1" dirty="0">
                <a:solidFill>
                  <a:srgbClr val="FF0000"/>
                </a:solidFill>
              </a:rPr>
              <a:t>ll</a:t>
            </a:r>
            <a:r>
              <a:rPr lang="cy-GB" sz="4000" dirty="0"/>
              <a:t>i</a:t>
            </a:r>
            <a:r>
              <a:rPr lang="cy-GB" sz="4000" dirty="0">
                <a:solidFill>
                  <a:srgbClr val="FF0000"/>
                </a:solidFill>
              </a:rPr>
              <a:t> </a:t>
            </a:r>
          </a:p>
          <a:p>
            <a:r>
              <a:rPr lang="cy-GB" sz="4000" b="1" dirty="0">
                <a:solidFill>
                  <a:srgbClr val="FF0000"/>
                </a:solidFill>
              </a:rPr>
              <a:t>Dd </a:t>
            </a:r>
            <a:r>
              <a:rPr lang="cy-GB" sz="4000" dirty="0"/>
              <a:t>=&gt;</a:t>
            </a:r>
            <a:r>
              <a:rPr lang="cy-GB" sz="4000" b="1" dirty="0">
                <a:solidFill>
                  <a:srgbClr val="FF0000"/>
                </a:solidFill>
              </a:rPr>
              <a:t> Dd</a:t>
            </a:r>
            <a:r>
              <a:rPr lang="cy-GB" sz="4000" dirty="0"/>
              <a:t>oe</a:t>
            </a:r>
            <a:r>
              <a:rPr lang="cy-GB" sz="4000" dirty="0">
                <a:solidFill>
                  <a:srgbClr val="FF0000"/>
                </a:solidFill>
              </a:rPr>
              <a:t> </a:t>
            </a:r>
            <a:r>
              <a:rPr lang="cy-GB" sz="4000" dirty="0"/>
              <a:t>/</a:t>
            </a:r>
            <a:r>
              <a:rPr lang="cy-GB" sz="4000" dirty="0">
                <a:solidFill>
                  <a:srgbClr val="FF0000"/>
                </a:solidFill>
              </a:rPr>
              <a:t> </a:t>
            </a:r>
            <a:r>
              <a:rPr lang="cy-GB" sz="4000" dirty="0"/>
              <a:t>A</a:t>
            </a:r>
            <a:r>
              <a:rPr lang="cy-GB" sz="4000" b="1" dirty="0">
                <a:solidFill>
                  <a:srgbClr val="FF0000"/>
                </a:solidFill>
              </a:rPr>
              <a:t>dd</a:t>
            </a:r>
            <a:r>
              <a:rPr lang="cy-GB" sz="4000" dirty="0"/>
              <a:t>as /</a:t>
            </a:r>
            <a:r>
              <a:rPr lang="cy-GB" sz="4000" dirty="0">
                <a:solidFill>
                  <a:srgbClr val="FF0000"/>
                </a:solidFill>
              </a:rPr>
              <a:t> </a:t>
            </a:r>
            <a:r>
              <a:rPr lang="cy-GB" sz="4000" dirty="0"/>
              <a:t>O</a:t>
            </a:r>
            <a:r>
              <a:rPr lang="cy-GB" sz="4000" b="1" dirty="0">
                <a:solidFill>
                  <a:srgbClr val="FF0000"/>
                </a:solidFill>
              </a:rPr>
              <a:t>dd</a:t>
            </a:r>
            <a:r>
              <a:rPr lang="cy-GB" sz="4000" dirty="0"/>
              <a:t>i</a:t>
            </a:r>
            <a:r>
              <a:rPr lang="cy-GB" sz="4000" b="1" dirty="0">
                <a:solidFill>
                  <a:srgbClr val="FF0000"/>
                </a:solidFill>
              </a:rPr>
              <a:t> </a:t>
            </a:r>
            <a:r>
              <a:rPr lang="cy-GB" sz="4000" dirty="0"/>
              <a:t>/ Mo</a:t>
            </a:r>
            <a:r>
              <a:rPr lang="cy-GB" sz="4000" b="1" dirty="0">
                <a:solidFill>
                  <a:srgbClr val="FF0000"/>
                </a:solidFill>
              </a:rPr>
              <a:t>dd</a:t>
            </a:r>
          </a:p>
          <a:p>
            <a:r>
              <a:rPr lang="cy-GB" sz="4000" b="1" dirty="0">
                <a:solidFill>
                  <a:srgbClr val="FF0000"/>
                </a:solidFill>
              </a:rPr>
              <a:t>F </a:t>
            </a:r>
            <a:r>
              <a:rPr lang="cy-GB" sz="4000" dirty="0"/>
              <a:t>=&gt;</a:t>
            </a:r>
            <a:r>
              <a:rPr lang="cy-GB" sz="4000" b="1" dirty="0">
                <a:solidFill>
                  <a:srgbClr val="FF0000"/>
                </a:solidFill>
              </a:rPr>
              <a:t> F</a:t>
            </a:r>
            <a:r>
              <a:rPr lang="cy-GB" sz="4000" dirty="0"/>
              <a:t>an / </a:t>
            </a:r>
            <a:r>
              <a:rPr lang="cy-GB" sz="4000" b="1" dirty="0">
                <a:solidFill>
                  <a:srgbClr val="FF0000"/>
                </a:solidFill>
              </a:rPr>
              <a:t>F</a:t>
            </a:r>
            <a:r>
              <a:rPr lang="cy-GB" sz="4000" dirty="0"/>
              <a:t>awr / </a:t>
            </a:r>
            <a:r>
              <a:rPr lang="cy-GB" sz="4000" b="1" dirty="0">
                <a:solidFill>
                  <a:srgbClr val="FF0000"/>
                </a:solidFill>
              </a:rPr>
              <a:t>F</a:t>
            </a:r>
            <a:r>
              <a:rPr lang="cy-GB" sz="4000" dirty="0"/>
              <a:t>i / A</a:t>
            </a:r>
            <a:r>
              <a:rPr lang="cy-GB" sz="4000" b="1" dirty="0">
                <a:solidFill>
                  <a:srgbClr val="FF0000"/>
                </a:solidFill>
              </a:rPr>
              <a:t>f</a:t>
            </a:r>
            <a:r>
              <a:rPr lang="cy-GB" sz="4000" dirty="0"/>
              <a:t>al</a:t>
            </a:r>
          </a:p>
          <a:p>
            <a:r>
              <a:rPr lang="cy-GB" sz="4000" b="1" dirty="0">
                <a:solidFill>
                  <a:srgbClr val="FF0000"/>
                </a:solidFill>
              </a:rPr>
              <a:t>Th </a:t>
            </a:r>
            <a:r>
              <a:rPr lang="cy-GB" sz="4000" dirty="0"/>
              <a:t>=&gt;</a:t>
            </a:r>
            <a:r>
              <a:rPr lang="cy-GB" sz="4000" b="1" dirty="0">
                <a:solidFill>
                  <a:srgbClr val="FF0000"/>
                </a:solidFill>
              </a:rPr>
              <a:t> </a:t>
            </a:r>
            <a:r>
              <a:rPr lang="cy-GB" sz="4000" dirty="0"/>
              <a:t>A</a:t>
            </a:r>
            <a:r>
              <a:rPr lang="cy-GB" sz="4000" b="1" dirty="0">
                <a:solidFill>
                  <a:srgbClr val="FF0000"/>
                </a:solidFill>
              </a:rPr>
              <a:t>th</a:t>
            </a:r>
            <a:r>
              <a:rPr lang="cy-GB" sz="4000" dirty="0"/>
              <a:t>ro / Wr</a:t>
            </a:r>
            <a:r>
              <a:rPr lang="cy-GB" sz="4000" b="1" dirty="0">
                <a:solidFill>
                  <a:srgbClr val="FF0000"/>
                </a:solidFill>
              </a:rPr>
              <a:t>th</a:t>
            </a:r>
            <a:r>
              <a:rPr lang="cy-GB" sz="4000" dirty="0"/>
              <a:t> / Ni</a:t>
            </a:r>
            <a:r>
              <a:rPr lang="cy-GB" sz="4000" b="1" dirty="0">
                <a:solidFill>
                  <a:srgbClr val="FF0000"/>
                </a:solidFill>
              </a:rPr>
              <a:t>th</a:t>
            </a:r>
            <a:r>
              <a:rPr lang="cy-GB" sz="4000" b="1" dirty="0"/>
              <a:t> </a:t>
            </a:r>
            <a:r>
              <a:rPr lang="cy-GB" sz="4000" dirty="0"/>
              <a:t>/ </a:t>
            </a:r>
            <a:r>
              <a:rPr lang="cy-GB" sz="4000" b="1" dirty="0">
                <a:solidFill>
                  <a:srgbClr val="FF0000"/>
                </a:solidFill>
              </a:rPr>
              <a:t>Th</a:t>
            </a:r>
            <a:r>
              <a:rPr lang="cy-GB" sz="4000" dirty="0"/>
              <a:t>ema</a:t>
            </a:r>
          </a:p>
          <a:p>
            <a:endParaRPr lang="en-GB" dirty="0"/>
          </a:p>
        </p:txBody>
      </p:sp>
      <p:pic>
        <p:nvPicPr>
          <p:cNvPr id="4" name="Picture 3">
            <a:extLst>
              <a:ext uri="{FF2B5EF4-FFF2-40B4-BE49-F238E27FC236}">
                <a16:creationId xmlns:a16="http://schemas.microsoft.com/office/drawing/2014/main" id="{F144D70C-5B7B-4476-98A5-B69F30DA36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682343"/>
            <a:ext cx="12192000" cy="1175657"/>
          </a:xfrm>
          <a:prstGeom prst="rect">
            <a:avLst/>
          </a:prstGeom>
        </p:spPr>
      </p:pic>
      <p:pic>
        <p:nvPicPr>
          <p:cNvPr id="2050" name="Picture 2" descr="Related image">
            <a:extLst>
              <a:ext uri="{FF2B5EF4-FFF2-40B4-BE49-F238E27FC236}">
                <a16:creationId xmlns:a16="http://schemas.microsoft.com/office/drawing/2014/main" id="{5996D034-2BAE-4178-B0A1-7FDDDCECB7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91750" y="2619006"/>
            <a:ext cx="2638890" cy="26388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speaking">
            <a:extLst>
              <a:ext uri="{FF2B5EF4-FFF2-40B4-BE49-F238E27FC236}">
                <a16:creationId xmlns:a16="http://schemas.microsoft.com/office/drawing/2014/main" id="{CE7E91DC-3787-4F74-92EE-CCD3E81E03C9}"/>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8544" y="584781"/>
            <a:ext cx="872991" cy="7575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03393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smtClean="0">
                <a:solidFill>
                  <a:schemeClr val="accent2">
                    <a:lumMod val="60000"/>
                    <a:lumOff val="40000"/>
                  </a:schemeClr>
                </a:solidFill>
              </a:rPr>
              <a:t>Yr</a:t>
            </a:r>
            <a:r>
              <a:rPr lang="en-GB" b="1" dirty="0" smtClean="0">
                <a:solidFill>
                  <a:schemeClr val="accent2">
                    <a:lumMod val="60000"/>
                    <a:lumOff val="40000"/>
                  </a:schemeClr>
                </a:solidFill>
              </a:rPr>
              <a:t> </a:t>
            </a:r>
            <a:r>
              <a:rPr lang="en-GB" b="1" dirty="0" err="1" smtClean="0">
                <a:solidFill>
                  <a:schemeClr val="accent2">
                    <a:lumMod val="60000"/>
                    <a:lumOff val="40000"/>
                  </a:schemeClr>
                </a:solidFill>
              </a:rPr>
              <a:t>wyddor</a:t>
            </a:r>
            <a:r>
              <a:rPr lang="en-GB" b="1" dirty="0" smtClean="0">
                <a:solidFill>
                  <a:schemeClr val="accent2">
                    <a:lumMod val="60000"/>
                    <a:lumOff val="40000"/>
                  </a:schemeClr>
                </a:solidFill>
              </a:rPr>
              <a:t> Gymraeg</a:t>
            </a:r>
            <a:endParaRPr lang="en-GB" b="1" dirty="0">
              <a:solidFill>
                <a:schemeClr val="accent2">
                  <a:lumMod val="60000"/>
                  <a:lumOff val="40000"/>
                </a:schemeClr>
              </a:solidFill>
            </a:endParaRPr>
          </a:p>
        </p:txBody>
      </p:sp>
      <p:sp>
        <p:nvSpPr>
          <p:cNvPr id="3" name="Content Placeholder 2"/>
          <p:cNvSpPr>
            <a:spLocks noGrp="1"/>
          </p:cNvSpPr>
          <p:nvPr>
            <p:ph idx="1"/>
          </p:nvPr>
        </p:nvSpPr>
        <p:spPr/>
        <p:txBody>
          <a:bodyPr>
            <a:normAutofit/>
          </a:bodyPr>
          <a:lstStyle/>
          <a:p>
            <a:r>
              <a:rPr lang="en-GB" sz="3200" b="1" dirty="0" err="1" smtClean="0"/>
              <a:t>Ysgrifennwch</a:t>
            </a:r>
            <a:r>
              <a:rPr lang="en-GB" sz="3200" b="1" dirty="0" smtClean="0"/>
              <a:t> </a:t>
            </a:r>
            <a:r>
              <a:rPr lang="en-GB" sz="3200" b="1" dirty="0" err="1" smtClean="0"/>
              <a:t>yr</a:t>
            </a:r>
            <a:r>
              <a:rPr lang="en-GB" sz="3200" b="1" dirty="0" smtClean="0"/>
              <a:t> </a:t>
            </a:r>
            <a:r>
              <a:rPr lang="en-GB" sz="3200" b="1" dirty="0" err="1" smtClean="0"/>
              <a:t>wyddor</a:t>
            </a:r>
            <a:r>
              <a:rPr lang="en-GB" sz="3200" b="1" dirty="0" smtClean="0"/>
              <a:t> yn </a:t>
            </a:r>
            <a:r>
              <a:rPr lang="en-GB" sz="3200" b="1" dirty="0" err="1" smtClean="0"/>
              <a:t>llawn</a:t>
            </a:r>
            <a:r>
              <a:rPr lang="en-GB" sz="3200" b="1" dirty="0" smtClean="0"/>
              <a:t> yn y Gymraeg.</a:t>
            </a:r>
            <a:endParaRPr lang="en-GB" sz="3200" b="1" dirty="0"/>
          </a:p>
        </p:txBody>
      </p:sp>
      <p:pic>
        <p:nvPicPr>
          <p:cNvPr id="4" name="Picture 3" descr="Free Images : number, education, classroom, brand, font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74" y="3176587"/>
            <a:ext cx="7461849" cy="3295650"/>
          </a:xfrm>
          <a:prstGeom prst="rect">
            <a:avLst/>
          </a:prstGeom>
        </p:spPr>
      </p:pic>
      <p:sp>
        <p:nvSpPr>
          <p:cNvPr id="5" name="TextBox 4"/>
          <p:cNvSpPr txBox="1"/>
          <p:nvPr/>
        </p:nvSpPr>
        <p:spPr>
          <a:xfrm>
            <a:off x="8467723" y="3421792"/>
            <a:ext cx="3348038" cy="3046988"/>
          </a:xfrm>
          <a:prstGeom prst="rect">
            <a:avLst/>
          </a:prstGeom>
          <a:noFill/>
        </p:spPr>
        <p:txBody>
          <a:bodyPr wrap="square" rtlCol="0">
            <a:spAutoFit/>
          </a:bodyPr>
          <a:lstStyle/>
          <a:p>
            <a:r>
              <a:rPr lang="en-GB" sz="2400" b="1" dirty="0" err="1" smtClean="0">
                <a:solidFill>
                  <a:schemeClr val="accent6">
                    <a:lumMod val="60000"/>
                    <a:lumOff val="40000"/>
                  </a:schemeClr>
                </a:solidFill>
              </a:rPr>
              <a:t>Sawl</a:t>
            </a:r>
            <a:r>
              <a:rPr lang="en-GB" sz="2400" b="1" dirty="0" smtClean="0">
                <a:solidFill>
                  <a:schemeClr val="accent6">
                    <a:lumMod val="60000"/>
                    <a:lumOff val="40000"/>
                  </a:schemeClr>
                </a:solidFill>
              </a:rPr>
              <a:t> </a:t>
            </a:r>
            <a:r>
              <a:rPr lang="en-GB" sz="2400" b="1" dirty="0" err="1" smtClean="0">
                <a:solidFill>
                  <a:schemeClr val="accent6">
                    <a:lumMod val="60000"/>
                    <a:lumOff val="40000"/>
                  </a:schemeClr>
                </a:solidFill>
              </a:rPr>
              <a:t>llythyren</a:t>
            </a:r>
            <a:r>
              <a:rPr lang="en-GB" sz="2400" b="1" dirty="0" smtClean="0">
                <a:solidFill>
                  <a:schemeClr val="accent6">
                    <a:lumMod val="60000"/>
                    <a:lumOff val="40000"/>
                  </a:schemeClr>
                </a:solidFill>
              </a:rPr>
              <a:t> sydd? (letter)</a:t>
            </a:r>
          </a:p>
          <a:p>
            <a:endParaRPr lang="en-GB" sz="2400" b="1" dirty="0" smtClean="0">
              <a:solidFill>
                <a:schemeClr val="accent6">
                  <a:lumMod val="60000"/>
                  <a:lumOff val="40000"/>
                </a:schemeClr>
              </a:solidFill>
            </a:endParaRPr>
          </a:p>
          <a:p>
            <a:r>
              <a:rPr lang="en-GB" sz="2400" b="1" dirty="0" err="1" smtClean="0">
                <a:solidFill>
                  <a:schemeClr val="accent2">
                    <a:lumMod val="60000"/>
                    <a:lumOff val="40000"/>
                  </a:schemeClr>
                </a:solidFill>
              </a:rPr>
              <a:t>Sawl</a:t>
            </a:r>
            <a:r>
              <a:rPr lang="en-GB" sz="2400" b="1" dirty="0" smtClean="0">
                <a:solidFill>
                  <a:schemeClr val="accent2">
                    <a:lumMod val="60000"/>
                    <a:lumOff val="40000"/>
                  </a:schemeClr>
                </a:solidFill>
              </a:rPr>
              <a:t> </a:t>
            </a:r>
            <a:r>
              <a:rPr lang="en-GB" sz="2400" b="1" dirty="0" err="1" smtClean="0">
                <a:solidFill>
                  <a:schemeClr val="accent2">
                    <a:lumMod val="60000"/>
                    <a:lumOff val="40000"/>
                  </a:schemeClr>
                </a:solidFill>
              </a:rPr>
              <a:t>llafariad</a:t>
            </a:r>
            <a:r>
              <a:rPr lang="en-GB" sz="2400" b="1" dirty="0" smtClean="0">
                <a:solidFill>
                  <a:schemeClr val="accent2">
                    <a:lumMod val="60000"/>
                    <a:lumOff val="40000"/>
                  </a:schemeClr>
                </a:solidFill>
              </a:rPr>
              <a:t> sydd?</a:t>
            </a:r>
          </a:p>
          <a:p>
            <a:r>
              <a:rPr lang="en-GB" sz="2400" b="1" dirty="0" smtClean="0">
                <a:solidFill>
                  <a:schemeClr val="accent2">
                    <a:lumMod val="60000"/>
                    <a:lumOff val="40000"/>
                  </a:schemeClr>
                </a:solidFill>
              </a:rPr>
              <a:t>(vowel)</a:t>
            </a:r>
          </a:p>
          <a:p>
            <a:endParaRPr lang="en-GB" sz="2400" b="1" dirty="0" smtClean="0">
              <a:solidFill>
                <a:schemeClr val="accent2">
                  <a:lumMod val="60000"/>
                  <a:lumOff val="40000"/>
                </a:schemeClr>
              </a:solidFill>
            </a:endParaRPr>
          </a:p>
          <a:p>
            <a:r>
              <a:rPr lang="en-GB" sz="2400" b="1" dirty="0" err="1" smtClean="0">
                <a:solidFill>
                  <a:schemeClr val="accent6">
                    <a:lumMod val="60000"/>
                    <a:lumOff val="40000"/>
                  </a:schemeClr>
                </a:solidFill>
              </a:rPr>
              <a:t>Sawl</a:t>
            </a:r>
            <a:r>
              <a:rPr lang="en-GB" sz="2400" b="1" dirty="0" smtClean="0">
                <a:solidFill>
                  <a:schemeClr val="accent6">
                    <a:lumMod val="60000"/>
                    <a:lumOff val="40000"/>
                  </a:schemeClr>
                </a:solidFill>
              </a:rPr>
              <a:t> </a:t>
            </a:r>
            <a:r>
              <a:rPr lang="en-GB" sz="2400" b="1" dirty="0" err="1" smtClean="0">
                <a:solidFill>
                  <a:schemeClr val="accent6">
                    <a:lumMod val="60000"/>
                    <a:lumOff val="40000"/>
                  </a:schemeClr>
                </a:solidFill>
              </a:rPr>
              <a:t>llythyren</a:t>
            </a:r>
            <a:r>
              <a:rPr lang="en-GB" sz="2400" b="1" dirty="0" smtClean="0">
                <a:solidFill>
                  <a:schemeClr val="accent6">
                    <a:lumMod val="60000"/>
                    <a:lumOff val="40000"/>
                  </a:schemeClr>
                </a:solidFill>
              </a:rPr>
              <a:t> </a:t>
            </a:r>
            <a:r>
              <a:rPr lang="en-GB" sz="2400" b="1" dirty="0" err="1" smtClean="0">
                <a:solidFill>
                  <a:schemeClr val="accent6">
                    <a:lumMod val="60000"/>
                    <a:lumOff val="40000"/>
                  </a:schemeClr>
                </a:solidFill>
              </a:rPr>
              <a:t>ddwbl</a:t>
            </a:r>
            <a:r>
              <a:rPr lang="en-GB" sz="2400" b="1" dirty="0" smtClean="0">
                <a:solidFill>
                  <a:schemeClr val="accent6">
                    <a:lumMod val="60000"/>
                    <a:lumOff val="40000"/>
                  </a:schemeClr>
                </a:solidFill>
              </a:rPr>
              <a:t> sydd? (double letter)</a:t>
            </a:r>
            <a:endParaRPr lang="en-GB" sz="2400" b="1" dirty="0">
              <a:solidFill>
                <a:schemeClr val="accent6">
                  <a:lumMod val="60000"/>
                  <a:lumOff val="40000"/>
                </a:schemeClr>
              </a:solidFill>
            </a:endParaRPr>
          </a:p>
        </p:txBody>
      </p:sp>
    </p:spTree>
    <p:extLst>
      <p:ext uri="{BB962C8B-B14F-4D97-AF65-F5344CB8AC3E}">
        <p14:creationId xmlns:p14="http://schemas.microsoft.com/office/powerpoint/2010/main" val="11491687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a:extLst>
              <a:ext uri="{FF2B5EF4-FFF2-40B4-BE49-F238E27FC236}">
                <a16:creationId xmlns:a16="http://schemas.microsoft.com/office/drawing/2014/main" id="{54ED1329-7B9B-4554-BABE-D0DD9C3624D8}"/>
              </a:ext>
            </a:extLst>
          </p:cNvPr>
          <p:cNvPicPr>
            <a:picLocks noChangeAspect="1"/>
          </p:cNvPicPr>
          <p:nvPr/>
        </p:nvPicPr>
        <p:blipFill>
          <a:blip r:embed="rId3"/>
          <a:stretch>
            <a:fillRect/>
          </a:stretch>
        </p:blipFill>
        <p:spPr>
          <a:xfrm>
            <a:off x="6096000" y="278296"/>
            <a:ext cx="5208932" cy="6579704"/>
          </a:xfrm>
          <a:prstGeom prst="rect">
            <a:avLst/>
          </a:prstGeom>
        </p:spPr>
      </p:pic>
      <p:sp>
        <p:nvSpPr>
          <p:cNvPr id="5" name="Text Placeholder 4">
            <a:extLst>
              <a:ext uri="{FF2B5EF4-FFF2-40B4-BE49-F238E27FC236}">
                <a16:creationId xmlns:a16="http://schemas.microsoft.com/office/drawing/2014/main" id="{BF35AE16-1A35-46FF-9811-B3A6BFEF51D1}"/>
              </a:ext>
            </a:extLst>
          </p:cNvPr>
          <p:cNvSpPr>
            <a:spLocks noGrp="1"/>
          </p:cNvSpPr>
          <p:nvPr>
            <p:ph type="body" idx="1"/>
          </p:nvPr>
        </p:nvSpPr>
        <p:spPr>
          <a:xfrm>
            <a:off x="557213" y="1556086"/>
            <a:ext cx="5208932" cy="2930189"/>
          </a:xfrm>
        </p:spPr>
        <p:txBody>
          <a:bodyPr/>
          <a:lstStyle/>
          <a:p>
            <a:r>
              <a:rPr lang="cy-GB" sz="3000" b="1" dirty="0">
                <a:latin typeface="Calibri" panose="020F0502020204030204" pitchFamily="34" charset="0"/>
                <a:cs typeface="Calibri" panose="020F0502020204030204" pitchFamily="34" charset="0"/>
              </a:rPr>
              <a:t>Pa rai o’r gweithgareddau yma ydych chi’n gwneud yn eich gwersi chi? </a:t>
            </a:r>
          </a:p>
          <a:p>
            <a:r>
              <a:rPr lang="cy-GB" sz="3000" dirty="0">
                <a:latin typeface="Calibri" panose="020F0502020204030204" pitchFamily="34" charset="0"/>
                <a:cs typeface="Calibri" panose="020F0502020204030204" pitchFamily="34" charset="0"/>
              </a:rPr>
              <a:t>Trafodwch gyda phartner.</a:t>
            </a:r>
          </a:p>
          <a:p>
            <a:pPr marL="88900" indent="0" algn="ctr">
              <a:buNone/>
            </a:pPr>
            <a:r>
              <a:rPr lang="cy-GB" sz="2000" i="1" dirty="0" err="1" smtClean="0">
                <a:latin typeface="Calibri" panose="020F0502020204030204" pitchFamily="34" charset="0"/>
                <a:cs typeface="Calibri" panose="020F0502020204030204" pitchFamily="34" charset="0"/>
              </a:rPr>
              <a:t>Which</a:t>
            </a:r>
            <a:r>
              <a:rPr lang="cy-GB" sz="2000" i="1" dirty="0" smtClean="0">
                <a:latin typeface="Calibri" panose="020F0502020204030204" pitchFamily="34" charset="0"/>
                <a:cs typeface="Calibri" panose="020F0502020204030204" pitchFamily="34" charset="0"/>
              </a:rPr>
              <a:t> </a:t>
            </a:r>
            <a:r>
              <a:rPr lang="cy-GB" sz="2000" i="1" dirty="0">
                <a:latin typeface="Calibri" panose="020F0502020204030204" pitchFamily="34" charset="0"/>
                <a:cs typeface="Calibri" panose="020F0502020204030204" pitchFamily="34" charset="0"/>
              </a:rPr>
              <a:t>of these activities do you do in your lessons? Discuss with your partner.</a:t>
            </a:r>
            <a:endParaRPr lang="en-GB" sz="2000" i="1" dirty="0">
              <a:latin typeface="Calibri" panose="020F0502020204030204" pitchFamily="34" charset="0"/>
              <a:cs typeface="Calibri" panose="020F0502020204030204" pitchFamily="34" charset="0"/>
            </a:endParaRPr>
          </a:p>
        </p:txBody>
      </p:sp>
      <p:sp>
        <p:nvSpPr>
          <p:cNvPr id="2" name="TextBox 1"/>
          <p:cNvSpPr txBox="1"/>
          <p:nvPr/>
        </p:nvSpPr>
        <p:spPr>
          <a:xfrm>
            <a:off x="686938" y="4743450"/>
            <a:ext cx="4949481" cy="1384995"/>
          </a:xfrm>
          <a:prstGeom prst="rect">
            <a:avLst/>
          </a:prstGeom>
          <a:noFill/>
        </p:spPr>
        <p:txBody>
          <a:bodyPr wrap="square" rtlCol="0">
            <a:spAutoFit/>
          </a:bodyPr>
          <a:lstStyle/>
          <a:p>
            <a:r>
              <a:rPr lang="en-GB" sz="2800" b="1" dirty="0" err="1" smtClean="0">
                <a:solidFill>
                  <a:schemeClr val="accent6">
                    <a:lumMod val="60000"/>
                    <a:lumOff val="40000"/>
                  </a:schemeClr>
                </a:solidFill>
              </a:rPr>
              <a:t>Trowch</a:t>
            </a:r>
            <a:r>
              <a:rPr lang="en-GB" sz="2800" b="1" dirty="0" smtClean="0">
                <a:solidFill>
                  <a:schemeClr val="accent6">
                    <a:lumMod val="60000"/>
                    <a:lumOff val="40000"/>
                  </a:schemeClr>
                </a:solidFill>
              </a:rPr>
              <a:t> rhain mewn </a:t>
            </a:r>
            <a:r>
              <a:rPr lang="en-GB" sz="2800" b="1" dirty="0" err="1" smtClean="0">
                <a:solidFill>
                  <a:schemeClr val="accent6">
                    <a:lumMod val="60000"/>
                    <a:lumOff val="40000"/>
                  </a:schemeClr>
                </a:solidFill>
              </a:rPr>
              <a:t>i</a:t>
            </a:r>
            <a:r>
              <a:rPr lang="en-GB" sz="2800" b="1" dirty="0" smtClean="0">
                <a:solidFill>
                  <a:schemeClr val="accent6">
                    <a:lumMod val="60000"/>
                    <a:lumOff val="40000"/>
                  </a:schemeClr>
                </a:solidFill>
              </a:rPr>
              <a:t> </a:t>
            </a:r>
            <a:r>
              <a:rPr lang="en-GB" sz="2800" b="1" dirty="0" err="1" smtClean="0">
                <a:solidFill>
                  <a:schemeClr val="accent6">
                    <a:lumMod val="60000"/>
                    <a:lumOff val="40000"/>
                  </a:schemeClr>
                </a:solidFill>
              </a:rPr>
              <a:t>ferfau</a:t>
            </a:r>
            <a:r>
              <a:rPr lang="en-GB" sz="2800" b="1" dirty="0" smtClean="0">
                <a:solidFill>
                  <a:schemeClr val="accent6">
                    <a:lumMod val="60000"/>
                    <a:lumOff val="40000"/>
                  </a:schemeClr>
                </a:solidFill>
              </a:rPr>
              <a:t> </a:t>
            </a:r>
            <a:r>
              <a:rPr lang="en-GB" sz="2800" b="1" dirty="0" err="1" smtClean="0">
                <a:solidFill>
                  <a:schemeClr val="accent6">
                    <a:lumMod val="60000"/>
                    <a:lumOff val="40000"/>
                  </a:schemeClr>
                </a:solidFill>
              </a:rPr>
              <a:t>gorchmynnol</a:t>
            </a:r>
            <a:r>
              <a:rPr lang="en-GB" sz="2800" b="1" dirty="0" smtClean="0">
                <a:solidFill>
                  <a:schemeClr val="accent6">
                    <a:lumMod val="60000"/>
                    <a:lumOff val="40000"/>
                  </a:schemeClr>
                </a:solidFill>
              </a:rPr>
              <a:t>.</a:t>
            </a:r>
          </a:p>
          <a:p>
            <a:r>
              <a:rPr lang="en-GB" sz="2800" b="1" dirty="0" smtClean="0">
                <a:solidFill>
                  <a:schemeClr val="accent2">
                    <a:lumMod val="60000"/>
                    <a:lumOff val="40000"/>
                  </a:schemeClr>
                </a:solidFill>
              </a:rPr>
              <a:t>TI</a:t>
            </a:r>
            <a:r>
              <a:rPr lang="en-GB" sz="2800" dirty="0" smtClean="0">
                <a:solidFill>
                  <a:schemeClr val="accent2">
                    <a:lumMod val="60000"/>
                    <a:lumOff val="40000"/>
                  </a:schemeClr>
                </a:solidFill>
              </a:rPr>
              <a:t> (</a:t>
            </a:r>
            <a:r>
              <a:rPr lang="en-GB" sz="2800" dirty="0" err="1" smtClean="0">
                <a:solidFill>
                  <a:schemeClr val="accent2">
                    <a:lumMod val="60000"/>
                    <a:lumOff val="40000"/>
                  </a:schemeClr>
                </a:solidFill>
              </a:rPr>
              <a:t>sengl</a:t>
            </a:r>
            <a:r>
              <a:rPr lang="en-GB" sz="2800" dirty="0" smtClean="0">
                <a:solidFill>
                  <a:schemeClr val="accent2">
                    <a:lumMod val="60000"/>
                    <a:lumOff val="40000"/>
                  </a:schemeClr>
                </a:solidFill>
              </a:rPr>
              <a:t>)        </a:t>
            </a:r>
            <a:r>
              <a:rPr lang="en-GB" sz="2800" b="1" dirty="0" smtClean="0">
                <a:solidFill>
                  <a:schemeClr val="accent2">
                    <a:lumMod val="60000"/>
                    <a:lumOff val="40000"/>
                  </a:schemeClr>
                </a:solidFill>
              </a:rPr>
              <a:t> CHI </a:t>
            </a:r>
            <a:r>
              <a:rPr lang="en-GB" sz="2800" dirty="0" smtClean="0">
                <a:solidFill>
                  <a:schemeClr val="accent2">
                    <a:lumMod val="60000"/>
                    <a:lumOff val="40000"/>
                  </a:schemeClr>
                </a:solidFill>
              </a:rPr>
              <a:t>(</a:t>
            </a:r>
            <a:r>
              <a:rPr lang="en-GB" sz="2800" dirty="0" err="1" smtClean="0">
                <a:solidFill>
                  <a:schemeClr val="accent2">
                    <a:lumMod val="60000"/>
                    <a:lumOff val="40000"/>
                  </a:schemeClr>
                </a:solidFill>
              </a:rPr>
              <a:t>lluosog</a:t>
            </a:r>
            <a:r>
              <a:rPr lang="en-GB" sz="2800" dirty="0" smtClean="0">
                <a:solidFill>
                  <a:schemeClr val="accent2">
                    <a:lumMod val="60000"/>
                    <a:lumOff val="40000"/>
                  </a:schemeClr>
                </a:solidFill>
              </a:rPr>
              <a:t>)</a:t>
            </a:r>
            <a:endParaRPr lang="en-GB" sz="2800" dirty="0">
              <a:solidFill>
                <a:schemeClr val="accent2">
                  <a:lumMod val="60000"/>
                  <a:lumOff val="40000"/>
                </a:schemeClr>
              </a:solidFill>
            </a:endParaRPr>
          </a:p>
        </p:txBody>
      </p:sp>
    </p:spTree>
    <p:extLst>
      <p:ext uri="{BB962C8B-B14F-4D97-AF65-F5344CB8AC3E}">
        <p14:creationId xmlns:p14="http://schemas.microsoft.com/office/powerpoint/2010/main" val="9165258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9E82F-97EC-400F-AD73-F04FB3395C78}"/>
              </a:ext>
            </a:extLst>
          </p:cNvPr>
          <p:cNvSpPr>
            <a:spLocks noGrp="1"/>
          </p:cNvSpPr>
          <p:nvPr>
            <p:ph type="title"/>
          </p:nvPr>
        </p:nvSpPr>
        <p:spPr>
          <a:xfrm>
            <a:off x="3334565" y="514884"/>
            <a:ext cx="8610600" cy="1293028"/>
          </a:xfrm>
        </p:spPr>
        <p:txBody>
          <a:bodyPr>
            <a:normAutofit fontScale="90000"/>
          </a:bodyPr>
          <a:lstStyle/>
          <a:p>
            <a:r>
              <a:rPr lang="cy-GB" sz="5000" b="1" dirty="0">
                <a:latin typeface="Calibri" panose="020F0502020204030204" pitchFamily="34" charset="0"/>
                <a:cs typeface="Calibri" panose="020F0502020204030204" pitchFamily="34" charset="0"/>
              </a:rPr>
              <a:t>Agor y wers – Lesson openers</a:t>
            </a:r>
            <a:endParaRPr lang="en-GB" sz="5000" b="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7AD8652E-97F9-4018-8808-8BDC00906220}"/>
              </a:ext>
            </a:extLst>
          </p:cNvPr>
          <p:cNvSpPr>
            <a:spLocks noGrp="1"/>
          </p:cNvSpPr>
          <p:nvPr>
            <p:ph type="body" idx="1"/>
          </p:nvPr>
        </p:nvSpPr>
        <p:spPr>
          <a:xfrm>
            <a:off x="685800" y="1751485"/>
            <a:ext cx="10820400" cy="4024125"/>
          </a:xfrm>
        </p:spPr>
        <p:txBody>
          <a:bodyPr/>
          <a:lstStyle/>
          <a:p>
            <a:pPr marL="88900" indent="0">
              <a:buNone/>
            </a:pPr>
            <a:r>
              <a:rPr lang="cy-GB" sz="4000" i="1" dirty="0">
                <a:latin typeface="Calibri" panose="020F0502020204030204" pitchFamily="34" charset="0"/>
                <a:cs typeface="Calibri" panose="020F0502020204030204" pitchFamily="34" charset="0"/>
              </a:rPr>
              <a:t>Today, we will be... </a:t>
            </a:r>
            <a:r>
              <a:rPr lang="cy-GB" sz="4000" dirty="0">
                <a:latin typeface="Calibri" panose="020F0502020204030204" pitchFamily="34" charset="0"/>
                <a:cs typeface="Calibri" panose="020F0502020204030204" pitchFamily="34" charset="0"/>
              </a:rPr>
              <a:t>=&gt; Heddiw, byddwn ni’n... </a:t>
            </a:r>
            <a:endParaRPr lang="en-GB" sz="4000" dirty="0">
              <a:latin typeface="Calibri" panose="020F0502020204030204" pitchFamily="34" charset="0"/>
              <a:cs typeface="Calibri" panose="020F0502020204030204" pitchFamily="34" charset="0"/>
            </a:endParaRPr>
          </a:p>
        </p:txBody>
      </p:sp>
      <p:pic>
        <p:nvPicPr>
          <p:cNvPr id="5" name="Picture 4" descr="Screen Clipping">
            <a:extLst>
              <a:ext uri="{FF2B5EF4-FFF2-40B4-BE49-F238E27FC236}">
                <a16:creationId xmlns:a16="http://schemas.microsoft.com/office/drawing/2014/main" id="{E60BD64E-7AAF-455B-9751-46E33CE1A84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200764" y="2760576"/>
            <a:ext cx="2133801" cy="1949805"/>
          </a:xfrm>
          <a:prstGeom prst="rect">
            <a:avLst/>
          </a:prstGeom>
        </p:spPr>
      </p:pic>
      <p:pic>
        <p:nvPicPr>
          <p:cNvPr id="6" name="Picture 5" descr="Screen Clipping">
            <a:extLst>
              <a:ext uri="{FF2B5EF4-FFF2-40B4-BE49-F238E27FC236}">
                <a16:creationId xmlns:a16="http://schemas.microsoft.com/office/drawing/2014/main" id="{8A12D316-507E-49CD-98DE-69D76C7ACE9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283025" y="2817639"/>
            <a:ext cx="2112474" cy="2010265"/>
          </a:xfrm>
          <a:prstGeom prst="rect">
            <a:avLst/>
          </a:prstGeom>
        </p:spPr>
      </p:pic>
      <p:pic>
        <p:nvPicPr>
          <p:cNvPr id="7" name="Picture 6" descr="Screen Clipping">
            <a:extLst>
              <a:ext uri="{FF2B5EF4-FFF2-40B4-BE49-F238E27FC236}">
                <a16:creationId xmlns:a16="http://schemas.microsoft.com/office/drawing/2014/main" id="{3166FE8B-CC9D-4AFA-82E8-274EFDEE9917}"/>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3715385" y="2767208"/>
            <a:ext cx="2112474" cy="1935807"/>
          </a:xfrm>
          <a:prstGeom prst="rect">
            <a:avLst/>
          </a:prstGeom>
        </p:spPr>
      </p:pic>
      <p:pic>
        <p:nvPicPr>
          <p:cNvPr id="8" name="Picture 7" descr="Screen Clipping">
            <a:extLst>
              <a:ext uri="{FF2B5EF4-FFF2-40B4-BE49-F238E27FC236}">
                <a16:creationId xmlns:a16="http://schemas.microsoft.com/office/drawing/2014/main" id="{F5666946-F96E-4C8D-A105-0562C57774FE}"/>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8935279" y="2760576"/>
            <a:ext cx="2408680" cy="2005945"/>
          </a:xfrm>
          <a:prstGeom prst="rect">
            <a:avLst/>
          </a:prstGeom>
        </p:spPr>
      </p:pic>
      <p:pic>
        <p:nvPicPr>
          <p:cNvPr id="9" name="Picture 8" descr="Screen Clipping">
            <a:extLst>
              <a:ext uri="{FF2B5EF4-FFF2-40B4-BE49-F238E27FC236}">
                <a16:creationId xmlns:a16="http://schemas.microsoft.com/office/drawing/2014/main" id="{E327D4DC-6CCE-4443-BF1F-49C7FF2BAFD7}"/>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291404" y="4945981"/>
            <a:ext cx="1952519" cy="1818091"/>
          </a:xfrm>
          <a:prstGeom prst="rect">
            <a:avLst/>
          </a:prstGeom>
        </p:spPr>
      </p:pic>
      <p:pic>
        <p:nvPicPr>
          <p:cNvPr id="10" name="Picture 9" descr="Screen Clipping">
            <a:extLst>
              <a:ext uri="{FF2B5EF4-FFF2-40B4-BE49-F238E27FC236}">
                <a16:creationId xmlns:a16="http://schemas.microsoft.com/office/drawing/2014/main" id="{3EC72728-E99B-4DDA-8F3C-35FA527C022C}"/>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3687461" y="4894030"/>
            <a:ext cx="2140398" cy="1818091"/>
          </a:xfrm>
          <a:prstGeom prst="rect">
            <a:avLst/>
          </a:prstGeom>
        </p:spPr>
      </p:pic>
      <p:pic>
        <p:nvPicPr>
          <p:cNvPr id="11" name="Picture 10" descr="Screen Clipping">
            <a:extLst>
              <a:ext uri="{FF2B5EF4-FFF2-40B4-BE49-F238E27FC236}">
                <a16:creationId xmlns:a16="http://schemas.microsoft.com/office/drawing/2014/main" id="{3471292F-8F56-40A0-A745-5540918BC621}"/>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6576276" y="4862090"/>
            <a:ext cx="1819223" cy="1956283"/>
          </a:xfrm>
          <a:prstGeom prst="rect">
            <a:avLst/>
          </a:prstGeom>
        </p:spPr>
      </p:pic>
      <p:pic>
        <p:nvPicPr>
          <p:cNvPr id="12" name="Picture 11" descr="Screen Clipping">
            <a:extLst>
              <a:ext uri="{FF2B5EF4-FFF2-40B4-BE49-F238E27FC236}">
                <a16:creationId xmlns:a16="http://schemas.microsoft.com/office/drawing/2014/main" id="{839A06A6-448B-4FBB-829B-95A81E439CFE}"/>
              </a:ext>
            </a:extLst>
          </p:cNvPr>
          <p:cNvPicPr/>
          <p:nvPr/>
        </p:nvPicPr>
        <p:blipFill>
          <a:blip r:embed="rId10" cstate="print">
            <a:extLst>
              <a:ext uri="{28A0092B-C50C-407E-A947-70E740481C1C}">
                <a14:useLocalDpi xmlns:a14="http://schemas.microsoft.com/office/drawing/2010/main" val="0"/>
              </a:ext>
            </a:extLst>
          </a:blip>
          <a:stretch>
            <a:fillRect/>
          </a:stretch>
        </p:blipFill>
        <p:spPr>
          <a:xfrm>
            <a:off x="9192345" y="4985885"/>
            <a:ext cx="1949782" cy="1755098"/>
          </a:xfrm>
          <a:prstGeom prst="rect">
            <a:avLst/>
          </a:prstGeom>
        </p:spPr>
      </p:pic>
      <p:sp>
        <p:nvSpPr>
          <p:cNvPr id="13" name="Rectangle 12">
            <a:extLst>
              <a:ext uri="{FF2B5EF4-FFF2-40B4-BE49-F238E27FC236}">
                <a16:creationId xmlns:a16="http://schemas.microsoft.com/office/drawing/2014/main" id="{1FE718C6-FEAE-43E3-A928-DE9E57C220DB}"/>
              </a:ext>
            </a:extLst>
          </p:cNvPr>
          <p:cNvSpPr/>
          <p:nvPr/>
        </p:nvSpPr>
        <p:spPr>
          <a:xfrm>
            <a:off x="1604834" y="2658473"/>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95B35D4-2C27-44AD-81D1-16B12C3A7573}"/>
              </a:ext>
            </a:extLst>
          </p:cNvPr>
          <p:cNvSpPr/>
          <p:nvPr/>
        </p:nvSpPr>
        <p:spPr>
          <a:xfrm>
            <a:off x="4002885" y="2658473"/>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864271E-D297-4FA1-81CA-E3812AA6F7CB}"/>
              </a:ext>
            </a:extLst>
          </p:cNvPr>
          <p:cNvSpPr/>
          <p:nvPr/>
        </p:nvSpPr>
        <p:spPr>
          <a:xfrm>
            <a:off x="6826650" y="2658474"/>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782F5DBA-BB2E-49B1-A865-C1AE84446CD7}"/>
              </a:ext>
            </a:extLst>
          </p:cNvPr>
          <p:cNvSpPr/>
          <p:nvPr/>
        </p:nvSpPr>
        <p:spPr>
          <a:xfrm>
            <a:off x="9509448" y="2658473"/>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DA862469-F09E-4160-ADD6-DBF5270DFEA9}"/>
              </a:ext>
            </a:extLst>
          </p:cNvPr>
          <p:cNvSpPr/>
          <p:nvPr/>
        </p:nvSpPr>
        <p:spPr>
          <a:xfrm>
            <a:off x="1604834" y="4878196"/>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801690D8-320C-48CC-8B74-3199954D5DE2}"/>
              </a:ext>
            </a:extLst>
          </p:cNvPr>
          <p:cNvSpPr/>
          <p:nvPr/>
        </p:nvSpPr>
        <p:spPr>
          <a:xfrm>
            <a:off x="4002885" y="4878196"/>
            <a:ext cx="1459442"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7930CCD1-7AF5-4116-9A62-F67C85EE623F}"/>
              </a:ext>
            </a:extLst>
          </p:cNvPr>
          <p:cNvSpPr/>
          <p:nvPr/>
        </p:nvSpPr>
        <p:spPr>
          <a:xfrm>
            <a:off x="6826650" y="4878197"/>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DF1022F4-DBBF-42AF-BF21-CEB31BF077A5}"/>
              </a:ext>
            </a:extLst>
          </p:cNvPr>
          <p:cNvSpPr/>
          <p:nvPr/>
        </p:nvSpPr>
        <p:spPr>
          <a:xfrm>
            <a:off x="9509448" y="4878196"/>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473511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6" presetClass="exit" presetSubtype="32" fill="hold" grpId="0" nodeType="clickEffect">
                                  <p:stCondLst>
                                    <p:cond delay="0"/>
                                  </p:stCondLst>
                                  <p:childTnLst>
                                    <p:animEffect transition="out" filter="circle(out)">
                                      <p:cBhvr>
                                        <p:cTn id="12" dur="2000"/>
                                        <p:tgtEl>
                                          <p:spTgt spid="14"/>
                                        </p:tgtEl>
                                      </p:cBhvr>
                                    </p:animEffect>
                                    <p:set>
                                      <p:cBhvr>
                                        <p:cTn id="13" dur="1" fill="hold">
                                          <p:stCondLst>
                                            <p:cond delay="19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14" restart="whenNotActive" fill="hold" evtFilter="cancelBubble" nodeType="interactiveSeq">
                <p:stCondLst>
                  <p:cond evt="onClick" delay="0">
                    <p:tgtEl>
                      <p:spTgt spid="15"/>
                    </p:tgtEl>
                  </p:cond>
                </p:stCondLst>
                <p:endSync evt="end" delay="0">
                  <p:rtn val="all"/>
                </p:endSync>
                <p:childTnLst>
                  <p:par>
                    <p:cTn id="15" fill="hold">
                      <p:stCondLst>
                        <p:cond delay="0"/>
                      </p:stCondLst>
                      <p:childTnLst>
                        <p:par>
                          <p:cTn id="16" fill="hold">
                            <p:stCondLst>
                              <p:cond delay="0"/>
                            </p:stCondLst>
                            <p:childTnLst>
                              <p:par>
                                <p:cTn id="17" presetID="6" presetClass="exit" presetSubtype="32" fill="hold" grpId="0" nodeType="clickEffect">
                                  <p:stCondLst>
                                    <p:cond delay="0"/>
                                  </p:stCondLst>
                                  <p:childTnLst>
                                    <p:animEffect transition="out" filter="circle(out)">
                                      <p:cBhvr>
                                        <p:cTn id="18" dur="2000"/>
                                        <p:tgtEl>
                                          <p:spTgt spid="15"/>
                                        </p:tgtEl>
                                      </p:cBhvr>
                                    </p:animEffect>
                                    <p:set>
                                      <p:cBhvr>
                                        <p:cTn id="19" dur="1" fill="hold">
                                          <p:stCondLst>
                                            <p:cond delay="19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16"/>
                    </p:tgtEl>
                  </p:cond>
                </p:stCondLst>
                <p:endSync evt="end" delay="0">
                  <p:rtn val="all"/>
                </p:endSync>
                <p:childTnLst>
                  <p:par>
                    <p:cTn id="21" fill="hold">
                      <p:stCondLst>
                        <p:cond delay="0"/>
                      </p:stCondLst>
                      <p:childTnLst>
                        <p:par>
                          <p:cTn id="22" fill="hold">
                            <p:stCondLst>
                              <p:cond delay="0"/>
                            </p:stCondLst>
                            <p:childTnLst>
                              <p:par>
                                <p:cTn id="23" presetID="6" presetClass="exit" presetSubtype="32" fill="hold" grpId="0" nodeType="clickEffect">
                                  <p:stCondLst>
                                    <p:cond delay="0"/>
                                  </p:stCondLst>
                                  <p:childTnLst>
                                    <p:animEffect transition="out" filter="circle(out)">
                                      <p:cBhvr>
                                        <p:cTn id="24" dur="2000"/>
                                        <p:tgtEl>
                                          <p:spTgt spid="16"/>
                                        </p:tgtEl>
                                      </p:cBhvr>
                                    </p:animEffect>
                                    <p:set>
                                      <p:cBhvr>
                                        <p:cTn id="25" dur="1" fill="hold">
                                          <p:stCondLst>
                                            <p:cond delay="19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6" restart="whenNotActive" fill="hold" evtFilter="cancelBubble" nodeType="interactiveSeq">
                <p:stCondLst>
                  <p:cond evt="onClick" delay="0">
                    <p:tgtEl>
                      <p:spTgt spid="17"/>
                    </p:tgtEl>
                  </p:cond>
                </p:stCondLst>
                <p:endSync evt="end" delay="0">
                  <p:rtn val="all"/>
                </p:endSync>
                <p:childTnLst>
                  <p:par>
                    <p:cTn id="27" fill="hold">
                      <p:stCondLst>
                        <p:cond delay="0"/>
                      </p:stCondLst>
                      <p:childTnLst>
                        <p:par>
                          <p:cTn id="28" fill="hold">
                            <p:stCondLst>
                              <p:cond delay="0"/>
                            </p:stCondLst>
                            <p:childTnLst>
                              <p:par>
                                <p:cTn id="29" presetID="6" presetClass="exit" presetSubtype="32" fill="hold" grpId="0" nodeType="clickEffect">
                                  <p:stCondLst>
                                    <p:cond delay="0"/>
                                  </p:stCondLst>
                                  <p:childTnLst>
                                    <p:animEffect transition="out" filter="circle(out)">
                                      <p:cBhvr>
                                        <p:cTn id="30" dur="2000"/>
                                        <p:tgtEl>
                                          <p:spTgt spid="17"/>
                                        </p:tgtEl>
                                      </p:cBhvr>
                                    </p:animEffect>
                                    <p:set>
                                      <p:cBhvr>
                                        <p:cTn id="31" dur="1" fill="hold">
                                          <p:stCondLst>
                                            <p:cond delay="19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32" restart="whenNotActive" fill="hold" evtFilter="cancelBubble" nodeType="interactiveSeq">
                <p:stCondLst>
                  <p:cond evt="onClick" delay="0">
                    <p:tgtEl>
                      <p:spTgt spid="18"/>
                    </p:tgtEl>
                  </p:cond>
                </p:stCondLst>
                <p:endSync evt="end" delay="0">
                  <p:rtn val="all"/>
                </p:endSync>
                <p:childTnLst>
                  <p:par>
                    <p:cTn id="33" fill="hold">
                      <p:stCondLst>
                        <p:cond delay="0"/>
                      </p:stCondLst>
                      <p:childTnLst>
                        <p:par>
                          <p:cTn id="34" fill="hold">
                            <p:stCondLst>
                              <p:cond delay="0"/>
                            </p:stCondLst>
                            <p:childTnLst>
                              <p:par>
                                <p:cTn id="35" presetID="6" presetClass="exit" presetSubtype="32" fill="hold" grpId="0" nodeType="clickEffect">
                                  <p:stCondLst>
                                    <p:cond delay="0"/>
                                  </p:stCondLst>
                                  <p:childTnLst>
                                    <p:animEffect transition="out" filter="circle(out)">
                                      <p:cBhvr>
                                        <p:cTn id="36" dur="2000"/>
                                        <p:tgtEl>
                                          <p:spTgt spid="18"/>
                                        </p:tgtEl>
                                      </p:cBhvr>
                                    </p:animEffect>
                                    <p:set>
                                      <p:cBhvr>
                                        <p:cTn id="37" dur="1" fill="hold">
                                          <p:stCondLst>
                                            <p:cond delay="19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38" restart="whenNotActive" fill="hold" evtFilter="cancelBubble" nodeType="interactiveSeq">
                <p:stCondLst>
                  <p:cond evt="onClick" delay="0">
                    <p:tgtEl>
                      <p:spTgt spid="19"/>
                    </p:tgtEl>
                  </p:cond>
                </p:stCondLst>
                <p:endSync evt="end" delay="0">
                  <p:rtn val="all"/>
                </p:endSync>
                <p:childTnLst>
                  <p:par>
                    <p:cTn id="39" fill="hold">
                      <p:stCondLst>
                        <p:cond delay="0"/>
                      </p:stCondLst>
                      <p:childTnLst>
                        <p:par>
                          <p:cTn id="40" fill="hold">
                            <p:stCondLst>
                              <p:cond delay="0"/>
                            </p:stCondLst>
                            <p:childTnLst>
                              <p:par>
                                <p:cTn id="41" presetID="6" presetClass="exit" presetSubtype="32" fill="hold" grpId="0" nodeType="clickEffect">
                                  <p:stCondLst>
                                    <p:cond delay="0"/>
                                  </p:stCondLst>
                                  <p:childTnLst>
                                    <p:animEffect transition="out" filter="circle(out)">
                                      <p:cBhvr>
                                        <p:cTn id="42" dur="2000"/>
                                        <p:tgtEl>
                                          <p:spTgt spid="19"/>
                                        </p:tgtEl>
                                      </p:cBhvr>
                                    </p:animEffect>
                                    <p:set>
                                      <p:cBhvr>
                                        <p:cTn id="43" dur="1" fill="hold">
                                          <p:stCondLst>
                                            <p:cond delay="19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4" restart="whenNotActive" fill="hold" evtFilter="cancelBubble" nodeType="interactiveSeq">
                <p:stCondLst>
                  <p:cond evt="onClick" delay="0">
                    <p:tgtEl>
                      <p:spTgt spid="20"/>
                    </p:tgtEl>
                  </p:cond>
                </p:stCondLst>
                <p:endSync evt="end" delay="0">
                  <p:rtn val="all"/>
                </p:endSync>
                <p:childTnLst>
                  <p:par>
                    <p:cTn id="45" fill="hold">
                      <p:stCondLst>
                        <p:cond delay="0"/>
                      </p:stCondLst>
                      <p:childTnLst>
                        <p:par>
                          <p:cTn id="46" fill="hold">
                            <p:stCondLst>
                              <p:cond delay="0"/>
                            </p:stCondLst>
                            <p:childTnLst>
                              <p:par>
                                <p:cTn id="47" presetID="6" presetClass="exit" presetSubtype="32" fill="hold" grpId="0" nodeType="clickEffect">
                                  <p:stCondLst>
                                    <p:cond delay="0"/>
                                  </p:stCondLst>
                                  <p:childTnLst>
                                    <p:animEffect transition="out" filter="circle(out)">
                                      <p:cBhvr>
                                        <p:cTn id="48" dur="2000"/>
                                        <p:tgtEl>
                                          <p:spTgt spid="20"/>
                                        </p:tgtEl>
                                      </p:cBhvr>
                                    </p:animEffect>
                                    <p:set>
                                      <p:cBhvr>
                                        <p:cTn id="49" dur="1" fill="hold">
                                          <p:stCondLst>
                                            <p:cond delay="1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9E82F-97EC-400F-AD73-F04FB3395C78}"/>
              </a:ext>
            </a:extLst>
          </p:cNvPr>
          <p:cNvSpPr>
            <a:spLocks noGrp="1"/>
          </p:cNvSpPr>
          <p:nvPr>
            <p:ph type="title"/>
          </p:nvPr>
        </p:nvSpPr>
        <p:spPr>
          <a:xfrm>
            <a:off x="3334565" y="514884"/>
            <a:ext cx="8610600" cy="1293028"/>
          </a:xfrm>
        </p:spPr>
        <p:txBody>
          <a:bodyPr>
            <a:normAutofit fontScale="90000"/>
          </a:bodyPr>
          <a:lstStyle/>
          <a:p>
            <a:r>
              <a:rPr lang="cy-GB" sz="5000" b="1" dirty="0">
                <a:latin typeface="Calibri" panose="020F0502020204030204" pitchFamily="34" charset="0"/>
                <a:cs typeface="Calibri" panose="020F0502020204030204" pitchFamily="34" charset="0"/>
              </a:rPr>
              <a:t>Ymestynwch y brawddegau...</a:t>
            </a:r>
            <a:endParaRPr lang="en-GB" sz="5000" b="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7AD8652E-97F9-4018-8808-8BDC00906220}"/>
              </a:ext>
            </a:extLst>
          </p:cNvPr>
          <p:cNvSpPr>
            <a:spLocks noGrp="1"/>
          </p:cNvSpPr>
          <p:nvPr>
            <p:ph type="body" idx="1"/>
          </p:nvPr>
        </p:nvSpPr>
        <p:spPr>
          <a:xfrm>
            <a:off x="685800" y="1751485"/>
            <a:ext cx="10820400" cy="4024125"/>
          </a:xfrm>
        </p:spPr>
        <p:txBody>
          <a:bodyPr/>
          <a:lstStyle/>
          <a:p>
            <a:pPr marL="88900" indent="0">
              <a:buNone/>
            </a:pPr>
            <a:r>
              <a:rPr lang="cy-GB" sz="4000" i="1" dirty="0">
                <a:latin typeface="Calibri" panose="020F0502020204030204" pitchFamily="34" charset="0"/>
                <a:cs typeface="Calibri" panose="020F0502020204030204" pitchFamily="34" charset="0"/>
              </a:rPr>
              <a:t>Today, we will be... </a:t>
            </a:r>
            <a:r>
              <a:rPr lang="cy-GB" sz="4000" dirty="0">
                <a:latin typeface="Calibri" panose="020F0502020204030204" pitchFamily="34" charset="0"/>
                <a:cs typeface="Calibri" panose="020F0502020204030204" pitchFamily="34" charset="0"/>
              </a:rPr>
              <a:t>=&gt; Heddiw, byddwn ni’n... </a:t>
            </a:r>
            <a:endParaRPr lang="en-GB" sz="4000" dirty="0">
              <a:latin typeface="Calibri" panose="020F0502020204030204" pitchFamily="34" charset="0"/>
              <a:cs typeface="Calibri" panose="020F0502020204030204" pitchFamily="34" charset="0"/>
            </a:endParaRPr>
          </a:p>
        </p:txBody>
      </p:sp>
      <p:pic>
        <p:nvPicPr>
          <p:cNvPr id="5" name="Picture 4" descr="Screen Clipping">
            <a:extLst>
              <a:ext uri="{FF2B5EF4-FFF2-40B4-BE49-F238E27FC236}">
                <a16:creationId xmlns:a16="http://schemas.microsoft.com/office/drawing/2014/main" id="{E60BD64E-7AAF-455B-9751-46E33CE1A84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200764" y="2760576"/>
            <a:ext cx="2133801" cy="1949805"/>
          </a:xfrm>
          <a:prstGeom prst="rect">
            <a:avLst/>
          </a:prstGeom>
        </p:spPr>
      </p:pic>
      <p:pic>
        <p:nvPicPr>
          <p:cNvPr id="6" name="Picture 5" descr="Screen Clipping">
            <a:extLst>
              <a:ext uri="{FF2B5EF4-FFF2-40B4-BE49-F238E27FC236}">
                <a16:creationId xmlns:a16="http://schemas.microsoft.com/office/drawing/2014/main" id="{8A12D316-507E-49CD-98DE-69D76C7ACE9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283025" y="2817639"/>
            <a:ext cx="2112474" cy="2010265"/>
          </a:xfrm>
          <a:prstGeom prst="rect">
            <a:avLst/>
          </a:prstGeom>
        </p:spPr>
      </p:pic>
      <p:pic>
        <p:nvPicPr>
          <p:cNvPr id="7" name="Picture 6" descr="Screen Clipping">
            <a:extLst>
              <a:ext uri="{FF2B5EF4-FFF2-40B4-BE49-F238E27FC236}">
                <a16:creationId xmlns:a16="http://schemas.microsoft.com/office/drawing/2014/main" id="{3166FE8B-CC9D-4AFA-82E8-274EFDEE9917}"/>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3715385" y="2767208"/>
            <a:ext cx="2112474" cy="1935807"/>
          </a:xfrm>
          <a:prstGeom prst="rect">
            <a:avLst/>
          </a:prstGeom>
        </p:spPr>
      </p:pic>
      <p:pic>
        <p:nvPicPr>
          <p:cNvPr id="8" name="Picture 7" descr="Screen Clipping">
            <a:extLst>
              <a:ext uri="{FF2B5EF4-FFF2-40B4-BE49-F238E27FC236}">
                <a16:creationId xmlns:a16="http://schemas.microsoft.com/office/drawing/2014/main" id="{F5666946-F96E-4C8D-A105-0562C57774FE}"/>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8935279" y="2760576"/>
            <a:ext cx="2408680" cy="2005945"/>
          </a:xfrm>
          <a:prstGeom prst="rect">
            <a:avLst/>
          </a:prstGeom>
        </p:spPr>
      </p:pic>
      <p:pic>
        <p:nvPicPr>
          <p:cNvPr id="9" name="Picture 8" descr="Screen Clipping">
            <a:extLst>
              <a:ext uri="{FF2B5EF4-FFF2-40B4-BE49-F238E27FC236}">
                <a16:creationId xmlns:a16="http://schemas.microsoft.com/office/drawing/2014/main" id="{E327D4DC-6CCE-4443-BF1F-49C7FF2BAFD7}"/>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291404" y="4945981"/>
            <a:ext cx="1952519" cy="1818091"/>
          </a:xfrm>
          <a:prstGeom prst="rect">
            <a:avLst/>
          </a:prstGeom>
        </p:spPr>
      </p:pic>
      <p:pic>
        <p:nvPicPr>
          <p:cNvPr id="10" name="Picture 9" descr="Screen Clipping">
            <a:extLst>
              <a:ext uri="{FF2B5EF4-FFF2-40B4-BE49-F238E27FC236}">
                <a16:creationId xmlns:a16="http://schemas.microsoft.com/office/drawing/2014/main" id="{3EC72728-E99B-4DDA-8F3C-35FA527C022C}"/>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3687461" y="4894030"/>
            <a:ext cx="2140398" cy="1818091"/>
          </a:xfrm>
          <a:prstGeom prst="rect">
            <a:avLst/>
          </a:prstGeom>
        </p:spPr>
      </p:pic>
      <p:pic>
        <p:nvPicPr>
          <p:cNvPr id="11" name="Picture 10" descr="Screen Clipping">
            <a:extLst>
              <a:ext uri="{FF2B5EF4-FFF2-40B4-BE49-F238E27FC236}">
                <a16:creationId xmlns:a16="http://schemas.microsoft.com/office/drawing/2014/main" id="{3471292F-8F56-40A0-A745-5540918BC621}"/>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6576276" y="4862090"/>
            <a:ext cx="1819223" cy="1956283"/>
          </a:xfrm>
          <a:prstGeom prst="rect">
            <a:avLst/>
          </a:prstGeom>
        </p:spPr>
      </p:pic>
      <p:pic>
        <p:nvPicPr>
          <p:cNvPr id="12" name="Picture 11" descr="Screen Clipping">
            <a:extLst>
              <a:ext uri="{FF2B5EF4-FFF2-40B4-BE49-F238E27FC236}">
                <a16:creationId xmlns:a16="http://schemas.microsoft.com/office/drawing/2014/main" id="{839A06A6-448B-4FBB-829B-95A81E439CFE}"/>
              </a:ext>
            </a:extLst>
          </p:cNvPr>
          <p:cNvPicPr/>
          <p:nvPr/>
        </p:nvPicPr>
        <p:blipFill>
          <a:blip r:embed="rId10" cstate="print">
            <a:extLst>
              <a:ext uri="{28A0092B-C50C-407E-A947-70E740481C1C}">
                <a14:useLocalDpi xmlns:a14="http://schemas.microsoft.com/office/drawing/2010/main" val="0"/>
              </a:ext>
            </a:extLst>
          </a:blip>
          <a:stretch>
            <a:fillRect/>
          </a:stretch>
        </p:blipFill>
        <p:spPr>
          <a:xfrm>
            <a:off x="9192345" y="4985885"/>
            <a:ext cx="1949782" cy="1755098"/>
          </a:xfrm>
          <a:prstGeom prst="rect">
            <a:avLst/>
          </a:prstGeom>
        </p:spPr>
      </p:pic>
      <p:sp>
        <p:nvSpPr>
          <p:cNvPr id="13" name="Rectangle 12">
            <a:extLst>
              <a:ext uri="{FF2B5EF4-FFF2-40B4-BE49-F238E27FC236}">
                <a16:creationId xmlns:a16="http://schemas.microsoft.com/office/drawing/2014/main" id="{1FE718C6-FEAE-43E3-A928-DE9E57C220DB}"/>
              </a:ext>
            </a:extLst>
          </p:cNvPr>
          <p:cNvSpPr/>
          <p:nvPr/>
        </p:nvSpPr>
        <p:spPr>
          <a:xfrm>
            <a:off x="1604834" y="2658473"/>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95B35D4-2C27-44AD-81D1-16B12C3A7573}"/>
              </a:ext>
            </a:extLst>
          </p:cNvPr>
          <p:cNvSpPr/>
          <p:nvPr/>
        </p:nvSpPr>
        <p:spPr>
          <a:xfrm>
            <a:off x="4002885" y="2658473"/>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864271E-D297-4FA1-81CA-E3812AA6F7CB}"/>
              </a:ext>
            </a:extLst>
          </p:cNvPr>
          <p:cNvSpPr/>
          <p:nvPr/>
        </p:nvSpPr>
        <p:spPr>
          <a:xfrm>
            <a:off x="6826650" y="2658474"/>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782F5DBA-BB2E-49B1-A865-C1AE84446CD7}"/>
              </a:ext>
            </a:extLst>
          </p:cNvPr>
          <p:cNvSpPr/>
          <p:nvPr/>
        </p:nvSpPr>
        <p:spPr>
          <a:xfrm>
            <a:off x="9509448" y="2658473"/>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DA862469-F09E-4160-ADD6-DBF5270DFEA9}"/>
              </a:ext>
            </a:extLst>
          </p:cNvPr>
          <p:cNvSpPr/>
          <p:nvPr/>
        </p:nvSpPr>
        <p:spPr>
          <a:xfrm>
            <a:off x="1604834" y="4878196"/>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801690D8-320C-48CC-8B74-3199954D5DE2}"/>
              </a:ext>
            </a:extLst>
          </p:cNvPr>
          <p:cNvSpPr/>
          <p:nvPr/>
        </p:nvSpPr>
        <p:spPr>
          <a:xfrm>
            <a:off x="4002885" y="4878196"/>
            <a:ext cx="1459442"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7930CCD1-7AF5-4116-9A62-F67C85EE623F}"/>
              </a:ext>
            </a:extLst>
          </p:cNvPr>
          <p:cNvSpPr/>
          <p:nvPr/>
        </p:nvSpPr>
        <p:spPr>
          <a:xfrm>
            <a:off x="6826650" y="4878197"/>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DF1022F4-DBBF-42AF-BF21-CEB31BF077A5}"/>
              </a:ext>
            </a:extLst>
          </p:cNvPr>
          <p:cNvSpPr/>
          <p:nvPr/>
        </p:nvSpPr>
        <p:spPr>
          <a:xfrm>
            <a:off x="9509448" y="4878196"/>
            <a:ext cx="1225826" cy="4729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3751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500"/>
                                        <p:tgtEl>
                                          <p:spTgt spid="14"/>
                                        </p:tgtEl>
                                      </p:cBhvr>
                                    </p:animEffect>
                                    <p:set>
                                      <p:cBhvr>
                                        <p:cTn id="10" dur="1" fill="hold">
                                          <p:stCondLst>
                                            <p:cond delay="499"/>
                                          </p:stCondLst>
                                        </p:cTn>
                                        <p:tgtEl>
                                          <p:spTgt spid="14"/>
                                        </p:tgtEl>
                                        <p:attrNameLst>
                                          <p:attrName>style.visibility</p:attrName>
                                        </p:attrNameLst>
                                      </p:cBhvr>
                                      <p:to>
                                        <p:strVal val="hidden"/>
                                      </p:to>
                                    </p:set>
                                  </p:childTnLst>
                                </p:cTn>
                              </p:par>
                              <p:par>
                                <p:cTn id="11" presetID="22" presetClass="exit" presetSubtype="4" fill="hold" grpId="0" nodeType="withEffect">
                                  <p:stCondLst>
                                    <p:cond delay="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4" fill="hold" grpId="0" nodeType="withEffect">
                                  <p:stCondLst>
                                    <p:cond delay="0"/>
                                  </p:stCondLst>
                                  <p:childTnLst>
                                    <p:animEffect transition="out" filter="wipe(down)">
                                      <p:cBhvr>
                                        <p:cTn id="15" dur="500"/>
                                        <p:tgtEl>
                                          <p:spTgt spid="16"/>
                                        </p:tgtEl>
                                      </p:cBhvr>
                                    </p:animEffect>
                                    <p:set>
                                      <p:cBhvr>
                                        <p:cTn id="16" dur="1" fill="hold">
                                          <p:stCondLst>
                                            <p:cond delay="499"/>
                                          </p:stCondLst>
                                        </p:cTn>
                                        <p:tgtEl>
                                          <p:spTgt spid="16"/>
                                        </p:tgtEl>
                                        <p:attrNameLst>
                                          <p:attrName>style.visibility</p:attrName>
                                        </p:attrNameLst>
                                      </p:cBhvr>
                                      <p:to>
                                        <p:strVal val="hidden"/>
                                      </p:to>
                                    </p:set>
                                  </p:childTnLst>
                                </p:cTn>
                              </p:par>
                              <p:par>
                                <p:cTn id="17" presetID="22" presetClass="exit" presetSubtype="4" fill="hold" grpId="0" nodeType="withEffect">
                                  <p:stCondLst>
                                    <p:cond delay="0"/>
                                  </p:stCondLst>
                                  <p:childTnLst>
                                    <p:animEffect transition="out" filter="wipe(down)">
                                      <p:cBhvr>
                                        <p:cTn id="18" dur="500"/>
                                        <p:tgtEl>
                                          <p:spTgt spid="20"/>
                                        </p:tgtEl>
                                      </p:cBhvr>
                                    </p:animEffect>
                                    <p:set>
                                      <p:cBhvr>
                                        <p:cTn id="19" dur="1" fill="hold">
                                          <p:stCondLst>
                                            <p:cond delay="499"/>
                                          </p:stCondLst>
                                        </p:cTn>
                                        <p:tgtEl>
                                          <p:spTgt spid="20"/>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500"/>
                                        <p:tgtEl>
                                          <p:spTgt spid="19"/>
                                        </p:tgtEl>
                                      </p:cBhvr>
                                    </p:animEffect>
                                    <p:set>
                                      <p:cBhvr>
                                        <p:cTn id="22" dur="1" fill="hold">
                                          <p:stCondLst>
                                            <p:cond delay="499"/>
                                          </p:stCondLst>
                                        </p:cTn>
                                        <p:tgtEl>
                                          <p:spTgt spid="19"/>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par>
                                <p:cTn id="26" presetID="22" presetClass="exit" presetSubtype="4" fill="hold" grpId="0" nodeType="withEffect">
                                  <p:stCondLst>
                                    <p:cond delay="0"/>
                                  </p:stCondLst>
                                  <p:childTnLst>
                                    <p:animEffect transition="out" filter="wipe(down)">
                                      <p:cBhvr>
                                        <p:cTn id="27" dur="500"/>
                                        <p:tgtEl>
                                          <p:spTgt spid="17"/>
                                        </p:tgtEl>
                                      </p:cBhvr>
                                    </p:animEffect>
                                    <p:set>
                                      <p:cBhvr>
                                        <p:cTn id="28"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A6DE1-7963-41DA-90A3-9A251E331262}"/>
              </a:ext>
            </a:extLst>
          </p:cNvPr>
          <p:cNvSpPr>
            <a:spLocks noGrp="1"/>
          </p:cNvSpPr>
          <p:nvPr>
            <p:ph type="title"/>
          </p:nvPr>
        </p:nvSpPr>
        <p:spPr/>
        <p:txBody>
          <a:bodyPr>
            <a:normAutofit fontScale="90000"/>
          </a:bodyPr>
          <a:lstStyle/>
          <a:p>
            <a:r>
              <a:rPr lang="cy-GB" sz="5000" b="1" dirty="0">
                <a:latin typeface="Calibri" panose="020F0502020204030204" pitchFamily="34" charset="0"/>
                <a:cs typeface="Calibri" panose="020F0502020204030204" pitchFamily="34" charset="0"/>
              </a:rPr>
              <a:t>Agor y wers – Lesson openers</a:t>
            </a:r>
            <a:endParaRPr lang="en-GB" sz="5000" b="1" dirty="0">
              <a:latin typeface="Calibri" panose="020F0502020204030204" pitchFamily="34" charset="0"/>
              <a:cs typeface="Calibri" panose="020F0502020204030204" pitchFamily="34" charset="0"/>
            </a:endParaRPr>
          </a:p>
        </p:txBody>
      </p:sp>
      <p:graphicFrame>
        <p:nvGraphicFramePr>
          <p:cNvPr id="7" name="Table 6">
            <a:extLst>
              <a:ext uri="{FF2B5EF4-FFF2-40B4-BE49-F238E27FC236}">
                <a16:creationId xmlns:a16="http://schemas.microsoft.com/office/drawing/2014/main" id="{C38EC6CF-05AE-44E3-B113-CF602163AB89}"/>
              </a:ext>
            </a:extLst>
          </p:cNvPr>
          <p:cNvGraphicFramePr>
            <a:graphicFrameLocks noGrp="1"/>
          </p:cNvGraphicFramePr>
          <p:nvPr>
            <p:extLst/>
          </p:nvPr>
        </p:nvGraphicFramePr>
        <p:xfrm>
          <a:off x="5501640" y="2193924"/>
          <a:ext cx="5094516" cy="3335385"/>
        </p:xfrm>
        <a:graphic>
          <a:graphicData uri="http://schemas.openxmlformats.org/drawingml/2006/table">
            <a:tbl>
              <a:tblPr firstRow="1" bandRow="1"/>
              <a:tblGrid>
                <a:gridCol w="5094516">
                  <a:extLst>
                    <a:ext uri="{9D8B030D-6E8A-4147-A177-3AD203B41FA5}">
                      <a16:colId xmlns:a16="http://schemas.microsoft.com/office/drawing/2014/main" val="4289171631"/>
                    </a:ext>
                  </a:extLst>
                </a:gridCol>
              </a:tblGrid>
              <a:tr h="667077">
                <a:tc>
                  <a:txBody>
                    <a:bodyPr/>
                    <a:lstStyle/>
                    <a:p>
                      <a:r>
                        <a:rPr lang="cy-GB" sz="3000" dirty="0">
                          <a:latin typeface="Calibri" panose="020F0502020204030204" pitchFamily="34" charset="0"/>
                          <a:cs typeface="Calibri" panose="020F0502020204030204" pitchFamily="34" charset="0"/>
                        </a:rPr>
                        <a:t>Edrychwch ar y bwrdd gwyn.</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818260343"/>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dirty="0">
                          <a:latin typeface="Calibri" panose="020F0502020204030204" pitchFamily="34" charset="0"/>
                          <a:cs typeface="Calibri" panose="020F0502020204030204" pitchFamily="34" charset="0"/>
                        </a:rPr>
                        <a:t>Ysgrifennwch y dyddiad.</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498558124"/>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dirty="0">
                          <a:latin typeface="Calibri" panose="020F0502020204030204" pitchFamily="34" charset="0"/>
                          <a:cs typeface="Calibri" panose="020F0502020204030204" pitchFamily="34" charset="0"/>
                        </a:rPr>
                        <a:t>Trafodwch gyda phartner.</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705671831"/>
                  </a:ext>
                </a:extLst>
              </a:tr>
              <a:tr h="667077">
                <a:tc>
                  <a:txBody>
                    <a:bodyPr/>
                    <a:lstStyle/>
                    <a:p>
                      <a:r>
                        <a:rPr lang="cy-GB" sz="3000" dirty="0">
                          <a:latin typeface="Calibri" panose="020F0502020204030204" pitchFamily="34" charset="0"/>
                          <a:cs typeface="Calibri" panose="020F0502020204030204" pitchFamily="34" charset="0"/>
                        </a:rPr>
                        <a:t>Agorwch eich llyfrau.</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071521703"/>
                  </a:ext>
                </a:extLst>
              </a:tr>
              <a:tr h="667077">
                <a:tc>
                  <a:txBody>
                    <a:bodyPr/>
                    <a:lstStyle/>
                    <a:p>
                      <a:r>
                        <a:rPr lang="cy-GB" sz="3000" dirty="0">
                          <a:latin typeface="Calibri" panose="020F0502020204030204" pitchFamily="34" charset="0"/>
                          <a:cs typeface="Calibri" panose="020F0502020204030204" pitchFamily="34" charset="0"/>
                        </a:rPr>
                        <a:t>Ewch i dudalen...</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198650011"/>
                  </a:ext>
                </a:extLst>
              </a:tr>
            </a:tbl>
          </a:graphicData>
        </a:graphic>
      </p:graphicFrame>
      <p:graphicFrame>
        <p:nvGraphicFramePr>
          <p:cNvPr id="9" name="Table 8">
            <a:extLst>
              <a:ext uri="{FF2B5EF4-FFF2-40B4-BE49-F238E27FC236}">
                <a16:creationId xmlns:a16="http://schemas.microsoft.com/office/drawing/2014/main" id="{5EF7B493-21EF-48DC-AA62-5EA11E78273A}"/>
              </a:ext>
            </a:extLst>
          </p:cNvPr>
          <p:cNvGraphicFramePr>
            <a:graphicFrameLocks noGrp="1"/>
          </p:cNvGraphicFramePr>
          <p:nvPr/>
        </p:nvGraphicFramePr>
        <p:xfrm>
          <a:off x="685800" y="2193925"/>
          <a:ext cx="4815840" cy="3335385"/>
        </p:xfrm>
        <a:graphic>
          <a:graphicData uri="http://schemas.openxmlformats.org/drawingml/2006/table">
            <a:tbl>
              <a:tblPr firstRow="1" bandRow="1"/>
              <a:tblGrid>
                <a:gridCol w="4815840">
                  <a:extLst>
                    <a:ext uri="{9D8B030D-6E8A-4147-A177-3AD203B41FA5}">
                      <a16:colId xmlns:a16="http://schemas.microsoft.com/office/drawing/2014/main" val="3322500677"/>
                    </a:ext>
                  </a:extLst>
                </a:gridCol>
              </a:tblGrid>
              <a:tr h="667077">
                <a:tc>
                  <a:txBody>
                    <a:bodyPr/>
                    <a:lstStyle/>
                    <a:p>
                      <a:r>
                        <a:rPr lang="cy-GB" sz="3000" i="1" dirty="0">
                          <a:latin typeface="Calibri" panose="020F0502020204030204" pitchFamily="34" charset="0"/>
                          <a:cs typeface="Calibri" panose="020F0502020204030204" pitchFamily="34" charset="0"/>
                        </a:rPr>
                        <a:t>Look at the whiteboard.</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878352802"/>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i="1" dirty="0">
                          <a:latin typeface="Calibri" panose="020F0502020204030204" pitchFamily="34" charset="0"/>
                          <a:cs typeface="Calibri" panose="020F0502020204030204" pitchFamily="34" charset="0"/>
                        </a:rPr>
                        <a:t>Write the date.</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97373487"/>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i="1" dirty="0">
                          <a:latin typeface="Calibri" panose="020F0502020204030204" pitchFamily="34" charset="0"/>
                          <a:cs typeface="Calibri" panose="020F0502020204030204" pitchFamily="34" charset="0"/>
                        </a:rPr>
                        <a:t>Discuss with a partner.</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752126311"/>
                  </a:ext>
                </a:extLst>
              </a:tr>
              <a:tr h="667077">
                <a:tc>
                  <a:txBody>
                    <a:bodyPr/>
                    <a:lstStyle/>
                    <a:p>
                      <a:r>
                        <a:rPr lang="cy-GB" sz="3000" i="1" dirty="0">
                          <a:latin typeface="Calibri" panose="020F0502020204030204" pitchFamily="34" charset="0"/>
                          <a:cs typeface="Calibri" panose="020F0502020204030204" pitchFamily="34" charset="0"/>
                        </a:rPr>
                        <a:t>Open your books.</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082377266"/>
                  </a:ext>
                </a:extLst>
              </a:tr>
              <a:tr h="667077">
                <a:tc>
                  <a:txBody>
                    <a:bodyPr/>
                    <a:lstStyle/>
                    <a:p>
                      <a:r>
                        <a:rPr lang="cy-GB" sz="3000" i="1" dirty="0">
                          <a:latin typeface="Calibri" panose="020F0502020204030204" pitchFamily="34" charset="0"/>
                          <a:cs typeface="Calibri" panose="020F0502020204030204" pitchFamily="34" charset="0"/>
                        </a:rPr>
                        <a:t>Go to page...</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447382397"/>
                  </a:ext>
                </a:extLst>
              </a:tr>
            </a:tbl>
          </a:graphicData>
        </a:graphic>
      </p:graphicFrame>
      <p:pic>
        <p:nvPicPr>
          <p:cNvPr id="11" name="Picture 10">
            <a:extLst>
              <a:ext uri="{FF2B5EF4-FFF2-40B4-BE49-F238E27FC236}">
                <a16:creationId xmlns:a16="http://schemas.microsoft.com/office/drawing/2014/main" id="{D40AED68-423B-4924-A7BD-522E3A406F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673012"/>
            <a:ext cx="12192000" cy="1175657"/>
          </a:xfrm>
          <a:prstGeom prst="rect">
            <a:avLst/>
          </a:prstGeom>
        </p:spPr>
      </p:pic>
    </p:spTree>
    <p:extLst>
      <p:ext uri="{BB962C8B-B14F-4D97-AF65-F5344CB8AC3E}">
        <p14:creationId xmlns:p14="http://schemas.microsoft.com/office/powerpoint/2010/main" val="40143474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A6DE1-7963-41DA-90A3-9A251E331262}"/>
              </a:ext>
            </a:extLst>
          </p:cNvPr>
          <p:cNvSpPr>
            <a:spLocks noGrp="1"/>
          </p:cNvSpPr>
          <p:nvPr>
            <p:ph type="title"/>
          </p:nvPr>
        </p:nvSpPr>
        <p:spPr>
          <a:xfrm>
            <a:off x="685800" y="748338"/>
            <a:ext cx="8610600" cy="1293028"/>
          </a:xfrm>
        </p:spPr>
        <p:txBody>
          <a:bodyPr/>
          <a:lstStyle/>
          <a:p>
            <a:r>
              <a:rPr lang="cy-GB" sz="5000" b="1" dirty="0">
                <a:latin typeface="Calibri" panose="020F0502020204030204" pitchFamily="34" charset="0"/>
                <a:cs typeface="Calibri" panose="020F0502020204030204" pitchFamily="34" charset="0"/>
              </a:rPr>
              <a:t>Bysedd yn y clustiau...</a:t>
            </a:r>
            <a:endParaRPr lang="en-GB" sz="5000" b="1" dirty="0">
              <a:latin typeface="Calibri" panose="020F0502020204030204" pitchFamily="34" charset="0"/>
              <a:cs typeface="Calibri" panose="020F0502020204030204" pitchFamily="34" charset="0"/>
            </a:endParaRPr>
          </a:p>
        </p:txBody>
      </p:sp>
      <p:graphicFrame>
        <p:nvGraphicFramePr>
          <p:cNvPr id="7" name="Table 6">
            <a:extLst>
              <a:ext uri="{FF2B5EF4-FFF2-40B4-BE49-F238E27FC236}">
                <a16:creationId xmlns:a16="http://schemas.microsoft.com/office/drawing/2014/main" id="{C38EC6CF-05AE-44E3-B113-CF602163AB89}"/>
              </a:ext>
            </a:extLst>
          </p:cNvPr>
          <p:cNvGraphicFramePr>
            <a:graphicFrameLocks noGrp="1"/>
          </p:cNvGraphicFramePr>
          <p:nvPr>
            <p:extLst/>
          </p:nvPr>
        </p:nvGraphicFramePr>
        <p:xfrm>
          <a:off x="5501640" y="2193924"/>
          <a:ext cx="5094516" cy="3335385"/>
        </p:xfrm>
        <a:graphic>
          <a:graphicData uri="http://schemas.openxmlformats.org/drawingml/2006/table">
            <a:tbl>
              <a:tblPr firstRow="1" bandRow="1"/>
              <a:tblGrid>
                <a:gridCol w="5094516">
                  <a:extLst>
                    <a:ext uri="{9D8B030D-6E8A-4147-A177-3AD203B41FA5}">
                      <a16:colId xmlns:a16="http://schemas.microsoft.com/office/drawing/2014/main" val="4289171631"/>
                    </a:ext>
                  </a:extLst>
                </a:gridCol>
              </a:tblGrid>
              <a:tr h="667077">
                <a:tc>
                  <a:txBody>
                    <a:bodyPr/>
                    <a:lstStyle/>
                    <a:p>
                      <a:r>
                        <a:rPr lang="cy-GB" sz="3000" dirty="0">
                          <a:latin typeface="Calibri" panose="020F0502020204030204" pitchFamily="34" charset="0"/>
                          <a:cs typeface="Calibri" panose="020F0502020204030204" pitchFamily="34" charset="0"/>
                        </a:rPr>
                        <a:t>Edrychwch ar y bwrdd gwyn.</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818260343"/>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dirty="0">
                          <a:latin typeface="Calibri" panose="020F0502020204030204" pitchFamily="34" charset="0"/>
                          <a:cs typeface="Calibri" panose="020F0502020204030204" pitchFamily="34" charset="0"/>
                        </a:rPr>
                        <a:t>Ysgrifennwch y dyddiad.</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498558124"/>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dirty="0">
                          <a:latin typeface="Calibri" panose="020F0502020204030204" pitchFamily="34" charset="0"/>
                          <a:cs typeface="Calibri" panose="020F0502020204030204" pitchFamily="34" charset="0"/>
                        </a:rPr>
                        <a:t>Trafodwch gyda phartner.</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705671831"/>
                  </a:ext>
                </a:extLst>
              </a:tr>
              <a:tr h="667077">
                <a:tc>
                  <a:txBody>
                    <a:bodyPr/>
                    <a:lstStyle/>
                    <a:p>
                      <a:r>
                        <a:rPr lang="cy-GB" sz="3000" dirty="0">
                          <a:latin typeface="Calibri" panose="020F0502020204030204" pitchFamily="34" charset="0"/>
                          <a:cs typeface="Calibri" panose="020F0502020204030204" pitchFamily="34" charset="0"/>
                        </a:rPr>
                        <a:t>Agorwch eich llyfrau.</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071521703"/>
                  </a:ext>
                </a:extLst>
              </a:tr>
              <a:tr h="667077">
                <a:tc>
                  <a:txBody>
                    <a:bodyPr/>
                    <a:lstStyle/>
                    <a:p>
                      <a:r>
                        <a:rPr lang="cy-GB" sz="3000" dirty="0">
                          <a:latin typeface="Calibri" panose="020F0502020204030204" pitchFamily="34" charset="0"/>
                          <a:cs typeface="Calibri" panose="020F0502020204030204" pitchFamily="34" charset="0"/>
                        </a:rPr>
                        <a:t>Ewch i dudalen...</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198650011"/>
                  </a:ext>
                </a:extLst>
              </a:tr>
            </a:tbl>
          </a:graphicData>
        </a:graphic>
      </p:graphicFrame>
      <p:graphicFrame>
        <p:nvGraphicFramePr>
          <p:cNvPr id="9" name="Table 8">
            <a:extLst>
              <a:ext uri="{FF2B5EF4-FFF2-40B4-BE49-F238E27FC236}">
                <a16:creationId xmlns:a16="http://schemas.microsoft.com/office/drawing/2014/main" id="{5EF7B493-21EF-48DC-AA62-5EA11E78273A}"/>
              </a:ext>
            </a:extLst>
          </p:cNvPr>
          <p:cNvGraphicFramePr>
            <a:graphicFrameLocks noGrp="1"/>
          </p:cNvGraphicFramePr>
          <p:nvPr/>
        </p:nvGraphicFramePr>
        <p:xfrm>
          <a:off x="685800" y="2193925"/>
          <a:ext cx="4815840" cy="3335385"/>
        </p:xfrm>
        <a:graphic>
          <a:graphicData uri="http://schemas.openxmlformats.org/drawingml/2006/table">
            <a:tbl>
              <a:tblPr firstRow="1" bandRow="1"/>
              <a:tblGrid>
                <a:gridCol w="4815840">
                  <a:extLst>
                    <a:ext uri="{9D8B030D-6E8A-4147-A177-3AD203B41FA5}">
                      <a16:colId xmlns:a16="http://schemas.microsoft.com/office/drawing/2014/main" val="3322500677"/>
                    </a:ext>
                  </a:extLst>
                </a:gridCol>
              </a:tblGrid>
              <a:tr h="667077">
                <a:tc>
                  <a:txBody>
                    <a:bodyPr/>
                    <a:lstStyle/>
                    <a:p>
                      <a:r>
                        <a:rPr lang="cy-GB" sz="3000" i="1" dirty="0">
                          <a:latin typeface="Calibri" panose="020F0502020204030204" pitchFamily="34" charset="0"/>
                          <a:cs typeface="Calibri" panose="020F0502020204030204" pitchFamily="34" charset="0"/>
                        </a:rPr>
                        <a:t>Look at the whiteboard.</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878352802"/>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i="1" dirty="0">
                          <a:latin typeface="Calibri" panose="020F0502020204030204" pitchFamily="34" charset="0"/>
                          <a:cs typeface="Calibri" panose="020F0502020204030204" pitchFamily="34" charset="0"/>
                        </a:rPr>
                        <a:t>Write the date.</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97373487"/>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i="1" dirty="0">
                          <a:latin typeface="Calibri" panose="020F0502020204030204" pitchFamily="34" charset="0"/>
                          <a:cs typeface="Calibri" panose="020F0502020204030204" pitchFamily="34" charset="0"/>
                        </a:rPr>
                        <a:t>Discuss with a partner.</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752126311"/>
                  </a:ext>
                </a:extLst>
              </a:tr>
              <a:tr h="667077">
                <a:tc>
                  <a:txBody>
                    <a:bodyPr/>
                    <a:lstStyle/>
                    <a:p>
                      <a:r>
                        <a:rPr lang="cy-GB" sz="3000" i="1" dirty="0">
                          <a:latin typeface="Calibri" panose="020F0502020204030204" pitchFamily="34" charset="0"/>
                          <a:cs typeface="Calibri" panose="020F0502020204030204" pitchFamily="34" charset="0"/>
                        </a:rPr>
                        <a:t>Open your books.</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082377266"/>
                  </a:ext>
                </a:extLst>
              </a:tr>
              <a:tr h="667077">
                <a:tc>
                  <a:txBody>
                    <a:bodyPr/>
                    <a:lstStyle/>
                    <a:p>
                      <a:r>
                        <a:rPr lang="cy-GB" sz="3000" i="1" dirty="0">
                          <a:latin typeface="Calibri" panose="020F0502020204030204" pitchFamily="34" charset="0"/>
                          <a:cs typeface="Calibri" panose="020F0502020204030204" pitchFamily="34" charset="0"/>
                        </a:rPr>
                        <a:t>Go to page...</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447382397"/>
                  </a:ext>
                </a:extLst>
              </a:tr>
            </a:tbl>
          </a:graphicData>
        </a:graphic>
      </p:graphicFrame>
      <p:pic>
        <p:nvPicPr>
          <p:cNvPr id="11" name="Picture 10">
            <a:extLst>
              <a:ext uri="{FF2B5EF4-FFF2-40B4-BE49-F238E27FC236}">
                <a16:creationId xmlns:a16="http://schemas.microsoft.com/office/drawing/2014/main" id="{D40AED68-423B-4924-A7BD-522E3A406F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673012"/>
            <a:ext cx="12192000" cy="1175657"/>
          </a:xfrm>
          <a:prstGeom prst="rect">
            <a:avLst/>
          </a:prstGeom>
        </p:spPr>
      </p:pic>
      <p:pic>
        <p:nvPicPr>
          <p:cNvPr id="1026" name="Picture 2" descr="Image result for fingers in ears">
            <a:extLst>
              <a:ext uri="{FF2B5EF4-FFF2-40B4-BE49-F238E27FC236}">
                <a16:creationId xmlns:a16="http://schemas.microsoft.com/office/drawing/2014/main" id="{1CA7FF06-8E81-415B-8280-535CA74E9E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78045" y="283606"/>
            <a:ext cx="1520111" cy="1605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8704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1A771-BE08-4364-B84A-800436851871}"/>
              </a:ext>
            </a:extLst>
          </p:cNvPr>
          <p:cNvSpPr>
            <a:spLocks noGrp="1"/>
          </p:cNvSpPr>
          <p:nvPr>
            <p:ph type="title"/>
          </p:nvPr>
        </p:nvSpPr>
        <p:spPr/>
        <p:txBody>
          <a:bodyPr>
            <a:normAutofit fontScale="90000"/>
          </a:bodyPr>
          <a:lstStyle/>
          <a:p>
            <a:r>
              <a:rPr lang="cy-GB" sz="5000" b="1" dirty="0">
                <a:latin typeface="Calibri" panose="020F0502020204030204" pitchFamily="34" charset="0"/>
                <a:cs typeface="Calibri" panose="020F0502020204030204" pitchFamily="34" charset="0"/>
              </a:rPr>
              <a:t>Cloi’r wers – Closing the lesson</a:t>
            </a:r>
            <a:endParaRPr lang="en-GB" sz="5000" b="1" dirty="0">
              <a:latin typeface="Calibri" panose="020F0502020204030204" pitchFamily="34" charset="0"/>
              <a:cs typeface="Calibri" panose="020F0502020204030204" pitchFamily="34" charset="0"/>
            </a:endParaRPr>
          </a:p>
        </p:txBody>
      </p:sp>
      <p:graphicFrame>
        <p:nvGraphicFramePr>
          <p:cNvPr id="4" name="Table 3">
            <a:extLst>
              <a:ext uri="{FF2B5EF4-FFF2-40B4-BE49-F238E27FC236}">
                <a16:creationId xmlns:a16="http://schemas.microsoft.com/office/drawing/2014/main" id="{84CE8CF1-772E-4526-BF6D-73DD39C51E84}"/>
              </a:ext>
            </a:extLst>
          </p:cNvPr>
          <p:cNvGraphicFramePr>
            <a:graphicFrameLocks noGrp="1"/>
          </p:cNvGraphicFramePr>
          <p:nvPr>
            <p:extLst/>
          </p:nvPr>
        </p:nvGraphicFramePr>
        <p:xfrm>
          <a:off x="5501640" y="2193924"/>
          <a:ext cx="5094516" cy="3335385"/>
        </p:xfrm>
        <a:graphic>
          <a:graphicData uri="http://schemas.openxmlformats.org/drawingml/2006/table">
            <a:tbl>
              <a:tblPr firstRow="1" bandRow="1"/>
              <a:tblGrid>
                <a:gridCol w="5094516">
                  <a:extLst>
                    <a:ext uri="{9D8B030D-6E8A-4147-A177-3AD203B41FA5}">
                      <a16:colId xmlns:a16="http://schemas.microsoft.com/office/drawing/2014/main" val="4289171631"/>
                    </a:ext>
                  </a:extLst>
                </a:gridCol>
              </a:tblGrid>
              <a:tr h="667077">
                <a:tc>
                  <a:txBody>
                    <a:bodyPr/>
                    <a:lstStyle/>
                    <a:p>
                      <a:r>
                        <a:rPr lang="cy-GB" sz="3000" dirty="0">
                          <a:latin typeface="Calibri" panose="020F0502020204030204" pitchFamily="34" charset="0"/>
                          <a:cs typeface="Calibri" panose="020F0502020204030204" pitchFamily="34" charset="0"/>
                        </a:rPr>
                        <a:t>Gorffennwch eich gwaith.</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818260343"/>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dirty="0">
                          <a:latin typeface="Calibri" panose="020F0502020204030204" pitchFamily="34" charset="0"/>
                          <a:cs typeface="Calibri" panose="020F0502020204030204" pitchFamily="34" charset="0"/>
                        </a:rPr>
                        <a:t>Ysgrifennwch y gwaith cartref.</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498558124"/>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dirty="0">
                          <a:latin typeface="Calibri" panose="020F0502020204030204" pitchFamily="34" charset="0"/>
                          <a:cs typeface="Calibri" panose="020F0502020204030204" pitchFamily="34" charset="0"/>
                        </a:rPr>
                        <a:t>Caewch eich llyfrau. </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705671831"/>
                  </a:ext>
                </a:extLst>
              </a:tr>
              <a:tr h="667077">
                <a:tc>
                  <a:txBody>
                    <a:bodyPr/>
                    <a:lstStyle/>
                    <a:p>
                      <a:r>
                        <a:rPr lang="cy-GB" sz="3000" dirty="0">
                          <a:latin typeface="Calibri" panose="020F0502020204030204" pitchFamily="34" charset="0"/>
                          <a:cs typeface="Calibri" panose="020F0502020204030204" pitchFamily="34" charset="0"/>
                        </a:rPr>
                        <a:t>Tacluswch (yn gyflym). </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071521703"/>
                  </a:ext>
                </a:extLst>
              </a:tr>
              <a:tr h="667077">
                <a:tc>
                  <a:txBody>
                    <a:bodyPr/>
                    <a:lstStyle/>
                    <a:p>
                      <a:r>
                        <a:rPr lang="cy-GB" sz="3000" dirty="0">
                          <a:latin typeface="Calibri" panose="020F0502020204030204" pitchFamily="34" charset="0"/>
                          <a:cs typeface="Calibri" panose="020F0502020204030204" pitchFamily="34" charset="0"/>
                        </a:rPr>
                        <a:t>Brysiwch!</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198650011"/>
                  </a:ext>
                </a:extLst>
              </a:tr>
            </a:tbl>
          </a:graphicData>
        </a:graphic>
      </p:graphicFrame>
      <p:graphicFrame>
        <p:nvGraphicFramePr>
          <p:cNvPr id="5" name="Table 4">
            <a:extLst>
              <a:ext uri="{FF2B5EF4-FFF2-40B4-BE49-F238E27FC236}">
                <a16:creationId xmlns:a16="http://schemas.microsoft.com/office/drawing/2014/main" id="{C47A637A-4BDF-4458-94EC-649F82A2279C}"/>
              </a:ext>
            </a:extLst>
          </p:cNvPr>
          <p:cNvGraphicFramePr>
            <a:graphicFrameLocks noGrp="1"/>
          </p:cNvGraphicFramePr>
          <p:nvPr>
            <p:extLst/>
          </p:nvPr>
        </p:nvGraphicFramePr>
        <p:xfrm>
          <a:off x="685800" y="2193925"/>
          <a:ext cx="4815840" cy="3335385"/>
        </p:xfrm>
        <a:graphic>
          <a:graphicData uri="http://schemas.openxmlformats.org/drawingml/2006/table">
            <a:tbl>
              <a:tblPr firstRow="1" bandRow="1"/>
              <a:tblGrid>
                <a:gridCol w="4815840">
                  <a:extLst>
                    <a:ext uri="{9D8B030D-6E8A-4147-A177-3AD203B41FA5}">
                      <a16:colId xmlns:a16="http://schemas.microsoft.com/office/drawing/2014/main" val="3322500677"/>
                    </a:ext>
                  </a:extLst>
                </a:gridCol>
              </a:tblGrid>
              <a:tr h="667077">
                <a:tc>
                  <a:txBody>
                    <a:bodyPr/>
                    <a:lstStyle/>
                    <a:p>
                      <a:r>
                        <a:rPr lang="cy-GB" sz="3000" i="1" dirty="0">
                          <a:latin typeface="Calibri" panose="020F0502020204030204" pitchFamily="34" charset="0"/>
                          <a:cs typeface="Calibri" panose="020F0502020204030204" pitchFamily="34" charset="0"/>
                        </a:rPr>
                        <a:t>Finish your work.</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878352802"/>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i="1" dirty="0">
                          <a:latin typeface="Calibri" panose="020F0502020204030204" pitchFamily="34" charset="0"/>
                          <a:cs typeface="Calibri" panose="020F0502020204030204" pitchFamily="34" charset="0"/>
                        </a:rPr>
                        <a:t>Write the homework.</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97373487"/>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i="1" dirty="0">
                          <a:latin typeface="Calibri" panose="020F0502020204030204" pitchFamily="34" charset="0"/>
                          <a:cs typeface="Calibri" panose="020F0502020204030204" pitchFamily="34" charset="0"/>
                        </a:rPr>
                        <a:t>Close your books.</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752126311"/>
                  </a:ext>
                </a:extLst>
              </a:tr>
              <a:tr h="667077">
                <a:tc>
                  <a:txBody>
                    <a:bodyPr/>
                    <a:lstStyle/>
                    <a:p>
                      <a:r>
                        <a:rPr lang="cy-GB" sz="3000" i="1" dirty="0">
                          <a:latin typeface="Calibri" panose="020F0502020204030204" pitchFamily="34" charset="0"/>
                          <a:cs typeface="Calibri" panose="020F0502020204030204" pitchFamily="34" charset="0"/>
                        </a:rPr>
                        <a:t>Tidy up (quickly).</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082377266"/>
                  </a:ext>
                </a:extLst>
              </a:tr>
              <a:tr h="667077">
                <a:tc>
                  <a:txBody>
                    <a:bodyPr/>
                    <a:lstStyle/>
                    <a:p>
                      <a:r>
                        <a:rPr lang="cy-GB" sz="3000" i="1" dirty="0">
                          <a:latin typeface="Calibri" panose="020F0502020204030204" pitchFamily="34" charset="0"/>
                          <a:cs typeface="Calibri" panose="020F0502020204030204" pitchFamily="34" charset="0"/>
                        </a:rPr>
                        <a:t>Hurry up!</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447382397"/>
                  </a:ext>
                </a:extLst>
              </a:tr>
            </a:tbl>
          </a:graphicData>
        </a:graphic>
      </p:graphicFrame>
      <p:pic>
        <p:nvPicPr>
          <p:cNvPr id="10" name="Picture 9">
            <a:extLst>
              <a:ext uri="{FF2B5EF4-FFF2-40B4-BE49-F238E27FC236}">
                <a16:creationId xmlns:a16="http://schemas.microsoft.com/office/drawing/2014/main" id="{14523327-63F7-4DBB-900A-1EECEA4C12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663681"/>
            <a:ext cx="12192000" cy="1175657"/>
          </a:xfrm>
          <a:prstGeom prst="rect">
            <a:avLst/>
          </a:prstGeom>
        </p:spPr>
      </p:pic>
    </p:spTree>
    <p:extLst>
      <p:ext uri="{BB962C8B-B14F-4D97-AF65-F5344CB8AC3E}">
        <p14:creationId xmlns:p14="http://schemas.microsoft.com/office/powerpoint/2010/main" val="18598736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1A771-BE08-4364-B84A-800436851871}"/>
              </a:ext>
            </a:extLst>
          </p:cNvPr>
          <p:cNvSpPr>
            <a:spLocks noGrp="1"/>
          </p:cNvSpPr>
          <p:nvPr>
            <p:ph type="title"/>
          </p:nvPr>
        </p:nvSpPr>
        <p:spPr/>
        <p:txBody>
          <a:bodyPr>
            <a:normAutofit fontScale="90000"/>
          </a:bodyPr>
          <a:lstStyle/>
          <a:p>
            <a:r>
              <a:rPr lang="cy-GB" sz="5000" b="1" dirty="0">
                <a:latin typeface="Calibri" panose="020F0502020204030204" pitchFamily="34" charset="0"/>
                <a:cs typeface="Calibri" panose="020F0502020204030204" pitchFamily="34" charset="0"/>
              </a:rPr>
              <a:t>Cloi’r wers – Closing the lesson</a:t>
            </a:r>
            <a:endParaRPr lang="en-GB" sz="5000" b="1" dirty="0">
              <a:latin typeface="Calibri" panose="020F0502020204030204" pitchFamily="34" charset="0"/>
              <a:cs typeface="Calibri" panose="020F0502020204030204" pitchFamily="34" charset="0"/>
            </a:endParaRPr>
          </a:p>
        </p:txBody>
      </p:sp>
      <p:graphicFrame>
        <p:nvGraphicFramePr>
          <p:cNvPr id="4" name="Table 3">
            <a:extLst>
              <a:ext uri="{FF2B5EF4-FFF2-40B4-BE49-F238E27FC236}">
                <a16:creationId xmlns:a16="http://schemas.microsoft.com/office/drawing/2014/main" id="{84CE8CF1-772E-4526-BF6D-73DD39C51E84}"/>
              </a:ext>
            </a:extLst>
          </p:cNvPr>
          <p:cNvGraphicFramePr>
            <a:graphicFrameLocks noGrp="1"/>
          </p:cNvGraphicFramePr>
          <p:nvPr/>
        </p:nvGraphicFramePr>
        <p:xfrm>
          <a:off x="5501640" y="2193924"/>
          <a:ext cx="5094516" cy="3335385"/>
        </p:xfrm>
        <a:graphic>
          <a:graphicData uri="http://schemas.openxmlformats.org/drawingml/2006/table">
            <a:tbl>
              <a:tblPr firstRow="1" bandRow="1"/>
              <a:tblGrid>
                <a:gridCol w="5094516">
                  <a:extLst>
                    <a:ext uri="{9D8B030D-6E8A-4147-A177-3AD203B41FA5}">
                      <a16:colId xmlns:a16="http://schemas.microsoft.com/office/drawing/2014/main" val="4289171631"/>
                    </a:ext>
                  </a:extLst>
                </a:gridCol>
              </a:tblGrid>
              <a:tr h="667077">
                <a:tc>
                  <a:txBody>
                    <a:bodyPr/>
                    <a:lstStyle/>
                    <a:p>
                      <a:r>
                        <a:rPr lang="cy-GB" sz="3000" dirty="0">
                          <a:latin typeface="Calibri" panose="020F0502020204030204" pitchFamily="34" charset="0"/>
                          <a:cs typeface="Calibri" panose="020F0502020204030204" pitchFamily="34" charset="0"/>
                        </a:rPr>
                        <a:t>Gorffennwch eich gwaith.</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818260343"/>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dirty="0">
                          <a:latin typeface="Calibri" panose="020F0502020204030204" pitchFamily="34" charset="0"/>
                          <a:cs typeface="Calibri" panose="020F0502020204030204" pitchFamily="34" charset="0"/>
                        </a:rPr>
                        <a:t>Ysgrifennwch y gwaith cartref.</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498558124"/>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dirty="0">
                          <a:latin typeface="Calibri" panose="020F0502020204030204" pitchFamily="34" charset="0"/>
                          <a:cs typeface="Calibri" panose="020F0502020204030204" pitchFamily="34" charset="0"/>
                        </a:rPr>
                        <a:t>Caewch eich llyfrau. </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705671831"/>
                  </a:ext>
                </a:extLst>
              </a:tr>
              <a:tr h="667077">
                <a:tc>
                  <a:txBody>
                    <a:bodyPr/>
                    <a:lstStyle/>
                    <a:p>
                      <a:r>
                        <a:rPr lang="cy-GB" sz="3000" dirty="0">
                          <a:latin typeface="Calibri" panose="020F0502020204030204" pitchFamily="34" charset="0"/>
                          <a:cs typeface="Calibri" panose="020F0502020204030204" pitchFamily="34" charset="0"/>
                        </a:rPr>
                        <a:t>Tacluswch (yn gyflym). </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071521703"/>
                  </a:ext>
                </a:extLst>
              </a:tr>
              <a:tr h="667077">
                <a:tc>
                  <a:txBody>
                    <a:bodyPr/>
                    <a:lstStyle/>
                    <a:p>
                      <a:r>
                        <a:rPr lang="cy-GB" sz="3000" dirty="0">
                          <a:latin typeface="Calibri" panose="020F0502020204030204" pitchFamily="34" charset="0"/>
                          <a:cs typeface="Calibri" panose="020F0502020204030204" pitchFamily="34" charset="0"/>
                        </a:rPr>
                        <a:t>Brysiwch!</a:t>
                      </a:r>
                      <a:endParaRPr lang="en-GB" sz="3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198650011"/>
                  </a:ext>
                </a:extLst>
              </a:tr>
            </a:tbl>
          </a:graphicData>
        </a:graphic>
      </p:graphicFrame>
      <p:graphicFrame>
        <p:nvGraphicFramePr>
          <p:cNvPr id="5" name="Table 4">
            <a:extLst>
              <a:ext uri="{FF2B5EF4-FFF2-40B4-BE49-F238E27FC236}">
                <a16:creationId xmlns:a16="http://schemas.microsoft.com/office/drawing/2014/main" id="{C47A637A-4BDF-4458-94EC-649F82A2279C}"/>
              </a:ext>
            </a:extLst>
          </p:cNvPr>
          <p:cNvGraphicFramePr>
            <a:graphicFrameLocks noGrp="1"/>
          </p:cNvGraphicFramePr>
          <p:nvPr/>
        </p:nvGraphicFramePr>
        <p:xfrm>
          <a:off x="685800" y="2193925"/>
          <a:ext cx="4815840" cy="3335385"/>
        </p:xfrm>
        <a:graphic>
          <a:graphicData uri="http://schemas.openxmlformats.org/drawingml/2006/table">
            <a:tbl>
              <a:tblPr firstRow="1" bandRow="1"/>
              <a:tblGrid>
                <a:gridCol w="4815840">
                  <a:extLst>
                    <a:ext uri="{9D8B030D-6E8A-4147-A177-3AD203B41FA5}">
                      <a16:colId xmlns:a16="http://schemas.microsoft.com/office/drawing/2014/main" val="3322500677"/>
                    </a:ext>
                  </a:extLst>
                </a:gridCol>
              </a:tblGrid>
              <a:tr h="667077">
                <a:tc>
                  <a:txBody>
                    <a:bodyPr/>
                    <a:lstStyle/>
                    <a:p>
                      <a:r>
                        <a:rPr lang="cy-GB" sz="3000" i="1" dirty="0">
                          <a:latin typeface="Calibri" panose="020F0502020204030204" pitchFamily="34" charset="0"/>
                          <a:cs typeface="Calibri" panose="020F0502020204030204" pitchFamily="34" charset="0"/>
                        </a:rPr>
                        <a:t>Finish your work.</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878352802"/>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i="1" dirty="0">
                          <a:latin typeface="Calibri" panose="020F0502020204030204" pitchFamily="34" charset="0"/>
                          <a:cs typeface="Calibri" panose="020F0502020204030204" pitchFamily="34" charset="0"/>
                        </a:rPr>
                        <a:t>Write the homework.</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97373487"/>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3000" i="1" dirty="0">
                          <a:latin typeface="Calibri" panose="020F0502020204030204" pitchFamily="34" charset="0"/>
                          <a:cs typeface="Calibri" panose="020F0502020204030204" pitchFamily="34" charset="0"/>
                        </a:rPr>
                        <a:t>Close your books.</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752126311"/>
                  </a:ext>
                </a:extLst>
              </a:tr>
              <a:tr h="667077">
                <a:tc>
                  <a:txBody>
                    <a:bodyPr/>
                    <a:lstStyle/>
                    <a:p>
                      <a:r>
                        <a:rPr lang="cy-GB" sz="3000" i="1" dirty="0">
                          <a:latin typeface="Calibri" panose="020F0502020204030204" pitchFamily="34" charset="0"/>
                          <a:cs typeface="Calibri" panose="020F0502020204030204" pitchFamily="34" charset="0"/>
                        </a:rPr>
                        <a:t>Tidy up (quickly).</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082377266"/>
                  </a:ext>
                </a:extLst>
              </a:tr>
              <a:tr h="667077">
                <a:tc>
                  <a:txBody>
                    <a:bodyPr/>
                    <a:lstStyle/>
                    <a:p>
                      <a:r>
                        <a:rPr lang="cy-GB" sz="3000" i="1" dirty="0">
                          <a:latin typeface="Calibri" panose="020F0502020204030204" pitchFamily="34" charset="0"/>
                          <a:cs typeface="Calibri" panose="020F0502020204030204" pitchFamily="34" charset="0"/>
                        </a:rPr>
                        <a:t>Hurry up!</a:t>
                      </a:r>
                      <a:endParaRPr lang="en-GB" sz="3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447382397"/>
                  </a:ext>
                </a:extLst>
              </a:tr>
            </a:tbl>
          </a:graphicData>
        </a:graphic>
      </p:graphicFrame>
      <p:pic>
        <p:nvPicPr>
          <p:cNvPr id="6" name="Picture 5">
            <a:extLst>
              <a:ext uri="{FF2B5EF4-FFF2-40B4-BE49-F238E27FC236}">
                <a16:creationId xmlns:a16="http://schemas.microsoft.com/office/drawing/2014/main" id="{1B43EAE1-BB99-4059-B3DD-67C012E47A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9557" y="2057401"/>
            <a:ext cx="1581609" cy="1517696"/>
          </a:xfrm>
          <a:prstGeom prst="rect">
            <a:avLst/>
          </a:prstGeom>
        </p:spPr>
      </p:pic>
      <p:pic>
        <p:nvPicPr>
          <p:cNvPr id="7" name="Picture 6">
            <a:extLst>
              <a:ext uri="{FF2B5EF4-FFF2-40B4-BE49-F238E27FC236}">
                <a16:creationId xmlns:a16="http://schemas.microsoft.com/office/drawing/2014/main" id="{DA7A9224-19B2-44A5-88E3-119A837100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247072">
            <a:off x="7355028" y="3000777"/>
            <a:ext cx="1501850" cy="1183959"/>
          </a:xfrm>
          <a:prstGeom prst="rect">
            <a:avLst/>
          </a:prstGeom>
        </p:spPr>
      </p:pic>
      <p:pic>
        <p:nvPicPr>
          <p:cNvPr id="8" name="Picture 7">
            <a:extLst>
              <a:ext uri="{FF2B5EF4-FFF2-40B4-BE49-F238E27FC236}">
                <a16:creationId xmlns:a16="http://schemas.microsoft.com/office/drawing/2014/main" id="{E424F15D-4E12-4280-B7BA-B1FFF59D0F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5728907">
            <a:off x="5305195" y="3839826"/>
            <a:ext cx="1581609" cy="1517696"/>
          </a:xfrm>
          <a:prstGeom prst="rect">
            <a:avLst/>
          </a:prstGeom>
        </p:spPr>
      </p:pic>
      <p:pic>
        <p:nvPicPr>
          <p:cNvPr id="9" name="Picture 8">
            <a:extLst>
              <a:ext uri="{FF2B5EF4-FFF2-40B4-BE49-F238E27FC236}">
                <a16:creationId xmlns:a16="http://schemas.microsoft.com/office/drawing/2014/main" id="{2F460528-9AF2-4A3B-9034-C921190EF53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06431">
            <a:off x="9429621" y="2695667"/>
            <a:ext cx="973253" cy="767248"/>
          </a:xfrm>
          <a:prstGeom prst="rect">
            <a:avLst/>
          </a:prstGeom>
        </p:spPr>
      </p:pic>
      <p:pic>
        <p:nvPicPr>
          <p:cNvPr id="10" name="Picture 9">
            <a:extLst>
              <a:ext uri="{FF2B5EF4-FFF2-40B4-BE49-F238E27FC236}">
                <a16:creationId xmlns:a16="http://schemas.microsoft.com/office/drawing/2014/main" id="{DDBD8B80-98D8-4387-A6ED-9690FD27E3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5682343"/>
            <a:ext cx="12192000" cy="1175657"/>
          </a:xfrm>
          <a:prstGeom prst="rect">
            <a:avLst/>
          </a:prstGeom>
        </p:spPr>
      </p:pic>
    </p:spTree>
    <p:extLst>
      <p:ext uri="{BB962C8B-B14F-4D97-AF65-F5344CB8AC3E}">
        <p14:creationId xmlns:p14="http://schemas.microsoft.com/office/powerpoint/2010/main" val="20618968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2" presetClass="exit" presetSubtype="4" fill="hold" nodeType="clickEffect">
                                  <p:stCondLst>
                                    <p:cond delay="0"/>
                                  </p:stCondLst>
                                  <p:childTnLst>
                                    <p:animEffect transition="out" filter="wipe(down)">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2" presetClass="exit" presetSubtype="4" fill="hold" nodeType="clickEffect">
                                  <p:stCondLst>
                                    <p:cond delay="0"/>
                                  </p:stCondLst>
                                  <p:childTnLst>
                                    <p:animEffect transition="out" filter="wipe(down)">
                                      <p:cBhvr>
                                        <p:cTn id="12" dur="500"/>
                                        <p:tgtEl>
                                          <p:spTgt spid="7"/>
                                        </p:tgtEl>
                                      </p:cBhvr>
                                    </p:animEffect>
                                    <p:set>
                                      <p:cBhvr>
                                        <p:cTn id="13"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p:stCondLst>
                        <p:cond delay="0"/>
                      </p:stCondLst>
                      <p:childTnLst>
                        <p:par>
                          <p:cTn id="16" fill="hold">
                            <p:stCondLst>
                              <p:cond delay="0"/>
                            </p:stCondLst>
                            <p:childTnLst>
                              <p:par>
                                <p:cTn id="17" presetID="22" presetClass="exit" presetSubtype="4" fill="hold" nodeType="clickEffect">
                                  <p:stCondLst>
                                    <p:cond delay="0"/>
                                  </p:stCondLst>
                                  <p:childTnLst>
                                    <p:animEffect transition="out" filter="wipe(down)">
                                      <p:cBhvr>
                                        <p:cTn id="18" dur="500"/>
                                        <p:tgtEl>
                                          <p:spTgt spid="9"/>
                                        </p:tgtEl>
                                      </p:cBhvr>
                                    </p:animEffect>
                                    <p:set>
                                      <p:cBhvr>
                                        <p:cTn id="19"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22" presetClass="exit" presetSubtype="4" fill="hold" nodeType="clickEffect">
                                  <p:stCondLst>
                                    <p:cond delay="0"/>
                                  </p:stCondLst>
                                  <p:childTnLst>
                                    <p:animEffect transition="out" filter="wipe(down)">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1A771-BE08-4364-B84A-800436851871}"/>
              </a:ext>
            </a:extLst>
          </p:cNvPr>
          <p:cNvSpPr>
            <a:spLocks noGrp="1"/>
          </p:cNvSpPr>
          <p:nvPr>
            <p:ph type="title"/>
          </p:nvPr>
        </p:nvSpPr>
        <p:spPr/>
        <p:txBody>
          <a:bodyPr/>
          <a:lstStyle/>
          <a:p>
            <a:r>
              <a:rPr lang="cy-GB" sz="5000" b="1" dirty="0">
                <a:latin typeface="Calibri" panose="020F0502020204030204" pitchFamily="34" charset="0"/>
                <a:cs typeface="Calibri" panose="020F0502020204030204" pitchFamily="34" charset="0"/>
              </a:rPr>
              <a:t>Gêm arwydd cudd!</a:t>
            </a:r>
            <a:endParaRPr lang="en-GB" sz="5000" b="1" dirty="0">
              <a:latin typeface="Calibri" panose="020F0502020204030204" pitchFamily="34" charset="0"/>
              <a:cs typeface="Calibri" panose="020F0502020204030204" pitchFamily="34" charset="0"/>
            </a:endParaRPr>
          </a:p>
        </p:txBody>
      </p:sp>
      <p:graphicFrame>
        <p:nvGraphicFramePr>
          <p:cNvPr id="4" name="Table 3">
            <a:extLst>
              <a:ext uri="{FF2B5EF4-FFF2-40B4-BE49-F238E27FC236}">
                <a16:creationId xmlns:a16="http://schemas.microsoft.com/office/drawing/2014/main" id="{84CE8CF1-772E-4526-BF6D-73DD39C51E84}"/>
              </a:ext>
            </a:extLst>
          </p:cNvPr>
          <p:cNvGraphicFramePr>
            <a:graphicFrameLocks noGrp="1"/>
          </p:cNvGraphicFramePr>
          <p:nvPr>
            <p:extLst/>
          </p:nvPr>
        </p:nvGraphicFramePr>
        <p:xfrm>
          <a:off x="3377683" y="2007309"/>
          <a:ext cx="7679095" cy="3505200"/>
        </p:xfrm>
        <a:graphic>
          <a:graphicData uri="http://schemas.openxmlformats.org/drawingml/2006/table">
            <a:tbl>
              <a:tblPr firstRow="1" bandRow="1"/>
              <a:tblGrid>
                <a:gridCol w="7679095">
                  <a:extLst>
                    <a:ext uri="{9D8B030D-6E8A-4147-A177-3AD203B41FA5}">
                      <a16:colId xmlns:a16="http://schemas.microsoft.com/office/drawing/2014/main" val="4289171631"/>
                    </a:ext>
                  </a:extLst>
                </a:gridCol>
              </a:tblGrid>
              <a:tr h="667077">
                <a:tc>
                  <a:txBody>
                    <a:bodyPr/>
                    <a:lstStyle/>
                    <a:p>
                      <a:r>
                        <a:rPr lang="cy-GB" sz="4000" dirty="0">
                          <a:latin typeface="Calibri" panose="020F0502020204030204" pitchFamily="34" charset="0"/>
                          <a:cs typeface="Calibri" panose="020F0502020204030204" pitchFamily="34" charset="0"/>
                        </a:rPr>
                        <a:t>Gorffennwch eich gwaith.</a:t>
                      </a:r>
                      <a:endParaRPr lang="en-GB" sz="4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818260343"/>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4000" dirty="0">
                          <a:latin typeface="Calibri" panose="020F0502020204030204" pitchFamily="34" charset="0"/>
                          <a:cs typeface="Calibri" panose="020F0502020204030204" pitchFamily="34" charset="0"/>
                        </a:rPr>
                        <a:t>Ysgrifennwch y gwaith cartref.</a:t>
                      </a:r>
                      <a:endParaRPr lang="en-GB" sz="4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498558124"/>
                  </a:ext>
                </a:extLst>
              </a:tr>
              <a:tr h="667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4000" dirty="0">
                          <a:latin typeface="Calibri" panose="020F0502020204030204" pitchFamily="34" charset="0"/>
                          <a:cs typeface="Calibri" panose="020F0502020204030204" pitchFamily="34" charset="0"/>
                        </a:rPr>
                        <a:t>Caewch eich llyfrau. </a:t>
                      </a:r>
                      <a:endParaRPr lang="en-GB" sz="4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705671831"/>
                  </a:ext>
                </a:extLst>
              </a:tr>
              <a:tr h="667077">
                <a:tc>
                  <a:txBody>
                    <a:bodyPr/>
                    <a:lstStyle/>
                    <a:p>
                      <a:r>
                        <a:rPr lang="cy-GB" sz="4000" dirty="0">
                          <a:latin typeface="Calibri" panose="020F0502020204030204" pitchFamily="34" charset="0"/>
                          <a:cs typeface="Calibri" panose="020F0502020204030204" pitchFamily="34" charset="0"/>
                        </a:rPr>
                        <a:t>Tacluswch (yn gyflym). </a:t>
                      </a:r>
                      <a:endParaRPr lang="en-GB" sz="4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071521703"/>
                  </a:ext>
                </a:extLst>
              </a:tr>
              <a:tr h="667077">
                <a:tc>
                  <a:txBody>
                    <a:bodyPr/>
                    <a:lstStyle/>
                    <a:p>
                      <a:r>
                        <a:rPr lang="cy-GB" sz="4000" dirty="0">
                          <a:latin typeface="Calibri" panose="020F0502020204030204" pitchFamily="34" charset="0"/>
                          <a:cs typeface="Calibri" panose="020F0502020204030204" pitchFamily="34" charset="0"/>
                        </a:rPr>
                        <a:t>Brysiwch!</a:t>
                      </a:r>
                      <a:endParaRPr lang="en-GB" sz="4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198650011"/>
                  </a:ext>
                </a:extLst>
              </a:tr>
            </a:tbl>
          </a:graphicData>
        </a:graphic>
      </p:graphicFrame>
      <p:graphicFrame>
        <p:nvGraphicFramePr>
          <p:cNvPr id="5" name="Table 4">
            <a:extLst>
              <a:ext uri="{FF2B5EF4-FFF2-40B4-BE49-F238E27FC236}">
                <a16:creationId xmlns:a16="http://schemas.microsoft.com/office/drawing/2014/main" id="{C47A637A-4BDF-4458-94EC-649F82A2279C}"/>
              </a:ext>
            </a:extLst>
          </p:cNvPr>
          <p:cNvGraphicFramePr>
            <a:graphicFrameLocks noGrp="1"/>
          </p:cNvGraphicFramePr>
          <p:nvPr>
            <p:extLst/>
          </p:nvPr>
        </p:nvGraphicFramePr>
        <p:xfrm>
          <a:off x="685800" y="2007310"/>
          <a:ext cx="2691882" cy="3505200"/>
        </p:xfrm>
        <a:graphic>
          <a:graphicData uri="http://schemas.openxmlformats.org/drawingml/2006/table">
            <a:tbl>
              <a:tblPr firstRow="1" bandRow="1"/>
              <a:tblGrid>
                <a:gridCol w="2691882">
                  <a:extLst>
                    <a:ext uri="{9D8B030D-6E8A-4147-A177-3AD203B41FA5}">
                      <a16:colId xmlns:a16="http://schemas.microsoft.com/office/drawing/2014/main" val="3322500677"/>
                    </a:ext>
                  </a:extLst>
                </a:gridCol>
              </a:tblGrid>
              <a:tr h="701040">
                <a:tc>
                  <a:txBody>
                    <a:bodyPr/>
                    <a:lstStyle/>
                    <a:p>
                      <a:r>
                        <a:rPr lang="cy-GB" sz="2000" i="1" dirty="0">
                          <a:latin typeface="Calibri" panose="020F0502020204030204" pitchFamily="34" charset="0"/>
                          <a:cs typeface="Calibri" panose="020F0502020204030204" pitchFamily="34" charset="0"/>
                        </a:rPr>
                        <a:t>Finish your work.</a:t>
                      </a:r>
                      <a:endParaRPr lang="en-GB" sz="2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878352802"/>
                  </a:ext>
                </a:extLst>
              </a:tr>
              <a:tr h="7010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2000" i="1" dirty="0">
                          <a:latin typeface="Calibri" panose="020F0502020204030204" pitchFamily="34" charset="0"/>
                          <a:cs typeface="Calibri" panose="020F0502020204030204" pitchFamily="34" charset="0"/>
                        </a:rPr>
                        <a:t>Write the homework.</a:t>
                      </a:r>
                      <a:endParaRPr lang="en-GB" sz="2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97373487"/>
                  </a:ext>
                </a:extLst>
              </a:tr>
              <a:tr h="7010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2000" i="1" dirty="0">
                          <a:latin typeface="Calibri" panose="020F0502020204030204" pitchFamily="34" charset="0"/>
                          <a:cs typeface="Calibri" panose="020F0502020204030204" pitchFamily="34" charset="0"/>
                        </a:rPr>
                        <a:t>Close your books.</a:t>
                      </a:r>
                      <a:endParaRPr lang="en-GB" sz="2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752126311"/>
                  </a:ext>
                </a:extLst>
              </a:tr>
              <a:tr h="701040">
                <a:tc>
                  <a:txBody>
                    <a:bodyPr/>
                    <a:lstStyle/>
                    <a:p>
                      <a:r>
                        <a:rPr lang="cy-GB" sz="2000" i="1" dirty="0">
                          <a:latin typeface="Calibri" panose="020F0502020204030204" pitchFamily="34" charset="0"/>
                          <a:cs typeface="Calibri" panose="020F0502020204030204" pitchFamily="34" charset="0"/>
                        </a:rPr>
                        <a:t>Tidy up (quickly).</a:t>
                      </a:r>
                      <a:endParaRPr lang="en-GB" sz="2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082377266"/>
                  </a:ext>
                </a:extLst>
              </a:tr>
              <a:tr h="701040">
                <a:tc>
                  <a:txBody>
                    <a:bodyPr/>
                    <a:lstStyle/>
                    <a:p>
                      <a:r>
                        <a:rPr lang="cy-GB" sz="2000" i="1" dirty="0">
                          <a:latin typeface="Calibri" panose="020F0502020204030204" pitchFamily="34" charset="0"/>
                          <a:cs typeface="Calibri" panose="020F0502020204030204" pitchFamily="34" charset="0"/>
                        </a:rPr>
                        <a:t>Hurry up!</a:t>
                      </a:r>
                      <a:endParaRPr lang="en-GB" sz="2000" i="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447382397"/>
                  </a:ext>
                </a:extLst>
              </a:tr>
            </a:tbl>
          </a:graphicData>
        </a:graphic>
      </p:graphicFrame>
      <p:pic>
        <p:nvPicPr>
          <p:cNvPr id="6" name="Picture 5">
            <a:extLst>
              <a:ext uri="{FF2B5EF4-FFF2-40B4-BE49-F238E27FC236}">
                <a16:creationId xmlns:a16="http://schemas.microsoft.com/office/drawing/2014/main" id="{3BD8E5D4-92CD-40D4-8EEF-DF0C4A2D3D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682343"/>
            <a:ext cx="12192000" cy="1175657"/>
          </a:xfrm>
          <a:prstGeom prst="rect">
            <a:avLst/>
          </a:prstGeom>
        </p:spPr>
      </p:pic>
    </p:spTree>
    <p:extLst>
      <p:ext uri="{BB962C8B-B14F-4D97-AF65-F5344CB8AC3E}">
        <p14:creationId xmlns:p14="http://schemas.microsoft.com/office/powerpoint/2010/main" val="23798398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0ACAF-1270-49E0-9F1E-F2E9FF31C3C2}"/>
              </a:ext>
            </a:extLst>
          </p:cNvPr>
          <p:cNvSpPr>
            <a:spLocks noGrp="1"/>
          </p:cNvSpPr>
          <p:nvPr>
            <p:ph type="title"/>
          </p:nvPr>
        </p:nvSpPr>
        <p:spPr>
          <a:xfrm>
            <a:off x="2929816" y="566469"/>
            <a:ext cx="9115999" cy="1293028"/>
          </a:xfrm>
        </p:spPr>
        <p:txBody>
          <a:bodyPr/>
          <a:lstStyle/>
          <a:p>
            <a:r>
              <a:rPr lang="cy-GB" sz="5000" b="1" dirty="0">
                <a:latin typeface="Calibri" panose="020F0502020204030204" pitchFamily="34" charset="0"/>
                <a:cs typeface="Calibri" panose="020F0502020204030204" pitchFamily="34" charset="0"/>
              </a:rPr>
              <a:t>Gêm agor a chloi’r wers!</a:t>
            </a:r>
            <a:endParaRPr lang="en-GB" sz="5000" b="1" dirty="0">
              <a:latin typeface="Calibri" panose="020F0502020204030204" pitchFamily="34" charset="0"/>
              <a:cs typeface="Calibri" panose="020F0502020204030204" pitchFamily="34" charset="0"/>
            </a:endParaRPr>
          </a:p>
        </p:txBody>
      </p:sp>
      <p:pic>
        <p:nvPicPr>
          <p:cNvPr id="23" name="Picture 22" descr="Screen Clipping">
            <a:extLst>
              <a:ext uri="{FF2B5EF4-FFF2-40B4-BE49-F238E27FC236}">
                <a16:creationId xmlns:a16="http://schemas.microsoft.com/office/drawing/2014/main" id="{39699068-D4CB-456A-A14C-CB1AB4DF635F}"/>
              </a:ext>
            </a:extLst>
          </p:cNvPr>
          <p:cNvPicPr>
            <a:picLocks noChangeAspect="1"/>
          </p:cNvPicPr>
          <p:nvPr/>
        </p:nvPicPr>
        <p:blipFill>
          <a:blip r:embed="rId3"/>
          <a:stretch>
            <a:fillRect/>
          </a:stretch>
        </p:blipFill>
        <p:spPr>
          <a:xfrm>
            <a:off x="2608514" y="1866123"/>
            <a:ext cx="9360492" cy="4619464"/>
          </a:xfrm>
          <a:prstGeom prst="rect">
            <a:avLst/>
          </a:prstGeom>
        </p:spPr>
      </p:pic>
      <p:sp>
        <p:nvSpPr>
          <p:cNvPr id="24" name="Oval 23">
            <a:extLst>
              <a:ext uri="{FF2B5EF4-FFF2-40B4-BE49-F238E27FC236}">
                <a16:creationId xmlns:a16="http://schemas.microsoft.com/office/drawing/2014/main" id="{CC4B1DED-6104-4F5A-87F8-FEC38BA199F1}"/>
              </a:ext>
            </a:extLst>
          </p:cNvPr>
          <p:cNvSpPr/>
          <p:nvPr/>
        </p:nvSpPr>
        <p:spPr>
          <a:xfrm>
            <a:off x="625151" y="1576874"/>
            <a:ext cx="1073020" cy="1054359"/>
          </a:xfrm>
          <a:prstGeom prst="ellipse">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02889220-F299-4C51-8AD0-7DE75E8DD2A6}"/>
              </a:ext>
            </a:extLst>
          </p:cNvPr>
          <p:cNvSpPr/>
          <p:nvPr/>
        </p:nvSpPr>
        <p:spPr>
          <a:xfrm>
            <a:off x="777551" y="1729274"/>
            <a:ext cx="1073020" cy="1054359"/>
          </a:xfrm>
          <a:prstGeom prst="ellipse">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704D890C-E583-44C0-83E6-5AC0B07B1837}"/>
              </a:ext>
            </a:extLst>
          </p:cNvPr>
          <p:cNvSpPr/>
          <p:nvPr/>
        </p:nvSpPr>
        <p:spPr>
          <a:xfrm>
            <a:off x="918592" y="1866123"/>
            <a:ext cx="1073020" cy="1054359"/>
          </a:xfrm>
          <a:prstGeom prst="ellipse">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7006463D-AEA9-452C-B8F3-70A4DC24521B}"/>
              </a:ext>
            </a:extLst>
          </p:cNvPr>
          <p:cNvSpPr/>
          <p:nvPr/>
        </p:nvSpPr>
        <p:spPr>
          <a:xfrm>
            <a:off x="1082351" y="2034074"/>
            <a:ext cx="1073020" cy="1054359"/>
          </a:xfrm>
          <a:prstGeom prst="ellipse">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2FF48273-1AC0-4809-83A9-E5962F853617}"/>
              </a:ext>
            </a:extLst>
          </p:cNvPr>
          <p:cNvSpPr/>
          <p:nvPr/>
        </p:nvSpPr>
        <p:spPr>
          <a:xfrm>
            <a:off x="1234751" y="2186474"/>
            <a:ext cx="1073020" cy="1054359"/>
          </a:xfrm>
          <a:prstGeom prst="ellipse">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99335128-1304-4EC7-B7DE-FFC62F48DFB0}"/>
              </a:ext>
            </a:extLst>
          </p:cNvPr>
          <p:cNvSpPr/>
          <p:nvPr/>
        </p:nvSpPr>
        <p:spPr>
          <a:xfrm>
            <a:off x="1387151" y="2338874"/>
            <a:ext cx="1073020" cy="1054359"/>
          </a:xfrm>
          <a:prstGeom prst="ellipse">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Multiplication Sign 29">
            <a:extLst>
              <a:ext uri="{FF2B5EF4-FFF2-40B4-BE49-F238E27FC236}">
                <a16:creationId xmlns:a16="http://schemas.microsoft.com/office/drawing/2014/main" id="{614F62F6-44AF-42A5-A445-A21417384F3C}"/>
              </a:ext>
            </a:extLst>
          </p:cNvPr>
          <p:cNvSpPr/>
          <p:nvPr/>
        </p:nvSpPr>
        <p:spPr>
          <a:xfrm>
            <a:off x="83975" y="3419670"/>
            <a:ext cx="1530220" cy="1614196"/>
          </a:xfrm>
          <a:prstGeom prst="mathMultiply">
            <a:avLst>
              <a:gd name="adj1" fmla="val 7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Multiplication Sign 30">
            <a:extLst>
              <a:ext uri="{FF2B5EF4-FFF2-40B4-BE49-F238E27FC236}">
                <a16:creationId xmlns:a16="http://schemas.microsoft.com/office/drawing/2014/main" id="{92465A97-7C1F-410B-BCF3-D5B9696DC501}"/>
              </a:ext>
            </a:extLst>
          </p:cNvPr>
          <p:cNvSpPr/>
          <p:nvPr/>
        </p:nvSpPr>
        <p:spPr>
          <a:xfrm>
            <a:off x="236375" y="3572070"/>
            <a:ext cx="1530220" cy="1614196"/>
          </a:xfrm>
          <a:prstGeom prst="mathMultiply">
            <a:avLst>
              <a:gd name="adj1" fmla="val 7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Multiplication Sign 31">
            <a:extLst>
              <a:ext uri="{FF2B5EF4-FFF2-40B4-BE49-F238E27FC236}">
                <a16:creationId xmlns:a16="http://schemas.microsoft.com/office/drawing/2014/main" id="{A0FDD13F-9796-40EC-B724-D1FA0A1C6E05}"/>
              </a:ext>
            </a:extLst>
          </p:cNvPr>
          <p:cNvSpPr/>
          <p:nvPr/>
        </p:nvSpPr>
        <p:spPr>
          <a:xfrm>
            <a:off x="388775" y="3724470"/>
            <a:ext cx="1530220" cy="1614196"/>
          </a:xfrm>
          <a:prstGeom prst="mathMultiply">
            <a:avLst>
              <a:gd name="adj1" fmla="val 7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Multiplication Sign 32">
            <a:extLst>
              <a:ext uri="{FF2B5EF4-FFF2-40B4-BE49-F238E27FC236}">
                <a16:creationId xmlns:a16="http://schemas.microsoft.com/office/drawing/2014/main" id="{6CA45C56-3F47-47D4-A3F3-DD1CE67E2234}"/>
              </a:ext>
            </a:extLst>
          </p:cNvPr>
          <p:cNvSpPr/>
          <p:nvPr/>
        </p:nvSpPr>
        <p:spPr>
          <a:xfrm>
            <a:off x="541175" y="3876870"/>
            <a:ext cx="1530220" cy="1614196"/>
          </a:xfrm>
          <a:prstGeom prst="mathMultiply">
            <a:avLst>
              <a:gd name="adj1" fmla="val 7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Multiplication Sign 33">
            <a:extLst>
              <a:ext uri="{FF2B5EF4-FFF2-40B4-BE49-F238E27FC236}">
                <a16:creationId xmlns:a16="http://schemas.microsoft.com/office/drawing/2014/main" id="{89B60197-61B8-40F8-ACEF-F80AACF7C0A0}"/>
              </a:ext>
            </a:extLst>
          </p:cNvPr>
          <p:cNvSpPr/>
          <p:nvPr/>
        </p:nvSpPr>
        <p:spPr>
          <a:xfrm>
            <a:off x="693575" y="4029270"/>
            <a:ext cx="1530220" cy="1614196"/>
          </a:xfrm>
          <a:prstGeom prst="mathMultiply">
            <a:avLst>
              <a:gd name="adj1" fmla="val 7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Multiplication Sign 34">
            <a:extLst>
              <a:ext uri="{FF2B5EF4-FFF2-40B4-BE49-F238E27FC236}">
                <a16:creationId xmlns:a16="http://schemas.microsoft.com/office/drawing/2014/main" id="{700BF1A3-86B9-4019-A839-8F0975FB49D6}"/>
              </a:ext>
            </a:extLst>
          </p:cNvPr>
          <p:cNvSpPr/>
          <p:nvPr/>
        </p:nvSpPr>
        <p:spPr>
          <a:xfrm>
            <a:off x="845975" y="4181670"/>
            <a:ext cx="1530220" cy="1614196"/>
          </a:xfrm>
          <a:prstGeom prst="mathMultiply">
            <a:avLst>
              <a:gd name="adj1" fmla="val 7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Multiplication Sign 35">
            <a:extLst>
              <a:ext uri="{FF2B5EF4-FFF2-40B4-BE49-F238E27FC236}">
                <a16:creationId xmlns:a16="http://schemas.microsoft.com/office/drawing/2014/main" id="{FB84242B-27F0-4D72-A8B8-1FA42F0560A2}"/>
              </a:ext>
            </a:extLst>
          </p:cNvPr>
          <p:cNvSpPr/>
          <p:nvPr/>
        </p:nvSpPr>
        <p:spPr>
          <a:xfrm>
            <a:off x="998375" y="4334070"/>
            <a:ext cx="1530220" cy="1614196"/>
          </a:xfrm>
          <a:prstGeom prst="mathMultiply">
            <a:avLst>
              <a:gd name="adj1" fmla="val 7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Multiplication Sign 36">
            <a:extLst>
              <a:ext uri="{FF2B5EF4-FFF2-40B4-BE49-F238E27FC236}">
                <a16:creationId xmlns:a16="http://schemas.microsoft.com/office/drawing/2014/main" id="{97554433-A6C2-4904-8DB1-2123843B82A9}"/>
              </a:ext>
            </a:extLst>
          </p:cNvPr>
          <p:cNvSpPr/>
          <p:nvPr/>
        </p:nvSpPr>
        <p:spPr>
          <a:xfrm>
            <a:off x="1150775" y="4486470"/>
            <a:ext cx="1530220" cy="1614196"/>
          </a:xfrm>
          <a:prstGeom prst="mathMultiply">
            <a:avLst>
              <a:gd name="adj1" fmla="val 7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303528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rot="16200000">
            <a:off x="5180807" y="-2091535"/>
            <a:ext cx="2214561" cy="7969249"/>
          </a:xfrm>
        </p:spPr>
        <p:txBody>
          <a:bodyPr>
            <a:normAutofit/>
          </a:bodyPr>
          <a:lstStyle/>
          <a:p>
            <a:r>
              <a:rPr lang="en-GB" sz="4400" b="1" dirty="0" smtClean="0">
                <a:solidFill>
                  <a:schemeClr val="accent1"/>
                </a:solidFill>
              </a:rPr>
              <a:t>PYNCIAU</a:t>
            </a:r>
            <a:r>
              <a:rPr lang="en-GB" sz="4400" b="1" dirty="0" smtClean="0"/>
              <a:t> / </a:t>
            </a:r>
            <a:r>
              <a:rPr lang="en-GB" sz="4400" b="1" dirty="0" smtClean="0">
                <a:solidFill>
                  <a:schemeClr val="accent5">
                    <a:lumMod val="75000"/>
                  </a:schemeClr>
                </a:solidFill>
              </a:rPr>
              <a:t>SUBJECTS</a:t>
            </a:r>
          </a:p>
        </p:txBody>
      </p:sp>
      <p:pic>
        <p:nvPicPr>
          <p:cNvPr id="4" name="Picture 3" descr="SCHOOL SUBJECTS – ENGLISH IS COOL">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6860" y="2040128"/>
            <a:ext cx="1810372" cy="1610699"/>
          </a:xfrm>
          <a:prstGeom prst="rect">
            <a:avLst/>
          </a:prstGeom>
        </p:spPr>
      </p:pic>
      <p:sp>
        <p:nvSpPr>
          <p:cNvPr id="5" name="Rectangle 4"/>
          <p:cNvSpPr/>
          <p:nvPr/>
        </p:nvSpPr>
        <p:spPr>
          <a:xfrm>
            <a:off x="2946400" y="3989205"/>
            <a:ext cx="6096000" cy="1200329"/>
          </a:xfrm>
          <a:prstGeom prst="rect">
            <a:avLst/>
          </a:prstGeom>
        </p:spPr>
        <p:txBody>
          <a:bodyPr>
            <a:spAutoFit/>
          </a:bodyPr>
          <a:lstStyle/>
          <a:p>
            <a:r>
              <a:rPr lang="en-GB" dirty="0">
                <a:hlinkClick r:id="rId4"/>
              </a:rPr>
              <a:t>https://</a:t>
            </a:r>
            <a:r>
              <a:rPr lang="en-GB" dirty="0" smtClean="0">
                <a:hlinkClick r:id="rId4"/>
              </a:rPr>
              <a:t>www.powershow.com/view/1f1fa2-NmE3N/Pynciaur_Ysgol_powerpoint_ppt_presentation?varnishcache=1</a:t>
            </a:r>
            <a:endParaRPr lang="en-GB" dirty="0" smtClean="0"/>
          </a:p>
          <a:p>
            <a:endParaRPr lang="en-GB" dirty="0"/>
          </a:p>
        </p:txBody>
      </p:sp>
    </p:spTree>
    <p:extLst>
      <p:ext uri="{BB962C8B-B14F-4D97-AF65-F5344CB8AC3E}">
        <p14:creationId xmlns:p14="http://schemas.microsoft.com/office/powerpoint/2010/main" val="36811608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14B9FE5-F72A-4B6A-8CE4-A47BE7875324}"/>
              </a:ext>
            </a:extLst>
          </p:cNvPr>
          <p:cNvGraphicFramePr>
            <a:graphicFrameLocks noGrp="1"/>
          </p:cNvGraphicFramePr>
          <p:nvPr>
            <p:extLst/>
          </p:nvPr>
        </p:nvGraphicFramePr>
        <p:xfrm>
          <a:off x="4999701" y="536524"/>
          <a:ext cx="6577782" cy="5784952"/>
        </p:xfrm>
        <a:graphic>
          <a:graphicData uri="http://schemas.openxmlformats.org/drawingml/2006/table">
            <a:tbl>
              <a:tblPr firstRow="1" firstCol="1" bandRow="1"/>
              <a:tblGrid>
                <a:gridCol w="3288891">
                  <a:extLst>
                    <a:ext uri="{9D8B030D-6E8A-4147-A177-3AD203B41FA5}">
                      <a16:colId xmlns:a16="http://schemas.microsoft.com/office/drawing/2014/main" val="2305611050"/>
                    </a:ext>
                  </a:extLst>
                </a:gridCol>
                <a:gridCol w="3288891">
                  <a:extLst>
                    <a:ext uri="{9D8B030D-6E8A-4147-A177-3AD203B41FA5}">
                      <a16:colId xmlns:a16="http://schemas.microsoft.com/office/drawing/2014/main" val="2125020900"/>
                    </a:ext>
                  </a:extLst>
                </a:gridCol>
              </a:tblGrid>
              <a:tr h="358997">
                <a:tc>
                  <a:txBody>
                    <a:bodyPr/>
                    <a:lstStyle/>
                    <a:p>
                      <a:pPr algn="ctr">
                        <a:lnSpc>
                          <a:spcPct val="107000"/>
                        </a:lnSpc>
                        <a:spcAft>
                          <a:spcPts val="0"/>
                        </a:spcAft>
                      </a:pPr>
                      <a:r>
                        <a:rPr lang="cy-GB" sz="2000" b="1" i="1" dirty="0">
                          <a:effectLst/>
                          <a:latin typeface="+mj-lt"/>
                        </a:rPr>
                        <a:t>English</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Saesneg</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1574283880"/>
                  </a:ext>
                </a:extLst>
              </a:tr>
              <a:tr h="358997">
                <a:tc>
                  <a:txBody>
                    <a:bodyPr/>
                    <a:lstStyle/>
                    <a:p>
                      <a:pPr algn="ctr">
                        <a:lnSpc>
                          <a:spcPct val="107000"/>
                        </a:lnSpc>
                        <a:spcAft>
                          <a:spcPts val="0"/>
                        </a:spcAft>
                      </a:pPr>
                      <a:r>
                        <a:rPr lang="cy-GB" sz="2000" b="1" i="1" dirty="0">
                          <a:effectLst/>
                          <a:latin typeface="+mj-lt"/>
                        </a:rPr>
                        <a:t>Mathematics</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Mathemateg</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4196495664"/>
                  </a:ext>
                </a:extLst>
              </a:tr>
              <a:tr h="358997">
                <a:tc>
                  <a:txBody>
                    <a:bodyPr/>
                    <a:lstStyle/>
                    <a:p>
                      <a:pPr algn="ctr">
                        <a:lnSpc>
                          <a:spcPct val="107000"/>
                        </a:lnSpc>
                        <a:spcAft>
                          <a:spcPts val="0"/>
                        </a:spcAft>
                      </a:pPr>
                      <a:r>
                        <a:rPr lang="cy-GB" sz="2000" b="1" i="1" dirty="0">
                          <a:effectLst/>
                          <a:latin typeface="+mj-lt"/>
                        </a:rPr>
                        <a:t>Science</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Gwyddoniaeth</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2570783969"/>
                  </a:ext>
                </a:extLst>
              </a:tr>
              <a:tr h="358997">
                <a:tc>
                  <a:txBody>
                    <a:bodyPr/>
                    <a:lstStyle/>
                    <a:p>
                      <a:pPr algn="ctr">
                        <a:lnSpc>
                          <a:spcPct val="107000"/>
                        </a:lnSpc>
                        <a:spcAft>
                          <a:spcPts val="0"/>
                        </a:spcAft>
                      </a:pPr>
                      <a:r>
                        <a:rPr lang="cy-GB" sz="2000" b="1" i="1" dirty="0">
                          <a:effectLst/>
                          <a:latin typeface="+mj-lt"/>
                          <a:ea typeface="Calibri" panose="020F0502020204030204" pitchFamily="34" charset="0"/>
                          <a:cs typeface="Times New Roman" panose="02020603050405020304" pitchFamily="18" charset="0"/>
                        </a:rPr>
                        <a:t>Welsh</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Cymraeg</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2331992256"/>
                  </a:ext>
                </a:extLst>
              </a:tr>
              <a:tr h="358997">
                <a:tc>
                  <a:txBody>
                    <a:bodyPr/>
                    <a:lstStyle/>
                    <a:p>
                      <a:pPr algn="ctr">
                        <a:lnSpc>
                          <a:spcPct val="107000"/>
                        </a:lnSpc>
                        <a:spcAft>
                          <a:spcPts val="0"/>
                        </a:spcAft>
                      </a:pPr>
                      <a:r>
                        <a:rPr lang="cy-GB" sz="2000" b="1" i="1" dirty="0">
                          <a:effectLst/>
                          <a:latin typeface="+mj-lt"/>
                        </a:rPr>
                        <a:t>Geography</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Daearyddiaeth</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453513321"/>
                  </a:ext>
                </a:extLst>
              </a:tr>
              <a:tr h="358997">
                <a:tc>
                  <a:txBody>
                    <a:bodyPr/>
                    <a:lstStyle/>
                    <a:p>
                      <a:pPr algn="ctr">
                        <a:lnSpc>
                          <a:spcPct val="107000"/>
                        </a:lnSpc>
                        <a:spcAft>
                          <a:spcPts val="0"/>
                        </a:spcAft>
                      </a:pPr>
                      <a:r>
                        <a:rPr lang="cy-GB" sz="2000" b="1" i="1" dirty="0">
                          <a:effectLst/>
                          <a:latin typeface="+mj-lt"/>
                        </a:rPr>
                        <a:t>History</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Hanes</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154333817"/>
                  </a:ext>
                </a:extLst>
              </a:tr>
              <a:tr h="358997">
                <a:tc>
                  <a:txBody>
                    <a:bodyPr/>
                    <a:lstStyle/>
                    <a:p>
                      <a:pPr algn="ctr">
                        <a:lnSpc>
                          <a:spcPct val="107000"/>
                        </a:lnSpc>
                        <a:spcAft>
                          <a:spcPts val="0"/>
                        </a:spcAft>
                      </a:pPr>
                      <a:r>
                        <a:rPr lang="cy-GB" sz="2000" b="1" i="1" dirty="0">
                          <a:effectLst/>
                          <a:latin typeface="+mj-lt"/>
                        </a:rPr>
                        <a:t>Art</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Celf</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3330078027"/>
                  </a:ext>
                </a:extLst>
              </a:tr>
              <a:tr h="358997">
                <a:tc>
                  <a:txBody>
                    <a:bodyPr/>
                    <a:lstStyle/>
                    <a:p>
                      <a:pPr algn="ctr">
                        <a:lnSpc>
                          <a:spcPct val="107000"/>
                        </a:lnSpc>
                        <a:spcAft>
                          <a:spcPts val="0"/>
                        </a:spcAft>
                      </a:pPr>
                      <a:r>
                        <a:rPr lang="cy-GB" sz="2000" b="1" i="1" dirty="0">
                          <a:effectLst/>
                          <a:latin typeface="+mj-lt"/>
                        </a:rPr>
                        <a:t>Business Studies</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Astudiaethau Busnes</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2943226045"/>
                  </a:ext>
                </a:extLst>
              </a:tr>
              <a:tr h="358997">
                <a:tc>
                  <a:txBody>
                    <a:bodyPr/>
                    <a:lstStyle/>
                    <a:p>
                      <a:pPr algn="ctr">
                        <a:lnSpc>
                          <a:spcPct val="107000"/>
                        </a:lnSpc>
                        <a:spcAft>
                          <a:spcPts val="0"/>
                        </a:spcAft>
                      </a:pPr>
                      <a:r>
                        <a:rPr lang="cy-GB" sz="2000" b="1" i="1" dirty="0">
                          <a:effectLst/>
                          <a:latin typeface="+mj-lt"/>
                        </a:rPr>
                        <a:t>Sport</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Chwaraeon</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2853927179"/>
                  </a:ext>
                </a:extLst>
              </a:tr>
              <a:tr h="358997">
                <a:tc>
                  <a:txBody>
                    <a:bodyPr/>
                    <a:lstStyle/>
                    <a:p>
                      <a:pPr algn="ctr">
                        <a:lnSpc>
                          <a:spcPct val="107000"/>
                        </a:lnSpc>
                        <a:spcAft>
                          <a:spcPts val="0"/>
                        </a:spcAft>
                      </a:pPr>
                      <a:r>
                        <a:rPr lang="cy-GB" sz="2000" b="1" i="1" dirty="0">
                          <a:effectLst/>
                          <a:latin typeface="+mj-lt"/>
                        </a:rPr>
                        <a:t>Information Technology</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Technoleg Gwybodaeth</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3975015777"/>
                  </a:ext>
                </a:extLst>
              </a:tr>
              <a:tr h="405802">
                <a:tc>
                  <a:txBody>
                    <a:bodyPr/>
                    <a:lstStyle/>
                    <a:p>
                      <a:pPr algn="ctr">
                        <a:lnSpc>
                          <a:spcPct val="107000"/>
                        </a:lnSpc>
                        <a:spcAft>
                          <a:spcPts val="0"/>
                        </a:spcAft>
                      </a:pPr>
                      <a:r>
                        <a:rPr lang="cy-GB" sz="2000" b="1" i="1" dirty="0">
                          <a:effectLst/>
                          <a:latin typeface="+mj-lt"/>
                        </a:rPr>
                        <a:t>Religious Education</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Addysg Grefyddol</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2600292191"/>
                  </a:ext>
                </a:extLst>
              </a:tr>
              <a:tr h="358997">
                <a:tc>
                  <a:txBody>
                    <a:bodyPr/>
                    <a:lstStyle/>
                    <a:p>
                      <a:pPr algn="ctr">
                        <a:lnSpc>
                          <a:spcPct val="107000"/>
                        </a:lnSpc>
                        <a:spcAft>
                          <a:spcPts val="0"/>
                        </a:spcAft>
                      </a:pPr>
                      <a:r>
                        <a:rPr lang="cy-GB" sz="2000" b="1" i="1" dirty="0">
                          <a:effectLst/>
                          <a:latin typeface="+mj-lt"/>
                        </a:rPr>
                        <a:t>Literacy</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Llythrennedd</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3199835897"/>
                  </a:ext>
                </a:extLst>
              </a:tr>
              <a:tr h="358997">
                <a:tc>
                  <a:txBody>
                    <a:bodyPr/>
                    <a:lstStyle/>
                    <a:p>
                      <a:pPr algn="ctr">
                        <a:lnSpc>
                          <a:spcPct val="107000"/>
                        </a:lnSpc>
                        <a:spcAft>
                          <a:spcPts val="0"/>
                        </a:spcAft>
                      </a:pPr>
                      <a:r>
                        <a:rPr lang="cy-GB" sz="2000" b="1" i="1" dirty="0">
                          <a:effectLst/>
                          <a:latin typeface="+mj-lt"/>
                        </a:rPr>
                        <a:t>Numeracy</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Rhifedd</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2468613790"/>
                  </a:ext>
                </a:extLst>
              </a:tr>
              <a:tr h="358997">
                <a:tc>
                  <a:txBody>
                    <a:bodyPr/>
                    <a:lstStyle/>
                    <a:p>
                      <a:pPr algn="ctr">
                        <a:lnSpc>
                          <a:spcPct val="107000"/>
                        </a:lnSpc>
                        <a:spcAft>
                          <a:spcPts val="0"/>
                        </a:spcAft>
                      </a:pPr>
                      <a:r>
                        <a:rPr lang="cy-GB" sz="2000" b="1" i="1" dirty="0">
                          <a:effectLst/>
                          <a:latin typeface="+mj-lt"/>
                        </a:rPr>
                        <a:t>Technology</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Technoleg</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965061620"/>
                  </a:ext>
                </a:extLst>
              </a:tr>
              <a:tr h="358997">
                <a:tc>
                  <a:txBody>
                    <a:bodyPr/>
                    <a:lstStyle/>
                    <a:p>
                      <a:pPr algn="ctr">
                        <a:lnSpc>
                          <a:spcPct val="107000"/>
                        </a:lnSpc>
                        <a:spcAft>
                          <a:spcPts val="0"/>
                        </a:spcAft>
                      </a:pPr>
                      <a:r>
                        <a:rPr lang="cy-GB" sz="2000" b="1" i="1" dirty="0">
                          <a:effectLst/>
                          <a:latin typeface="+mj-lt"/>
                          <a:ea typeface="Calibri" panose="020F0502020204030204" pitchFamily="34" charset="0"/>
                          <a:cs typeface="Times New Roman" panose="02020603050405020304" pitchFamily="18" charset="0"/>
                        </a:rPr>
                        <a:t>Registration</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Cofrestru</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2890396943"/>
                  </a:ext>
                </a:extLst>
              </a:tr>
              <a:tr h="353192">
                <a:tc>
                  <a:txBody>
                    <a:bodyPr/>
                    <a:lstStyle/>
                    <a:p>
                      <a:pPr algn="ctr">
                        <a:lnSpc>
                          <a:spcPct val="107000"/>
                        </a:lnSpc>
                        <a:spcAft>
                          <a:spcPts val="0"/>
                        </a:spcAft>
                      </a:pPr>
                      <a:r>
                        <a:rPr lang="cy-GB" sz="2000" b="1" i="1" dirty="0">
                          <a:effectLst/>
                          <a:latin typeface="+mj-lt"/>
                          <a:ea typeface="Calibri" panose="020F0502020204030204" pitchFamily="34" charset="0"/>
                          <a:cs typeface="Times New Roman" panose="02020603050405020304" pitchFamily="18" charset="0"/>
                        </a:rPr>
                        <a:t>Register</a:t>
                      </a:r>
                      <a:endParaRPr lang="en-GB" sz="2000" b="1" i="1" dirty="0">
                        <a:effectLst/>
                        <a:latin typeface="+mj-lt"/>
                        <a:ea typeface="Calibri" panose="020F0502020204030204" pitchFamily="34" charset="0"/>
                        <a:cs typeface="Times New Roman" panose="02020603050405020304" pitchFamily="18" charset="0"/>
                      </a:endParaRPr>
                    </a:p>
                  </a:txBody>
                  <a:tcPr marL="42312" marR="42312" marT="0" marB="0"/>
                </a:tc>
                <a:tc>
                  <a:txBody>
                    <a:bodyPr/>
                    <a:lstStyle/>
                    <a:p>
                      <a:pPr algn="ctr">
                        <a:lnSpc>
                          <a:spcPct val="107000"/>
                        </a:lnSpc>
                        <a:spcAft>
                          <a:spcPts val="0"/>
                        </a:spcAft>
                      </a:pPr>
                      <a:r>
                        <a:rPr lang="cy-GB" sz="2000" b="1" dirty="0">
                          <a:effectLst/>
                          <a:latin typeface="+mj-lt"/>
                        </a:rPr>
                        <a:t>Cofrestr</a:t>
                      </a:r>
                      <a:endParaRPr lang="en-GB" sz="2000" b="1" dirty="0">
                        <a:effectLst/>
                        <a:latin typeface="+mj-lt"/>
                        <a:ea typeface="Calibri" panose="020F0502020204030204" pitchFamily="34" charset="0"/>
                        <a:cs typeface="Times New Roman" panose="02020603050405020304" pitchFamily="18" charset="0"/>
                      </a:endParaRPr>
                    </a:p>
                  </a:txBody>
                  <a:tcPr marL="42312" marR="42312" marT="0" marB="0"/>
                </a:tc>
                <a:extLst>
                  <a:ext uri="{0D108BD9-81ED-4DB2-BD59-A6C34878D82A}">
                    <a16:rowId xmlns:a16="http://schemas.microsoft.com/office/drawing/2014/main" val="143359914"/>
                  </a:ext>
                </a:extLst>
              </a:tr>
            </a:tbl>
          </a:graphicData>
        </a:graphic>
      </p:graphicFrame>
      <p:sp>
        <p:nvSpPr>
          <p:cNvPr id="3" name="TextBox 2">
            <a:extLst>
              <a:ext uri="{FF2B5EF4-FFF2-40B4-BE49-F238E27FC236}">
                <a16:creationId xmlns:a16="http://schemas.microsoft.com/office/drawing/2014/main" id="{4F7834C9-394A-4E5C-AC99-3928614C4E31}"/>
              </a:ext>
            </a:extLst>
          </p:cNvPr>
          <p:cNvSpPr txBox="1"/>
          <p:nvPr/>
        </p:nvSpPr>
        <p:spPr>
          <a:xfrm>
            <a:off x="973394" y="1674674"/>
            <a:ext cx="2875935" cy="1754326"/>
          </a:xfrm>
          <a:prstGeom prst="rect">
            <a:avLst/>
          </a:prstGeom>
          <a:noFill/>
          <a:ln>
            <a:solidFill>
              <a:srgbClr val="00B050"/>
            </a:solidFill>
          </a:ln>
        </p:spPr>
        <p:txBody>
          <a:bodyPr wrap="square" rtlCol="0">
            <a:spAutoFit/>
          </a:bodyPr>
          <a:lstStyle/>
          <a:p>
            <a:pPr algn="ctr"/>
            <a:r>
              <a:rPr lang="cy-GB" sz="3600" b="1" dirty="0">
                <a:ln w="22225">
                  <a:solidFill>
                    <a:schemeClr val="accent2"/>
                  </a:solidFill>
                  <a:prstDash val="solid"/>
                </a:ln>
                <a:solidFill>
                  <a:srgbClr val="FFC000"/>
                </a:solidFill>
              </a:rPr>
              <a:t>PYNCIAU</a:t>
            </a:r>
          </a:p>
          <a:p>
            <a:pPr algn="ctr"/>
            <a:endParaRPr lang="cy-GB" sz="3600" b="1" dirty="0">
              <a:ln w="22225">
                <a:solidFill>
                  <a:schemeClr val="accent2"/>
                </a:solidFill>
                <a:prstDash val="solid"/>
              </a:ln>
              <a:solidFill>
                <a:srgbClr val="FFC000"/>
              </a:solidFill>
            </a:endParaRPr>
          </a:p>
          <a:p>
            <a:pPr algn="ctr"/>
            <a:r>
              <a:rPr lang="cy-GB" sz="3600" b="1" dirty="0">
                <a:ln w="22225">
                  <a:solidFill>
                    <a:schemeClr val="accent2"/>
                  </a:solidFill>
                  <a:prstDash val="solid"/>
                </a:ln>
                <a:solidFill>
                  <a:srgbClr val="FFC000"/>
                </a:solidFill>
              </a:rPr>
              <a:t>SUBJECTS</a:t>
            </a:r>
          </a:p>
        </p:txBody>
      </p:sp>
      <p:pic>
        <p:nvPicPr>
          <p:cNvPr id="4" name="Picture 3">
            <a:extLst>
              <a:ext uri="{FF2B5EF4-FFF2-40B4-BE49-F238E27FC236}">
                <a16:creationId xmlns:a16="http://schemas.microsoft.com/office/drawing/2014/main" id="{E70B2045-501F-42EC-95DE-C309568E5050}"/>
              </a:ext>
            </a:extLst>
          </p:cNvPr>
          <p:cNvPicPr>
            <a:picLocks noChangeAspect="1"/>
          </p:cNvPicPr>
          <p:nvPr/>
        </p:nvPicPr>
        <p:blipFill>
          <a:blip r:embed="rId2"/>
          <a:stretch>
            <a:fillRect/>
          </a:stretch>
        </p:blipFill>
        <p:spPr>
          <a:xfrm>
            <a:off x="1030236" y="4193151"/>
            <a:ext cx="2762250" cy="1657350"/>
          </a:xfrm>
          <a:prstGeom prst="rect">
            <a:avLst/>
          </a:prstGeom>
          <a:ln>
            <a:solidFill>
              <a:schemeClr val="tx1"/>
            </a:solidFill>
          </a:ln>
        </p:spPr>
      </p:pic>
    </p:spTree>
    <p:extLst>
      <p:ext uri="{BB962C8B-B14F-4D97-AF65-F5344CB8AC3E}">
        <p14:creationId xmlns:p14="http://schemas.microsoft.com/office/powerpoint/2010/main" val="23898148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01BF6-8FEA-4CB1-9278-F87C90D8A244}"/>
              </a:ext>
            </a:extLst>
          </p:cNvPr>
          <p:cNvSpPr>
            <a:spLocks noGrp="1"/>
          </p:cNvSpPr>
          <p:nvPr>
            <p:ph type="title"/>
          </p:nvPr>
        </p:nvSpPr>
        <p:spPr>
          <a:xfrm>
            <a:off x="3352800" y="545103"/>
            <a:ext cx="8610600" cy="1293028"/>
          </a:xfrm>
        </p:spPr>
        <p:txBody>
          <a:bodyPr>
            <a:normAutofit fontScale="90000"/>
          </a:bodyPr>
          <a:lstStyle/>
          <a:p>
            <a:r>
              <a:rPr lang="cy-GB" sz="5000" b="1" dirty="0">
                <a:latin typeface="Calibri" panose="020F0502020204030204" pitchFamily="34" charset="0"/>
                <a:cs typeface="Calibri" panose="020F0502020204030204" pitchFamily="34" charset="0"/>
              </a:rPr>
              <a:t>Rhoi adborth – Giving feedback</a:t>
            </a:r>
            <a:endParaRPr lang="en-GB" sz="5000" b="1" dirty="0">
              <a:latin typeface="Calibri" panose="020F0502020204030204" pitchFamily="34" charset="0"/>
              <a:cs typeface="Calibri" panose="020F0502020204030204" pitchFamily="34" charset="0"/>
            </a:endParaRPr>
          </a:p>
        </p:txBody>
      </p:sp>
      <p:sp>
        <p:nvSpPr>
          <p:cNvPr id="6" name="Text Placeholder 5">
            <a:extLst>
              <a:ext uri="{FF2B5EF4-FFF2-40B4-BE49-F238E27FC236}">
                <a16:creationId xmlns:a16="http://schemas.microsoft.com/office/drawing/2014/main" id="{204F2336-1692-4972-BDAA-7CE5ACB74C4E}"/>
              </a:ext>
            </a:extLst>
          </p:cNvPr>
          <p:cNvSpPr>
            <a:spLocks noGrp="1"/>
          </p:cNvSpPr>
          <p:nvPr>
            <p:ph type="body" idx="1"/>
          </p:nvPr>
        </p:nvSpPr>
        <p:spPr>
          <a:xfrm>
            <a:off x="685800" y="1713074"/>
            <a:ext cx="5334000" cy="4380553"/>
          </a:xfrm>
        </p:spPr>
        <p:txBody>
          <a:bodyPr>
            <a:normAutofit fontScale="92500" lnSpcReduction="10000"/>
          </a:bodyPr>
          <a:lstStyle/>
          <a:p>
            <a:r>
              <a:rPr lang="cy-GB" sz="2400" dirty="0">
                <a:latin typeface="Calibri" panose="020F0502020204030204" pitchFamily="34" charset="0"/>
                <a:cs typeface="Calibri" panose="020F0502020204030204" pitchFamily="34" charset="0"/>
              </a:rPr>
              <a:t>Da iawn!</a:t>
            </a:r>
          </a:p>
          <a:p>
            <a:r>
              <a:rPr lang="cy-GB" sz="2400" dirty="0">
                <a:latin typeface="Calibri" panose="020F0502020204030204" pitchFamily="34" charset="0"/>
                <a:cs typeface="Calibri" panose="020F0502020204030204" pitchFamily="34" charset="0"/>
              </a:rPr>
              <a:t>Eithaf da (Eitha’ da)</a:t>
            </a:r>
          </a:p>
          <a:p>
            <a:r>
              <a:rPr lang="cy-GB" sz="2400" dirty="0">
                <a:latin typeface="Calibri" panose="020F0502020204030204" pitchFamily="34" charset="0"/>
                <a:cs typeface="Calibri" panose="020F0502020204030204" pitchFamily="34" charset="0"/>
              </a:rPr>
              <a:t>Gwaith gwych!</a:t>
            </a:r>
          </a:p>
          <a:p>
            <a:r>
              <a:rPr lang="cy-GB" sz="2400" dirty="0">
                <a:latin typeface="Calibri" panose="020F0502020204030204" pitchFamily="34" charset="0"/>
                <a:cs typeface="Calibri" panose="020F0502020204030204" pitchFamily="34" charset="0"/>
              </a:rPr>
              <a:t>Gwaith taclus</a:t>
            </a:r>
          </a:p>
          <a:p>
            <a:r>
              <a:rPr lang="cy-GB" sz="2400" dirty="0">
                <a:latin typeface="Calibri" panose="020F0502020204030204" pitchFamily="34" charset="0"/>
                <a:cs typeface="Calibri" panose="020F0502020204030204" pitchFamily="34" charset="0"/>
              </a:rPr>
              <a:t>Ddim yn ddrwg</a:t>
            </a:r>
          </a:p>
          <a:p>
            <a:r>
              <a:rPr lang="cy-GB" sz="2400" dirty="0">
                <a:latin typeface="Calibri" panose="020F0502020204030204" pitchFamily="34" charset="0"/>
                <a:cs typeface="Calibri" panose="020F0502020204030204" pitchFamily="34" charset="0"/>
              </a:rPr>
              <a:t>Trïa eto</a:t>
            </a:r>
          </a:p>
          <a:p>
            <a:r>
              <a:rPr lang="cy-GB" sz="2400" dirty="0">
                <a:latin typeface="Calibri" panose="020F0502020204030204" pitchFamily="34" charset="0"/>
                <a:cs typeface="Calibri" panose="020F0502020204030204" pitchFamily="34" charset="0"/>
              </a:rPr>
              <a:t>Syniad da</a:t>
            </a:r>
          </a:p>
          <a:p>
            <a:r>
              <a:rPr lang="cy-GB" sz="2400" dirty="0">
                <a:latin typeface="Calibri" panose="020F0502020204030204" pitchFamily="34" charset="0"/>
                <a:cs typeface="Calibri" panose="020F0502020204030204" pitchFamily="34" charset="0"/>
              </a:rPr>
              <a:t>Bendigedig!</a:t>
            </a:r>
          </a:p>
          <a:p>
            <a:r>
              <a:rPr lang="cy-GB" sz="2400" dirty="0">
                <a:latin typeface="Calibri" panose="020F0502020204030204" pitchFamily="34" charset="0"/>
                <a:cs typeface="Calibri" panose="020F0502020204030204" pitchFamily="34" charset="0"/>
              </a:rPr>
              <a:t>Llongyfarchiadau!</a:t>
            </a:r>
          </a:p>
          <a:p>
            <a:r>
              <a:rPr lang="cy-GB" sz="2400" dirty="0">
                <a:latin typeface="Calibri" panose="020F0502020204030204" pitchFamily="34" charset="0"/>
                <a:cs typeface="Calibri" panose="020F0502020204030204" pitchFamily="34" charset="0"/>
              </a:rPr>
              <a:t>Gwych! </a:t>
            </a:r>
          </a:p>
          <a:p>
            <a:r>
              <a:rPr lang="cy-GB" sz="2400" dirty="0">
                <a:latin typeface="Calibri" panose="020F0502020204030204" pitchFamily="34" charset="0"/>
                <a:cs typeface="Calibri" panose="020F0502020204030204" pitchFamily="34" charset="0"/>
              </a:rPr>
              <a:t>Ardderchog!</a:t>
            </a:r>
          </a:p>
          <a:p>
            <a:endParaRPr lang="en-GB" sz="2400" dirty="0">
              <a:latin typeface="Calibri" panose="020F0502020204030204" pitchFamily="34" charset="0"/>
              <a:cs typeface="Calibri" panose="020F0502020204030204" pitchFamily="34" charset="0"/>
            </a:endParaRPr>
          </a:p>
        </p:txBody>
      </p:sp>
      <p:sp>
        <p:nvSpPr>
          <p:cNvPr id="7" name="Text Placeholder 6">
            <a:extLst>
              <a:ext uri="{FF2B5EF4-FFF2-40B4-BE49-F238E27FC236}">
                <a16:creationId xmlns:a16="http://schemas.microsoft.com/office/drawing/2014/main" id="{F1BB6B65-914C-4881-B07F-40F5F2186174}"/>
              </a:ext>
            </a:extLst>
          </p:cNvPr>
          <p:cNvSpPr>
            <a:spLocks noGrp="1"/>
          </p:cNvSpPr>
          <p:nvPr>
            <p:ph type="body" idx="2"/>
          </p:nvPr>
        </p:nvSpPr>
        <p:spPr>
          <a:xfrm>
            <a:off x="4500846" y="1827764"/>
            <a:ext cx="5334000" cy="4024125"/>
          </a:xfrm>
        </p:spPr>
        <p:txBody>
          <a:bodyPr>
            <a:normAutofit fontScale="92500" lnSpcReduction="20000"/>
          </a:bodyPr>
          <a:lstStyle/>
          <a:p>
            <a:r>
              <a:rPr lang="cy-GB" sz="2400" i="1" dirty="0">
                <a:latin typeface="Calibri" panose="020F0502020204030204" pitchFamily="34" charset="0"/>
                <a:cs typeface="Calibri" panose="020F0502020204030204" pitchFamily="34" charset="0"/>
              </a:rPr>
              <a:t>Well done!</a:t>
            </a:r>
          </a:p>
          <a:p>
            <a:r>
              <a:rPr lang="cy-GB" sz="2400" i="1" dirty="0">
                <a:latin typeface="Calibri" panose="020F0502020204030204" pitchFamily="34" charset="0"/>
                <a:cs typeface="Calibri" panose="020F0502020204030204" pitchFamily="34" charset="0"/>
              </a:rPr>
              <a:t>Quite good</a:t>
            </a:r>
          </a:p>
          <a:p>
            <a:r>
              <a:rPr lang="cy-GB" sz="2400" i="1" dirty="0">
                <a:latin typeface="Calibri" panose="020F0502020204030204" pitchFamily="34" charset="0"/>
                <a:cs typeface="Calibri" panose="020F0502020204030204" pitchFamily="34" charset="0"/>
              </a:rPr>
              <a:t>Great work</a:t>
            </a:r>
          </a:p>
          <a:p>
            <a:r>
              <a:rPr lang="cy-GB" sz="2400" i="1" dirty="0">
                <a:latin typeface="Calibri" panose="020F0502020204030204" pitchFamily="34" charset="0"/>
                <a:cs typeface="Calibri" panose="020F0502020204030204" pitchFamily="34" charset="0"/>
              </a:rPr>
              <a:t>Neat work</a:t>
            </a:r>
          </a:p>
          <a:p>
            <a:r>
              <a:rPr lang="cy-GB" sz="2400" i="1" dirty="0">
                <a:latin typeface="Calibri" panose="020F0502020204030204" pitchFamily="34" charset="0"/>
                <a:cs typeface="Calibri" panose="020F0502020204030204" pitchFamily="34" charset="0"/>
              </a:rPr>
              <a:t>Not bad</a:t>
            </a:r>
          </a:p>
          <a:p>
            <a:r>
              <a:rPr lang="cy-GB" sz="2400" i="1" dirty="0">
                <a:latin typeface="Calibri" panose="020F0502020204030204" pitchFamily="34" charset="0"/>
                <a:cs typeface="Calibri" panose="020F0502020204030204" pitchFamily="34" charset="0"/>
              </a:rPr>
              <a:t>Try again</a:t>
            </a:r>
          </a:p>
          <a:p>
            <a:r>
              <a:rPr lang="cy-GB" sz="2400" i="1" dirty="0">
                <a:latin typeface="Calibri" panose="020F0502020204030204" pitchFamily="34" charset="0"/>
                <a:cs typeface="Calibri" panose="020F0502020204030204" pitchFamily="34" charset="0"/>
              </a:rPr>
              <a:t>Good idea</a:t>
            </a:r>
          </a:p>
          <a:p>
            <a:r>
              <a:rPr lang="cy-GB" sz="2400" i="1" dirty="0">
                <a:latin typeface="Calibri" panose="020F0502020204030204" pitchFamily="34" charset="0"/>
                <a:cs typeface="Calibri" panose="020F0502020204030204" pitchFamily="34" charset="0"/>
              </a:rPr>
              <a:t>Wonderful!</a:t>
            </a:r>
          </a:p>
          <a:p>
            <a:r>
              <a:rPr lang="cy-GB" sz="2400" i="1" dirty="0">
                <a:latin typeface="Calibri" panose="020F0502020204030204" pitchFamily="34" charset="0"/>
                <a:cs typeface="Calibri" panose="020F0502020204030204" pitchFamily="34" charset="0"/>
              </a:rPr>
              <a:t>Congratulations!</a:t>
            </a:r>
          </a:p>
          <a:p>
            <a:r>
              <a:rPr lang="cy-GB" sz="2400" i="1" dirty="0">
                <a:latin typeface="Calibri" panose="020F0502020204030204" pitchFamily="34" charset="0"/>
                <a:cs typeface="Calibri" panose="020F0502020204030204" pitchFamily="34" charset="0"/>
              </a:rPr>
              <a:t>Great!</a:t>
            </a:r>
          </a:p>
          <a:p>
            <a:r>
              <a:rPr lang="cy-GB" sz="2400" i="1" dirty="0">
                <a:latin typeface="Calibri" panose="020F0502020204030204" pitchFamily="34" charset="0"/>
                <a:cs typeface="Calibri" panose="020F0502020204030204" pitchFamily="34" charset="0"/>
              </a:rPr>
              <a:t>Excellent!</a:t>
            </a:r>
            <a:endParaRPr lang="en-GB" sz="2400" i="1" dirty="0">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24DBC408-6ED8-40D6-9EDD-6F021F9D4BE9}"/>
              </a:ext>
            </a:extLst>
          </p:cNvPr>
          <p:cNvSpPr/>
          <p:nvPr/>
        </p:nvSpPr>
        <p:spPr>
          <a:xfrm>
            <a:off x="5978820" y="3275112"/>
            <a:ext cx="234360" cy="307777"/>
          </a:xfrm>
          <a:prstGeom prst="rect">
            <a:avLst/>
          </a:prstGeom>
        </p:spPr>
        <p:txBody>
          <a:bodyPr wrap="none">
            <a:spAutoFit/>
          </a:bodyPr>
          <a:lstStyle/>
          <a:p>
            <a:r>
              <a:rPr lang="en-GB" dirty="0"/>
              <a:t> </a:t>
            </a:r>
          </a:p>
        </p:txBody>
      </p:sp>
      <p:pic>
        <p:nvPicPr>
          <p:cNvPr id="1026" name="Picture 2" descr="Image result for feedback">
            <a:extLst>
              <a:ext uri="{FF2B5EF4-FFF2-40B4-BE49-F238E27FC236}">
                <a16:creationId xmlns:a16="http://schemas.microsoft.com/office/drawing/2014/main" id="{D79C8A3E-C904-4D19-A7EB-DD02248B287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347" r="21793" b="7580"/>
          <a:stretch/>
        </p:blipFill>
        <p:spPr bwMode="auto">
          <a:xfrm>
            <a:off x="7077269" y="2554154"/>
            <a:ext cx="4780384" cy="2594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74019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Shape 427"/>
          <p:cNvPicPr preferRelativeResize="0"/>
          <p:nvPr/>
        </p:nvPicPr>
        <p:blipFill rotWithShape="1">
          <a:blip r:embed="rId3">
            <a:alphaModFix/>
          </a:blip>
          <a:srcRect/>
          <a:stretch/>
        </p:blipFill>
        <p:spPr>
          <a:xfrm>
            <a:off x="0" y="5682343"/>
            <a:ext cx="12192000" cy="1175657"/>
          </a:xfrm>
          <a:prstGeom prst="rect">
            <a:avLst/>
          </a:prstGeom>
          <a:noFill/>
          <a:ln>
            <a:noFill/>
          </a:ln>
        </p:spPr>
      </p:pic>
      <p:sp>
        <p:nvSpPr>
          <p:cNvPr id="428" name="Shape 428"/>
          <p:cNvSpPr txBox="1"/>
          <p:nvPr/>
        </p:nvSpPr>
        <p:spPr>
          <a:xfrm>
            <a:off x="397564" y="1471448"/>
            <a:ext cx="7036905" cy="2031325"/>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None/>
            </a:pPr>
            <a:r>
              <a:rPr lang="en-GB" sz="2400" b="1" dirty="0" err="1">
                <a:solidFill>
                  <a:schemeClr val="dk1"/>
                </a:solidFill>
                <a:latin typeface="Calibri" panose="020F0502020204030204" pitchFamily="34" charset="0"/>
                <a:ea typeface="Century Gothic"/>
                <a:cs typeface="Calibri" panose="020F0502020204030204" pitchFamily="34" charset="0"/>
                <a:sym typeface="Century Gothic"/>
              </a:rPr>
              <a:t>Geirfa</a:t>
            </a:r>
            <a:r>
              <a:rPr lang="en-GB" sz="2400" b="1" dirty="0">
                <a:solidFill>
                  <a:schemeClr val="dk1"/>
                </a:solidFill>
                <a:latin typeface="Calibri" panose="020F0502020204030204" pitchFamily="34" charset="0"/>
                <a:ea typeface="Century Gothic"/>
                <a:cs typeface="Calibri" panose="020F0502020204030204" pitchFamily="34" charset="0"/>
                <a:sym typeface="Century Gothic"/>
              </a:rPr>
              <a:t> </a:t>
            </a:r>
            <a:r>
              <a:rPr lang="en-GB" sz="2400" b="1" dirty="0" err="1">
                <a:solidFill>
                  <a:schemeClr val="dk1"/>
                </a:solidFill>
                <a:latin typeface="Calibri" panose="020F0502020204030204" pitchFamily="34" charset="0"/>
                <a:ea typeface="Century Gothic"/>
                <a:cs typeface="Calibri" panose="020F0502020204030204" pitchFamily="34" charset="0"/>
                <a:sym typeface="Century Gothic"/>
              </a:rPr>
              <a:t>Bynciol</a:t>
            </a:r>
            <a:r>
              <a:rPr lang="en-GB" sz="2400" b="1" dirty="0">
                <a:solidFill>
                  <a:schemeClr val="dk1"/>
                </a:solidFill>
                <a:latin typeface="Calibri" panose="020F0502020204030204" pitchFamily="34" charset="0"/>
                <a:ea typeface="Century Gothic"/>
                <a:cs typeface="Calibri" panose="020F0502020204030204" pitchFamily="34" charset="0"/>
                <a:sym typeface="Century Gothic"/>
              </a:rPr>
              <a:t> / Subject Vocabulary</a:t>
            </a:r>
            <a:endParaRPr sz="2400" b="1" dirty="0">
              <a:solidFill>
                <a:schemeClr val="dk1"/>
              </a:solidFill>
              <a:latin typeface="Calibri" panose="020F0502020204030204" pitchFamily="34" charset="0"/>
              <a:ea typeface="Century Gothic"/>
              <a:cs typeface="Calibri" panose="020F0502020204030204" pitchFamily="34" charset="0"/>
              <a:sym typeface="Century Gothic"/>
            </a:endParaRPr>
          </a:p>
          <a:p>
            <a:pPr marL="0" marR="0" lvl="0" indent="0" algn="l" rtl="0">
              <a:spcBef>
                <a:spcPts val="0"/>
              </a:spcBef>
              <a:spcAft>
                <a:spcPts val="0"/>
              </a:spcAft>
              <a:buNone/>
            </a:pPr>
            <a:endParaRPr sz="2400" b="1" dirty="0">
              <a:solidFill>
                <a:schemeClr val="dk1"/>
              </a:solidFill>
              <a:latin typeface="Calibri" panose="020F0502020204030204" pitchFamily="34" charset="0"/>
              <a:ea typeface="Century Gothic"/>
              <a:cs typeface="Calibri" panose="020F0502020204030204" pitchFamily="34" charset="0"/>
              <a:sym typeface="Century Gothic"/>
            </a:endParaRPr>
          </a:p>
          <a:p>
            <a:pPr marL="0" marR="0" lvl="0" indent="0" algn="l" rtl="0">
              <a:spcBef>
                <a:spcPts val="0"/>
              </a:spcBef>
              <a:spcAft>
                <a:spcPts val="0"/>
              </a:spcAft>
              <a:buNone/>
            </a:pPr>
            <a:r>
              <a:rPr lang="en-GB" sz="2400" dirty="0">
                <a:solidFill>
                  <a:schemeClr val="dk1"/>
                </a:solidFill>
                <a:latin typeface="Calibri" panose="020F0502020204030204" pitchFamily="34" charset="0"/>
                <a:ea typeface="Century Gothic"/>
                <a:cs typeface="Calibri" panose="020F0502020204030204" pitchFamily="34" charset="0"/>
                <a:sym typeface="Century Gothic"/>
              </a:rPr>
              <a:t>Find a partner who’s teaching the same subject as you.</a:t>
            </a:r>
          </a:p>
          <a:p>
            <a:pPr marL="0" marR="0" lvl="0" indent="0" algn="l" rtl="0">
              <a:spcBef>
                <a:spcPts val="0"/>
              </a:spcBef>
              <a:spcAft>
                <a:spcPts val="0"/>
              </a:spcAft>
              <a:buNone/>
            </a:pPr>
            <a:endParaRPr lang="en-GB" sz="2400" dirty="0">
              <a:solidFill>
                <a:schemeClr val="dk1"/>
              </a:solidFill>
              <a:latin typeface="Calibri" panose="020F0502020204030204" pitchFamily="34" charset="0"/>
              <a:ea typeface="Century Gothic"/>
              <a:cs typeface="Calibri" panose="020F0502020204030204" pitchFamily="34" charset="0"/>
              <a:sym typeface="Century Gothic"/>
            </a:endParaRPr>
          </a:p>
          <a:p>
            <a:pPr marL="0" marR="0" lvl="0" indent="0" algn="l" rtl="0">
              <a:spcBef>
                <a:spcPts val="0"/>
              </a:spcBef>
              <a:spcAft>
                <a:spcPts val="0"/>
              </a:spcAft>
              <a:buNone/>
            </a:pPr>
            <a:r>
              <a:rPr lang="en-GB" sz="2400" dirty="0">
                <a:solidFill>
                  <a:schemeClr val="dk1"/>
                </a:solidFill>
                <a:latin typeface="Calibri" panose="020F0502020204030204" pitchFamily="34" charset="0"/>
                <a:ea typeface="Century Gothic"/>
                <a:cs typeface="Calibri" panose="020F0502020204030204" pitchFamily="34" charset="0"/>
                <a:sym typeface="Century Gothic"/>
              </a:rPr>
              <a:t>Using a dictionary, </a:t>
            </a:r>
            <a:r>
              <a:rPr lang="en-GB" sz="2400" dirty="0" err="1">
                <a:solidFill>
                  <a:schemeClr val="dk1"/>
                </a:solidFill>
                <a:latin typeface="Calibri" panose="020F0502020204030204" pitchFamily="34" charset="0"/>
                <a:ea typeface="Century Gothic"/>
                <a:cs typeface="Calibri" panose="020F0502020204030204" pitchFamily="34" charset="0"/>
                <a:sym typeface="Century Gothic"/>
              </a:rPr>
              <a:t>e.e</a:t>
            </a:r>
            <a:r>
              <a:rPr lang="en-GB" sz="2400" dirty="0">
                <a:solidFill>
                  <a:schemeClr val="dk1"/>
                </a:solidFill>
                <a:latin typeface="Calibri" panose="020F0502020204030204" pitchFamily="34" charset="0"/>
                <a:ea typeface="Century Gothic"/>
                <a:cs typeface="Calibri" panose="020F0502020204030204" pitchFamily="34" charset="0"/>
                <a:sym typeface="Century Gothic"/>
              </a:rPr>
              <a:t>. </a:t>
            </a:r>
            <a:r>
              <a:rPr lang="en-GB" sz="2400" b="1" dirty="0">
                <a:solidFill>
                  <a:schemeClr val="dk1"/>
                </a:solidFill>
                <a:latin typeface="Calibri" panose="020F0502020204030204" pitchFamily="34" charset="0"/>
                <a:ea typeface="Century Gothic"/>
                <a:cs typeface="Calibri" panose="020F0502020204030204" pitchFamily="34" charset="0"/>
                <a:sym typeface="Century Gothic"/>
              </a:rPr>
              <a:t>www.geiriaduracademi.org </a:t>
            </a:r>
            <a:r>
              <a:rPr lang="en-GB" sz="2400" dirty="0">
                <a:solidFill>
                  <a:schemeClr val="dk1"/>
                </a:solidFill>
                <a:latin typeface="Calibri" panose="020F0502020204030204" pitchFamily="34" charset="0"/>
                <a:ea typeface="Century Gothic"/>
                <a:cs typeface="Calibri" panose="020F0502020204030204" pitchFamily="34" charset="0"/>
                <a:sym typeface="Century Gothic"/>
              </a:rPr>
              <a:t>or the </a:t>
            </a:r>
            <a:r>
              <a:rPr lang="en-GB" sz="2400" b="1" dirty="0">
                <a:solidFill>
                  <a:schemeClr val="dk1"/>
                </a:solidFill>
                <a:latin typeface="Calibri" panose="020F0502020204030204" pitchFamily="34" charset="0"/>
                <a:ea typeface="Century Gothic"/>
                <a:cs typeface="Calibri" panose="020F0502020204030204" pitchFamily="34" charset="0"/>
                <a:sym typeface="Century Gothic"/>
              </a:rPr>
              <a:t>‘</a:t>
            </a:r>
            <a:r>
              <a:rPr lang="en-GB" sz="2400" b="1" dirty="0" err="1">
                <a:solidFill>
                  <a:schemeClr val="dk1"/>
                </a:solidFill>
                <a:latin typeface="Calibri" panose="020F0502020204030204" pitchFamily="34" charset="0"/>
                <a:ea typeface="Century Gothic"/>
                <a:cs typeface="Calibri" panose="020F0502020204030204" pitchFamily="34" charset="0"/>
                <a:sym typeface="Century Gothic"/>
              </a:rPr>
              <a:t>Ap</a:t>
            </a:r>
            <a:r>
              <a:rPr lang="en-GB" sz="2400" b="1" dirty="0">
                <a:solidFill>
                  <a:schemeClr val="dk1"/>
                </a:solidFill>
                <a:latin typeface="Calibri" panose="020F0502020204030204" pitchFamily="34" charset="0"/>
                <a:ea typeface="Century Gothic"/>
                <a:cs typeface="Calibri" panose="020F0502020204030204" pitchFamily="34" charset="0"/>
                <a:sym typeface="Century Gothic"/>
              </a:rPr>
              <a:t> </a:t>
            </a:r>
            <a:r>
              <a:rPr lang="en-GB" sz="2400" b="1" dirty="0" err="1">
                <a:solidFill>
                  <a:schemeClr val="dk1"/>
                </a:solidFill>
                <a:latin typeface="Calibri" panose="020F0502020204030204" pitchFamily="34" charset="0"/>
                <a:ea typeface="Century Gothic"/>
                <a:cs typeface="Calibri" panose="020F0502020204030204" pitchFamily="34" charset="0"/>
                <a:sym typeface="Century Gothic"/>
              </a:rPr>
              <a:t>Geiriaduron</a:t>
            </a:r>
            <a:r>
              <a:rPr lang="en-GB" sz="2400" b="1" dirty="0">
                <a:solidFill>
                  <a:schemeClr val="dk1"/>
                </a:solidFill>
                <a:latin typeface="Calibri" panose="020F0502020204030204" pitchFamily="34" charset="0"/>
                <a:ea typeface="Century Gothic"/>
                <a:cs typeface="Calibri" panose="020F0502020204030204" pitchFamily="34" charset="0"/>
                <a:sym typeface="Century Gothic"/>
              </a:rPr>
              <a:t>’ </a:t>
            </a:r>
            <a:r>
              <a:rPr lang="en-GB" sz="2400" dirty="0">
                <a:solidFill>
                  <a:schemeClr val="dk1"/>
                </a:solidFill>
                <a:latin typeface="Calibri" panose="020F0502020204030204" pitchFamily="34" charset="0"/>
                <a:ea typeface="Century Gothic"/>
                <a:cs typeface="Calibri" panose="020F0502020204030204" pitchFamily="34" charset="0"/>
                <a:sym typeface="Century Gothic"/>
              </a:rPr>
              <a:t>app, prepare a language mat to help you use Welsh words/phrases in your lessons.</a:t>
            </a:r>
            <a:endParaRPr sz="2400" dirty="0">
              <a:solidFill>
                <a:schemeClr val="dk1"/>
              </a:solidFill>
              <a:latin typeface="Calibri" panose="020F0502020204030204" pitchFamily="34" charset="0"/>
              <a:ea typeface="Century Gothic"/>
              <a:cs typeface="Calibri" panose="020F0502020204030204" pitchFamily="34" charset="0"/>
              <a:sym typeface="Century Gothic"/>
            </a:endParaRPr>
          </a:p>
          <a:p>
            <a:pPr marL="0" marR="0" lvl="0" indent="0" algn="l" rtl="0">
              <a:spcBef>
                <a:spcPts val="0"/>
              </a:spcBef>
              <a:spcAft>
                <a:spcPts val="0"/>
              </a:spcAft>
              <a:buNone/>
            </a:pPr>
            <a:endParaRPr sz="2400" dirty="0">
              <a:solidFill>
                <a:schemeClr val="dk1"/>
              </a:solidFill>
              <a:latin typeface="Calibri" panose="020F0502020204030204" pitchFamily="34" charset="0"/>
              <a:ea typeface="Century Gothic"/>
              <a:cs typeface="Calibri" panose="020F0502020204030204" pitchFamily="34" charset="0"/>
              <a:sym typeface="Century Gothic"/>
            </a:endParaRPr>
          </a:p>
          <a:p>
            <a:pPr marL="0" marR="0" lvl="0" indent="0" algn="l" rtl="0">
              <a:spcBef>
                <a:spcPts val="0"/>
              </a:spcBef>
              <a:spcAft>
                <a:spcPts val="0"/>
              </a:spcAft>
              <a:buNone/>
            </a:pPr>
            <a:r>
              <a:rPr lang="en-GB" sz="2400" i="1" dirty="0" smtClean="0">
                <a:solidFill>
                  <a:schemeClr val="dk1"/>
                </a:solidFill>
                <a:latin typeface="Calibri" panose="020F0502020204030204" pitchFamily="34" charset="0"/>
                <a:ea typeface="Century Gothic"/>
                <a:cs typeface="Calibri" panose="020F0502020204030204" pitchFamily="34" charset="0"/>
                <a:sym typeface="Century Gothic"/>
              </a:rPr>
              <a:t>**Make it useful for your next PTE**</a:t>
            </a:r>
          </a:p>
          <a:p>
            <a:pPr marL="0" marR="0" lvl="0" indent="0" algn="l" rtl="0">
              <a:spcBef>
                <a:spcPts val="0"/>
              </a:spcBef>
              <a:spcAft>
                <a:spcPts val="0"/>
              </a:spcAft>
              <a:buNone/>
            </a:pPr>
            <a:endParaRPr sz="2400" dirty="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endParaRPr sz="2400" dirty="0">
              <a:solidFill>
                <a:schemeClr val="dk1"/>
              </a:solidFill>
              <a:latin typeface="Century Gothic"/>
              <a:ea typeface="Century Gothic"/>
              <a:cs typeface="Century Gothic"/>
              <a:sym typeface="Century Gothic"/>
            </a:endParaRPr>
          </a:p>
        </p:txBody>
      </p:sp>
      <p:pic>
        <p:nvPicPr>
          <p:cNvPr id="2050" name="Picture 2" descr="Image result for pair work">
            <a:extLst>
              <a:ext uri="{FF2B5EF4-FFF2-40B4-BE49-F238E27FC236}">
                <a16:creationId xmlns:a16="http://schemas.microsoft.com/office/drawing/2014/main" id="{131A3738-AD8A-4476-8CFB-552EDBFD83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2969" y="924338"/>
            <a:ext cx="5077814" cy="457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13933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B6867-E2B1-44FF-A634-42A38CE4735B}"/>
              </a:ext>
            </a:extLst>
          </p:cNvPr>
          <p:cNvSpPr>
            <a:spLocks noGrp="1"/>
          </p:cNvSpPr>
          <p:nvPr>
            <p:ph type="title"/>
          </p:nvPr>
        </p:nvSpPr>
        <p:spPr>
          <a:xfrm>
            <a:off x="1992217" y="454271"/>
            <a:ext cx="8610600" cy="1293028"/>
          </a:xfrm>
        </p:spPr>
        <p:txBody>
          <a:bodyPr/>
          <a:lstStyle/>
          <a:p>
            <a:pPr algn="ctr"/>
            <a:r>
              <a:rPr lang="cy-GB" b="1" dirty="0">
                <a:latin typeface="Calibri" panose="020F0502020204030204" pitchFamily="34" charset="0"/>
                <a:cs typeface="Calibri" panose="020F0502020204030204" pitchFamily="34" charset="0"/>
              </a:rPr>
              <a:t>Gwaith cartref</a:t>
            </a:r>
            <a:endParaRPr lang="en-GB" b="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E27EE8D8-1619-41A8-9E5B-C2B917C88F9F}"/>
              </a:ext>
            </a:extLst>
          </p:cNvPr>
          <p:cNvSpPr>
            <a:spLocks noGrp="1"/>
          </p:cNvSpPr>
          <p:nvPr>
            <p:ph type="body" idx="1"/>
          </p:nvPr>
        </p:nvSpPr>
        <p:spPr>
          <a:xfrm>
            <a:off x="685800" y="1588272"/>
            <a:ext cx="10820400" cy="4024125"/>
          </a:xfrm>
        </p:spPr>
        <p:txBody>
          <a:bodyPr/>
          <a:lstStyle/>
          <a:p>
            <a:pPr marL="88900" indent="0" algn="ctr">
              <a:buNone/>
            </a:pPr>
            <a:r>
              <a:rPr lang="cy-GB" sz="3000" dirty="0">
                <a:latin typeface="Calibri" panose="020F0502020204030204" pitchFamily="34" charset="0"/>
                <a:cs typeface="Calibri" panose="020F0502020204030204" pitchFamily="34" charset="0"/>
              </a:rPr>
              <a:t>Type up your language mat so that it’s ready to use!</a:t>
            </a:r>
            <a:endParaRPr lang="en-GB" sz="3000" dirty="0">
              <a:latin typeface="Calibri" panose="020F0502020204030204" pitchFamily="34" charset="0"/>
              <a:cs typeface="Calibri" panose="020F0502020204030204" pitchFamily="34" charset="0"/>
            </a:endParaRPr>
          </a:p>
        </p:txBody>
      </p:sp>
      <p:pic>
        <p:nvPicPr>
          <p:cNvPr id="5" name="Picture 4" descr="Screen Clipping">
            <a:extLst>
              <a:ext uri="{FF2B5EF4-FFF2-40B4-BE49-F238E27FC236}">
                <a16:creationId xmlns:a16="http://schemas.microsoft.com/office/drawing/2014/main" id="{CD3EF94C-7DA7-449C-BBDE-271CC41C7509}"/>
              </a:ext>
            </a:extLst>
          </p:cNvPr>
          <p:cNvPicPr>
            <a:picLocks noChangeAspect="1"/>
          </p:cNvPicPr>
          <p:nvPr/>
        </p:nvPicPr>
        <p:blipFill>
          <a:blip r:embed="rId2"/>
          <a:stretch>
            <a:fillRect/>
          </a:stretch>
        </p:blipFill>
        <p:spPr>
          <a:xfrm>
            <a:off x="4068146" y="2199594"/>
            <a:ext cx="4448437" cy="31980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01D33654-D46C-4916-83F0-696E359422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682343"/>
            <a:ext cx="12192000" cy="1175657"/>
          </a:xfrm>
          <a:prstGeom prst="rect">
            <a:avLst/>
          </a:prstGeom>
        </p:spPr>
      </p:pic>
    </p:spTree>
    <p:extLst>
      <p:ext uri="{BB962C8B-B14F-4D97-AF65-F5344CB8AC3E}">
        <p14:creationId xmlns:p14="http://schemas.microsoft.com/office/powerpoint/2010/main" val="159441231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B0EC7-9172-4CEF-9B8B-ED8CE3B4EADD}"/>
              </a:ext>
            </a:extLst>
          </p:cNvPr>
          <p:cNvSpPr>
            <a:spLocks noGrp="1"/>
          </p:cNvSpPr>
          <p:nvPr>
            <p:ph type="ctrTitle"/>
          </p:nvPr>
        </p:nvSpPr>
        <p:spPr>
          <a:xfrm>
            <a:off x="3435927" y="3011513"/>
            <a:ext cx="5369502" cy="667400"/>
          </a:xfrm>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a:noAutofit/>
          </a:bodyPr>
          <a:lstStyle/>
          <a:p>
            <a:r>
              <a:rPr lang="cy-GB" sz="4800" dirty="0">
                <a:latin typeface="Trebuchet MS" panose="020B0603020202020204" pitchFamily="34" charset="0"/>
              </a:rPr>
              <a:t>Mat Iaith </a:t>
            </a:r>
            <a:r>
              <a:rPr lang="cy-GB" sz="4800" dirty="0" smtClean="0">
                <a:latin typeface="Trebuchet MS" panose="020B0603020202020204" pitchFamily="34" charset="0"/>
              </a:rPr>
              <a:t>Ysgol</a:t>
            </a:r>
            <a:endParaRPr lang="cy-GB" sz="4800" dirty="0">
              <a:latin typeface="Trebuchet MS" panose="020B0603020202020204" pitchFamily="34" charset="0"/>
            </a:endParaRPr>
          </a:p>
        </p:txBody>
      </p:sp>
      <p:sp>
        <p:nvSpPr>
          <p:cNvPr id="4" name="Title 1">
            <a:extLst>
              <a:ext uri="{FF2B5EF4-FFF2-40B4-BE49-F238E27FC236}">
                <a16:creationId xmlns:a16="http://schemas.microsoft.com/office/drawing/2014/main" id="{CFC91F27-3CF8-4C84-BFC3-D252E3AF2D68}"/>
              </a:ext>
            </a:extLst>
          </p:cNvPr>
          <p:cNvSpPr txBox="1">
            <a:spLocks/>
          </p:cNvSpPr>
          <p:nvPr/>
        </p:nvSpPr>
        <p:spPr>
          <a:xfrm>
            <a:off x="581891" y="290946"/>
            <a:ext cx="1662546" cy="2438399"/>
          </a:xfrm>
          <a:prstGeom prst="rect">
            <a:avLst/>
          </a:prstGeom>
          <a:solidFill>
            <a:srgbClr val="FFFF00"/>
          </a:solidFill>
          <a:ln w="38100">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1200" b="1" dirty="0">
                <a:latin typeface="Trebuchet MS" panose="020B0603020202020204" pitchFamily="34" charset="0"/>
              </a:rPr>
              <a:t>Rhifau/</a:t>
            </a:r>
            <a:r>
              <a:rPr lang="cy-GB" sz="1200" b="1" i="1" dirty="0">
                <a:latin typeface="Trebuchet MS" panose="020B0603020202020204" pitchFamily="34" charset="0"/>
              </a:rPr>
              <a:t>Numbers</a:t>
            </a:r>
          </a:p>
          <a:p>
            <a:endParaRPr lang="cy-GB" sz="1200" b="1" dirty="0">
              <a:latin typeface="Trebuchet MS" panose="020B0603020202020204" pitchFamily="34" charset="0"/>
            </a:endParaRPr>
          </a:p>
          <a:p>
            <a:pPr indent="179388" algn="l"/>
            <a:r>
              <a:rPr lang="cy-GB" sz="1200" dirty="0">
                <a:latin typeface="Trebuchet MS" panose="020B0603020202020204" pitchFamily="34" charset="0"/>
              </a:rPr>
              <a:t>1     un</a:t>
            </a:r>
          </a:p>
          <a:p>
            <a:pPr indent="179388" algn="l"/>
            <a:r>
              <a:rPr lang="cy-GB" sz="1200" dirty="0">
                <a:latin typeface="Trebuchet MS" panose="020B0603020202020204" pitchFamily="34" charset="0"/>
              </a:rPr>
              <a:t>2     dau</a:t>
            </a:r>
          </a:p>
          <a:p>
            <a:pPr indent="179388" algn="l"/>
            <a:r>
              <a:rPr lang="cy-GB" sz="1200" dirty="0">
                <a:latin typeface="Trebuchet MS" panose="020B0603020202020204" pitchFamily="34" charset="0"/>
              </a:rPr>
              <a:t>3     tri</a:t>
            </a:r>
          </a:p>
          <a:p>
            <a:pPr indent="179388" algn="l"/>
            <a:r>
              <a:rPr lang="cy-GB" sz="1200" dirty="0">
                <a:latin typeface="Trebuchet MS" panose="020B0603020202020204" pitchFamily="34" charset="0"/>
              </a:rPr>
              <a:t>4     pedwar</a:t>
            </a:r>
          </a:p>
          <a:p>
            <a:pPr indent="179388" algn="l"/>
            <a:r>
              <a:rPr lang="cy-GB" sz="1200" dirty="0">
                <a:latin typeface="Trebuchet MS" panose="020B0603020202020204" pitchFamily="34" charset="0"/>
              </a:rPr>
              <a:t>5     pump</a:t>
            </a:r>
          </a:p>
          <a:p>
            <a:pPr indent="179388" algn="l"/>
            <a:r>
              <a:rPr lang="cy-GB" sz="1200" dirty="0">
                <a:latin typeface="Trebuchet MS" panose="020B0603020202020204" pitchFamily="34" charset="0"/>
              </a:rPr>
              <a:t>6     chwech</a:t>
            </a:r>
          </a:p>
          <a:p>
            <a:pPr indent="179388" algn="l"/>
            <a:r>
              <a:rPr lang="cy-GB" sz="1200" dirty="0">
                <a:latin typeface="Trebuchet MS" panose="020B0603020202020204" pitchFamily="34" charset="0"/>
              </a:rPr>
              <a:t>7     saith</a:t>
            </a:r>
          </a:p>
          <a:p>
            <a:pPr indent="179388" algn="l"/>
            <a:r>
              <a:rPr lang="cy-GB" sz="1200" dirty="0">
                <a:latin typeface="Trebuchet MS" panose="020B0603020202020204" pitchFamily="34" charset="0"/>
              </a:rPr>
              <a:t>8     wyth</a:t>
            </a:r>
          </a:p>
          <a:p>
            <a:pPr indent="179388" algn="l"/>
            <a:r>
              <a:rPr lang="cy-GB" sz="1200" dirty="0">
                <a:latin typeface="Trebuchet MS" panose="020B0603020202020204" pitchFamily="34" charset="0"/>
              </a:rPr>
              <a:t>9     naw</a:t>
            </a:r>
          </a:p>
          <a:p>
            <a:pPr indent="179388" algn="l"/>
            <a:r>
              <a:rPr lang="cy-GB" sz="1200" dirty="0">
                <a:latin typeface="Trebuchet MS" panose="020B0603020202020204" pitchFamily="34" charset="0"/>
              </a:rPr>
              <a:t>10   deg</a:t>
            </a:r>
          </a:p>
          <a:p>
            <a:pPr indent="179388" algn="l"/>
            <a:r>
              <a:rPr lang="cy-GB" sz="1200" dirty="0">
                <a:latin typeface="Trebuchet MS" panose="020B0603020202020204" pitchFamily="34" charset="0"/>
              </a:rPr>
              <a:t>15   un deg pump</a:t>
            </a:r>
          </a:p>
          <a:p>
            <a:pPr indent="179388" algn="l"/>
            <a:r>
              <a:rPr lang="cy-GB" sz="1200" dirty="0">
                <a:latin typeface="Trebuchet MS" panose="020B0603020202020204" pitchFamily="34" charset="0"/>
              </a:rPr>
              <a:t>37   tri deg saith</a:t>
            </a:r>
          </a:p>
        </p:txBody>
      </p:sp>
      <p:sp>
        <p:nvSpPr>
          <p:cNvPr id="5" name="Title 1">
            <a:extLst>
              <a:ext uri="{FF2B5EF4-FFF2-40B4-BE49-F238E27FC236}">
                <a16:creationId xmlns:a16="http://schemas.microsoft.com/office/drawing/2014/main" id="{50C7763C-00EF-4791-B8BE-903A38EAFC8E}"/>
              </a:ext>
            </a:extLst>
          </p:cNvPr>
          <p:cNvSpPr txBox="1">
            <a:spLocks/>
          </p:cNvSpPr>
          <p:nvPr/>
        </p:nvSpPr>
        <p:spPr>
          <a:xfrm>
            <a:off x="581891" y="2840181"/>
            <a:ext cx="1662546" cy="1579419"/>
          </a:xfrm>
          <a:prstGeom prst="rect">
            <a:avLst/>
          </a:prstGeom>
          <a:solidFill>
            <a:srgbClr val="92D050"/>
          </a:solidFill>
          <a:ln w="38100">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1200" b="1" dirty="0">
                <a:latin typeface="Trebuchet MS" panose="020B0603020202020204" pitchFamily="34" charset="0"/>
              </a:rPr>
              <a:t>Dyddiau/</a:t>
            </a:r>
            <a:r>
              <a:rPr lang="cy-GB" sz="1200" b="1" i="1" dirty="0">
                <a:latin typeface="Trebuchet MS" panose="020B0603020202020204" pitchFamily="34" charset="0"/>
              </a:rPr>
              <a:t>Days</a:t>
            </a:r>
          </a:p>
          <a:p>
            <a:endParaRPr lang="cy-GB" sz="1200" b="1" dirty="0">
              <a:latin typeface="Trebuchet MS" panose="020B0603020202020204" pitchFamily="34" charset="0"/>
            </a:endParaRPr>
          </a:p>
          <a:p>
            <a:pPr indent="179388" algn="l"/>
            <a:r>
              <a:rPr lang="cy-GB" sz="1200" dirty="0">
                <a:latin typeface="Trebuchet MS" panose="020B0603020202020204" pitchFamily="34" charset="0"/>
              </a:rPr>
              <a:t>Dydd Llun</a:t>
            </a:r>
          </a:p>
          <a:p>
            <a:pPr indent="179388" algn="l"/>
            <a:r>
              <a:rPr lang="cy-GB" sz="1200" dirty="0">
                <a:latin typeface="Trebuchet MS" panose="020B0603020202020204" pitchFamily="34" charset="0"/>
              </a:rPr>
              <a:t>Dydd Mawrth</a:t>
            </a:r>
          </a:p>
          <a:p>
            <a:pPr indent="179388" algn="l"/>
            <a:r>
              <a:rPr lang="cy-GB" sz="1200" dirty="0">
                <a:latin typeface="Trebuchet MS" panose="020B0603020202020204" pitchFamily="34" charset="0"/>
              </a:rPr>
              <a:t>Dydd Mercher</a:t>
            </a:r>
          </a:p>
          <a:p>
            <a:pPr indent="179388" algn="l"/>
            <a:r>
              <a:rPr lang="cy-GB" sz="1200" dirty="0">
                <a:latin typeface="Trebuchet MS" panose="020B0603020202020204" pitchFamily="34" charset="0"/>
              </a:rPr>
              <a:t>Dydd Iau</a:t>
            </a:r>
          </a:p>
          <a:p>
            <a:pPr indent="179388" algn="l"/>
            <a:r>
              <a:rPr lang="cy-GB" sz="1200" dirty="0">
                <a:latin typeface="Trebuchet MS" panose="020B0603020202020204" pitchFamily="34" charset="0"/>
              </a:rPr>
              <a:t>Dydd Gwener</a:t>
            </a:r>
          </a:p>
          <a:p>
            <a:pPr indent="179388" algn="l"/>
            <a:r>
              <a:rPr lang="cy-GB" sz="1200" dirty="0">
                <a:latin typeface="Trebuchet MS" panose="020B0603020202020204" pitchFamily="34" charset="0"/>
              </a:rPr>
              <a:t>Dydd Sadwrn</a:t>
            </a:r>
          </a:p>
          <a:p>
            <a:pPr indent="179388" algn="l"/>
            <a:r>
              <a:rPr lang="cy-GB" sz="1200" dirty="0">
                <a:latin typeface="Trebuchet MS" panose="020B0603020202020204" pitchFamily="34" charset="0"/>
              </a:rPr>
              <a:t>Dydd Sul</a:t>
            </a:r>
          </a:p>
        </p:txBody>
      </p:sp>
      <p:sp>
        <p:nvSpPr>
          <p:cNvPr id="6" name="Title 1">
            <a:extLst>
              <a:ext uri="{FF2B5EF4-FFF2-40B4-BE49-F238E27FC236}">
                <a16:creationId xmlns:a16="http://schemas.microsoft.com/office/drawing/2014/main" id="{5305F236-0FA5-47B5-97AC-03D80056883D}"/>
              </a:ext>
            </a:extLst>
          </p:cNvPr>
          <p:cNvSpPr txBox="1">
            <a:spLocks/>
          </p:cNvSpPr>
          <p:nvPr/>
        </p:nvSpPr>
        <p:spPr>
          <a:xfrm>
            <a:off x="581891" y="4528055"/>
            <a:ext cx="1662546" cy="2313708"/>
          </a:xfrm>
          <a:prstGeom prst="rect">
            <a:avLst/>
          </a:prstGeom>
          <a:solidFill>
            <a:schemeClr val="accent4">
              <a:lumMod val="40000"/>
              <a:lumOff val="60000"/>
            </a:schemeClr>
          </a:solidFill>
          <a:ln w="38100">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1200" b="1" dirty="0">
                <a:latin typeface="Trebuchet MS" panose="020B0603020202020204" pitchFamily="34" charset="0"/>
              </a:rPr>
              <a:t>Dyddiad/</a:t>
            </a:r>
            <a:r>
              <a:rPr lang="cy-GB" sz="1200" b="1" i="1" dirty="0">
                <a:latin typeface="Trebuchet MS" panose="020B0603020202020204" pitchFamily="34" charset="0"/>
              </a:rPr>
              <a:t>Date</a:t>
            </a:r>
          </a:p>
          <a:p>
            <a:endParaRPr lang="cy-GB" sz="1200" b="1" dirty="0">
              <a:latin typeface="Trebuchet MS" panose="020B0603020202020204" pitchFamily="34" charset="0"/>
            </a:endParaRPr>
          </a:p>
          <a:p>
            <a:pPr algn="l"/>
            <a:r>
              <a:rPr lang="cy-GB" sz="1200" b="1" dirty="0">
                <a:latin typeface="Trebuchet MS" panose="020B0603020202020204" pitchFamily="34" charset="0"/>
              </a:rPr>
              <a:t>1af      cyntaf</a:t>
            </a:r>
          </a:p>
          <a:p>
            <a:pPr algn="l"/>
            <a:r>
              <a:rPr lang="cy-GB" sz="1200" b="1" dirty="0">
                <a:latin typeface="Trebuchet MS" panose="020B0603020202020204" pitchFamily="34" charset="0"/>
              </a:rPr>
              <a:t>2il       ail</a:t>
            </a:r>
          </a:p>
          <a:p>
            <a:pPr algn="l"/>
            <a:r>
              <a:rPr lang="cy-GB" sz="1200" b="1" dirty="0">
                <a:latin typeface="Trebuchet MS" panose="020B0603020202020204" pitchFamily="34" charset="0"/>
              </a:rPr>
              <a:t>3ydd   trydydd</a:t>
            </a:r>
          </a:p>
          <a:p>
            <a:pPr algn="l"/>
            <a:r>
              <a:rPr lang="cy-GB" sz="1200" b="1" dirty="0">
                <a:latin typeface="Trebuchet MS" panose="020B0603020202020204" pitchFamily="34" charset="0"/>
              </a:rPr>
              <a:t>4ydd   pedwerydd</a:t>
            </a:r>
          </a:p>
          <a:p>
            <a:pPr algn="l"/>
            <a:r>
              <a:rPr lang="cy-GB" sz="1200" b="1" dirty="0">
                <a:latin typeface="Trebuchet MS" panose="020B0603020202020204" pitchFamily="34" charset="0"/>
              </a:rPr>
              <a:t>5ed     pumed</a:t>
            </a:r>
          </a:p>
          <a:p>
            <a:pPr algn="l"/>
            <a:r>
              <a:rPr lang="cy-GB" sz="1200" b="1" dirty="0">
                <a:latin typeface="Trebuchet MS" panose="020B0603020202020204" pitchFamily="34" charset="0"/>
              </a:rPr>
              <a:t>6ed     chweched</a:t>
            </a:r>
          </a:p>
          <a:p>
            <a:pPr algn="l"/>
            <a:r>
              <a:rPr lang="cy-GB" sz="1200" b="1" dirty="0">
                <a:latin typeface="Trebuchet MS" panose="020B0603020202020204" pitchFamily="34" charset="0"/>
              </a:rPr>
              <a:t>7fed    seithfed</a:t>
            </a:r>
          </a:p>
          <a:p>
            <a:pPr algn="l"/>
            <a:r>
              <a:rPr lang="cy-GB" sz="1200" b="1" dirty="0">
                <a:latin typeface="Trebuchet MS" panose="020B0603020202020204" pitchFamily="34" charset="0"/>
              </a:rPr>
              <a:t>8fed    wythfed</a:t>
            </a:r>
          </a:p>
          <a:p>
            <a:pPr algn="l"/>
            <a:r>
              <a:rPr lang="cy-GB" sz="1200" b="1" dirty="0">
                <a:latin typeface="Trebuchet MS" panose="020B0603020202020204" pitchFamily="34" charset="0"/>
              </a:rPr>
              <a:t>9fed     nawfed</a:t>
            </a:r>
          </a:p>
          <a:p>
            <a:pPr algn="l"/>
            <a:r>
              <a:rPr lang="cy-GB" sz="1200" b="1" dirty="0">
                <a:latin typeface="Trebuchet MS" panose="020B0603020202020204" pitchFamily="34" charset="0"/>
              </a:rPr>
              <a:t>10fed   degfed</a:t>
            </a:r>
          </a:p>
          <a:p>
            <a:pPr algn="l"/>
            <a:r>
              <a:rPr lang="cy-GB" sz="1200" b="1" dirty="0">
                <a:latin typeface="Trebuchet MS" panose="020B0603020202020204" pitchFamily="34" charset="0"/>
              </a:rPr>
              <a:t>...</a:t>
            </a:r>
            <a:endParaRPr lang="cy-GB" sz="1200" dirty="0">
              <a:latin typeface="Trebuchet MS" panose="020B0603020202020204" pitchFamily="34" charset="0"/>
            </a:endParaRPr>
          </a:p>
        </p:txBody>
      </p:sp>
      <p:sp>
        <p:nvSpPr>
          <p:cNvPr id="7" name="Title 1">
            <a:extLst>
              <a:ext uri="{FF2B5EF4-FFF2-40B4-BE49-F238E27FC236}">
                <a16:creationId xmlns:a16="http://schemas.microsoft.com/office/drawing/2014/main" id="{C1E8905C-A9C2-41C0-8FCF-DDC0EEAD64F1}"/>
              </a:ext>
            </a:extLst>
          </p:cNvPr>
          <p:cNvSpPr txBox="1">
            <a:spLocks/>
          </p:cNvSpPr>
          <p:nvPr/>
        </p:nvSpPr>
        <p:spPr>
          <a:xfrm>
            <a:off x="6347977" y="169175"/>
            <a:ext cx="2064329" cy="2504209"/>
          </a:xfrm>
          <a:prstGeom prst="rect">
            <a:avLst/>
          </a:prstGeom>
          <a:solidFill>
            <a:schemeClr val="accent5">
              <a:lumMod val="20000"/>
              <a:lumOff val="80000"/>
            </a:schemeClr>
          </a:solidFill>
          <a:ln w="38100">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cy-GB" sz="1200" b="1" dirty="0">
              <a:latin typeface="Trebuchet MS" panose="020B0603020202020204" pitchFamily="34" charset="0"/>
            </a:endParaRPr>
          </a:p>
          <a:p>
            <a:r>
              <a:rPr lang="cy-GB" sz="1200" b="1" dirty="0">
                <a:latin typeface="Trebuchet MS" panose="020B0603020202020204" pitchFamily="34" charset="0"/>
              </a:rPr>
              <a:t>Berfau gorchmynol</a:t>
            </a:r>
          </a:p>
          <a:p>
            <a:r>
              <a:rPr lang="cy-GB" sz="1200" b="1" i="1" dirty="0">
                <a:latin typeface="Trebuchet MS" panose="020B0603020202020204" pitchFamily="34" charset="0"/>
              </a:rPr>
              <a:t>Command verbs</a:t>
            </a:r>
          </a:p>
          <a:p>
            <a:pPr indent="179388" algn="l"/>
            <a:endParaRPr lang="cy-GB" sz="1200" b="1" dirty="0">
              <a:latin typeface="Trebuchet MS" panose="020B0603020202020204" pitchFamily="34" charset="0"/>
            </a:endParaRPr>
          </a:p>
          <a:p>
            <a:pPr indent="179388" algn="l"/>
            <a:r>
              <a:rPr lang="cy-GB" sz="1200" dirty="0">
                <a:latin typeface="Trebuchet MS" panose="020B0603020202020204" pitchFamily="34" charset="0"/>
              </a:rPr>
              <a:t>eisteddwch – sit</a:t>
            </a:r>
          </a:p>
          <a:p>
            <a:pPr indent="179388" algn="l"/>
            <a:r>
              <a:rPr lang="cy-GB" sz="1200" dirty="0">
                <a:latin typeface="Trebuchet MS" panose="020B0603020202020204" pitchFamily="34" charset="0"/>
              </a:rPr>
              <a:t>sefwch - stand</a:t>
            </a:r>
          </a:p>
          <a:p>
            <a:pPr indent="179388" algn="l"/>
            <a:r>
              <a:rPr lang="cy-GB" sz="1200" dirty="0">
                <a:latin typeface="Trebuchet MS" panose="020B0603020202020204" pitchFamily="34" charset="0"/>
              </a:rPr>
              <a:t>tawelwch – quiet</a:t>
            </a:r>
          </a:p>
          <a:p>
            <a:pPr indent="179388" algn="l"/>
            <a:r>
              <a:rPr lang="cy-GB" sz="1200" dirty="0">
                <a:latin typeface="Trebuchet MS" panose="020B0603020202020204" pitchFamily="34" charset="0"/>
              </a:rPr>
              <a:t>edrychwch – look</a:t>
            </a:r>
          </a:p>
          <a:p>
            <a:pPr indent="179388" algn="l"/>
            <a:r>
              <a:rPr lang="cy-GB" sz="1200" dirty="0">
                <a:latin typeface="Trebuchet MS" panose="020B0603020202020204" pitchFamily="34" charset="0"/>
              </a:rPr>
              <a:t>darllenwch – read</a:t>
            </a:r>
          </a:p>
          <a:p>
            <a:pPr indent="179388" algn="l"/>
            <a:r>
              <a:rPr lang="cy-GB" sz="1200" dirty="0">
                <a:latin typeface="Trebuchet MS" panose="020B0603020202020204" pitchFamily="34" charset="0"/>
              </a:rPr>
              <a:t>gwrandewch – listen</a:t>
            </a:r>
          </a:p>
          <a:p>
            <a:pPr indent="179388" algn="l"/>
            <a:r>
              <a:rPr lang="cy-GB" sz="1200" dirty="0">
                <a:latin typeface="Trebuchet MS" panose="020B0603020202020204" pitchFamily="34" charset="0"/>
              </a:rPr>
              <a:t>ysgrifennwch – write</a:t>
            </a:r>
          </a:p>
          <a:p>
            <a:pPr indent="179388" algn="l"/>
            <a:r>
              <a:rPr lang="cy-GB" sz="1200" dirty="0">
                <a:latin typeface="Trebuchet MS" panose="020B0603020202020204" pitchFamily="34" charset="0"/>
              </a:rPr>
              <a:t>tacluswch – tidy</a:t>
            </a:r>
          </a:p>
          <a:p>
            <a:pPr indent="179388" algn="l"/>
            <a:r>
              <a:rPr lang="cy-GB" sz="1200" dirty="0">
                <a:latin typeface="Trebuchet MS" panose="020B0603020202020204" pitchFamily="34" charset="0"/>
              </a:rPr>
              <a:t>gorffenwch – finish</a:t>
            </a:r>
          </a:p>
          <a:p>
            <a:pPr indent="179388" algn="l"/>
            <a:r>
              <a:rPr lang="cy-GB" sz="1200" dirty="0">
                <a:latin typeface="Trebuchet MS" panose="020B0603020202020204" pitchFamily="34" charset="0"/>
              </a:rPr>
              <a:t>ewch – go</a:t>
            </a:r>
          </a:p>
          <a:p>
            <a:pPr indent="179388" algn="l"/>
            <a:r>
              <a:rPr lang="cy-GB" sz="1200" dirty="0">
                <a:latin typeface="Trebuchet MS" panose="020B0603020202020204" pitchFamily="34" charset="0"/>
              </a:rPr>
              <a:t>dewch mewn – come in</a:t>
            </a:r>
          </a:p>
        </p:txBody>
      </p:sp>
      <p:sp>
        <p:nvSpPr>
          <p:cNvPr id="8" name="Title 1">
            <a:extLst>
              <a:ext uri="{FF2B5EF4-FFF2-40B4-BE49-F238E27FC236}">
                <a16:creationId xmlns:a16="http://schemas.microsoft.com/office/drawing/2014/main" id="{0BDA0E8E-9339-4625-A99A-802C5FB5F715}"/>
              </a:ext>
            </a:extLst>
          </p:cNvPr>
          <p:cNvSpPr txBox="1">
            <a:spLocks/>
          </p:cNvSpPr>
          <p:nvPr/>
        </p:nvSpPr>
        <p:spPr>
          <a:xfrm>
            <a:off x="3435927" y="174372"/>
            <a:ext cx="1662546" cy="2626519"/>
          </a:xfrm>
          <a:prstGeom prst="rect">
            <a:avLst/>
          </a:prstGeom>
          <a:solidFill>
            <a:schemeClr val="accent4">
              <a:lumMod val="60000"/>
              <a:lumOff val="40000"/>
            </a:schemeClr>
          </a:solidFill>
          <a:ln w="38100">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1200" b="1" dirty="0">
                <a:latin typeface="Trebuchet MS" panose="020B0603020202020204" pitchFamily="34" charset="0"/>
              </a:rPr>
              <a:t>Gorchmynion</a:t>
            </a:r>
          </a:p>
          <a:p>
            <a:r>
              <a:rPr lang="cy-GB" sz="1200" b="1" i="1" dirty="0">
                <a:latin typeface="Trebuchet MS" panose="020B0603020202020204" pitchFamily="34" charset="0"/>
              </a:rPr>
              <a:t>Commands</a:t>
            </a:r>
          </a:p>
          <a:p>
            <a:endParaRPr lang="cy-GB" sz="1200" b="1" dirty="0">
              <a:latin typeface="Trebuchet MS" panose="020B0603020202020204" pitchFamily="34" charset="0"/>
            </a:endParaRPr>
          </a:p>
          <a:p>
            <a:r>
              <a:rPr lang="cy-GB" sz="1200" dirty="0">
                <a:latin typeface="Trebuchet MS" panose="020B0603020202020204" pitchFamily="34" charset="0"/>
              </a:rPr>
              <a:t>Dim – No</a:t>
            </a:r>
          </a:p>
          <a:p>
            <a:r>
              <a:rPr lang="cy-GB" sz="1200" dirty="0">
                <a:latin typeface="Trebuchet MS" panose="020B0603020202020204" pitchFamily="34" charset="0"/>
              </a:rPr>
              <a:t>Paid – Don’t</a:t>
            </a:r>
          </a:p>
          <a:p>
            <a:r>
              <a:rPr lang="cy-GB" sz="1200" dirty="0">
                <a:latin typeface="Trebuchet MS" panose="020B0603020202020204" pitchFamily="34" charset="0"/>
              </a:rPr>
              <a:t>Rhaid – You must</a:t>
            </a:r>
          </a:p>
          <a:p>
            <a:r>
              <a:rPr lang="cy-GB" sz="1200" dirty="0">
                <a:latin typeface="Trebuchet MS" panose="020B0603020202020204" pitchFamily="34" charset="0"/>
              </a:rPr>
              <a:t>---------</a:t>
            </a:r>
          </a:p>
          <a:p>
            <a:r>
              <a:rPr lang="cy-GB" sz="1200" dirty="0">
                <a:latin typeface="Trebuchet MS" panose="020B0603020202020204" pitchFamily="34" charset="0"/>
              </a:rPr>
              <a:t>siarad- to talk</a:t>
            </a:r>
          </a:p>
          <a:p>
            <a:r>
              <a:rPr lang="cy-GB" sz="1200" dirty="0">
                <a:latin typeface="Trebuchet MS" panose="020B0603020202020204" pitchFamily="34" charset="0"/>
              </a:rPr>
              <a:t>bwyta – to eat</a:t>
            </a:r>
          </a:p>
          <a:p>
            <a:r>
              <a:rPr lang="cy-GB" sz="1200" dirty="0">
                <a:latin typeface="Trebuchet MS" panose="020B0603020202020204" pitchFamily="34" charset="0"/>
              </a:rPr>
              <a:t>ysgrifennu – to write</a:t>
            </a:r>
          </a:p>
          <a:p>
            <a:r>
              <a:rPr lang="cy-GB" sz="1200" dirty="0">
                <a:latin typeface="Trebuchet MS" panose="020B0603020202020204" pitchFamily="34" charset="0"/>
              </a:rPr>
              <a:t>edrych – to look</a:t>
            </a:r>
          </a:p>
          <a:p>
            <a:r>
              <a:rPr lang="cy-GB" sz="1200" dirty="0">
                <a:latin typeface="Trebuchet MS" panose="020B0603020202020204" pitchFamily="34" charset="0"/>
              </a:rPr>
              <a:t>gludo – to glue</a:t>
            </a:r>
          </a:p>
          <a:p>
            <a:r>
              <a:rPr lang="cy-GB" sz="1200" dirty="0">
                <a:latin typeface="Trebuchet MS" panose="020B0603020202020204" pitchFamily="34" charset="0"/>
              </a:rPr>
              <a:t>tacluso – to tidy</a:t>
            </a:r>
          </a:p>
          <a:p>
            <a:r>
              <a:rPr lang="cy-GB" sz="1200" dirty="0">
                <a:latin typeface="Trebuchet MS" panose="020B0603020202020204" pitchFamily="34" charset="0"/>
              </a:rPr>
              <a:t>mynd – to go</a:t>
            </a:r>
          </a:p>
          <a:p>
            <a:r>
              <a:rPr lang="cy-GB" sz="1200" dirty="0">
                <a:latin typeface="Trebuchet MS" panose="020B0603020202020204" pitchFamily="34" charset="0"/>
              </a:rPr>
              <a:t>dod – to come   </a:t>
            </a:r>
          </a:p>
        </p:txBody>
      </p:sp>
      <p:sp>
        <p:nvSpPr>
          <p:cNvPr id="9" name="Title 1">
            <a:extLst>
              <a:ext uri="{FF2B5EF4-FFF2-40B4-BE49-F238E27FC236}">
                <a16:creationId xmlns:a16="http://schemas.microsoft.com/office/drawing/2014/main" id="{BAD13C64-F528-460E-98E9-5094C7997F93}"/>
              </a:ext>
            </a:extLst>
          </p:cNvPr>
          <p:cNvSpPr txBox="1">
            <a:spLocks/>
          </p:cNvSpPr>
          <p:nvPr/>
        </p:nvSpPr>
        <p:spPr>
          <a:xfrm>
            <a:off x="3006436" y="3752201"/>
            <a:ext cx="1898073" cy="2757055"/>
          </a:xfrm>
          <a:prstGeom prst="rect">
            <a:avLst/>
          </a:prstGeom>
          <a:solidFill>
            <a:schemeClr val="accent6">
              <a:lumMod val="20000"/>
              <a:lumOff val="80000"/>
            </a:schemeClr>
          </a:solidFill>
          <a:ln w="38100">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1200" b="1" dirty="0">
                <a:latin typeface="Trebuchet MS" panose="020B0603020202020204" pitchFamily="34" charset="0"/>
              </a:rPr>
              <a:t>Canmol/</a:t>
            </a:r>
            <a:r>
              <a:rPr lang="cy-GB" sz="1200" b="1" i="1" dirty="0">
                <a:latin typeface="Trebuchet MS" panose="020B0603020202020204" pitchFamily="34" charset="0"/>
              </a:rPr>
              <a:t>Praise</a:t>
            </a:r>
          </a:p>
          <a:p>
            <a:pPr indent="179388" algn="l"/>
            <a:endParaRPr lang="cy-GB" sz="1200" b="1" dirty="0">
              <a:latin typeface="Trebuchet MS" panose="020B0603020202020204" pitchFamily="34" charset="0"/>
            </a:endParaRPr>
          </a:p>
          <a:p>
            <a:pPr indent="179388" algn="l"/>
            <a:r>
              <a:rPr lang="cy-GB" sz="1200" b="1" dirty="0">
                <a:latin typeface="Trebuchet MS" panose="020B0603020202020204" pitchFamily="34" charset="0"/>
              </a:rPr>
              <a:t>Ie</a:t>
            </a:r>
          </a:p>
          <a:p>
            <a:pPr indent="179388" algn="l"/>
            <a:r>
              <a:rPr lang="cy-GB" sz="1200" b="1" dirty="0">
                <a:latin typeface="Trebuchet MS" panose="020B0603020202020204" pitchFamily="34" charset="0"/>
              </a:rPr>
              <a:t>Na</a:t>
            </a:r>
          </a:p>
          <a:p>
            <a:pPr indent="179388" algn="l"/>
            <a:r>
              <a:rPr lang="cy-GB" sz="1200" b="1" dirty="0">
                <a:latin typeface="Trebuchet MS" panose="020B0603020202020204" pitchFamily="34" charset="0"/>
              </a:rPr>
              <a:t>Cywir</a:t>
            </a:r>
          </a:p>
          <a:p>
            <a:pPr indent="179388" algn="l"/>
            <a:r>
              <a:rPr lang="cy-GB" sz="1200" b="1" dirty="0">
                <a:latin typeface="Trebuchet MS" panose="020B0603020202020204" pitchFamily="34" charset="0"/>
              </a:rPr>
              <a:t>Anghywir</a:t>
            </a:r>
          </a:p>
          <a:p>
            <a:pPr indent="179388" algn="l"/>
            <a:r>
              <a:rPr lang="cy-GB" sz="1200" b="1" dirty="0">
                <a:latin typeface="Trebuchet MS" panose="020B0603020202020204" pitchFamily="34" charset="0"/>
              </a:rPr>
              <a:t>Da iawn</a:t>
            </a:r>
          </a:p>
          <a:p>
            <a:pPr indent="179388" algn="l"/>
            <a:r>
              <a:rPr lang="cy-GB" sz="1200" b="1" dirty="0">
                <a:latin typeface="Trebuchet MS" panose="020B0603020202020204" pitchFamily="34" charset="0"/>
              </a:rPr>
              <a:t>Ardderchog</a:t>
            </a:r>
          </a:p>
          <a:p>
            <a:pPr indent="179388" algn="l"/>
            <a:r>
              <a:rPr lang="cy-GB" sz="1200" b="1" dirty="0">
                <a:latin typeface="Trebuchet MS" panose="020B0603020202020204" pitchFamily="34" charset="0"/>
              </a:rPr>
              <a:t>Gwych</a:t>
            </a:r>
          </a:p>
          <a:p>
            <a:pPr indent="179388" algn="l"/>
            <a:r>
              <a:rPr lang="cy-GB" sz="1200" b="1" dirty="0">
                <a:latin typeface="Trebuchet MS" panose="020B0603020202020204" pitchFamily="34" charset="0"/>
              </a:rPr>
              <a:t>Llongyfarchiadau!</a:t>
            </a:r>
          </a:p>
          <a:p>
            <a:pPr indent="179388" algn="l"/>
            <a:r>
              <a:rPr lang="cy-GB" sz="1200" b="1" dirty="0">
                <a:latin typeface="Trebuchet MS" panose="020B0603020202020204" pitchFamily="34" charset="0"/>
              </a:rPr>
              <a:t>Tria eto</a:t>
            </a:r>
          </a:p>
          <a:p>
            <a:pPr indent="179388" algn="l"/>
            <a:r>
              <a:rPr lang="cy-GB" sz="1200" b="1" dirty="0">
                <a:latin typeface="Trebuchet MS" panose="020B0603020202020204" pitchFamily="34" charset="0"/>
              </a:rPr>
              <a:t>Bron</a:t>
            </a:r>
          </a:p>
          <a:p>
            <a:pPr indent="179388" algn="l"/>
            <a:endParaRPr lang="cy-GB" sz="1200" b="1" dirty="0">
              <a:latin typeface="Trebuchet MS" panose="020B0603020202020204" pitchFamily="34" charset="0"/>
            </a:endParaRPr>
          </a:p>
          <a:p>
            <a:pPr indent="179388" algn="l"/>
            <a:r>
              <a:rPr lang="cy-GB" sz="1200" b="1" dirty="0">
                <a:latin typeface="Trebuchet MS" panose="020B0603020202020204" pitchFamily="34" charset="0"/>
              </a:rPr>
              <a:t>Diolch</a:t>
            </a:r>
          </a:p>
          <a:p>
            <a:pPr indent="179388" algn="l"/>
            <a:r>
              <a:rPr lang="cy-GB" sz="1200" b="1" dirty="0">
                <a:latin typeface="Trebuchet MS" panose="020B0603020202020204" pitchFamily="34" charset="0"/>
              </a:rPr>
              <a:t>Os gwelwch yn dda</a:t>
            </a:r>
          </a:p>
          <a:p>
            <a:pPr indent="179388" algn="l"/>
            <a:endParaRPr lang="cy-GB" sz="1200" b="1" dirty="0">
              <a:latin typeface="Trebuchet MS" panose="020B0603020202020204" pitchFamily="34" charset="0"/>
            </a:endParaRPr>
          </a:p>
        </p:txBody>
      </p:sp>
      <p:sp>
        <p:nvSpPr>
          <p:cNvPr id="10" name="Title 1">
            <a:extLst>
              <a:ext uri="{FF2B5EF4-FFF2-40B4-BE49-F238E27FC236}">
                <a16:creationId xmlns:a16="http://schemas.microsoft.com/office/drawing/2014/main" id="{3984AF91-7800-43FE-B118-7DC10DE7E6A4}"/>
              </a:ext>
            </a:extLst>
          </p:cNvPr>
          <p:cNvSpPr txBox="1">
            <a:spLocks/>
          </p:cNvSpPr>
          <p:nvPr/>
        </p:nvSpPr>
        <p:spPr>
          <a:xfrm>
            <a:off x="9545780" y="169175"/>
            <a:ext cx="2064329" cy="3011633"/>
          </a:xfrm>
          <a:prstGeom prst="rect">
            <a:avLst/>
          </a:prstGeom>
          <a:solidFill>
            <a:schemeClr val="accent6">
              <a:lumMod val="60000"/>
              <a:lumOff val="40000"/>
            </a:schemeClr>
          </a:solidFill>
          <a:ln w="38100">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1200" b="1" dirty="0">
                <a:latin typeface="Trebuchet MS" panose="020B0603020202020204" pitchFamily="34" charset="0"/>
              </a:rPr>
              <a:t>Pynciau/</a:t>
            </a:r>
            <a:r>
              <a:rPr lang="cy-GB" sz="1200" b="1" i="1" dirty="0">
                <a:latin typeface="Trebuchet MS" panose="020B0603020202020204" pitchFamily="34" charset="0"/>
              </a:rPr>
              <a:t>Subjects</a:t>
            </a:r>
          </a:p>
          <a:p>
            <a:endParaRPr lang="cy-GB" sz="1200" b="1" dirty="0">
              <a:latin typeface="Trebuchet MS" panose="020B0603020202020204" pitchFamily="34" charset="0"/>
            </a:endParaRPr>
          </a:p>
          <a:p>
            <a:r>
              <a:rPr lang="cy-GB" sz="1200" b="1" dirty="0">
                <a:latin typeface="Trebuchet MS" panose="020B0603020202020204" pitchFamily="34" charset="0"/>
              </a:rPr>
              <a:t>Cymraeg</a:t>
            </a:r>
          </a:p>
          <a:p>
            <a:r>
              <a:rPr lang="cy-GB" sz="1200" b="1" dirty="0">
                <a:latin typeface="Trebuchet MS" panose="020B0603020202020204" pitchFamily="34" charset="0"/>
              </a:rPr>
              <a:t>Saesneg</a:t>
            </a:r>
          </a:p>
          <a:p>
            <a:r>
              <a:rPr lang="cy-GB" sz="1200" b="1" dirty="0">
                <a:latin typeface="Trebuchet MS" panose="020B0603020202020204" pitchFamily="34" charset="0"/>
              </a:rPr>
              <a:t>Mathemateg</a:t>
            </a:r>
          </a:p>
          <a:p>
            <a:r>
              <a:rPr lang="cy-GB" sz="1200" b="1" dirty="0">
                <a:latin typeface="Trebuchet MS" panose="020B0603020202020204" pitchFamily="34" charset="0"/>
              </a:rPr>
              <a:t>Gwyddoniaeth</a:t>
            </a:r>
          </a:p>
          <a:p>
            <a:r>
              <a:rPr lang="cy-GB" sz="1200" b="1" dirty="0">
                <a:latin typeface="Trebuchet MS" panose="020B0603020202020204" pitchFamily="34" charset="0"/>
              </a:rPr>
              <a:t>Daearyddiaeth</a:t>
            </a:r>
          </a:p>
          <a:p>
            <a:r>
              <a:rPr lang="cy-GB" sz="1200" b="1" dirty="0">
                <a:latin typeface="Trebuchet MS" panose="020B0603020202020204" pitchFamily="34" charset="0"/>
              </a:rPr>
              <a:t>Hanes</a:t>
            </a:r>
          </a:p>
          <a:p>
            <a:r>
              <a:rPr lang="cy-GB" sz="1200" b="1" dirty="0">
                <a:latin typeface="Trebuchet MS" panose="020B0603020202020204" pitchFamily="34" charset="0"/>
              </a:rPr>
              <a:t>Addysg Grefyddol</a:t>
            </a:r>
          </a:p>
          <a:p>
            <a:r>
              <a:rPr lang="cy-GB" sz="1200" b="1" dirty="0">
                <a:latin typeface="Trebuchet MS" panose="020B0603020202020204" pitchFamily="34" charset="0"/>
              </a:rPr>
              <a:t>Celf</a:t>
            </a:r>
          </a:p>
          <a:p>
            <a:r>
              <a:rPr lang="cy-GB" sz="1200" b="1" dirty="0">
                <a:latin typeface="Trebuchet MS" panose="020B0603020202020204" pitchFamily="34" charset="0"/>
              </a:rPr>
              <a:t>Cerddoriaeth</a:t>
            </a:r>
          </a:p>
          <a:p>
            <a:r>
              <a:rPr lang="cy-GB" sz="1200" b="1" dirty="0">
                <a:latin typeface="Trebuchet MS" panose="020B0603020202020204" pitchFamily="34" charset="0"/>
              </a:rPr>
              <a:t>Chwaraeon</a:t>
            </a:r>
          </a:p>
          <a:p>
            <a:r>
              <a:rPr lang="cy-GB" sz="1200" b="1" dirty="0">
                <a:latin typeface="Trebuchet MS" panose="020B0603020202020204" pitchFamily="34" charset="0"/>
              </a:rPr>
              <a:t>Technoleg Gwybodaeth</a:t>
            </a:r>
          </a:p>
          <a:p>
            <a:r>
              <a:rPr lang="cy-GB" sz="1200" b="1" dirty="0">
                <a:latin typeface="Trebuchet MS" panose="020B0603020202020204" pitchFamily="34" charset="0"/>
              </a:rPr>
              <a:t>Busnes</a:t>
            </a:r>
          </a:p>
          <a:p>
            <a:r>
              <a:rPr lang="cy-GB" sz="1200" b="1" dirty="0">
                <a:latin typeface="Trebuchet MS" panose="020B0603020202020204" pitchFamily="34" charset="0"/>
              </a:rPr>
              <a:t>Llythrennedd</a:t>
            </a:r>
          </a:p>
          <a:p>
            <a:r>
              <a:rPr lang="cy-GB" sz="1200" b="1" dirty="0">
                <a:latin typeface="Trebuchet MS" panose="020B0603020202020204" pitchFamily="34" charset="0"/>
              </a:rPr>
              <a:t>Rhifedd</a:t>
            </a:r>
          </a:p>
          <a:p>
            <a:r>
              <a:rPr lang="cy-GB" sz="1200" b="1" dirty="0">
                <a:latin typeface="Trebuchet MS" panose="020B0603020202020204" pitchFamily="34" charset="0"/>
              </a:rPr>
              <a:t>Cofrestru</a:t>
            </a:r>
          </a:p>
        </p:txBody>
      </p:sp>
      <p:sp>
        <p:nvSpPr>
          <p:cNvPr id="11" name="Title 1">
            <a:extLst>
              <a:ext uri="{FF2B5EF4-FFF2-40B4-BE49-F238E27FC236}">
                <a16:creationId xmlns:a16="http://schemas.microsoft.com/office/drawing/2014/main" id="{482EE4EF-4AD9-49F6-89F1-E5A9F0136BCA}"/>
              </a:ext>
            </a:extLst>
          </p:cNvPr>
          <p:cNvSpPr txBox="1">
            <a:spLocks/>
          </p:cNvSpPr>
          <p:nvPr/>
        </p:nvSpPr>
        <p:spPr>
          <a:xfrm>
            <a:off x="6127172" y="3791491"/>
            <a:ext cx="2573482" cy="2753051"/>
          </a:xfrm>
          <a:prstGeom prst="rect">
            <a:avLst/>
          </a:prstGeom>
          <a:solidFill>
            <a:schemeClr val="accent2">
              <a:lumMod val="60000"/>
              <a:lumOff val="40000"/>
            </a:schemeClr>
          </a:solidFill>
          <a:ln w="38100">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1200" b="1" dirty="0">
                <a:latin typeface="Trebuchet MS" panose="020B0603020202020204" pitchFamily="34" charset="0"/>
              </a:rPr>
              <a:t>O gwmpas yr ysgol</a:t>
            </a:r>
          </a:p>
          <a:p>
            <a:r>
              <a:rPr lang="cy-GB" sz="1200" b="1" i="1" dirty="0">
                <a:latin typeface="Trebuchet MS" panose="020B0603020202020204" pitchFamily="34" charset="0"/>
              </a:rPr>
              <a:t>Around the school</a:t>
            </a:r>
          </a:p>
          <a:p>
            <a:endParaRPr lang="cy-GB" sz="1200" b="1" dirty="0">
              <a:latin typeface="Trebuchet MS" panose="020B0603020202020204" pitchFamily="34" charset="0"/>
            </a:endParaRPr>
          </a:p>
          <a:p>
            <a:pPr indent="179388" algn="l"/>
            <a:r>
              <a:rPr lang="cy-GB" sz="1200" dirty="0">
                <a:latin typeface="Trebuchet MS" panose="020B0603020202020204" pitchFamily="34" charset="0"/>
              </a:rPr>
              <a:t>neuadd – hall</a:t>
            </a:r>
          </a:p>
          <a:p>
            <a:pPr indent="179388" algn="l"/>
            <a:r>
              <a:rPr lang="cy-GB" sz="1200" dirty="0">
                <a:latin typeface="Trebuchet MS" panose="020B0603020202020204" pitchFamily="34" charset="0"/>
              </a:rPr>
              <a:t>ffreutur – canteen</a:t>
            </a:r>
          </a:p>
          <a:p>
            <a:pPr indent="179388" algn="l"/>
            <a:r>
              <a:rPr lang="cy-GB" sz="1200" dirty="0">
                <a:latin typeface="Trebuchet MS" panose="020B0603020202020204" pitchFamily="34" charset="0"/>
              </a:rPr>
              <a:t>derbynfa – reception</a:t>
            </a:r>
          </a:p>
          <a:p>
            <a:pPr indent="179388" algn="l"/>
            <a:r>
              <a:rPr lang="cy-GB" sz="1200" dirty="0">
                <a:latin typeface="Trebuchet MS" panose="020B0603020202020204" pitchFamily="34" charset="0"/>
              </a:rPr>
              <a:t>ystafell – room</a:t>
            </a:r>
          </a:p>
          <a:p>
            <a:pPr indent="179388" algn="l"/>
            <a:r>
              <a:rPr lang="cy-GB" sz="1200" dirty="0">
                <a:latin typeface="Trebuchet MS" panose="020B0603020202020204" pitchFamily="34" charset="0"/>
              </a:rPr>
              <a:t>dosbarth – class</a:t>
            </a:r>
          </a:p>
          <a:p>
            <a:pPr indent="179388" algn="l"/>
            <a:r>
              <a:rPr lang="cy-GB" sz="1200" dirty="0">
                <a:latin typeface="Trebuchet MS" panose="020B0603020202020204" pitchFamily="34" charset="0"/>
              </a:rPr>
              <a:t>ystafell ddosbarth - classroom</a:t>
            </a:r>
          </a:p>
          <a:p>
            <a:pPr indent="179388" algn="l"/>
            <a:r>
              <a:rPr lang="cy-GB" sz="1200" dirty="0">
                <a:latin typeface="Trebuchet MS" panose="020B0603020202020204" pitchFamily="34" charset="0"/>
              </a:rPr>
              <a:t>coridor – corridor</a:t>
            </a:r>
          </a:p>
          <a:p>
            <a:pPr indent="179388" algn="l"/>
            <a:r>
              <a:rPr lang="cy-GB" sz="1200" dirty="0">
                <a:latin typeface="Trebuchet MS" panose="020B0603020202020204" pitchFamily="34" charset="0"/>
              </a:rPr>
              <a:t>cloch – bell</a:t>
            </a:r>
          </a:p>
          <a:p>
            <a:pPr indent="179388" algn="l"/>
            <a:r>
              <a:rPr lang="cy-GB" sz="1200" dirty="0">
                <a:latin typeface="Trebuchet MS" panose="020B0603020202020204" pitchFamily="34" charset="0"/>
              </a:rPr>
              <a:t>teacher – athro/athrawes</a:t>
            </a:r>
          </a:p>
          <a:p>
            <a:pPr indent="179388" algn="l"/>
            <a:r>
              <a:rPr lang="cy-GB" sz="1200" dirty="0">
                <a:latin typeface="Trebuchet MS" panose="020B0603020202020204" pitchFamily="34" charset="0"/>
              </a:rPr>
              <a:t>disgybl/ion – pupil/s</a:t>
            </a:r>
          </a:p>
          <a:p>
            <a:pPr indent="179388" algn="l"/>
            <a:r>
              <a:rPr lang="cy-GB" sz="1200" dirty="0">
                <a:latin typeface="Trebuchet MS" panose="020B0603020202020204" pitchFamily="34" charset="0"/>
              </a:rPr>
              <a:t>Pennaeth – Head</a:t>
            </a:r>
          </a:p>
          <a:p>
            <a:pPr indent="179388" algn="l"/>
            <a:r>
              <a:rPr lang="cy-GB" sz="1200" dirty="0">
                <a:latin typeface="Trebuchet MS" panose="020B0603020202020204" pitchFamily="34" charset="0"/>
              </a:rPr>
              <a:t>gwasanaeth – assembly</a:t>
            </a:r>
          </a:p>
          <a:p>
            <a:pPr indent="179388" algn="l"/>
            <a:r>
              <a:rPr lang="cy-GB" sz="1200" dirty="0">
                <a:latin typeface="Trebuchet MS" panose="020B0603020202020204" pitchFamily="34" charset="0"/>
              </a:rPr>
              <a:t>adran - department</a:t>
            </a:r>
          </a:p>
        </p:txBody>
      </p:sp>
      <p:sp>
        <p:nvSpPr>
          <p:cNvPr id="12" name="Title 1">
            <a:extLst>
              <a:ext uri="{FF2B5EF4-FFF2-40B4-BE49-F238E27FC236}">
                <a16:creationId xmlns:a16="http://schemas.microsoft.com/office/drawing/2014/main" id="{1D5C2F23-D05E-4B45-804C-D719996E930C}"/>
              </a:ext>
            </a:extLst>
          </p:cNvPr>
          <p:cNvSpPr txBox="1">
            <a:spLocks/>
          </p:cNvSpPr>
          <p:nvPr/>
        </p:nvSpPr>
        <p:spPr>
          <a:xfrm>
            <a:off x="9451018" y="3616035"/>
            <a:ext cx="2481695" cy="2753051"/>
          </a:xfrm>
          <a:prstGeom prst="rect">
            <a:avLst/>
          </a:prstGeom>
          <a:solidFill>
            <a:schemeClr val="accent4"/>
          </a:solidFill>
          <a:ln w="38100">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1200" b="1" dirty="0">
                <a:latin typeface="Trebuchet MS" panose="020B0603020202020204" pitchFamily="34" charset="0"/>
              </a:rPr>
              <a:t>Yn y dosbarth</a:t>
            </a:r>
          </a:p>
          <a:p>
            <a:r>
              <a:rPr lang="cy-GB" sz="1200" b="1" i="1" dirty="0">
                <a:latin typeface="Trebuchet MS" panose="020B0603020202020204" pitchFamily="34" charset="0"/>
              </a:rPr>
              <a:t>In the classroom</a:t>
            </a:r>
          </a:p>
          <a:p>
            <a:endParaRPr lang="cy-GB" sz="1200" b="1" i="1" dirty="0">
              <a:latin typeface="Trebuchet MS" panose="020B0603020202020204" pitchFamily="34" charset="0"/>
            </a:endParaRPr>
          </a:p>
          <a:p>
            <a:pPr algn="l"/>
            <a:r>
              <a:rPr lang="cy-GB" sz="1200" dirty="0">
                <a:latin typeface="Trebuchet MS" panose="020B0603020202020204" pitchFamily="34" charset="0"/>
              </a:rPr>
              <a:t>    llyfr/au – book/s</a:t>
            </a:r>
          </a:p>
          <a:p>
            <a:pPr algn="l"/>
            <a:r>
              <a:rPr lang="cy-GB" sz="1200" dirty="0">
                <a:latin typeface="Trebuchet MS" panose="020B0603020202020204" pitchFamily="34" charset="0"/>
              </a:rPr>
              <a:t>    bag - bag</a:t>
            </a:r>
          </a:p>
          <a:p>
            <a:pPr indent="179388" algn="l"/>
            <a:r>
              <a:rPr lang="cy-GB" sz="1200" dirty="0">
                <a:latin typeface="Trebuchet MS" panose="020B0603020202020204" pitchFamily="34" charset="0"/>
              </a:rPr>
              <a:t>cadair/cadeiriau – chair/s</a:t>
            </a:r>
          </a:p>
          <a:p>
            <a:pPr indent="179388" algn="l"/>
            <a:r>
              <a:rPr lang="cy-GB" sz="1200" dirty="0">
                <a:latin typeface="Trebuchet MS" panose="020B0603020202020204" pitchFamily="34" charset="0"/>
              </a:rPr>
              <a:t>desg/iau – desk/s</a:t>
            </a:r>
          </a:p>
          <a:p>
            <a:pPr indent="179388" algn="l"/>
            <a:r>
              <a:rPr lang="cy-GB" sz="1200" dirty="0">
                <a:latin typeface="Trebuchet MS" panose="020B0603020202020204" pitchFamily="34" charset="0"/>
              </a:rPr>
              <a:t>gwaith dosbarth – classwork</a:t>
            </a:r>
          </a:p>
          <a:p>
            <a:pPr indent="179388" algn="l"/>
            <a:r>
              <a:rPr lang="cy-GB" sz="1200" dirty="0">
                <a:latin typeface="Trebuchet MS" panose="020B0603020202020204" pitchFamily="34" charset="0"/>
              </a:rPr>
              <a:t>gwaith cartref – homework</a:t>
            </a:r>
          </a:p>
          <a:p>
            <a:pPr indent="179388" algn="l"/>
            <a:r>
              <a:rPr lang="cy-GB" sz="1200" dirty="0">
                <a:latin typeface="Trebuchet MS" panose="020B0603020202020204" pitchFamily="34" charset="0"/>
              </a:rPr>
              <a:t>cyfrifiadur – computer</a:t>
            </a:r>
          </a:p>
          <a:p>
            <a:pPr indent="179388" algn="l"/>
            <a:r>
              <a:rPr lang="cy-GB" sz="1200" dirty="0">
                <a:latin typeface="Trebuchet MS" panose="020B0603020202020204" pitchFamily="34" charset="0"/>
              </a:rPr>
              <a:t>cas pensil – pencil case</a:t>
            </a:r>
          </a:p>
          <a:p>
            <a:pPr indent="179388" algn="l"/>
            <a:r>
              <a:rPr lang="cy-GB" sz="1200" dirty="0">
                <a:latin typeface="Trebuchet MS" panose="020B0603020202020204" pitchFamily="34" charset="0"/>
              </a:rPr>
              <a:t>beiro – biro</a:t>
            </a:r>
          </a:p>
          <a:p>
            <a:pPr indent="179388" algn="l"/>
            <a:r>
              <a:rPr lang="cy-GB" sz="1200" dirty="0">
                <a:latin typeface="Trebuchet MS" panose="020B0603020202020204" pitchFamily="34" charset="0"/>
              </a:rPr>
              <a:t>pensil – pencil</a:t>
            </a:r>
          </a:p>
          <a:p>
            <a:pPr indent="179388" algn="l"/>
            <a:r>
              <a:rPr lang="cy-GB" sz="1200" dirty="0">
                <a:latin typeface="Trebuchet MS" panose="020B0603020202020204" pitchFamily="34" charset="0"/>
              </a:rPr>
              <a:t>pren mesur – ruler</a:t>
            </a:r>
          </a:p>
          <a:p>
            <a:pPr indent="179388" algn="l"/>
            <a:r>
              <a:rPr lang="cy-GB" sz="1200" dirty="0">
                <a:latin typeface="Trebuchet MS" panose="020B0603020202020204" pitchFamily="34" charset="0"/>
              </a:rPr>
              <a:t>gwers - lesson</a:t>
            </a:r>
          </a:p>
          <a:p>
            <a:pPr indent="179388" algn="l"/>
            <a:r>
              <a:rPr lang="cy-GB" sz="1200" dirty="0">
                <a:latin typeface="Trebuchet MS" panose="020B0603020202020204" pitchFamily="34" charset="0"/>
              </a:rPr>
              <a:t>blwyddyn - year</a:t>
            </a:r>
          </a:p>
        </p:txBody>
      </p:sp>
      <p:sp>
        <p:nvSpPr>
          <p:cNvPr id="13" name="Speech Bubble: Oval 12">
            <a:extLst>
              <a:ext uri="{FF2B5EF4-FFF2-40B4-BE49-F238E27FC236}">
                <a16:creationId xmlns:a16="http://schemas.microsoft.com/office/drawing/2014/main" id="{7B42101F-0B7D-4C70-BFE2-9373D78713CA}"/>
              </a:ext>
            </a:extLst>
          </p:cNvPr>
          <p:cNvSpPr/>
          <p:nvPr/>
        </p:nvSpPr>
        <p:spPr>
          <a:xfrm rot="19947625">
            <a:off x="8341734" y="1053216"/>
            <a:ext cx="1274619" cy="913857"/>
          </a:xfrm>
          <a:prstGeom prst="wedgeEllipseCallout">
            <a:avLst>
              <a:gd name="adj1" fmla="val -36082"/>
              <a:gd name="adj2" fmla="val 77056"/>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y-GB" dirty="0"/>
              <a:t>bore da</a:t>
            </a:r>
          </a:p>
        </p:txBody>
      </p:sp>
      <p:sp>
        <p:nvSpPr>
          <p:cNvPr id="14" name="Speech Bubble: Oval 13">
            <a:extLst>
              <a:ext uri="{FF2B5EF4-FFF2-40B4-BE49-F238E27FC236}">
                <a16:creationId xmlns:a16="http://schemas.microsoft.com/office/drawing/2014/main" id="{8444E856-0E80-47BF-BCBF-749ECC2077BB}"/>
              </a:ext>
            </a:extLst>
          </p:cNvPr>
          <p:cNvSpPr/>
          <p:nvPr/>
        </p:nvSpPr>
        <p:spPr>
          <a:xfrm rot="1062269">
            <a:off x="8213037" y="5992632"/>
            <a:ext cx="1634505" cy="752903"/>
          </a:xfrm>
          <a:prstGeom prst="wedgeEllipseCallout">
            <a:avLst>
              <a:gd name="adj1" fmla="val 75127"/>
              <a:gd name="adj2" fmla="val -774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y-GB" dirty="0"/>
              <a:t>prynhawn da</a:t>
            </a:r>
          </a:p>
        </p:txBody>
      </p:sp>
      <p:sp>
        <p:nvSpPr>
          <p:cNvPr id="15" name="Speech Bubble: Oval 14">
            <a:extLst>
              <a:ext uri="{FF2B5EF4-FFF2-40B4-BE49-F238E27FC236}">
                <a16:creationId xmlns:a16="http://schemas.microsoft.com/office/drawing/2014/main" id="{7B3A4312-8839-4CE9-8E93-B74F7168B4B2}"/>
              </a:ext>
            </a:extLst>
          </p:cNvPr>
          <p:cNvSpPr/>
          <p:nvPr/>
        </p:nvSpPr>
        <p:spPr>
          <a:xfrm rot="1531327" flipH="1">
            <a:off x="4873781" y="952623"/>
            <a:ext cx="1698888" cy="753600"/>
          </a:xfrm>
          <a:prstGeom prst="wedgeEllipseCallout">
            <a:avLst>
              <a:gd name="adj1" fmla="val -36082"/>
              <a:gd name="adj2" fmla="val 77056"/>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y-GB" dirty="0"/>
              <a:t>hwyl fawr</a:t>
            </a:r>
          </a:p>
        </p:txBody>
      </p:sp>
      <p:pic>
        <p:nvPicPr>
          <p:cNvPr id="1026" name="Picture 2" descr="Image result for emoji thumbs up">
            <a:extLst>
              <a:ext uri="{FF2B5EF4-FFF2-40B4-BE49-F238E27FC236}">
                <a16:creationId xmlns:a16="http://schemas.microsoft.com/office/drawing/2014/main" id="{BB1A87C8-9470-4E5D-AE5A-DA34E8AF37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0495" y="4720935"/>
            <a:ext cx="819586" cy="819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83671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3850" y="1997130"/>
            <a:ext cx="8610600" cy="1293028"/>
          </a:xfrm>
        </p:spPr>
        <p:txBody>
          <a:bodyPr>
            <a:normAutofit/>
          </a:bodyPr>
          <a:lstStyle/>
          <a:p>
            <a:r>
              <a:rPr lang="en-GB" sz="5400" b="1" dirty="0" err="1" smtClean="0">
                <a:solidFill>
                  <a:schemeClr val="accent6">
                    <a:lumMod val="60000"/>
                    <a:lumOff val="40000"/>
                  </a:schemeClr>
                </a:solidFill>
              </a:rPr>
              <a:t>quizizz</a:t>
            </a:r>
            <a:endParaRPr lang="en-GB" sz="5400" b="1" dirty="0">
              <a:solidFill>
                <a:schemeClr val="accent6">
                  <a:lumMod val="60000"/>
                  <a:lumOff val="40000"/>
                </a:schemeClr>
              </a:solidFill>
            </a:endParaRPr>
          </a:p>
        </p:txBody>
      </p:sp>
      <p:sp>
        <p:nvSpPr>
          <p:cNvPr id="3" name="Content Placeholder 2"/>
          <p:cNvSpPr>
            <a:spLocks noGrp="1"/>
          </p:cNvSpPr>
          <p:nvPr>
            <p:ph idx="1"/>
          </p:nvPr>
        </p:nvSpPr>
        <p:spPr>
          <a:xfrm>
            <a:off x="1200150" y="4206622"/>
            <a:ext cx="9829800" cy="4024125"/>
          </a:xfrm>
        </p:spPr>
        <p:txBody>
          <a:bodyPr/>
          <a:lstStyle/>
          <a:p>
            <a:r>
              <a:rPr lang="en-GB" sz="3600" dirty="0">
                <a:hlinkClick r:id="rId2"/>
              </a:rPr>
              <a:t>https://</a:t>
            </a:r>
            <a:r>
              <a:rPr lang="en-GB" sz="3600" dirty="0" smtClean="0">
                <a:hlinkClick r:id="rId2"/>
              </a:rPr>
              <a:t>quizizz.com/admin/quiz/59d3f83e37eabb11005f041d/cymraeg-i-bawb</a:t>
            </a:r>
            <a:endParaRPr lang="en-GB" sz="3600" dirty="0" smtClean="0"/>
          </a:p>
          <a:p>
            <a:endParaRPr lang="en-GB" dirty="0"/>
          </a:p>
        </p:txBody>
      </p:sp>
      <p:pic>
        <p:nvPicPr>
          <p:cNvPr id="4" name="Picture 3" descr="Show You Are a Rightsman - Liberties' Weekly Quiz :: Civil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6338" y="1397076"/>
            <a:ext cx="6172200" cy="2351314"/>
          </a:xfrm>
          <a:prstGeom prst="rect">
            <a:avLst/>
          </a:prstGeom>
        </p:spPr>
      </p:pic>
    </p:spTree>
    <p:extLst>
      <p:ext uri="{BB962C8B-B14F-4D97-AF65-F5344CB8AC3E}">
        <p14:creationId xmlns:p14="http://schemas.microsoft.com/office/powerpoint/2010/main" val="24816308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use what you have">
            <a:extLst>
              <a:ext uri="{FF2B5EF4-FFF2-40B4-BE49-F238E27FC236}">
                <a16:creationId xmlns:a16="http://schemas.microsoft.com/office/drawing/2014/main" id="{E784D1ED-A5E8-447F-B5EE-81331648E6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9287" y="496956"/>
            <a:ext cx="5520931" cy="50788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Related image">
            <a:extLst>
              <a:ext uri="{FF2B5EF4-FFF2-40B4-BE49-F238E27FC236}">
                <a16:creationId xmlns:a16="http://schemas.microsoft.com/office/drawing/2014/main" id="{B3A9C803-7FF7-4420-B256-5E41A8599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7099" y="2198056"/>
            <a:ext cx="2461888" cy="2461888"/>
          </a:xfrm>
          <a:prstGeom prst="rect">
            <a:avLst/>
          </a:prstGeom>
          <a:noFill/>
          <a:extLst>
            <a:ext uri="{909E8E84-426E-40DD-AFC4-6F175D3DCCD1}">
              <a14:hiddenFill xmlns:a14="http://schemas.microsoft.com/office/drawing/2010/main">
                <a:solidFill>
                  <a:srgbClr val="FFFFFF"/>
                </a:solidFill>
              </a14:hiddenFill>
            </a:ext>
          </a:extLst>
        </p:spPr>
      </p:pic>
      <p:pic>
        <p:nvPicPr>
          <p:cNvPr id="4" name="Shape 316">
            <a:extLst>
              <a:ext uri="{FF2B5EF4-FFF2-40B4-BE49-F238E27FC236}">
                <a16:creationId xmlns:a16="http://schemas.microsoft.com/office/drawing/2014/main" id="{C4A444C1-926B-42C8-847E-2564A28CFE1B}"/>
              </a:ext>
            </a:extLst>
          </p:cNvPr>
          <p:cNvPicPr preferRelativeResize="0"/>
          <p:nvPr/>
        </p:nvPicPr>
        <p:blipFill rotWithShape="1">
          <a:blip r:embed="rId5">
            <a:alphaModFix/>
          </a:blip>
          <a:srcRect/>
          <a:stretch/>
        </p:blipFill>
        <p:spPr>
          <a:xfrm>
            <a:off x="0" y="5692282"/>
            <a:ext cx="12192000" cy="1175657"/>
          </a:xfrm>
          <a:prstGeom prst="rect">
            <a:avLst/>
          </a:prstGeom>
          <a:noFill/>
          <a:ln>
            <a:noFill/>
          </a:ln>
        </p:spPr>
      </p:pic>
    </p:spTree>
    <p:extLst>
      <p:ext uri="{BB962C8B-B14F-4D97-AF65-F5344CB8AC3E}">
        <p14:creationId xmlns:p14="http://schemas.microsoft.com/office/powerpoint/2010/main" val="4186846260"/>
      </p:ext>
    </p:extLst>
  </p:cSld>
  <p:clrMapOvr>
    <a:masterClrMapping/>
  </p:clrMapOvr>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TotalTime>2573</TotalTime>
  <Words>1537</Words>
  <Application>Microsoft Office PowerPoint</Application>
  <PresentationFormat>Widescreen</PresentationFormat>
  <Paragraphs>358</Paragraphs>
  <Slides>27</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&amp;quot</vt:lpstr>
      <vt:lpstr>Arial</vt:lpstr>
      <vt:lpstr>Calibri</vt:lpstr>
      <vt:lpstr>Cambria</vt:lpstr>
      <vt:lpstr>Century Gothic</vt:lpstr>
      <vt:lpstr>Segoe UI</vt:lpstr>
      <vt:lpstr>Times New Roman</vt:lpstr>
      <vt:lpstr>Trebuchet MS</vt:lpstr>
      <vt:lpstr>Vapor Trail</vt:lpstr>
      <vt:lpstr>PowerPoint Presentation</vt:lpstr>
      <vt:lpstr>Croeso nÔl</vt:lpstr>
      <vt:lpstr>Adborth o’ch profiadau addysgu proffesiynol feedback from your Professional teaching experiences</vt:lpstr>
      <vt:lpstr>Eich profiad ysgol / Your school experience</vt:lpstr>
      <vt:lpstr>Adborth / Feedback</vt:lpstr>
      <vt:lpstr>Beth nesaf? / What next?</vt:lpstr>
      <vt:lpstr>PowerPoint Presentation</vt:lpstr>
      <vt:lpstr>PowerPoint Presentation</vt:lpstr>
      <vt:lpstr>Cytseiniaid / Consonant sounds</vt:lpstr>
      <vt:lpstr>Yr wyddor Gymraeg</vt:lpstr>
      <vt:lpstr>PowerPoint Presentation</vt:lpstr>
      <vt:lpstr>Agor y wers – Lesson openers</vt:lpstr>
      <vt:lpstr>Ymestynwch y brawddegau...</vt:lpstr>
      <vt:lpstr>Agor y wers – Lesson openers</vt:lpstr>
      <vt:lpstr>Bysedd yn y clustiau...</vt:lpstr>
      <vt:lpstr>Cloi’r wers – Closing the lesson</vt:lpstr>
      <vt:lpstr>Cloi’r wers – Closing the lesson</vt:lpstr>
      <vt:lpstr>Gêm arwydd cudd!</vt:lpstr>
      <vt:lpstr>Gêm agor a chloi’r wers!</vt:lpstr>
      <vt:lpstr>PowerPoint Presentation</vt:lpstr>
      <vt:lpstr>PowerPoint Presentation</vt:lpstr>
      <vt:lpstr>Rhoi adborth – Giving feedback</vt:lpstr>
      <vt:lpstr>PowerPoint Presentation</vt:lpstr>
      <vt:lpstr>Gwaith cartref</vt:lpstr>
      <vt:lpstr>Mat Iaith Ysgol</vt:lpstr>
      <vt:lpstr>quizizz</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 Hopwood</dc:creator>
  <cp:lastModifiedBy>Helen A Griffiths</cp:lastModifiedBy>
  <cp:revision>102</cp:revision>
  <dcterms:created xsi:type="dcterms:W3CDTF">2017-08-16T13:34:29Z</dcterms:created>
  <dcterms:modified xsi:type="dcterms:W3CDTF">2019-12-09T21:52:32Z</dcterms:modified>
</cp:coreProperties>
</file>