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Override PartName="/ppt/notesSlides/notesSlide27.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notesSlides/notesSlide16.xml" ContentType="application/vnd.openxmlformats-officedocument.presentationml.notesSlide+xml"/>
  <Override PartName="/ppt/notesSlides/notesSlide25.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Override PartName="/ppt/notesSlides/notesSlide28.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6.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notesMasterIdLst>
    <p:notesMasterId r:id="rId33"/>
  </p:notesMasterIdLst>
  <p:sldIdLst>
    <p:sldId id="262" r:id="rId2"/>
    <p:sldId id="256" r:id="rId3"/>
    <p:sldId id="257" r:id="rId4"/>
    <p:sldId id="265" r:id="rId5"/>
    <p:sldId id="258" r:id="rId6"/>
    <p:sldId id="259" r:id="rId7"/>
    <p:sldId id="261" r:id="rId8"/>
    <p:sldId id="279" r:id="rId9"/>
    <p:sldId id="285" r:id="rId10"/>
    <p:sldId id="266" r:id="rId11"/>
    <p:sldId id="271" r:id="rId12"/>
    <p:sldId id="272" r:id="rId13"/>
    <p:sldId id="267" r:id="rId14"/>
    <p:sldId id="274" r:id="rId15"/>
    <p:sldId id="275" r:id="rId16"/>
    <p:sldId id="280" r:id="rId17"/>
    <p:sldId id="273" r:id="rId18"/>
    <p:sldId id="270" r:id="rId19"/>
    <p:sldId id="278" r:id="rId20"/>
    <p:sldId id="269" r:id="rId21"/>
    <p:sldId id="281" r:id="rId22"/>
    <p:sldId id="276" r:id="rId23"/>
    <p:sldId id="268" r:id="rId24"/>
    <p:sldId id="289" r:id="rId25"/>
    <p:sldId id="277" r:id="rId26"/>
    <p:sldId id="283" r:id="rId27"/>
    <p:sldId id="282" r:id="rId28"/>
    <p:sldId id="284" r:id="rId29"/>
    <p:sldId id="286" r:id="rId30"/>
    <p:sldId id="287" r:id="rId31"/>
    <p:sldId id="288" r:id="rId32"/>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Tahoma" pitchFamily="34" charset="0"/>
        <a:ea typeface="+mn-ea"/>
        <a:cs typeface="Arial" charset="0"/>
      </a:defRPr>
    </a:lvl1pPr>
    <a:lvl2pPr marL="457200" algn="l" rtl="0" fontAlgn="base">
      <a:spcBef>
        <a:spcPct val="0"/>
      </a:spcBef>
      <a:spcAft>
        <a:spcPct val="0"/>
      </a:spcAft>
      <a:defRPr kern="1200">
        <a:solidFill>
          <a:schemeClr val="tx1"/>
        </a:solidFill>
        <a:latin typeface="Tahoma" pitchFamily="34" charset="0"/>
        <a:ea typeface="+mn-ea"/>
        <a:cs typeface="Arial" charset="0"/>
      </a:defRPr>
    </a:lvl2pPr>
    <a:lvl3pPr marL="914400" algn="l" rtl="0" fontAlgn="base">
      <a:spcBef>
        <a:spcPct val="0"/>
      </a:spcBef>
      <a:spcAft>
        <a:spcPct val="0"/>
      </a:spcAft>
      <a:defRPr kern="1200">
        <a:solidFill>
          <a:schemeClr val="tx1"/>
        </a:solidFill>
        <a:latin typeface="Tahoma" pitchFamily="34" charset="0"/>
        <a:ea typeface="+mn-ea"/>
        <a:cs typeface="Arial" charset="0"/>
      </a:defRPr>
    </a:lvl3pPr>
    <a:lvl4pPr marL="1371600" algn="l" rtl="0" fontAlgn="base">
      <a:spcBef>
        <a:spcPct val="0"/>
      </a:spcBef>
      <a:spcAft>
        <a:spcPct val="0"/>
      </a:spcAft>
      <a:defRPr kern="1200">
        <a:solidFill>
          <a:schemeClr val="tx1"/>
        </a:solidFill>
        <a:latin typeface="Tahoma" pitchFamily="34" charset="0"/>
        <a:ea typeface="+mn-ea"/>
        <a:cs typeface="Arial" charset="0"/>
      </a:defRPr>
    </a:lvl4pPr>
    <a:lvl5pPr marL="1828800" algn="l" rtl="0" fontAlgn="base">
      <a:spcBef>
        <a:spcPct val="0"/>
      </a:spcBef>
      <a:spcAft>
        <a:spcPct val="0"/>
      </a:spcAft>
      <a:defRPr kern="1200">
        <a:solidFill>
          <a:schemeClr val="tx1"/>
        </a:solidFill>
        <a:latin typeface="Tahoma" pitchFamily="34" charset="0"/>
        <a:ea typeface="+mn-ea"/>
        <a:cs typeface="Arial" charset="0"/>
      </a:defRPr>
    </a:lvl5pPr>
    <a:lvl6pPr marL="2286000" algn="l" defTabSz="914400" rtl="0" eaLnBrk="1" latinLnBrk="0" hangingPunct="1">
      <a:defRPr kern="1200">
        <a:solidFill>
          <a:schemeClr val="tx1"/>
        </a:solidFill>
        <a:latin typeface="Tahoma" pitchFamily="34" charset="0"/>
        <a:ea typeface="+mn-ea"/>
        <a:cs typeface="Arial" charset="0"/>
      </a:defRPr>
    </a:lvl6pPr>
    <a:lvl7pPr marL="2743200" algn="l" defTabSz="914400" rtl="0" eaLnBrk="1" latinLnBrk="0" hangingPunct="1">
      <a:defRPr kern="1200">
        <a:solidFill>
          <a:schemeClr val="tx1"/>
        </a:solidFill>
        <a:latin typeface="Tahoma" pitchFamily="34" charset="0"/>
        <a:ea typeface="+mn-ea"/>
        <a:cs typeface="Arial" charset="0"/>
      </a:defRPr>
    </a:lvl7pPr>
    <a:lvl8pPr marL="3200400" algn="l" defTabSz="914400" rtl="0" eaLnBrk="1" latinLnBrk="0" hangingPunct="1">
      <a:defRPr kern="1200">
        <a:solidFill>
          <a:schemeClr val="tx1"/>
        </a:solidFill>
        <a:latin typeface="Tahoma" pitchFamily="34" charset="0"/>
        <a:ea typeface="+mn-ea"/>
        <a:cs typeface="Arial" charset="0"/>
      </a:defRPr>
    </a:lvl8pPr>
    <a:lvl9pPr marL="3657600" algn="l" defTabSz="914400" rtl="0" eaLnBrk="1" latinLnBrk="0" hangingPunct="1">
      <a:defRPr kern="1200">
        <a:solidFill>
          <a:schemeClr val="tx1"/>
        </a:solidFill>
        <a:latin typeface="Tahoma" pitchFamily="34"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66" d="100"/>
          <a:sy n="66" d="100"/>
        </p:scale>
        <p:origin x="-1506" y="-14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966"/>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2"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endParaRPr lang="en-GB"/>
          </a:p>
        </p:txBody>
      </p:sp>
      <p:sp>
        <p:nvSpPr>
          <p:cNvPr id="10243"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endParaRPr lang="en-GB"/>
          </a:p>
        </p:txBody>
      </p:sp>
      <p:sp>
        <p:nvSpPr>
          <p:cNvPr id="10244" name="Rectangle 4"/>
          <p:cNvSpPr>
            <a:spLocks noRo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10245"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46"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endParaRPr lang="en-GB"/>
          </a:p>
        </p:txBody>
      </p:sp>
      <p:sp>
        <p:nvSpPr>
          <p:cNvPr id="10247"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charset="0"/>
              </a:defRPr>
            </a:lvl1pPr>
          </a:lstStyle>
          <a:p>
            <a:fld id="{7AC91BDF-1E6B-4FCB-8B90-6973B0082160}" type="slidenum">
              <a:rPr lang="en-GB"/>
              <a:pPr/>
              <a:t>‹#›</a:t>
            </a:fld>
            <a:endParaRPr lang="en-GB"/>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Arial" charset="0"/>
      </a:defRPr>
    </a:lvl1pPr>
    <a:lvl2pPr marL="457200" algn="l" rtl="0" fontAlgn="base">
      <a:spcBef>
        <a:spcPct val="30000"/>
      </a:spcBef>
      <a:spcAft>
        <a:spcPct val="0"/>
      </a:spcAft>
      <a:defRPr sz="1200" kern="1200">
        <a:solidFill>
          <a:schemeClr val="tx1"/>
        </a:solidFill>
        <a:latin typeface="Arial" charset="0"/>
        <a:ea typeface="+mn-ea"/>
        <a:cs typeface="Arial" charset="0"/>
      </a:defRPr>
    </a:lvl2pPr>
    <a:lvl3pPr marL="914400" algn="l" rtl="0" fontAlgn="base">
      <a:spcBef>
        <a:spcPct val="30000"/>
      </a:spcBef>
      <a:spcAft>
        <a:spcPct val="0"/>
      </a:spcAft>
      <a:defRPr sz="1200" kern="1200">
        <a:solidFill>
          <a:schemeClr val="tx1"/>
        </a:solidFill>
        <a:latin typeface="Arial" charset="0"/>
        <a:ea typeface="+mn-ea"/>
        <a:cs typeface="Arial" charset="0"/>
      </a:defRPr>
    </a:lvl3pPr>
    <a:lvl4pPr marL="1371600" algn="l" rtl="0" fontAlgn="base">
      <a:spcBef>
        <a:spcPct val="30000"/>
      </a:spcBef>
      <a:spcAft>
        <a:spcPct val="0"/>
      </a:spcAft>
      <a:defRPr sz="1200" kern="1200">
        <a:solidFill>
          <a:schemeClr val="tx1"/>
        </a:solidFill>
        <a:latin typeface="Arial" charset="0"/>
        <a:ea typeface="+mn-ea"/>
        <a:cs typeface="Arial" charset="0"/>
      </a:defRPr>
    </a:lvl4pPr>
    <a:lvl5pPr marL="1828800" algn="l" rtl="0" fontAlgn="base">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03D0217-F61E-40BE-957D-F5848B8E42A1}" type="slidenum">
              <a:rPr lang="en-GB"/>
              <a:pPr/>
              <a:t>1</a:t>
            </a:fld>
            <a:endParaRPr lang="en-GB"/>
          </a:p>
        </p:txBody>
      </p:sp>
      <p:sp>
        <p:nvSpPr>
          <p:cNvPr id="44034" name="Rectangle 2"/>
          <p:cNvSpPr>
            <a:spLocks noRot="1" noChangeArrowheads="1" noTextEdit="1"/>
          </p:cNvSpPr>
          <p:nvPr>
            <p:ph type="sldImg"/>
          </p:nvPr>
        </p:nvSpPr>
        <p:spPr>
          <a:ln/>
        </p:spPr>
      </p:sp>
      <p:sp>
        <p:nvSpPr>
          <p:cNvPr id="4403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26C661A-7889-453F-8621-A7B61CBB073A}" type="slidenum">
              <a:rPr lang="en-GB"/>
              <a:pPr/>
              <a:t>2</a:t>
            </a:fld>
            <a:endParaRPr lang="en-GB"/>
          </a:p>
        </p:txBody>
      </p:sp>
      <p:sp>
        <p:nvSpPr>
          <p:cNvPr id="11266" name="Rectangle 2"/>
          <p:cNvSpPr>
            <a:spLocks noRot="1" noChangeArrowheads="1" noTextEdit="1"/>
          </p:cNvSpPr>
          <p:nvPr>
            <p:ph type="sldImg"/>
          </p:nvPr>
        </p:nvSpPr>
        <p:spPr>
          <a:ln/>
        </p:spPr>
      </p:sp>
      <p:sp>
        <p:nvSpPr>
          <p:cNvPr id="1126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15ADE38-06A9-4003-96B7-C6D35FFD76F7}" type="slidenum">
              <a:rPr lang="en-GB"/>
              <a:pPr/>
              <a:t>3</a:t>
            </a:fld>
            <a:endParaRPr lang="en-GB"/>
          </a:p>
        </p:txBody>
      </p:sp>
      <p:sp>
        <p:nvSpPr>
          <p:cNvPr id="12290" name="Rectangle 2"/>
          <p:cNvSpPr>
            <a:spLocks noRot="1" noChangeArrowheads="1" noTextEdit="1"/>
          </p:cNvSpPr>
          <p:nvPr>
            <p:ph type="sldImg"/>
          </p:nvPr>
        </p:nvSpPr>
        <p:spPr>
          <a:ln/>
        </p:spPr>
      </p:sp>
      <p:sp>
        <p:nvSpPr>
          <p:cNvPr id="1229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97A6A2E-E8E3-47C8-8012-AD7D447BFCB5}" type="slidenum">
              <a:rPr lang="en-GB"/>
              <a:pPr/>
              <a:t>4</a:t>
            </a:fld>
            <a:endParaRPr lang="en-GB"/>
          </a:p>
        </p:txBody>
      </p:sp>
      <p:sp>
        <p:nvSpPr>
          <p:cNvPr id="45058" name="Rectangle 2"/>
          <p:cNvSpPr>
            <a:spLocks noRot="1" noChangeArrowheads="1" noTextEdit="1"/>
          </p:cNvSpPr>
          <p:nvPr>
            <p:ph type="sldImg"/>
          </p:nvPr>
        </p:nvSpPr>
        <p:spPr>
          <a:ln/>
        </p:spPr>
      </p:sp>
      <p:sp>
        <p:nvSpPr>
          <p:cNvPr id="4505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4033C63-6DCB-4991-B609-2DC4DBFE5BD4}" type="slidenum">
              <a:rPr lang="en-GB"/>
              <a:pPr/>
              <a:t>5</a:t>
            </a:fld>
            <a:endParaRPr lang="en-GB"/>
          </a:p>
        </p:txBody>
      </p:sp>
      <p:sp>
        <p:nvSpPr>
          <p:cNvPr id="13314" name="Rectangle 2"/>
          <p:cNvSpPr>
            <a:spLocks noRot="1" noChangeArrowheads="1" noTextEdit="1"/>
          </p:cNvSpPr>
          <p:nvPr>
            <p:ph type="sldImg"/>
          </p:nvPr>
        </p:nvSpPr>
        <p:spPr>
          <a:ln/>
        </p:spPr>
      </p:sp>
      <p:sp>
        <p:nvSpPr>
          <p:cNvPr id="1331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D59308D-68F6-4C95-BB74-5B47369F97F5}" type="slidenum">
              <a:rPr lang="en-GB"/>
              <a:pPr/>
              <a:t>6</a:t>
            </a:fld>
            <a:endParaRPr lang="en-GB"/>
          </a:p>
        </p:txBody>
      </p:sp>
      <p:sp>
        <p:nvSpPr>
          <p:cNvPr id="14338" name="Rectangle 2"/>
          <p:cNvSpPr>
            <a:spLocks noRot="1" noChangeArrowheads="1" noTextEdit="1"/>
          </p:cNvSpPr>
          <p:nvPr>
            <p:ph type="sldImg"/>
          </p:nvPr>
        </p:nvSpPr>
        <p:spPr>
          <a:ln/>
        </p:spPr>
      </p:sp>
      <p:sp>
        <p:nvSpPr>
          <p:cNvPr id="1433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50C2822-7505-45D2-9A0C-D797D6DA621B}" type="slidenum">
              <a:rPr lang="en-GB"/>
              <a:pPr/>
              <a:t>7</a:t>
            </a:fld>
            <a:endParaRPr lang="en-GB"/>
          </a:p>
        </p:txBody>
      </p:sp>
      <p:sp>
        <p:nvSpPr>
          <p:cNvPr id="16386" name="Rectangle 2"/>
          <p:cNvSpPr>
            <a:spLocks noRot="1" noChangeArrowheads="1" noTextEdit="1"/>
          </p:cNvSpPr>
          <p:nvPr>
            <p:ph type="sldImg"/>
          </p:nvPr>
        </p:nvSpPr>
        <p:spPr>
          <a:ln/>
        </p:spPr>
      </p:sp>
      <p:sp>
        <p:nvSpPr>
          <p:cNvPr id="1638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A94154D-74E1-48C0-8E06-F970D0EAFD44}" type="slidenum">
              <a:rPr lang="en-GB"/>
              <a:pPr/>
              <a:t>8</a:t>
            </a:fld>
            <a:endParaRPr lang="en-GB"/>
          </a:p>
        </p:txBody>
      </p:sp>
      <p:sp>
        <p:nvSpPr>
          <p:cNvPr id="73730" name="Rectangle 2"/>
          <p:cNvSpPr>
            <a:spLocks noRot="1" noChangeArrowheads="1" noTextEdit="1"/>
          </p:cNvSpPr>
          <p:nvPr>
            <p:ph type="sldImg"/>
          </p:nvPr>
        </p:nvSpPr>
        <p:spPr>
          <a:ln/>
        </p:spPr>
      </p:sp>
      <p:sp>
        <p:nvSpPr>
          <p:cNvPr id="7373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094C272-BA64-43B8-BBB6-10D5ED978CDB}" type="slidenum">
              <a:rPr lang="en-GB"/>
              <a:pPr/>
              <a:t>9</a:t>
            </a:fld>
            <a:endParaRPr lang="en-GB"/>
          </a:p>
        </p:txBody>
      </p:sp>
      <p:sp>
        <p:nvSpPr>
          <p:cNvPr id="72706" name="Rectangle 2"/>
          <p:cNvSpPr>
            <a:spLocks noRot="1" noChangeArrowheads="1" noTextEdit="1"/>
          </p:cNvSpPr>
          <p:nvPr>
            <p:ph type="sldImg"/>
          </p:nvPr>
        </p:nvSpPr>
        <p:spPr>
          <a:ln/>
        </p:spPr>
      </p:sp>
      <p:sp>
        <p:nvSpPr>
          <p:cNvPr id="7270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21989A4-3FA9-4EF7-B6CC-ED0CE098F370}" type="slidenum">
              <a:rPr lang="en-GB"/>
              <a:pPr/>
              <a:t>10</a:t>
            </a:fld>
            <a:endParaRPr lang="en-GB"/>
          </a:p>
        </p:txBody>
      </p:sp>
      <p:sp>
        <p:nvSpPr>
          <p:cNvPr id="46082" name="Rectangle 2"/>
          <p:cNvSpPr>
            <a:spLocks noRot="1" noChangeArrowheads="1" noTextEdit="1"/>
          </p:cNvSpPr>
          <p:nvPr>
            <p:ph type="sldImg"/>
          </p:nvPr>
        </p:nvSpPr>
        <p:spPr>
          <a:ln/>
        </p:spPr>
      </p:sp>
      <p:sp>
        <p:nvSpPr>
          <p:cNvPr id="4608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F88A7A4-6FBC-462A-9C85-D240DCC5EC8A}" type="slidenum">
              <a:rPr lang="en-GB"/>
              <a:pPr/>
              <a:t>11</a:t>
            </a:fld>
            <a:endParaRPr lang="en-GB"/>
          </a:p>
        </p:txBody>
      </p:sp>
      <p:sp>
        <p:nvSpPr>
          <p:cNvPr id="47106" name="Rectangle 2"/>
          <p:cNvSpPr>
            <a:spLocks noRot="1" noChangeArrowheads="1" noTextEdit="1"/>
          </p:cNvSpPr>
          <p:nvPr>
            <p:ph type="sldImg"/>
          </p:nvPr>
        </p:nvSpPr>
        <p:spPr>
          <a:ln/>
        </p:spPr>
      </p:sp>
      <p:sp>
        <p:nvSpPr>
          <p:cNvPr id="4710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EAC4688-4F7E-4F60-B5A8-22CE85BEB529}" type="slidenum">
              <a:rPr lang="en-GB"/>
              <a:pPr/>
              <a:t>12</a:t>
            </a:fld>
            <a:endParaRPr lang="en-GB"/>
          </a:p>
        </p:txBody>
      </p:sp>
      <p:sp>
        <p:nvSpPr>
          <p:cNvPr id="48130" name="Rectangle 2"/>
          <p:cNvSpPr>
            <a:spLocks noRot="1" noChangeArrowheads="1" noTextEdit="1"/>
          </p:cNvSpPr>
          <p:nvPr>
            <p:ph type="sldImg"/>
          </p:nvPr>
        </p:nvSpPr>
        <p:spPr>
          <a:ln/>
        </p:spPr>
      </p:sp>
      <p:sp>
        <p:nvSpPr>
          <p:cNvPr id="4813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966EE7A-988F-424E-83DB-C2414D569E81}" type="slidenum">
              <a:rPr lang="en-GB"/>
              <a:pPr/>
              <a:t>13</a:t>
            </a:fld>
            <a:endParaRPr lang="en-GB"/>
          </a:p>
        </p:txBody>
      </p:sp>
      <p:sp>
        <p:nvSpPr>
          <p:cNvPr id="30722" name="Rectangle 2"/>
          <p:cNvSpPr>
            <a:spLocks noRot="1" noChangeArrowheads="1" noTextEdit="1"/>
          </p:cNvSpPr>
          <p:nvPr>
            <p:ph type="sldImg"/>
          </p:nvPr>
        </p:nvSpPr>
        <p:spPr>
          <a:ln/>
        </p:spPr>
      </p:sp>
      <p:sp>
        <p:nvSpPr>
          <p:cNvPr id="3072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7F0CC0A-8670-41F0-A4DE-852F7FC3EBCD}" type="slidenum">
              <a:rPr lang="en-GB"/>
              <a:pPr/>
              <a:t>14</a:t>
            </a:fld>
            <a:endParaRPr lang="en-GB"/>
          </a:p>
        </p:txBody>
      </p:sp>
      <p:sp>
        <p:nvSpPr>
          <p:cNvPr id="49154" name="Rectangle 2"/>
          <p:cNvSpPr>
            <a:spLocks noRot="1" noChangeArrowheads="1" noTextEdit="1"/>
          </p:cNvSpPr>
          <p:nvPr>
            <p:ph type="sldImg"/>
          </p:nvPr>
        </p:nvSpPr>
        <p:spPr>
          <a:ln/>
        </p:spPr>
      </p:sp>
      <p:sp>
        <p:nvSpPr>
          <p:cNvPr id="4915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4724208-BE8F-4F94-8D82-B30D8B5B4686}" type="slidenum">
              <a:rPr lang="en-GB"/>
              <a:pPr/>
              <a:t>15</a:t>
            </a:fld>
            <a:endParaRPr lang="en-GB"/>
          </a:p>
        </p:txBody>
      </p:sp>
      <p:sp>
        <p:nvSpPr>
          <p:cNvPr id="39938" name="Rectangle 2"/>
          <p:cNvSpPr>
            <a:spLocks noRot="1" noChangeArrowheads="1" noTextEdit="1"/>
          </p:cNvSpPr>
          <p:nvPr>
            <p:ph type="sldImg"/>
          </p:nvPr>
        </p:nvSpPr>
        <p:spPr>
          <a:ln/>
        </p:spPr>
      </p:sp>
      <p:sp>
        <p:nvSpPr>
          <p:cNvPr id="3993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11D0724-887E-40B7-9EE1-F88B4BF56F87}" type="slidenum">
              <a:rPr lang="en-GB"/>
              <a:pPr/>
              <a:t>16</a:t>
            </a:fld>
            <a:endParaRPr lang="en-GB"/>
          </a:p>
        </p:txBody>
      </p:sp>
      <p:sp>
        <p:nvSpPr>
          <p:cNvPr id="74754" name="Rectangle 2"/>
          <p:cNvSpPr>
            <a:spLocks noRot="1" noChangeArrowheads="1" noTextEdit="1"/>
          </p:cNvSpPr>
          <p:nvPr>
            <p:ph type="sldImg"/>
          </p:nvPr>
        </p:nvSpPr>
        <p:spPr>
          <a:ln/>
        </p:spPr>
      </p:sp>
      <p:sp>
        <p:nvSpPr>
          <p:cNvPr id="7475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4493182-6BBA-467A-9DA6-F723F781F78F}" type="slidenum">
              <a:rPr lang="en-GB"/>
              <a:pPr/>
              <a:t>17</a:t>
            </a:fld>
            <a:endParaRPr lang="en-GB"/>
          </a:p>
        </p:txBody>
      </p:sp>
      <p:sp>
        <p:nvSpPr>
          <p:cNvPr id="50178" name="Rectangle 2"/>
          <p:cNvSpPr>
            <a:spLocks noRot="1" noChangeArrowheads="1" noTextEdit="1"/>
          </p:cNvSpPr>
          <p:nvPr>
            <p:ph type="sldImg"/>
          </p:nvPr>
        </p:nvSpPr>
        <p:spPr>
          <a:ln/>
        </p:spPr>
      </p:sp>
      <p:sp>
        <p:nvSpPr>
          <p:cNvPr id="5017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E80E4C3-DE44-499D-AD25-CF12F29428F8}" type="slidenum">
              <a:rPr lang="en-GB"/>
              <a:pPr/>
              <a:t>18</a:t>
            </a:fld>
            <a:endParaRPr lang="en-GB"/>
          </a:p>
        </p:txBody>
      </p:sp>
      <p:sp>
        <p:nvSpPr>
          <p:cNvPr id="51202" name="Rectangle 2"/>
          <p:cNvSpPr>
            <a:spLocks noRot="1" noChangeArrowheads="1" noTextEdit="1"/>
          </p:cNvSpPr>
          <p:nvPr>
            <p:ph type="sldImg"/>
          </p:nvPr>
        </p:nvSpPr>
        <p:spPr>
          <a:ln/>
        </p:spPr>
      </p:sp>
      <p:sp>
        <p:nvSpPr>
          <p:cNvPr id="5120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96A5C11-6884-4AAC-ACAB-442F58B7C24F}" type="slidenum">
              <a:rPr lang="en-GB"/>
              <a:pPr/>
              <a:t>19</a:t>
            </a:fld>
            <a:endParaRPr lang="en-GB"/>
          </a:p>
        </p:txBody>
      </p:sp>
      <p:sp>
        <p:nvSpPr>
          <p:cNvPr id="52226" name="Rectangle 2"/>
          <p:cNvSpPr>
            <a:spLocks noRot="1" noChangeArrowheads="1" noTextEdit="1"/>
          </p:cNvSpPr>
          <p:nvPr>
            <p:ph type="sldImg"/>
          </p:nvPr>
        </p:nvSpPr>
        <p:spPr>
          <a:ln/>
        </p:spPr>
      </p:sp>
      <p:sp>
        <p:nvSpPr>
          <p:cNvPr id="5222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3586BA0-4EC0-4CBA-828E-AB65E8747D0C}" type="slidenum">
              <a:rPr lang="en-GB"/>
              <a:pPr/>
              <a:t>20</a:t>
            </a:fld>
            <a:endParaRPr lang="en-GB"/>
          </a:p>
        </p:txBody>
      </p:sp>
      <p:sp>
        <p:nvSpPr>
          <p:cNvPr id="53250" name="Rectangle 2"/>
          <p:cNvSpPr>
            <a:spLocks noRot="1" noChangeArrowheads="1" noTextEdit="1"/>
          </p:cNvSpPr>
          <p:nvPr>
            <p:ph type="sldImg"/>
          </p:nvPr>
        </p:nvSpPr>
        <p:spPr>
          <a:ln/>
        </p:spPr>
      </p:sp>
      <p:sp>
        <p:nvSpPr>
          <p:cNvPr id="5325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F64DF79-AB8A-44E3-8CF3-ECFE93EBEDD5}" type="slidenum">
              <a:rPr lang="en-GB"/>
              <a:pPr/>
              <a:t>21</a:t>
            </a:fld>
            <a:endParaRPr lang="en-GB"/>
          </a:p>
        </p:txBody>
      </p:sp>
      <p:sp>
        <p:nvSpPr>
          <p:cNvPr id="78850" name="Rectangle 2"/>
          <p:cNvSpPr>
            <a:spLocks noRot="1" noChangeArrowheads="1" noTextEdit="1"/>
          </p:cNvSpPr>
          <p:nvPr>
            <p:ph type="sldImg"/>
          </p:nvPr>
        </p:nvSpPr>
        <p:spPr>
          <a:ln/>
        </p:spPr>
      </p:sp>
      <p:sp>
        <p:nvSpPr>
          <p:cNvPr id="7885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BCF8E8A-23E3-44AC-840E-F38DC7203EBB}" type="slidenum">
              <a:rPr lang="en-GB"/>
              <a:pPr/>
              <a:t>22</a:t>
            </a:fld>
            <a:endParaRPr lang="en-GB"/>
          </a:p>
        </p:txBody>
      </p:sp>
      <p:sp>
        <p:nvSpPr>
          <p:cNvPr id="54274" name="Rectangle 2"/>
          <p:cNvSpPr>
            <a:spLocks noRot="1" noChangeArrowheads="1" noTextEdit="1"/>
          </p:cNvSpPr>
          <p:nvPr>
            <p:ph type="sldImg"/>
          </p:nvPr>
        </p:nvSpPr>
        <p:spPr>
          <a:ln/>
        </p:spPr>
      </p:sp>
      <p:sp>
        <p:nvSpPr>
          <p:cNvPr id="5427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D14E33D-F5DF-4F9B-8E82-51984B31382C}" type="slidenum">
              <a:rPr lang="en-GB"/>
              <a:pPr/>
              <a:t>23</a:t>
            </a:fld>
            <a:endParaRPr lang="en-GB"/>
          </a:p>
        </p:txBody>
      </p:sp>
      <p:sp>
        <p:nvSpPr>
          <p:cNvPr id="55298" name="Rectangle 2"/>
          <p:cNvSpPr>
            <a:spLocks noRot="1" noChangeArrowheads="1" noTextEdit="1"/>
          </p:cNvSpPr>
          <p:nvPr>
            <p:ph type="sldImg"/>
          </p:nvPr>
        </p:nvSpPr>
        <p:spPr>
          <a:ln/>
        </p:spPr>
      </p:sp>
      <p:sp>
        <p:nvSpPr>
          <p:cNvPr id="5529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158D954-813C-4843-B503-D4FE4B9D0395}" type="slidenum">
              <a:rPr lang="en-GB"/>
              <a:pPr/>
              <a:t>25</a:t>
            </a:fld>
            <a:endParaRPr lang="en-GB"/>
          </a:p>
        </p:txBody>
      </p:sp>
      <p:sp>
        <p:nvSpPr>
          <p:cNvPr id="56322" name="Rectangle 2"/>
          <p:cNvSpPr>
            <a:spLocks noRot="1" noChangeArrowheads="1" noTextEdit="1"/>
          </p:cNvSpPr>
          <p:nvPr>
            <p:ph type="sldImg"/>
          </p:nvPr>
        </p:nvSpPr>
        <p:spPr>
          <a:ln/>
        </p:spPr>
      </p:sp>
      <p:sp>
        <p:nvSpPr>
          <p:cNvPr id="5632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EDE9A14-B868-4D96-897A-E1825B0BD152}" type="slidenum">
              <a:rPr lang="en-GB"/>
              <a:pPr/>
              <a:t>26</a:t>
            </a:fld>
            <a:endParaRPr lang="en-GB"/>
          </a:p>
        </p:txBody>
      </p:sp>
      <p:sp>
        <p:nvSpPr>
          <p:cNvPr id="75778" name="Rectangle 2"/>
          <p:cNvSpPr>
            <a:spLocks noRot="1" noChangeArrowheads="1" noTextEdit="1"/>
          </p:cNvSpPr>
          <p:nvPr>
            <p:ph type="sldImg"/>
          </p:nvPr>
        </p:nvSpPr>
        <p:spPr>
          <a:ln/>
        </p:spPr>
      </p:sp>
      <p:sp>
        <p:nvSpPr>
          <p:cNvPr id="7577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D2B49A9-D3CB-4570-9882-865BEE1BA4AA}" type="slidenum">
              <a:rPr lang="en-GB"/>
              <a:pPr/>
              <a:t>27</a:t>
            </a:fld>
            <a:endParaRPr lang="en-GB"/>
          </a:p>
        </p:txBody>
      </p:sp>
      <p:sp>
        <p:nvSpPr>
          <p:cNvPr id="76802" name="Rectangle 2"/>
          <p:cNvSpPr>
            <a:spLocks noRot="1" noChangeArrowheads="1" noTextEdit="1"/>
          </p:cNvSpPr>
          <p:nvPr>
            <p:ph type="sldImg"/>
          </p:nvPr>
        </p:nvSpPr>
        <p:spPr>
          <a:ln/>
        </p:spPr>
      </p:sp>
      <p:sp>
        <p:nvSpPr>
          <p:cNvPr id="7680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F33E709-0DA1-477B-B6C0-6DDF0E66B460}" type="slidenum">
              <a:rPr lang="en-GB"/>
              <a:pPr/>
              <a:t>28</a:t>
            </a:fld>
            <a:endParaRPr lang="en-GB"/>
          </a:p>
        </p:txBody>
      </p:sp>
      <p:sp>
        <p:nvSpPr>
          <p:cNvPr id="77826" name="Rectangle 2"/>
          <p:cNvSpPr>
            <a:spLocks noRot="1" noChangeArrowheads="1" noTextEdit="1"/>
          </p:cNvSpPr>
          <p:nvPr>
            <p:ph type="sldImg"/>
          </p:nvPr>
        </p:nvSpPr>
        <p:spPr>
          <a:ln/>
        </p:spPr>
      </p:sp>
      <p:sp>
        <p:nvSpPr>
          <p:cNvPr id="7782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D38619F-C130-4221-8E4C-CFA0A39AB3DD}" type="slidenum">
              <a:rPr lang="en-GB"/>
              <a:pPr/>
              <a:t>29</a:t>
            </a:fld>
            <a:endParaRPr lang="en-GB"/>
          </a:p>
        </p:txBody>
      </p:sp>
      <p:sp>
        <p:nvSpPr>
          <p:cNvPr id="81922" name="Rectangle 2"/>
          <p:cNvSpPr>
            <a:spLocks noRot="1" noChangeArrowheads="1" noTextEdit="1"/>
          </p:cNvSpPr>
          <p:nvPr>
            <p:ph type="sldImg"/>
          </p:nvPr>
        </p:nvSpPr>
        <p:spPr>
          <a:ln/>
        </p:spPr>
      </p:sp>
      <p:sp>
        <p:nvSpPr>
          <p:cNvPr id="81923" name="Rectangle 3"/>
          <p:cNvSpPr>
            <a:spLocks noGrp="1" noChangeArrowheads="1"/>
          </p:cNvSpPr>
          <p:nvPr>
            <p:ph type="body" idx="1"/>
          </p:nvPr>
        </p:nvSpPr>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5602" name="Rectangle 2"/>
          <p:cNvSpPr>
            <a:spLocks noGrp="1" noChangeArrowheads="1"/>
          </p:cNvSpPr>
          <p:nvPr>
            <p:ph type="ctrTitle" sz="quarter"/>
          </p:nvPr>
        </p:nvSpPr>
        <p:spPr>
          <a:xfrm>
            <a:off x="685800" y="1676400"/>
            <a:ext cx="7772400" cy="1828800"/>
          </a:xfrm>
        </p:spPr>
        <p:txBody>
          <a:bodyPr/>
          <a:lstStyle>
            <a:lvl1pPr>
              <a:defRPr/>
            </a:lvl1pPr>
          </a:lstStyle>
          <a:p>
            <a:r>
              <a:rPr lang="en-US"/>
              <a:t>Click to edit Master title style</a:t>
            </a:r>
          </a:p>
        </p:txBody>
      </p:sp>
      <p:sp>
        <p:nvSpPr>
          <p:cNvPr id="25603" name="Rectangle 3"/>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US"/>
              <a:t>Click to edit Master subtitle style</a:t>
            </a:r>
          </a:p>
        </p:txBody>
      </p:sp>
      <p:sp>
        <p:nvSpPr>
          <p:cNvPr id="25604" name="Rectangle 4"/>
          <p:cNvSpPr>
            <a:spLocks noGrp="1" noChangeArrowheads="1"/>
          </p:cNvSpPr>
          <p:nvPr>
            <p:ph type="dt" sz="quarter" idx="2"/>
          </p:nvPr>
        </p:nvSpPr>
        <p:spPr/>
        <p:txBody>
          <a:bodyPr/>
          <a:lstStyle>
            <a:lvl1pPr>
              <a:defRPr/>
            </a:lvl1pPr>
          </a:lstStyle>
          <a:p>
            <a:endParaRPr lang="en-US"/>
          </a:p>
        </p:txBody>
      </p:sp>
      <p:sp>
        <p:nvSpPr>
          <p:cNvPr id="25605" name="Rectangle 5"/>
          <p:cNvSpPr>
            <a:spLocks noGrp="1" noChangeArrowheads="1"/>
          </p:cNvSpPr>
          <p:nvPr>
            <p:ph type="ftr" sz="quarter" idx="3"/>
          </p:nvPr>
        </p:nvSpPr>
        <p:spPr/>
        <p:txBody>
          <a:bodyPr/>
          <a:lstStyle>
            <a:lvl1pPr>
              <a:defRPr/>
            </a:lvl1pPr>
          </a:lstStyle>
          <a:p>
            <a:endParaRPr lang="en-US"/>
          </a:p>
        </p:txBody>
      </p:sp>
      <p:sp>
        <p:nvSpPr>
          <p:cNvPr id="25606" name="Rectangle 6"/>
          <p:cNvSpPr>
            <a:spLocks noGrp="1" noChangeArrowheads="1"/>
          </p:cNvSpPr>
          <p:nvPr>
            <p:ph type="sldNum" sz="quarter" idx="4"/>
          </p:nvPr>
        </p:nvSpPr>
        <p:spPr/>
        <p:txBody>
          <a:bodyPr/>
          <a:lstStyle>
            <a:lvl1pPr>
              <a:defRPr/>
            </a:lvl1pPr>
          </a:lstStyle>
          <a:p>
            <a:fld id="{643FFAA7-548E-4427-9797-A5BCAD9D3B11}" type="slidenum">
              <a:rPr lang="en-US"/>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FC4882BA-1D8F-4E99-A0AD-7D4D4C14230F}" type="slidenum">
              <a:rPr lang="en-US"/>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B93F649C-7C66-4D0B-ADE3-AD1F4DDDF6F0}" type="slidenum">
              <a:rPr lang="en-US"/>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981200"/>
            <a:ext cx="4038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4038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124115F1-4B9F-4823-82B5-F75CB66D2748}" type="slidenum">
              <a:rPr lang="en-US"/>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US"/>
          </a:p>
        </p:txBody>
      </p:sp>
      <p:sp>
        <p:nvSpPr>
          <p:cNvPr id="8" name="Footer Placeholder 7"/>
          <p:cNvSpPr>
            <a:spLocks noGrp="1"/>
          </p:cNvSpPr>
          <p:nvPr>
            <p:ph type="ftr" sz="quarter" idx="11"/>
          </p:nvPr>
        </p:nvSpPr>
        <p:spPr/>
        <p:txBody>
          <a:bodyPr/>
          <a:lstStyle>
            <a:lvl1pPr>
              <a:defRPr/>
            </a:lvl1pPr>
          </a:lstStyle>
          <a:p>
            <a:endParaRPr lang="en-US"/>
          </a:p>
        </p:txBody>
      </p:sp>
      <p:sp>
        <p:nvSpPr>
          <p:cNvPr id="9" name="Slide Number Placeholder 8"/>
          <p:cNvSpPr>
            <a:spLocks noGrp="1"/>
          </p:cNvSpPr>
          <p:nvPr>
            <p:ph type="sldNum" sz="quarter" idx="12"/>
          </p:nvPr>
        </p:nvSpPr>
        <p:spPr/>
        <p:txBody>
          <a:bodyPr/>
          <a:lstStyle>
            <a:lvl1pPr>
              <a:defRPr/>
            </a:lvl1pPr>
          </a:lstStyle>
          <a:p>
            <a:fld id="{EC8F670C-FC76-4552-B50D-03A73DC7E299}" type="slidenum">
              <a:rPr lang="en-US"/>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p>
        </p:txBody>
      </p:sp>
      <p:sp>
        <p:nvSpPr>
          <p:cNvPr id="4" name="Footer Placeholder 3"/>
          <p:cNvSpPr>
            <a:spLocks noGrp="1"/>
          </p:cNvSpPr>
          <p:nvPr>
            <p:ph type="ftr" sz="quarter" idx="11"/>
          </p:nvPr>
        </p:nvSpPr>
        <p:spPr/>
        <p:txBody>
          <a:bodyPr/>
          <a:lstStyle>
            <a:lvl1pPr>
              <a:defRPr/>
            </a:lvl1pPr>
          </a:lstStyle>
          <a:p>
            <a:endParaRPr lang="en-US"/>
          </a:p>
        </p:txBody>
      </p:sp>
      <p:sp>
        <p:nvSpPr>
          <p:cNvPr id="5" name="Slide Number Placeholder 4"/>
          <p:cNvSpPr>
            <a:spLocks noGrp="1"/>
          </p:cNvSpPr>
          <p:nvPr>
            <p:ph type="sldNum" sz="quarter" idx="12"/>
          </p:nvPr>
        </p:nvSpPr>
        <p:spPr/>
        <p:txBody>
          <a:bodyPr/>
          <a:lstStyle>
            <a:lvl1pPr>
              <a:defRPr/>
            </a:lvl1pPr>
          </a:lstStyle>
          <a:p>
            <a:fld id="{D9A965E0-CC63-42AE-A295-68315476FEA9}" type="slidenum">
              <a:rPr lang="en-US"/>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p>
        </p:txBody>
      </p:sp>
      <p:sp>
        <p:nvSpPr>
          <p:cNvPr id="3" name="Footer Placeholder 2"/>
          <p:cNvSpPr>
            <a:spLocks noGrp="1"/>
          </p:cNvSpPr>
          <p:nvPr>
            <p:ph type="ftr" sz="quarter" idx="11"/>
          </p:nvPr>
        </p:nvSpPr>
        <p:spPr/>
        <p:txBody>
          <a:bodyPr/>
          <a:lstStyle>
            <a:lvl1pPr>
              <a:defRPr/>
            </a:lvl1pPr>
          </a:lstStyle>
          <a:p>
            <a:endParaRPr lang="en-US"/>
          </a:p>
        </p:txBody>
      </p:sp>
      <p:sp>
        <p:nvSpPr>
          <p:cNvPr id="4" name="Slide Number Placeholder 3"/>
          <p:cNvSpPr>
            <a:spLocks noGrp="1"/>
          </p:cNvSpPr>
          <p:nvPr>
            <p:ph type="sldNum" sz="quarter" idx="12"/>
          </p:nvPr>
        </p:nvSpPr>
        <p:spPr/>
        <p:txBody>
          <a:bodyPr/>
          <a:lstStyle>
            <a:lvl1pPr>
              <a:defRPr/>
            </a:lvl1pPr>
          </a:lstStyle>
          <a:p>
            <a:fld id="{121BB4C1-587A-4044-9D97-A4ED55329500}" type="slidenum">
              <a:rPr lang="en-US"/>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4B4A9C3E-AC8D-4EEC-94ED-F912FC47F6F9}" type="slidenum">
              <a:rPr lang="en-US"/>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3C99D615-B03E-4D49-AED8-9F4A0716DA4A}" type="slidenum">
              <a:rPr lang="en-US"/>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3AC74B2A-6B26-4F28-9CC6-C5E02628E74A}" type="slidenum">
              <a:rPr lang="en-US"/>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381000"/>
            <a:ext cx="2057400" cy="57150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381000"/>
            <a:ext cx="6019800" cy="57150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80FBD03C-2F84-4D1F-983F-1FBA1CE63A48}" type="slidenum">
              <a:rPr lang="en-US"/>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3716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981200"/>
            <a:ext cx="40386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40386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US"/>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US"/>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07C213D0-5130-43E8-BF17-FD7201B8C24F}" type="slidenum">
              <a:rPr lang="en-US"/>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381000"/>
            <a:ext cx="8229600" cy="1371600"/>
          </a:xfrm>
        </p:spPr>
        <p:txBody>
          <a:bodyPr/>
          <a:lstStyle/>
          <a:p>
            <a:r>
              <a:rPr lang="en-US" smtClean="0"/>
              <a:t>Click to edit Master title style</a:t>
            </a:r>
            <a:endParaRPr lang="en-GB"/>
          </a:p>
        </p:txBody>
      </p:sp>
      <p:sp>
        <p:nvSpPr>
          <p:cNvPr id="3" name="Content Placeholder 2"/>
          <p:cNvSpPr>
            <a:spLocks noGrp="1"/>
          </p:cNvSpPr>
          <p:nvPr>
            <p:ph sz="quarter" idx="1"/>
          </p:nvPr>
        </p:nvSpPr>
        <p:spPr>
          <a:xfrm>
            <a:off x="457200" y="1981200"/>
            <a:ext cx="4038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981200"/>
            <a:ext cx="4038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57200" y="4114800"/>
            <a:ext cx="4038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Content Placeholder 5"/>
          <p:cNvSpPr>
            <a:spLocks noGrp="1"/>
          </p:cNvSpPr>
          <p:nvPr>
            <p:ph sz="quarter" idx="4"/>
          </p:nvPr>
        </p:nvSpPr>
        <p:spPr>
          <a:xfrm>
            <a:off x="4648200" y="4114800"/>
            <a:ext cx="4038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a:xfrm>
            <a:off x="457200" y="6245225"/>
            <a:ext cx="2133600" cy="476250"/>
          </a:xfrm>
        </p:spPr>
        <p:txBody>
          <a:bodyPr/>
          <a:lstStyle>
            <a:lvl1pPr>
              <a:defRPr/>
            </a:lvl1pPr>
          </a:lstStyle>
          <a:p>
            <a:endParaRPr lang="en-US"/>
          </a:p>
        </p:txBody>
      </p:sp>
      <p:sp>
        <p:nvSpPr>
          <p:cNvPr id="8" name="Footer Placeholder 7"/>
          <p:cNvSpPr>
            <a:spLocks noGrp="1"/>
          </p:cNvSpPr>
          <p:nvPr>
            <p:ph type="ftr" sz="quarter" idx="11"/>
          </p:nvPr>
        </p:nvSpPr>
        <p:spPr>
          <a:xfrm>
            <a:off x="3124200" y="6245225"/>
            <a:ext cx="2895600" cy="476250"/>
          </a:xfrm>
        </p:spPr>
        <p:txBody>
          <a:bodyPr/>
          <a:lstStyle>
            <a:lvl1pPr>
              <a:defRPr/>
            </a:lvl1pPr>
          </a:lstStyle>
          <a:p>
            <a:endParaRPr lang="en-US"/>
          </a:p>
        </p:txBody>
      </p:sp>
      <p:sp>
        <p:nvSpPr>
          <p:cNvPr id="9" name="Slide Number Placeholder 8"/>
          <p:cNvSpPr>
            <a:spLocks noGrp="1"/>
          </p:cNvSpPr>
          <p:nvPr>
            <p:ph type="sldNum" sz="quarter" idx="12"/>
          </p:nvPr>
        </p:nvSpPr>
        <p:spPr>
          <a:xfrm>
            <a:off x="6553200" y="6245225"/>
            <a:ext cx="2133600" cy="476250"/>
          </a:xfrm>
        </p:spPr>
        <p:txBody>
          <a:bodyPr/>
          <a:lstStyle>
            <a:lvl1pPr>
              <a:defRPr/>
            </a:lvl1pPr>
          </a:lstStyle>
          <a:p>
            <a:fld id="{FA046ABE-5E14-4224-9C11-36F3BB647E42}" type="slidenum">
              <a:rPr lang="en-US"/>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cstate="print">
            <a:duotone>
              <a:schemeClr val="bg1"/>
              <a:srgbClr val="FFFFFF"/>
            </a:duotone>
          </a:blip>
          <a:srcRect/>
          <a:stretch>
            <a:fillRect/>
          </a:stretch>
        </a:blipFill>
        <a:effectLst/>
      </p:bgPr>
    </p:bg>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bwMode="auto">
          <a:xfrm>
            <a:off x="457200" y="381000"/>
            <a:ext cx="8229600" cy="13716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24579" name="Rectangle 3"/>
          <p:cNvSpPr>
            <a:spLocks noGrp="1" noChangeArrowheads="1"/>
          </p:cNvSpPr>
          <p:nvPr>
            <p:ph type="body" idx="1"/>
          </p:nvPr>
        </p:nvSpPr>
        <p:spPr bwMode="auto">
          <a:xfrm>
            <a:off x="457200" y="1981200"/>
            <a:ext cx="82296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2458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400">
                <a:effectLst>
                  <a:outerShdw blurRad="38100" dist="38100" dir="2700000" algn="tl">
                    <a:srgbClr val="000000"/>
                  </a:outerShdw>
                </a:effectLst>
                <a:latin typeface="Arial" charset="0"/>
              </a:defRPr>
            </a:lvl1pPr>
          </a:lstStyle>
          <a:p>
            <a:endParaRPr lang="en-US"/>
          </a:p>
        </p:txBody>
      </p:sp>
      <p:sp>
        <p:nvSpPr>
          <p:cNvPr id="2458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400">
                <a:effectLst>
                  <a:outerShdw blurRad="38100" dist="38100" dir="2700000" algn="tl">
                    <a:srgbClr val="000000"/>
                  </a:outerShdw>
                </a:effectLst>
                <a:latin typeface="Arial" charset="0"/>
              </a:defRPr>
            </a:lvl1pPr>
          </a:lstStyle>
          <a:p>
            <a:endParaRPr lang="en-US"/>
          </a:p>
        </p:txBody>
      </p:sp>
      <p:sp>
        <p:nvSpPr>
          <p:cNvPr id="2458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400">
                <a:effectLst>
                  <a:outerShdw blurRad="38100" dist="38100" dir="2700000" algn="tl">
                    <a:srgbClr val="000000"/>
                  </a:outerShdw>
                </a:effectLst>
                <a:latin typeface="Arial" charset="0"/>
              </a:defRPr>
            </a:lvl1pPr>
          </a:lstStyle>
          <a:p>
            <a:fld id="{2AFF56F5-87EA-41D8-A29C-759F64A5503E}" type="slidenum">
              <a:rPr lang="en-US"/>
              <a:pPr/>
              <a:t>‹#›</a:t>
            </a:fld>
            <a:endParaRPr lang="en-US"/>
          </a:p>
        </p:txBody>
      </p:sp>
    </p:spTree>
  </p:cSld>
  <p:clrMap bg1="dk2" tx1="lt1" bg2="dk1" tx2="lt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 id="2147483661" r:id="rId12"/>
    <p:sldLayoutId id="2147483662" r:id="rId13"/>
  </p:sldLayoutIdLst>
  <p:txStyles>
    <p:titleStyle>
      <a:lvl1pPr algn="ctr" rtl="0" fontAlgn="base">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2pPr>
      <a:lvl3pPr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3pPr>
      <a:lvl4pPr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4pPr>
      <a:lvl5pPr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9pPr>
    </p:titleStyle>
    <p:bodyStyle>
      <a:lvl1pPr marL="342900" indent="-342900" algn="l" rtl="0" fontAlgn="base">
        <a:spcBef>
          <a:spcPct val="20000"/>
        </a:spcBef>
        <a:spcAft>
          <a:spcPct val="0"/>
        </a:spcAft>
        <a:buClr>
          <a:schemeClr val="hlink"/>
        </a:buClr>
        <a:buSzPct val="65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fontAlgn="base">
        <a:spcBef>
          <a:spcPct val="20000"/>
        </a:spcBef>
        <a:spcAft>
          <a:spcPct val="0"/>
        </a:spcAft>
        <a:buClr>
          <a:schemeClr val="folHlink"/>
        </a:buClr>
        <a:buSzPct val="65000"/>
        <a:buFont typeface="Wingdings" pitchFamily="2" charset="2"/>
        <a:buChar char="n"/>
        <a:defRPr sz="2800">
          <a:solidFill>
            <a:schemeClr val="tx1"/>
          </a:solidFill>
          <a:effectLst>
            <a:outerShdw blurRad="38100" dist="38100" dir="2700000" algn="tl">
              <a:srgbClr val="000000"/>
            </a:outerShdw>
          </a:effectLst>
          <a:latin typeface="+mn-lt"/>
          <a:cs typeface="+mn-cs"/>
        </a:defRPr>
      </a:lvl2pPr>
      <a:lvl3pPr marL="1143000" indent="-228600" algn="l" rtl="0" fontAlgn="base">
        <a:spcBef>
          <a:spcPct val="20000"/>
        </a:spcBef>
        <a:spcAft>
          <a:spcPct val="0"/>
        </a:spcAft>
        <a:buClr>
          <a:schemeClr val="hlink"/>
        </a:buClr>
        <a:buSzPct val="65000"/>
        <a:buFont typeface="Wingdings" pitchFamily="2" charset="2"/>
        <a:buChar char="n"/>
        <a:defRPr sz="2400">
          <a:solidFill>
            <a:schemeClr val="tx1"/>
          </a:solidFill>
          <a:effectLst>
            <a:outerShdw blurRad="38100" dist="38100" dir="2700000" algn="tl">
              <a:srgbClr val="000000"/>
            </a:outerShdw>
          </a:effectLst>
          <a:latin typeface="+mn-lt"/>
          <a:cs typeface="+mn-cs"/>
        </a:defRPr>
      </a:lvl3pPr>
      <a:lvl4pPr marL="1600200" indent="-228600" algn="l" rtl="0" fontAlgn="base">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cs typeface="+mn-cs"/>
        </a:defRPr>
      </a:lvl4pPr>
      <a:lvl5pPr marL="20574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cs typeface="+mn-cs"/>
        </a:defRPr>
      </a:lvl5pPr>
      <a:lvl6pPr marL="25146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cs typeface="+mn-cs"/>
        </a:defRPr>
      </a:lvl6pPr>
      <a:lvl7pPr marL="29718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cs typeface="+mn-cs"/>
        </a:defRPr>
      </a:lvl7pPr>
      <a:lvl8pPr marL="34290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cs typeface="+mn-cs"/>
        </a:defRPr>
      </a:lvl8pPr>
      <a:lvl9pPr marL="38862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7"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13.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4.jpeg"/></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17.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3.xml"/><Relationship Id="rId1" Type="http://schemas.openxmlformats.org/officeDocument/2006/relationships/slideLayout" Target="../slideLayouts/slideLayout7.xml"/><Relationship Id="rId5" Type="http://schemas.openxmlformats.org/officeDocument/2006/relationships/image" Target="../media/image24.jpeg"/><Relationship Id="rId4" Type="http://schemas.openxmlformats.org/officeDocument/2006/relationships/image" Target="../media/image23.jpeg"/></Relationships>
</file>

<file path=ppt/slides/_rels/slide2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7.xml"/><Relationship Id="rId1" Type="http://schemas.openxmlformats.org/officeDocument/2006/relationships/slideLayout" Target="../slideLayouts/slideLayout7.xml"/><Relationship Id="rId5" Type="http://schemas.openxmlformats.org/officeDocument/2006/relationships/image" Target="../media/image31.jpeg"/><Relationship Id="rId4" Type="http://schemas.openxmlformats.org/officeDocument/2006/relationships/image" Target="../media/image30.jpeg"/></Relationships>
</file>

<file path=ppt/slides/_rels/slide2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2.xml"/><Relationship Id="rId4" Type="http://schemas.openxmlformats.org/officeDocument/2006/relationships/image" Target="../media/image36.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2" name="Rectangle 4"/>
          <p:cNvSpPr>
            <a:spLocks noGrp="1" noChangeArrowheads="1"/>
          </p:cNvSpPr>
          <p:nvPr>
            <p:ph type="ctrTitle"/>
          </p:nvPr>
        </p:nvSpPr>
        <p:spPr>
          <a:xfrm>
            <a:off x="755650" y="476250"/>
            <a:ext cx="7772400" cy="1470025"/>
          </a:xfrm>
        </p:spPr>
        <p:txBody>
          <a:bodyPr/>
          <a:lstStyle/>
          <a:p>
            <a:r>
              <a:rPr lang="en-GB">
                <a:solidFill>
                  <a:schemeClr val="bg2"/>
                </a:solidFill>
              </a:rPr>
              <a:t>MOLLUSCS IN ARCHAEOLOGY</a:t>
            </a:r>
          </a:p>
        </p:txBody>
      </p:sp>
      <p:sp>
        <p:nvSpPr>
          <p:cNvPr id="17413" name="Rectangle 5"/>
          <p:cNvSpPr>
            <a:spLocks noGrp="1" noChangeArrowheads="1"/>
          </p:cNvSpPr>
          <p:nvPr>
            <p:ph type="subTitle" idx="1"/>
          </p:nvPr>
        </p:nvSpPr>
        <p:spPr/>
        <p:txBody>
          <a:bodyPr/>
          <a:lstStyle/>
          <a:p>
            <a:endParaRPr lang="en-US"/>
          </a:p>
        </p:txBody>
      </p:sp>
      <p:pic>
        <p:nvPicPr>
          <p:cNvPr id="17415" name="Picture 7" descr="mit_schale"/>
          <p:cNvPicPr>
            <a:picLocks noChangeAspect="1" noChangeArrowheads="1"/>
          </p:cNvPicPr>
          <p:nvPr/>
        </p:nvPicPr>
        <p:blipFill>
          <a:blip r:embed="rId3" cstate="print"/>
          <a:srcRect/>
          <a:stretch>
            <a:fillRect/>
          </a:stretch>
        </p:blipFill>
        <p:spPr bwMode="auto">
          <a:xfrm>
            <a:off x="684213" y="2060575"/>
            <a:ext cx="3810000" cy="2314575"/>
          </a:xfrm>
          <a:prstGeom prst="rect">
            <a:avLst/>
          </a:prstGeom>
          <a:noFill/>
        </p:spPr>
      </p:pic>
      <p:pic>
        <p:nvPicPr>
          <p:cNvPr id="17416" name="Picture 8" descr="F684430"/>
          <p:cNvPicPr>
            <a:picLocks noChangeAspect="1" noChangeArrowheads="1"/>
          </p:cNvPicPr>
          <p:nvPr/>
        </p:nvPicPr>
        <p:blipFill>
          <a:blip r:embed="rId4" cstate="print"/>
          <a:srcRect/>
          <a:stretch>
            <a:fillRect/>
          </a:stretch>
        </p:blipFill>
        <p:spPr bwMode="auto">
          <a:xfrm>
            <a:off x="5508625" y="4365625"/>
            <a:ext cx="3121025" cy="2246313"/>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2" name="Rectangle 4"/>
          <p:cNvSpPr>
            <a:spLocks noGrp="1" noChangeArrowheads="1"/>
          </p:cNvSpPr>
          <p:nvPr>
            <p:ph type="title"/>
          </p:nvPr>
        </p:nvSpPr>
        <p:spPr/>
        <p:txBody>
          <a:bodyPr/>
          <a:lstStyle/>
          <a:p>
            <a:r>
              <a:rPr lang="en-GB" b="1">
                <a:solidFill>
                  <a:schemeClr val="bg2"/>
                </a:solidFill>
              </a:rPr>
              <a:t>Characteristics of molluscs</a:t>
            </a:r>
            <a:endParaRPr lang="en-US" b="1">
              <a:solidFill>
                <a:schemeClr val="bg2"/>
              </a:solidFill>
            </a:endParaRPr>
          </a:p>
        </p:txBody>
      </p:sp>
      <p:sp>
        <p:nvSpPr>
          <p:cNvPr id="2053" name="Rectangle 5"/>
          <p:cNvSpPr>
            <a:spLocks noGrp="1" noChangeArrowheads="1"/>
          </p:cNvSpPr>
          <p:nvPr>
            <p:ph type="body" sz="half" idx="1"/>
          </p:nvPr>
        </p:nvSpPr>
        <p:spPr/>
        <p:txBody>
          <a:bodyPr/>
          <a:lstStyle/>
          <a:p>
            <a:endParaRPr lang="en-GB" sz="2400"/>
          </a:p>
          <a:p>
            <a:r>
              <a:rPr lang="en-GB" sz="2400"/>
              <a:t>Unsegmented soft body </a:t>
            </a:r>
          </a:p>
          <a:p>
            <a:r>
              <a:rPr lang="en-GB" sz="2400"/>
              <a:t>Most have internal or external shell </a:t>
            </a:r>
          </a:p>
          <a:p>
            <a:r>
              <a:rPr lang="en-GB" sz="2400"/>
              <a:t>Have a mantle (fold in the body wall that lines the shell) </a:t>
            </a:r>
          </a:p>
          <a:p>
            <a:r>
              <a:rPr lang="en-GB" sz="2400"/>
              <a:t>Muscular foot and/or tentacles </a:t>
            </a:r>
          </a:p>
          <a:p>
            <a:endParaRPr lang="en-GB" sz="2400"/>
          </a:p>
        </p:txBody>
      </p:sp>
      <p:sp>
        <p:nvSpPr>
          <p:cNvPr id="2054" name="Rectangle 6"/>
          <p:cNvSpPr>
            <a:spLocks noGrp="1" noChangeArrowheads="1"/>
          </p:cNvSpPr>
          <p:nvPr>
            <p:ph type="body" sz="half" idx="2"/>
          </p:nvPr>
        </p:nvSpPr>
        <p:spPr/>
        <p:txBody>
          <a:bodyPr/>
          <a:lstStyle/>
          <a:p>
            <a:endParaRPr lang="en-US" sz="2400"/>
          </a:p>
        </p:txBody>
      </p:sp>
      <p:pic>
        <p:nvPicPr>
          <p:cNvPr id="2055" name="Picture 7" descr="mit_schale"/>
          <p:cNvPicPr>
            <a:picLocks noChangeAspect="1" noChangeArrowheads="1"/>
          </p:cNvPicPr>
          <p:nvPr/>
        </p:nvPicPr>
        <p:blipFill>
          <a:blip r:embed="rId3" cstate="print"/>
          <a:srcRect/>
          <a:stretch>
            <a:fillRect/>
          </a:stretch>
        </p:blipFill>
        <p:spPr bwMode="auto">
          <a:xfrm>
            <a:off x="4859338" y="2852738"/>
            <a:ext cx="3810000" cy="2314575"/>
          </a:xfrm>
          <a:prstGeom prst="rect">
            <a:avLst/>
          </a:prstGeom>
          <a:noFill/>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endParaRPr lang="en-US"/>
          </a:p>
        </p:txBody>
      </p:sp>
      <p:sp>
        <p:nvSpPr>
          <p:cNvPr id="5123" name="Rectangle 3"/>
          <p:cNvSpPr>
            <a:spLocks noGrp="1" noChangeArrowheads="1"/>
          </p:cNvSpPr>
          <p:nvPr>
            <p:ph type="body" idx="1"/>
          </p:nvPr>
        </p:nvSpPr>
        <p:spPr>
          <a:xfrm>
            <a:off x="457200" y="908050"/>
            <a:ext cx="8229600" cy="5187950"/>
          </a:xfrm>
        </p:spPr>
        <p:txBody>
          <a:bodyPr/>
          <a:lstStyle/>
          <a:p>
            <a:pPr>
              <a:lnSpc>
                <a:spcPct val="80000"/>
              </a:lnSpc>
            </a:pPr>
            <a:r>
              <a:rPr lang="en-GB" sz="2800"/>
              <a:t>The molluscs are one of the most diverse and largest of all the phyla of the animal kingdom. </a:t>
            </a:r>
          </a:p>
          <a:p>
            <a:pPr>
              <a:lnSpc>
                <a:spcPct val="80000"/>
              </a:lnSpc>
              <a:buFont typeface="Wingdings" pitchFamily="2" charset="2"/>
              <a:buNone/>
            </a:pPr>
            <a:endParaRPr lang="en-GB" sz="2800"/>
          </a:p>
          <a:p>
            <a:pPr>
              <a:lnSpc>
                <a:spcPct val="80000"/>
              </a:lnSpc>
            </a:pPr>
            <a:r>
              <a:rPr lang="en-GB" sz="2800"/>
              <a:t>They are found in most of the earth's environments from the deepest ocean abysses to the dry deserts. </a:t>
            </a:r>
          </a:p>
          <a:p>
            <a:pPr>
              <a:lnSpc>
                <a:spcPct val="80000"/>
              </a:lnSpc>
              <a:buFont typeface="Wingdings" pitchFamily="2" charset="2"/>
              <a:buNone/>
            </a:pPr>
            <a:endParaRPr lang="en-GB" sz="2800"/>
          </a:p>
          <a:p>
            <a:pPr>
              <a:lnSpc>
                <a:spcPct val="80000"/>
              </a:lnSpc>
            </a:pPr>
            <a:r>
              <a:rPr lang="en-GB" sz="2800"/>
              <a:t>Molluscs vary from slow, shelled Pelecypods to the quick, fleshy squids. </a:t>
            </a:r>
          </a:p>
          <a:p>
            <a:pPr>
              <a:lnSpc>
                <a:spcPct val="80000"/>
              </a:lnSpc>
              <a:buFont typeface="Wingdings" pitchFamily="2" charset="2"/>
              <a:buNone/>
            </a:pPr>
            <a:endParaRPr lang="en-GB" sz="2800"/>
          </a:p>
          <a:p>
            <a:pPr>
              <a:lnSpc>
                <a:spcPct val="80000"/>
              </a:lnSpc>
            </a:pPr>
            <a:r>
              <a:rPr lang="en-GB" sz="2800"/>
              <a:t>The study of molluscs is called malacology. </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endParaRPr lang="en-US"/>
          </a:p>
        </p:txBody>
      </p:sp>
      <p:sp>
        <p:nvSpPr>
          <p:cNvPr id="27651" name="Rectangle 3"/>
          <p:cNvSpPr>
            <a:spLocks noGrp="1" noChangeArrowheads="1"/>
          </p:cNvSpPr>
          <p:nvPr>
            <p:ph type="body" idx="1"/>
          </p:nvPr>
        </p:nvSpPr>
        <p:spPr>
          <a:xfrm>
            <a:off x="457200" y="1268413"/>
            <a:ext cx="8229600" cy="4827587"/>
          </a:xfrm>
        </p:spPr>
        <p:txBody>
          <a:bodyPr/>
          <a:lstStyle/>
          <a:p>
            <a:pPr>
              <a:lnSpc>
                <a:spcPct val="90000"/>
              </a:lnSpc>
              <a:buFont typeface="Wingdings" pitchFamily="2" charset="2"/>
              <a:buNone/>
            </a:pPr>
            <a:r>
              <a:rPr lang="en-GB" sz="2800"/>
              <a:t>The molluscs include:</a:t>
            </a:r>
          </a:p>
          <a:p>
            <a:pPr>
              <a:lnSpc>
                <a:spcPct val="90000"/>
              </a:lnSpc>
              <a:buFont typeface="Wingdings" pitchFamily="2" charset="2"/>
              <a:buNone/>
            </a:pPr>
            <a:endParaRPr lang="en-GB" sz="2800"/>
          </a:p>
          <a:p>
            <a:pPr>
              <a:lnSpc>
                <a:spcPct val="90000"/>
              </a:lnSpc>
              <a:buFont typeface="Wingdings" pitchFamily="2" charset="2"/>
              <a:buNone/>
            </a:pPr>
            <a:r>
              <a:rPr lang="en-GB" sz="2800"/>
              <a:t>		Cephalopods (ammonites, nautils, 				belemnites, squids, and octopus), 	Gastropods (snails), </a:t>
            </a:r>
          </a:p>
          <a:p>
            <a:pPr>
              <a:lnSpc>
                <a:spcPct val="90000"/>
              </a:lnSpc>
              <a:buFont typeface="Wingdings" pitchFamily="2" charset="2"/>
              <a:buNone/>
            </a:pPr>
            <a:r>
              <a:rPr lang="en-GB" sz="2800"/>
              <a:t>		Pelecypods (bivalves), </a:t>
            </a:r>
          </a:p>
          <a:p>
            <a:pPr>
              <a:lnSpc>
                <a:spcPct val="90000"/>
              </a:lnSpc>
              <a:buFont typeface="Wingdings" pitchFamily="2" charset="2"/>
              <a:buNone/>
            </a:pPr>
            <a:r>
              <a:rPr lang="en-GB" sz="2800"/>
              <a:t>		Scaphopods (tusk shells), </a:t>
            </a:r>
          </a:p>
          <a:p>
            <a:pPr>
              <a:lnSpc>
                <a:spcPct val="90000"/>
              </a:lnSpc>
              <a:buFont typeface="Wingdings" pitchFamily="2" charset="2"/>
              <a:buNone/>
            </a:pPr>
            <a:r>
              <a:rPr lang="en-GB" sz="2800"/>
              <a:t>		Chitons, </a:t>
            </a:r>
          </a:p>
          <a:p>
            <a:pPr>
              <a:lnSpc>
                <a:spcPct val="90000"/>
              </a:lnSpc>
              <a:buFont typeface="Wingdings" pitchFamily="2" charset="2"/>
              <a:buNone/>
            </a:pPr>
            <a:r>
              <a:rPr lang="en-GB" sz="2800"/>
              <a:t>		Hyotithids, and </a:t>
            </a:r>
          </a:p>
          <a:p>
            <a:pPr>
              <a:lnSpc>
                <a:spcPct val="90000"/>
              </a:lnSpc>
              <a:buFont typeface="Wingdings" pitchFamily="2" charset="2"/>
              <a:buNone/>
            </a:pPr>
            <a:r>
              <a:rPr lang="en-GB" sz="2800"/>
              <a:t>		Monoplacophora.</a:t>
            </a:r>
            <a:endParaRPr lang="en-US" sz="280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US">
                <a:solidFill>
                  <a:schemeClr val="bg2"/>
                </a:solidFill>
              </a:rPr>
              <a:t>Gastropoda</a:t>
            </a:r>
          </a:p>
        </p:txBody>
      </p:sp>
      <p:sp>
        <p:nvSpPr>
          <p:cNvPr id="6147" name="Rectangle 3"/>
          <p:cNvSpPr>
            <a:spLocks noGrp="1" noChangeArrowheads="1"/>
          </p:cNvSpPr>
          <p:nvPr>
            <p:ph type="body" idx="1"/>
          </p:nvPr>
        </p:nvSpPr>
        <p:spPr>
          <a:xfrm>
            <a:off x="395288" y="2349500"/>
            <a:ext cx="8229600" cy="4114800"/>
          </a:xfrm>
        </p:spPr>
        <p:txBody>
          <a:bodyPr/>
          <a:lstStyle/>
          <a:p>
            <a:pPr>
              <a:lnSpc>
                <a:spcPct val="90000"/>
              </a:lnSpc>
            </a:pPr>
            <a:r>
              <a:rPr lang="en-GB" sz="2800"/>
              <a:t>Gastropoda (meaning stomach footed) are the most various and wide ranging of all the molluscs. </a:t>
            </a:r>
          </a:p>
          <a:p>
            <a:pPr>
              <a:lnSpc>
                <a:spcPct val="90000"/>
              </a:lnSpc>
            </a:pPr>
            <a:r>
              <a:rPr lang="en-GB" sz="2800"/>
              <a:t>They are found in fresh and marine waters, in the ground, on land, in trees, and on mountains. </a:t>
            </a:r>
          </a:p>
          <a:p>
            <a:pPr>
              <a:lnSpc>
                <a:spcPct val="90000"/>
              </a:lnSpc>
            </a:pPr>
            <a:r>
              <a:rPr lang="en-GB" sz="2800"/>
              <a:t>Gastropods include snails, whelks, limpets, periwinkles, and slugs. </a:t>
            </a:r>
          </a:p>
          <a:p>
            <a:pPr>
              <a:lnSpc>
                <a:spcPct val="90000"/>
              </a:lnSpc>
            </a:pPr>
            <a:endParaRPr lang="en-GB" sz="2800"/>
          </a:p>
        </p:txBody>
      </p:sp>
      <p:pic>
        <p:nvPicPr>
          <p:cNvPr id="6148" name="Picture 4" descr="2957388"/>
          <p:cNvPicPr>
            <a:picLocks noChangeAspect="1" noChangeArrowheads="1"/>
          </p:cNvPicPr>
          <p:nvPr/>
        </p:nvPicPr>
        <p:blipFill>
          <a:blip r:embed="rId3" cstate="print"/>
          <a:srcRect/>
          <a:stretch>
            <a:fillRect/>
          </a:stretch>
        </p:blipFill>
        <p:spPr bwMode="auto">
          <a:xfrm>
            <a:off x="6516688" y="260350"/>
            <a:ext cx="2403475" cy="1979613"/>
          </a:xfrm>
          <a:prstGeom prst="rect">
            <a:avLst/>
          </a:prstGeom>
          <a:noFill/>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US">
                <a:solidFill>
                  <a:schemeClr val="bg2"/>
                </a:solidFill>
              </a:rPr>
              <a:t>Pelecypoda</a:t>
            </a:r>
          </a:p>
        </p:txBody>
      </p:sp>
      <p:sp>
        <p:nvSpPr>
          <p:cNvPr id="7171" name="Rectangle 3"/>
          <p:cNvSpPr>
            <a:spLocks noGrp="1" noChangeArrowheads="1"/>
          </p:cNvSpPr>
          <p:nvPr>
            <p:ph type="body" sz="half" idx="1"/>
          </p:nvPr>
        </p:nvSpPr>
        <p:spPr>
          <a:xfrm>
            <a:off x="468313" y="2492375"/>
            <a:ext cx="6851650" cy="3463925"/>
          </a:xfrm>
        </p:spPr>
        <p:txBody>
          <a:bodyPr/>
          <a:lstStyle/>
          <a:p>
            <a:r>
              <a:rPr lang="en-GB" sz="2800"/>
              <a:t>Pelecypoda, or bivalves, are found on land in fresh water, and in marine environments. </a:t>
            </a:r>
          </a:p>
          <a:p>
            <a:r>
              <a:rPr lang="en-GB" sz="2800"/>
              <a:t>They contain two valves with the body in between. </a:t>
            </a:r>
          </a:p>
          <a:p>
            <a:r>
              <a:rPr lang="en-GB" sz="2800"/>
              <a:t>Bivalves include clams, oysters, scallops, and mussels. </a:t>
            </a:r>
          </a:p>
          <a:p>
            <a:endParaRPr lang="en-GB" sz="2800"/>
          </a:p>
        </p:txBody>
      </p:sp>
      <p:pic>
        <p:nvPicPr>
          <p:cNvPr id="7173" name="Picture 5" descr="Macrocallista_nimbosa"/>
          <p:cNvPicPr>
            <a:picLocks noChangeAspect="1" noChangeArrowheads="1"/>
          </p:cNvPicPr>
          <p:nvPr>
            <p:ph sz="half" idx="2"/>
          </p:nvPr>
        </p:nvPicPr>
        <p:blipFill>
          <a:blip r:embed="rId3" cstate="print"/>
          <a:srcRect/>
          <a:stretch>
            <a:fillRect/>
          </a:stretch>
        </p:blipFill>
        <p:spPr>
          <a:xfrm>
            <a:off x="6372225" y="476250"/>
            <a:ext cx="2286000" cy="1828800"/>
          </a:xfrm>
          <a:noFill/>
          <a:ln/>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US">
                <a:solidFill>
                  <a:schemeClr val="bg2"/>
                </a:solidFill>
              </a:rPr>
              <a:t>Land snails</a:t>
            </a:r>
          </a:p>
        </p:txBody>
      </p:sp>
      <p:sp>
        <p:nvSpPr>
          <p:cNvPr id="9219" name="Rectangle 3"/>
          <p:cNvSpPr>
            <a:spLocks noGrp="1" noChangeArrowheads="1"/>
          </p:cNvSpPr>
          <p:nvPr>
            <p:ph type="body" idx="1"/>
          </p:nvPr>
        </p:nvSpPr>
        <p:spPr/>
        <p:txBody>
          <a:bodyPr/>
          <a:lstStyle/>
          <a:p>
            <a:pPr>
              <a:lnSpc>
                <a:spcPct val="80000"/>
              </a:lnSpc>
            </a:pPr>
            <a:r>
              <a:rPr lang="en-GB" sz="2400"/>
              <a:t>Land snails are abundant and occur in a variety of locations</a:t>
            </a:r>
          </a:p>
          <a:p>
            <a:pPr>
              <a:lnSpc>
                <a:spcPct val="80000"/>
              </a:lnSpc>
            </a:pPr>
            <a:r>
              <a:rPr lang="en-GB" sz="2400"/>
              <a:t>They are easily recovered and identified, down to the species level.</a:t>
            </a:r>
          </a:p>
          <a:p>
            <a:pPr>
              <a:lnSpc>
                <a:spcPct val="80000"/>
              </a:lnSpc>
            </a:pPr>
            <a:r>
              <a:rPr lang="en-GB" sz="2400"/>
              <a:t>They are found in those areas where other forms of fossils are not commonly preserved, and thus they extend the geographical range of our ability to determine environmental change. </a:t>
            </a:r>
          </a:p>
          <a:p>
            <a:pPr>
              <a:lnSpc>
                <a:spcPct val="80000"/>
              </a:lnSpc>
            </a:pPr>
            <a:r>
              <a:rPr lang="en-GB" sz="2400"/>
              <a:t>Snail ecology is well known, and certain species are known to have certain affinities (i.e. for open country, shade or damp conditions) it is possible to reconstruct local and even regional environmental change. </a:t>
            </a:r>
          </a:p>
        </p:txBody>
      </p:sp>
      <p:pic>
        <p:nvPicPr>
          <p:cNvPr id="9220" name="Picture 4" descr="Screenshot from the interactive"/>
          <p:cNvPicPr>
            <a:picLocks noChangeAspect="1" noChangeArrowheads="1"/>
          </p:cNvPicPr>
          <p:nvPr/>
        </p:nvPicPr>
        <p:blipFill>
          <a:blip r:embed="rId3" cstate="print"/>
          <a:srcRect/>
          <a:stretch>
            <a:fillRect/>
          </a:stretch>
        </p:blipFill>
        <p:spPr bwMode="auto">
          <a:xfrm>
            <a:off x="6659563" y="404813"/>
            <a:ext cx="1982787" cy="144938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sz="quarter"/>
          </p:nvPr>
        </p:nvSpPr>
        <p:spPr/>
        <p:txBody>
          <a:bodyPr/>
          <a:lstStyle/>
          <a:p>
            <a:r>
              <a:rPr lang="en-GB">
                <a:solidFill>
                  <a:schemeClr val="bg2"/>
                </a:solidFill>
                <a:effectLst/>
              </a:rPr>
              <a:t>Molluscs are found in:</a:t>
            </a:r>
          </a:p>
        </p:txBody>
      </p:sp>
      <p:pic>
        <p:nvPicPr>
          <p:cNvPr id="57352" name="Picture 8" descr="Untitled 3"/>
          <p:cNvPicPr>
            <a:picLocks noChangeAspect="1" noChangeArrowheads="1"/>
          </p:cNvPicPr>
          <p:nvPr>
            <p:ph sz="quarter" idx="2"/>
          </p:nvPr>
        </p:nvPicPr>
        <p:blipFill>
          <a:blip r:embed="rId3" cstate="print"/>
          <a:srcRect/>
          <a:stretch>
            <a:fillRect/>
          </a:stretch>
        </p:blipFill>
        <p:spPr>
          <a:xfrm>
            <a:off x="6443663" y="3284538"/>
            <a:ext cx="2447925" cy="1628775"/>
          </a:xfrm>
          <a:noFill/>
          <a:ln/>
        </p:spPr>
      </p:pic>
      <p:pic>
        <p:nvPicPr>
          <p:cNvPr id="57355" name="Picture 11" descr="Picture%2014%20Three%20valleys%20BRBT04%2028%20Trench%203%20Posthole%20alignme"/>
          <p:cNvPicPr>
            <a:picLocks noChangeAspect="1" noChangeArrowheads="1"/>
          </p:cNvPicPr>
          <p:nvPr>
            <p:ph sz="quarter" idx="3"/>
          </p:nvPr>
        </p:nvPicPr>
        <p:blipFill>
          <a:blip r:embed="rId4" cstate="print"/>
          <a:srcRect/>
          <a:stretch>
            <a:fillRect/>
          </a:stretch>
        </p:blipFill>
        <p:spPr>
          <a:xfrm>
            <a:off x="323850" y="2133600"/>
            <a:ext cx="2641600" cy="1981200"/>
          </a:xfrm>
          <a:noFill/>
          <a:ln/>
        </p:spPr>
      </p:pic>
      <p:sp>
        <p:nvSpPr>
          <p:cNvPr id="57348" name="Rectangle 4"/>
          <p:cNvSpPr>
            <a:spLocks noChangeArrowheads="1"/>
          </p:cNvSpPr>
          <p:nvPr/>
        </p:nvSpPr>
        <p:spPr bwMode="auto">
          <a:xfrm>
            <a:off x="2979738" y="1420813"/>
            <a:ext cx="3186112" cy="4017962"/>
          </a:xfrm>
          <a:prstGeom prst="rect">
            <a:avLst/>
          </a:prstGeom>
          <a:noFill/>
          <a:ln w="9525">
            <a:noFill/>
            <a:miter lim="800000"/>
            <a:headEnd/>
            <a:tailEnd/>
          </a:ln>
          <a:effectLst/>
        </p:spPr>
        <p:txBody>
          <a:bodyPr wrap="none" anchor="ctr">
            <a:spAutoFit/>
          </a:bodyPr>
          <a:lstStyle/>
          <a:p>
            <a:pPr>
              <a:tabLst>
                <a:tab pos="228600" algn="l"/>
              </a:tabLst>
            </a:pPr>
            <a:endParaRPr lang="en-GB"/>
          </a:p>
          <a:p>
            <a:pPr>
              <a:tabLst>
                <a:tab pos="228600" algn="l"/>
              </a:tabLst>
            </a:pPr>
            <a:r>
              <a:rPr lang="en-GB" sz="2400"/>
              <a:t>River deposits</a:t>
            </a:r>
          </a:p>
          <a:p>
            <a:pPr>
              <a:tabLst>
                <a:tab pos="228600" algn="l"/>
              </a:tabLst>
            </a:pPr>
            <a:endParaRPr lang="en-GB" sz="2400"/>
          </a:p>
          <a:p>
            <a:pPr>
              <a:tabLst>
                <a:tab pos="228600" algn="l"/>
              </a:tabLst>
            </a:pPr>
            <a:r>
              <a:rPr lang="en-GB" sz="2400"/>
              <a:t>Beaches</a:t>
            </a:r>
          </a:p>
          <a:p>
            <a:pPr>
              <a:tabLst>
                <a:tab pos="228600" algn="l"/>
              </a:tabLst>
            </a:pPr>
            <a:endParaRPr lang="en-GB" sz="2400"/>
          </a:p>
          <a:p>
            <a:pPr>
              <a:tabLst>
                <a:tab pos="228600" algn="l"/>
              </a:tabLst>
            </a:pPr>
            <a:r>
              <a:rPr lang="en-GB" sz="2400"/>
              <a:t>Ditches, wells and pits</a:t>
            </a:r>
          </a:p>
          <a:p>
            <a:pPr>
              <a:tabLst>
                <a:tab pos="228600" algn="l"/>
              </a:tabLst>
            </a:pPr>
            <a:endParaRPr lang="en-GB" sz="2400"/>
          </a:p>
          <a:p>
            <a:pPr>
              <a:tabLst>
                <a:tab pos="228600" algn="l"/>
              </a:tabLst>
            </a:pPr>
            <a:r>
              <a:rPr lang="en-GB" sz="2400"/>
              <a:t>Hillwash and scree</a:t>
            </a:r>
          </a:p>
          <a:p>
            <a:pPr>
              <a:tabLst>
                <a:tab pos="228600" algn="l"/>
              </a:tabLst>
            </a:pPr>
            <a:endParaRPr lang="en-GB" sz="2400"/>
          </a:p>
          <a:p>
            <a:pPr>
              <a:tabLst>
                <a:tab pos="228600" algn="l"/>
              </a:tabLst>
            </a:pPr>
            <a:r>
              <a:rPr lang="en-GB" sz="2400"/>
              <a:t>Palaeosols</a:t>
            </a:r>
          </a:p>
          <a:p>
            <a:pPr>
              <a:tabLst>
                <a:tab pos="228600" algn="l"/>
              </a:tabLst>
            </a:pPr>
            <a:endParaRPr lang="en-GB" sz="2400"/>
          </a:p>
        </p:txBody>
      </p:sp>
      <p:pic>
        <p:nvPicPr>
          <p:cNvPr id="57351" name="Picture 7" descr="31"/>
          <p:cNvPicPr>
            <a:picLocks noChangeAspect="1" noChangeArrowheads="1"/>
          </p:cNvPicPr>
          <p:nvPr/>
        </p:nvPicPr>
        <p:blipFill>
          <a:blip r:embed="rId5" cstate="print"/>
          <a:srcRect/>
          <a:stretch>
            <a:fillRect/>
          </a:stretch>
        </p:blipFill>
        <p:spPr bwMode="auto">
          <a:xfrm>
            <a:off x="6300788" y="1535113"/>
            <a:ext cx="2462212" cy="1411287"/>
          </a:xfrm>
          <a:prstGeom prst="rect">
            <a:avLst/>
          </a:prstGeom>
          <a:noFill/>
          <a:ln w="9525">
            <a:noFill/>
            <a:miter lim="800000"/>
            <a:headEnd/>
            <a:tailEnd/>
          </a:ln>
          <a:effectLst/>
        </p:spPr>
      </p:pic>
      <p:pic>
        <p:nvPicPr>
          <p:cNvPr id="57358" name="Picture 14" descr="roan205"/>
          <p:cNvPicPr>
            <a:picLocks noChangeAspect="1" noChangeArrowheads="1"/>
          </p:cNvPicPr>
          <p:nvPr>
            <p:ph sz="quarter" idx="4"/>
          </p:nvPr>
        </p:nvPicPr>
        <p:blipFill>
          <a:blip r:embed="rId6" cstate="print"/>
          <a:srcRect/>
          <a:stretch>
            <a:fillRect/>
          </a:stretch>
        </p:blipFill>
        <p:spPr>
          <a:xfrm>
            <a:off x="4643438" y="4652963"/>
            <a:ext cx="1485900" cy="1981200"/>
          </a:xfrm>
          <a:noFill/>
          <a:ln/>
        </p:spPr>
      </p:pic>
      <p:pic>
        <p:nvPicPr>
          <p:cNvPr id="57360" name="Picture 16" descr="Picture2"/>
          <p:cNvPicPr>
            <a:picLocks noChangeAspect="1" noChangeArrowheads="1"/>
          </p:cNvPicPr>
          <p:nvPr/>
        </p:nvPicPr>
        <p:blipFill>
          <a:blip r:embed="rId7" cstate="print"/>
          <a:srcRect/>
          <a:stretch>
            <a:fillRect/>
          </a:stretch>
        </p:blipFill>
        <p:spPr bwMode="auto">
          <a:xfrm>
            <a:off x="250825" y="4724400"/>
            <a:ext cx="2663825" cy="1781175"/>
          </a:xfrm>
          <a:prstGeom prst="rect">
            <a:avLst/>
          </a:prstGeom>
          <a:noFill/>
        </p:spPr>
      </p:pic>
      <p:sp>
        <p:nvSpPr>
          <p:cNvPr id="57361" name="Rectangle 17"/>
          <p:cNvSpPr>
            <a:spLocks noGrp="1" noChangeArrowheads="1"/>
          </p:cNvSpPr>
          <p:nvPr>
            <p:ph sz="quarter" idx="1"/>
          </p:nvPr>
        </p:nvSpPr>
        <p:spPr/>
        <p:txBody>
          <a:bodyPr/>
          <a:lstStyle/>
          <a:p>
            <a:endParaRPr lang="en-US" sz="240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r>
              <a:rPr lang="en-US">
                <a:solidFill>
                  <a:schemeClr val="bg1"/>
                </a:solidFill>
              </a:rPr>
              <a:t>Land snails</a:t>
            </a:r>
          </a:p>
        </p:txBody>
      </p:sp>
      <p:sp>
        <p:nvSpPr>
          <p:cNvPr id="71683" name="Rectangle 3"/>
          <p:cNvSpPr>
            <a:spLocks noGrp="1" noChangeArrowheads="1"/>
          </p:cNvSpPr>
          <p:nvPr>
            <p:ph type="body" idx="1"/>
          </p:nvPr>
        </p:nvSpPr>
        <p:spPr/>
        <p:txBody>
          <a:bodyPr/>
          <a:lstStyle/>
          <a:p>
            <a:pPr>
              <a:lnSpc>
                <a:spcPct val="90000"/>
              </a:lnSpc>
            </a:pPr>
            <a:r>
              <a:rPr lang="en-GB" sz="2400"/>
              <a:t>Land snails are abundant</a:t>
            </a:r>
          </a:p>
          <a:p>
            <a:pPr>
              <a:lnSpc>
                <a:spcPct val="90000"/>
              </a:lnSpc>
            </a:pPr>
            <a:r>
              <a:rPr lang="en-GB" sz="2400"/>
              <a:t>They are easily recovered and identified, down to the species level.</a:t>
            </a:r>
          </a:p>
          <a:p>
            <a:pPr>
              <a:lnSpc>
                <a:spcPct val="90000"/>
              </a:lnSpc>
            </a:pPr>
            <a:r>
              <a:rPr lang="en-GB" sz="2400"/>
              <a:t>They are found in those areas where other forms of fossils are not commonly preserved, and thus they extend the geographical range of our ability to determine environmental change. </a:t>
            </a:r>
          </a:p>
          <a:p>
            <a:pPr>
              <a:lnSpc>
                <a:spcPct val="90000"/>
              </a:lnSpc>
            </a:pPr>
            <a:r>
              <a:rPr lang="en-GB" sz="2400"/>
              <a:t>Snail ecology is well known, and certain species are known to have certain affinities (i.e. for open country, shade or damp conditions) it is possible to reconstruct local and even regional environmental change. </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endParaRPr lang="en-US"/>
          </a:p>
        </p:txBody>
      </p:sp>
      <p:sp>
        <p:nvSpPr>
          <p:cNvPr id="28675" name="Rectangle 3"/>
          <p:cNvSpPr>
            <a:spLocks noGrp="1" noChangeArrowheads="1"/>
          </p:cNvSpPr>
          <p:nvPr>
            <p:ph type="body" idx="1"/>
          </p:nvPr>
        </p:nvSpPr>
        <p:spPr/>
        <p:txBody>
          <a:bodyPr/>
          <a:lstStyle/>
          <a:p>
            <a:endParaRPr lang="en-US"/>
          </a:p>
        </p:txBody>
      </p:sp>
      <p:pic>
        <p:nvPicPr>
          <p:cNvPr id="28676" name="Picture 4" descr="C67C1BCC"/>
          <p:cNvPicPr>
            <a:picLocks noChangeAspect="1" noChangeArrowheads="1"/>
          </p:cNvPicPr>
          <p:nvPr/>
        </p:nvPicPr>
        <p:blipFill>
          <a:blip r:embed="rId3" cstate="print"/>
          <a:srcRect/>
          <a:stretch>
            <a:fillRect/>
          </a:stretch>
        </p:blipFill>
        <p:spPr bwMode="auto">
          <a:xfrm>
            <a:off x="1331913" y="500063"/>
            <a:ext cx="6480175" cy="5969000"/>
          </a:xfrm>
          <a:prstGeom prst="rect">
            <a:avLst/>
          </a:prstGeom>
          <a:noFill/>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20" name="Picture 4" descr="80E0BC7C"/>
          <p:cNvPicPr>
            <a:picLocks noChangeAspect="1" noChangeArrowheads="1"/>
          </p:cNvPicPr>
          <p:nvPr/>
        </p:nvPicPr>
        <p:blipFill>
          <a:blip r:embed="rId3" cstate="print"/>
          <a:srcRect/>
          <a:stretch>
            <a:fillRect/>
          </a:stretch>
        </p:blipFill>
        <p:spPr bwMode="auto">
          <a:xfrm>
            <a:off x="2195513" y="476250"/>
            <a:ext cx="4321175" cy="2851150"/>
          </a:xfrm>
          <a:prstGeom prst="rect">
            <a:avLst/>
          </a:prstGeom>
          <a:noFill/>
        </p:spPr>
      </p:pic>
      <p:pic>
        <p:nvPicPr>
          <p:cNvPr id="34821" name="Picture 5" descr="375263EA"/>
          <p:cNvPicPr>
            <a:picLocks noChangeAspect="1" noChangeArrowheads="1"/>
          </p:cNvPicPr>
          <p:nvPr/>
        </p:nvPicPr>
        <p:blipFill>
          <a:blip r:embed="rId4" cstate="print"/>
          <a:srcRect/>
          <a:stretch>
            <a:fillRect/>
          </a:stretch>
        </p:blipFill>
        <p:spPr bwMode="auto">
          <a:xfrm>
            <a:off x="2195513" y="3716338"/>
            <a:ext cx="4279900" cy="2597150"/>
          </a:xfrm>
          <a:prstGeom prst="rect">
            <a:avLst/>
          </a:prstGeom>
          <a:noFill/>
        </p:spPr>
      </p:pic>
      <p:sp>
        <p:nvSpPr>
          <p:cNvPr id="34822" name="Text Box 6"/>
          <p:cNvSpPr txBox="1">
            <a:spLocks noChangeArrowheads="1"/>
          </p:cNvSpPr>
          <p:nvPr/>
        </p:nvSpPr>
        <p:spPr bwMode="auto">
          <a:xfrm>
            <a:off x="6804025" y="4581525"/>
            <a:ext cx="2182813" cy="366713"/>
          </a:xfrm>
          <a:prstGeom prst="rect">
            <a:avLst/>
          </a:prstGeom>
          <a:noFill/>
          <a:ln w="9525">
            <a:noFill/>
            <a:miter lim="800000"/>
            <a:headEnd/>
            <a:tailEnd/>
          </a:ln>
          <a:effectLst/>
        </p:spPr>
        <p:txBody>
          <a:bodyPr wrap="none">
            <a:spAutoFit/>
          </a:bodyPr>
          <a:lstStyle/>
          <a:p>
            <a:r>
              <a:rPr lang="en-US" i="1"/>
              <a:t>Bithynia tentaculata</a:t>
            </a:r>
          </a:p>
        </p:txBody>
      </p:sp>
      <p:sp>
        <p:nvSpPr>
          <p:cNvPr id="34823" name="Text Box 7"/>
          <p:cNvSpPr txBox="1">
            <a:spLocks noChangeArrowheads="1"/>
          </p:cNvSpPr>
          <p:nvPr/>
        </p:nvSpPr>
        <p:spPr bwMode="auto">
          <a:xfrm>
            <a:off x="6927850" y="1500188"/>
            <a:ext cx="1466850" cy="366712"/>
          </a:xfrm>
          <a:prstGeom prst="rect">
            <a:avLst/>
          </a:prstGeom>
          <a:noFill/>
          <a:ln w="9525">
            <a:noFill/>
            <a:miter lim="800000"/>
            <a:headEnd/>
            <a:tailEnd/>
          </a:ln>
          <a:effectLst/>
        </p:spPr>
        <p:txBody>
          <a:bodyPr wrap="none">
            <a:spAutoFit/>
          </a:bodyPr>
          <a:lstStyle/>
          <a:p>
            <a:r>
              <a:rPr lang="en-US"/>
              <a:t>Planorbis sp.</a:t>
            </a:r>
          </a:p>
        </p:txBody>
      </p:sp>
      <p:sp>
        <p:nvSpPr>
          <p:cNvPr id="34824" name="Text Box 8"/>
          <p:cNvSpPr txBox="1">
            <a:spLocks noChangeArrowheads="1"/>
          </p:cNvSpPr>
          <p:nvPr/>
        </p:nvSpPr>
        <p:spPr bwMode="auto">
          <a:xfrm>
            <a:off x="376238" y="2868613"/>
            <a:ext cx="1304925" cy="641350"/>
          </a:xfrm>
          <a:prstGeom prst="rect">
            <a:avLst/>
          </a:prstGeom>
          <a:noFill/>
          <a:ln w="9525">
            <a:noFill/>
            <a:miter lim="800000"/>
            <a:headEnd/>
            <a:tailEnd/>
          </a:ln>
          <a:effectLst/>
        </p:spPr>
        <p:txBody>
          <a:bodyPr wrap="none">
            <a:spAutoFit/>
          </a:bodyPr>
          <a:lstStyle/>
          <a:p>
            <a:r>
              <a:rPr lang="en-US"/>
              <a:t>Freshwater</a:t>
            </a:r>
          </a:p>
          <a:p>
            <a:r>
              <a:rPr lang="en-US"/>
              <a:t>molluscs</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endParaRPr lang="en-US"/>
          </a:p>
        </p:txBody>
      </p:sp>
      <p:sp>
        <p:nvSpPr>
          <p:cNvPr id="35843" name="Rectangle 3"/>
          <p:cNvSpPr>
            <a:spLocks noGrp="1" noChangeArrowheads="1"/>
          </p:cNvSpPr>
          <p:nvPr>
            <p:ph type="body" idx="1"/>
          </p:nvPr>
        </p:nvSpPr>
        <p:spPr/>
        <p:txBody>
          <a:bodyPr/>
          <a:lstStyle/>
          <a:p>
            <a:endParaRPr lang="en-US"/>
          </a:p>
        </p:txBody>
      </p:sp>
      <p:pic>
        <p:nvPicPr>
          <p:cNvPr id="35844" name="Picture 4" descr="2957388"/>
          <p:cNvPicPr>
            <a:picLocks noChangeAspect="1" noChangeArrowheads="1"/>
          </p:cNvPicPr>
          <p:nvPr/>
        </p:nvPicPr>
        <p:blipFill>
          <a:blip r:embed="rId3" cstate="print"/>
          <a:srcRect/>
          <a:stretch>
            <a:fillRect/>
          </a:stretch>
        </p:blipFill>
        <p:spPr bwMode="auto">
          <a:xfrm>
            <a:off x="2700338" y="620713"/>
            <a:ext cx="2403475" cy="1979612"/>
          </a:xfrm>
          <a:prstGeom prst="rect">
            <a:avLst/>
          </a:prstGeom>
          <a:noFill/>
        </p:spPr>
      </p:pic>
      <p:pic>
        <p:nvPicPr>
          <p:cNvPr id="35845" name="Picture 5" descr="E8078AD6"/>
          <p:cNvPicPr>
            <a:picLocks noChangeAspect="1" noChangeArrowheads="1"/>
          </p:cNvPicPr>
          <p:nvPr/>
        </p:nvPicPr>
        <p:blipFill>
          <a:blip r:embed="rId4" cstate="print"/>
          <a:srcRect/>
          <a:stretch>
            <a:fillRect/>
          </a:stretch>
        </p:blipFill>
        <p:spPr bwMode="auto">
          <a:xfrm>
            <a:off x="1042988" y="3213100"/>
            <a:ext cx="6645275" cy="2322513"/>
          </a:xfrm>
          <a:prstGeom prst="rect">
            <a:avLst/>
          </a:prstGeom>
          <a:noFill/>
        </p:spPr>
      </p:pic>
      <p:sp>
        <p:nvSpPr>
          <p:cNvPr id="35846" name="Text Box 6"/>
          <p:cNvSpPr txBox="1">
            <a:spLocks noChangeArrowheads="1"/>
          </p:cNvSpPr>
          <p:nvPr/>
        </p:nvSpPr>
        <p:spPr bwMode="auto">
          <a:xfrm>
            <a:off x="5632450" y="1427163"/>
            <a:ext cx="1963738" cy="366712"/>
          </a:xfrm>
          <a:prstGeom prst="rect">
            <a:avLst/>
          </a:prstGeom>
          <a:noFill/>
          <a:ln w="9525">
            <a:noFill/>
            <a:miter lim="800000"/>
            <a:headEnd/>
            <a:tailEnd/>
          </a:ln>
          <a:effectLst/>
        </p:spPr>
        <p:txBody>
          <a:bodyPr wrap="none">
            <a:spAutoFit/>
          </a:bodyPr>
          <a:lstStyle/>
          <a:p>
            <a:r>
              <a:rPr lang="en-US" i="1"/>
              <a:t>Pupilla muscorum</a:t>
            </a:r>
          </a:p>
        </p:txBody>
      </p:sp>
      <p:sp>
        <p:nvSpPr>
          <p:cNvPr id="35847" name="Text Box 7"/>
          <p:cNvSpPr txBox="1">
            <a:spLocks noChangeArrowheads="1"/>
          </p:cNvSpPr>
          <p:nvPr/>
        </p:nvSpPr>
        <p:spPr bwMode="auto">
          <a:xfrm>
            <a:off x="250825" y="333375"/>
            <a:ext cx="1300163" cy="366713"/>
          </a:xfrm>
          <a:prstGeom prst="rect">
            <a:avLst/>
          </a:prstGeom>
          <a:noFill/>
          <a:ln w="9525">
            <a:noFill/>
            <a:miter lim="800000"/>
            <a:headEnd/>
            <a:tailEnd/>
          </a:ln>
          <a:effectLst/>
        </p:spPr>
        <p:txBody>
          <a:bodyPr wrap="none">
            <a:spAutoFit/>
          </a:bodyPr>
          <a:lstStyle/>
          <a:p>
            <a:r>
              <a:rPr lang="en-US"/>
              <a:t>Land snails</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US">
                <a:solidFill>
                  <a:schemeClr val="bg1"/>
                </a:solidFill>
              </a:rPr>
              <a:t>Land snails</a:t>
            </a:r>
          </a:p>
        </p:txBody>
      </p:sp>
      <p:sp>
        <p:nvSpPr>
          <p:cNvPr id="29699" name="Rectangle 3"/>
          <p:cNvSpPr>
            <a:spLocks noGrp="1" noChangeArrowheads="1"/>
          </p:cNvSpPr>
          <p:nvPr>
            <p:ph type="body" idx="1"/>
          </p:nvPr>
        </p:nvSpPr>
        <p:spPr/>
        <p:txBody>
          <a:bodyPr/>
          <a:lstStyle/>
          <a:p>
            <a:pPr>
              <a:lnSpc>
                <a:spcPct val="90000"/>
              </a:lnSpc>
            </a:pPr>
            <a:r>
              <a:rPr lang="en-GB" sz="2400"/>
              <a:t>Land snails are abundant</a:t>
            </a:r>
          </a:p>
          <a:p>
            <a:pPr>
              <a:lnSpc>
                <a:spcPct val="90000"/>
              </a:lnSpc>
            </a:pPr>
            <a:r>
              <a:rPr lang="en-GB" sz="2400"/>
              <a:t>They are easily recovered and identified, down to the species level.</a:t>
            </a:r>
          </a:p>
          <a:p>
            <a:pPr>
              <a:lnSpc>
                <a:spcPct val="90000"/>
              </a:lnSpc>
            </a:pPr>
            <a:r>
              <a:rPr lang="en-GB" sz="2400"/>
              <a:t>They are found in those areas where other forms of fossils are not commonly preserved, and thus they extend the geographical range of our ability to determine environmental change. </a:t>
            </a:r>
          </a:p>
          <a:p>
            <a:pPr>
              <a:lnSpc>
                <a:spcPct val="90000"/>
              </a:lnSpc>
            </a:pPr>
            <a:r>
              <a:rPr lang="en-GB" sz="2400"/>
              <a:t>Snail ecology is well known, and certain species are known to have certain affinities (i.e. for open country, shade or damp conditions) it is possible to reconstruct local and even regional environmental change. </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2" name="Picture 4" descr="map2"/>
          <p:cNvPicPr>
            <a:picLocks noChangeAspect="1" noChangeArrowheads="1"/>
          </p:cNvPicPr>
          <p:nvPr/>
        </p:nvPicPr>
        <p:blipFill>
          <a:blip r:embed="rId3" cstate="print"/>
          <a:srcRect/>
          <a:stretch>
            <a:fillRect/>
          </a:stretch>
        </p:blipFill>
        <p:spPr bwMode="auto">
          <a:xfrm>
            <a:off x="2268538" y="333375"/>
            <a:ext cx="3990975" cy="2824163"/>
          </a:xfrm>
          <a:prstGeom prst="rect">
            <a:avLst/>
          </a:prstGeom>
          <a:noFill/>
        </p:spPr>
      </p:pic>
      <p:pic>
        <p:nvPicPr>
          <p:cNvPr id="37893" name="Picture 5" descr="map3"/>
          <p:cNvPicPr>
            <a:picLocks noChangeAspect="1" noChangeArrowheads="1"/>
          </p:cNvPicPr>
          <p:nvPr/>
        </p:nvPicPr>
        <p:blipFill>
          <a:blip r:embed="rId4" cstate="print"/>
          <a:srcRect/>
          <a:stretch>
            <a:fillRect/>
          </a:stretch>
        </p:blipFill>
        <p:spPr bwMode="auto">
          <a:xfrm>
            <a:off x="2339975" y="3500438"/>
            <a:ext cx="3889375" cy="2752725"/>
          </a:xfrm>
          <a:prstGeom prst="rect">
            <a:avLst/>
          </a:prstGeom>
          <a:noFill/>
        </p:spPr>
      </p:pic>
      <p:sp>
        <p:nvSpPr>
          <p:cNvPr id="37894" name="Text Box 6"/>
          <p:cNvSpPr txBox="1">
            <a:spLocks noChangeArrowheads="1"/>
          </p:cNvSpPr>
          <p:nvPr/>
        </p:nvSpPr>
        <p:spPr bwMode="auto">
          <a:xfrm>
            <a:off x="6516688" y="2492375"/>
            <a:ext cx="2127250" cy="1190625"/>
          </a:xfrm>
          <a:prstGeom prst="rect">
            <a:avLst/>
          </a:prstGeom>
          <a:noFill/>
          <a:ln w="9525">
            <a:noFill/>
            <a:miter lim="800000"/>
            <a:headEnd/>
            <a:tailEnd/>
          </a:ln>
          <a:effectLst/>
        </p:spPr>
        <p:txBody>
          <a:bodyPr wrap="none">
            <a:spAutoFit/>
          </a:bodyPr>
          <a:lstStyle/>
          <a:p>
            <a:r>
              <a:rPr lang="en-US"/>
              <a:t>South Downs </a:t>
            </a:r>
          </a:p>
          <a:p>
            <a:r>
              <a:rPr lang="en-US"/>
              <a:t>underlain by Chalk </a:t>
            </a:r>
          </a:p>
          <a:p>
            <a:r>
              <a:rPr lang="en-US"/>
              <a:t>Bedrock (molluscs </a:t>
            </a:r>
          </a:p>
          <a:p>
            <a:r>
              <a:rPr lang="en-US"/>
              <a:t>preserved)</a:t>
            </a:r>
          </a:p>
        </p:txBody>
      </p:sp>
      <p:sp>
        <p:nvSpPr>
          <p:cNvPr id="37895" name="Line 7"/>
          <p:cNvSpPr>
            <a:spLocks noChangeShapeType="1"/>
          </p:cNvSpPr>
          <p:nvPr/>
        </p:nvSpPr>
        <p:spPr bwMode="auto">
          <a:xfrm flipH="1" flipV="1">
            <a:off x="4572000" y="765175"/>
            <a:ext cx="1944688" cy="2016125"/>
          </a:xfrm>
          <a:prstGeom prst="line">
            <a:avLst/>
          </a:prstGeom>
          <a:noFill/>
          <a:ln w="38100">
            <a:solidFill>
              <a:schemeClr val="bg2"/>
            </a:solidFill>
            <a:round/>
            <a:headEnd/>
            <a:tailEnd type="triangle" w="med" len="med"/>
          </a:ln>
          <a:effectLst/>
        </p:spPr>
        <p:txBody>
          <a:bodyPr/>
          <a:lstStyle/>
          <a:p>
            <a:endParaRPr lang="en-GB"/>
          </a:p>
        </p:txBody>
      </p:sp>
      <p:sp>
        <p:nvSpPr>
          <p:cNvPr id="37896" name="Line 8"/>
          <p:cNvSpPr>
            <a:spLocks noChangeShapeType="1"/>
          </p:cNvSpPr>
          <p:nvPr/>
        </p:nvSpPr>
        <p:spPr bwMode="auto">
          <a:xfrm flipH="1">
            <a:off x="4932363" y="2997200"/>
            <a:ext cx="1511300" cy="936625"/>
          </a:xfrm>
          <a:prstGeom prst="line">
            <a:avLst/>
          </a:prstGeom>
          <a:noFill/>
          <a:ln w="38100">
            <a:solidFill>
              <a:schemeClr val="bg2"/>
            </a:solidFill>
            <a:round/>
            <a:headEnd/>
            <a:tailEnd type="triangle" w="med" len="med"/>
          </a:ln>
          <a:effectLst/>
        </p:spPr>
        <p:txBody>
          <a:bodyPr/>
          <a:lstStyle/>
          <a:p>
            <a:endParaRPr lang="en-GB"/>
          </a:p>
        </p:txBody>
      </p:sp>
      <p:sp>
        <p:nvSpPr>
          <p:cNvPr id="37897" name="Text Box 9"/>
          <p:cNvSpPr txBox="1">
            <a:spLocks noChangeArrowheads="1"/>
          </p:cNvSpPr>
          <p:nvPr/>
        </p:nvSpPr>
        <p:spPr bwMode="auto">
          <a:xfrm>
            <a:off x="0" y="2924175"/>
            <a:ext cx="2354263" cy="1190625"/>
          </a:xfrm>
          <a:prstGeom prst="rect">
            <a:avLst/>
          </a:prstGeom>
          <a:noFill/>
          <a:ln w="9525">
            <a:noFill/>
            <a:miter lim="800000"/>
            <a:headEnd/>
            <a:tailEnd/>
          </a:ln>
          <a:effectLst/>
        </p:spPr>
        <p:txBody>
          <a:bodyPr wrap="none">
            <a:spAutoFit/>
          </a:bodyPr>
          <a:lstStyle/>
          <a:p>
            <a:r>
              <a:rPr lang="en-US"/>
              <a:t>Coastal Plain with </a:t>
            </a:r>
          </a:p>
          <a:p>
            <a:r>
              <a:rPr lang="en-US"/>
              <a:t>Tertiary clays not</a:t>
            </a:r>
          </a:p>
          <a:p>
            <a:r>
              <a:rPr lang="en-US"/>
              <a:t>conducive to mollusc </a:t>
            </a:r>
          </a:p>
          <a:p>
            <a:r>
              <a:rPr lang="en-US"/>
              <a:t>preservation</a:t>
            </a:r>
          </a:p>
        </p:txBody>
      </p:sp>
      <p:sp>
        <p:nvSpPr>
          <p:cNvPr id="37898" name="Line 10"/>
          <p:cNvSpPr>
            <a:spLocks noChangeShapeType="1"/>
          </p:cNvSpPr>
          <p:nvPr/>
        </p:nvSpPr>
        <p:spPr bwMode="auto">
          <a:xfrm flipV="1">
            <a:off x="1979613" y="2133600"/>
            <a:ext cx="1296987" cy="1150938"/>
          </a:xfrm>
          <a:prstGeom prst="line">
            <a:avLst/>
          </a:prstGeom>
          <a:noFill/>
          <a:ln w="38100">
            <a:solidFill>
              <a:schemeClr val="bg2"/>
            </a:solidFill>
            <a:round/>
            <a:headEnd/>
            <a:tailEnd type="triangle" w="med" len="med"/>
          </a:ln>
          <a:effectLst/>
        </p:spPr>
        <p:txBody>
          <a:bodyPr/>
          <a:lstStyle/>
          <a:p>
            <a:endParaRPr lang="en-GB"/>
          </a:p>
        </p:txBody>
      </p:sp>
      <p:sp>
        <p:nvSpPr>
          <p:cNvPr id="37899" name="Line 11"/>
          <p:cNvSpPr>
            <a:spLocks noChangeShapeType="1"/>
          </p:cNvSpPr>
          <p:nvPr/>
        </p:nvSpPr>
        <p:spPr bwMode="auto">
          <a:xfrm>
            <a:off x="1619250" y="4005263"/>
            <a:ext cx="1368425" cy="1223962"/>
          </a:xfrm>
          <a:prstGeom prst="line">
            <a:avLst/>
          </a:prstGeom>
          <a:noFill/>
          <a:ln w="38100">
            <a:solidFill>
              <a:schemeClr val="bg2"/>
            </a:solidFill>
            <a:round/>
            <a:headEnd/>
            <a:tailEnd type="triangle" w="med" len="med"/>
          </a:ln>
          <a:effectLst/>
        </p:spPr>
        <p:txBody>
          <a:bodyPr/>
          <a:lstStyle/>
          <a:p>
            <a:endParaRPr lang="en-GB"/>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US">
                <a:solidFill>
                  <a:schemeClr val="bg1"/>
                </a:solidFill>
              </a:rPr>
              <a:t>Land snails</a:t>
            </a:r>
          </a:p>
        </p:txBody>
      </p:sp>
      <p:sp>
        <p:nvSpPr>
          <p:cNvPr id="38915" name="Rectangle 3"/>
          <p:cNvSpPr>
            <a:spLocks noGrp="1" noChangeArrowheads="1"/>
          </p:cNvSpPr>
          <p:nvPr>
            <p:ph type="body" idx="1"/>
          </p:nvPr>
        </p:nvSpPr>
        <p:spPr/>
        <p:txBody>
          <a:bodyPr/>
          <a:lstStyle/>
          <a:p>
            <a:pPr>
              <a:lnSpc>
                <a:spcPct val="90000"/>
              </a:lnSpc>
            </a:pPr>
            <a:r>
              <a:rPr lang="en-GB" sz="2400"/>
              <a:t>Land snails are abundant</a:t>
            </a:r>
          </a:p>
          <a:p>
            <a:pPr>
              <a:lnSpc>
                <a:spcPct val="90000"/>
              </a:lnSpc>
            </a:pPr>
            <a:r>
              <a:rPr lang="en-GB" sz="2400"/>
              <a:t>They are easily recovered and identified, down to the species level.</a:t>
            </a:r>
          </a:p>
          <a:p>
            <a:pPr>
              <a:lnSpc>
                <a:spcPct val="90000"/>
              </a:lnSpc>
            </a:pPr>
            <a:r>
              <a:rPr lang="en-GB" sz="2400"/>
              <a:t>They are found in those areas where other forms of fossils are not commonly preserved, and thus they extend the geographical range of our ability to determine environmental change. </a:t>
            </a:r>
          </a:p>
          <a:p>
            <a:pPr>
              <a:lnSpc>
                <a:spcPct val="90000"/>
              </a:lnSpc>
            </a:pPr>
            <a:r>
              <a:rPr lang="en-GB" sz="2400"/>
              <a:t>Snail ecology is well known, and certain species are known to have certain affinities (i.e. for open country, shade or damp conditions) it is possible to reconstruct local and even regional environmental change. </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lstStyle/>
          <a:p>
            <a:r>
              <a:rPr lang="en-GB" b="1">
                <a:solidFill>
                  <a:schemeClr val="bg2"/>
                </a:solidFill>
              </a:rPr>
              <a:t>Factors controlling species</a:t>
            </a:r>
          </a:p>
        </p:txBody>
      </p:sp>
      <p:sp>
        <p:nvSpPr>
          <p:cNvPr id="62467" name="Rectangle 3"/>
          <p:cNvSpPr>
            <a:spLocks noGrp="1" noChangeArrowheads="1"/>
          </p:cNvSpPr>
          <p:nvPr>
            <p:ph type="body" idx="1"/>
          </p:nvPr>
        </p:nvSpPr>
        <p:spPr>
          <a:xfrm>
            <a:off x="457200" y="1628775"/>
            <a:ext cx="8229600" cy="4467225"/>
          </a:xfrm>
        </p:spPr>
        <p:txBody>
          <a:bodyPr/>
          <a:lstStyle/>
          <a:p>
            <a:pPr>
              <a:lnSpc>
                <a:spcPct val="90000"/>
              </a:lnSpc>
              <a:buFont typeface="Wingdings" pitchFamily="2" charset="2"/>
              <a:buNone/>
            </a:pPr>
            <a:endParaRPr lang="en-GB" sz="2400"/>
          </a:p>
          <a:p>
            <a:pPr>
              <a:lnSpc>
                <a:spcPct val="90000"/>
              </a:lnSpc>
            </a:pPr>
            <a:r>
              <a:rPr lang="en-GB" sz="2400"/>
              <a:t>Light</a:t>
            </a:r>
          </a:p>
          <a:p>
            <a:pPr>
              <a:lnSpc>
                <a:spcPct val="90000"/>
              </a:lnSpc>
            </a:pPr>
            <a:r>
              <a:rPr lang="en-GB" sz="2400"/>
              <a:t>Moisture</a:t>
            </a:r>
          </a:p>
          <a:p>
            <a:pPr>
              <a:lnSpc>
                <a:spcPct val="90000"/>
              </a:lnSpc>
            </a:pPr>
            <a:r>
              <a:rPr lang="en-GB" sz="2400"/>
              <a:t>Food</a:t>
            </a:r>
          </a:p>
          <a:p>
            <a:pPr>
              <a:lnSpc>
                <a:spcPct val="90000"/>
              </a:lnSpc>
            </a:pPr>
            <a:r>
              <a:rPr lang="en-GB" sz="2400"/>
              <a:t>Suitable niche</a:t>
            </a:r>
          </a:p>
          <a:p>
            <a:pPr>
              <a:lnSpc>
                <a:spcPct val="90000"/>
              </a:lnSpc>
            </a:pPr>
            <a:r>
              <a:rPr lang="en-GB" sz="2400"/>
              <a:t>Competition</a:t>
            </a:r>
          </a:p>
          <a:p>
            <a:pPr>
              <a:lnSpc>
                <a:spcPct val="90000"/>
              </a:lnSpc>
            </a:pPr>
            <a:r>
              <a:rPr lang="en-GB" sz="2400"/>
              <a:t>Predation</a:t>
            </a:r>
          </a:p>
          <a:p>
            <a:pPr>
              <a:lnSpc>
                <a:spcPct val="90000"/>
              </a:lnSpc>
            </a:pPr>
            <a:r>
              <a:rPr lang="en-GB" sz="2400"/>
              <a:t>Reproductive rate</a:t>
            </a:r>
          </a:p>
          <a:p>
            <a:pPr>
              <a:lnSpc>
                <a:spcPct val="90000"/>
              </a:lnSpc>
            </a:pPr>
            <a:r>
              <a:rPr lang="en-GB" sz="2400"/>
              <a:t>Temperature</a:t>
            </a:r>
          </a:p>
          <a:p>
            <a:pPr>
              <a:lnSpc>
                <a:spcPct val="90000"/>
              </a:lnSpc>
            </a:pPr>
            <a:r>
              <a:rPr lang="en-GB" sz="2400"/>
              <a:t>The balance between these factors in the environment controls whether or not a species is successful. </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endParaRPr lang="en-US"/>
          </a:p>
        </p:txBody>
      </p:sp>
      <p:sp>
        <p:nvSpPr>
          <p:cNvPr id="36867" name="Rectangle 3"/>
          <p:cNvSpPr>
            <a:spLocks noGrp="1" noChangeArrowheads="1"/>
          </p:cNvSpPr>
          <p:nvPr>
            <p:ph type="body" idx="1"/>
          </p:nvPr>
        </p:nvSpPr>
        <p:spPr/>
        <p:txBody>
          <a:bodyPr/>
          <a:lstStyle/>
          <a:p>
            <a:endParaRPr lang="en-US"/>
          </a:p>
        </p:txBody>
      </p:sp>
      <p:pic>
        <p:nvPicPr>
          <p:cNvPr id="36868" name="Picture 4" descr="264D8A82"/>
          <p:cNvPicPr>
            <a:picLocks noChangeAspect="1" noChangeArrowheads="1"/>
          </p:cNvPicPr>
          <p:nvPr/>
        </p:nvPicPr>
        <p:blipFill>
          <a:blip r:embed="rId3" cstate="print"/>
          <a:srcRect/>
          <a:stretch>
            <a:fillRect/>
          </a:stretch>
        </p:blipFill>
        <p:spPr bwMode="auto">
          <a:xfrm>
            <a:off x="900113" y="620713"/>
            <a:ext cx="6446837" cy="5499100"/>
          </a:xfrm>
          <a:prstGeom prst="rect">
            <a:avLst/>
          </a:prstGeom>
          <a:noFill/>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US" sz="4000">
                <a:solidFill>
                  <a:schemeClr val="bg1"/>
                </a:solidFill>
              </a:rPr>
              <a:t>Variation within species can be indicative of local conditions</a:t>
            </a:r>
          </a:p>
        </p:txBody>
      </p:sp>
      <p:sp>
        <p:nvSpPr>
          <p:cNvPr id="33795" name="Rectangle 3"/>
          <p:cNvSpPr>
            <a:spLocks noGrp="1" noChangeArrowheads="1"/>
          </p:cNvSpPr>
          <p:nvPr>
            <p:ph type="body" idx="1"/>
          </p:nvPr>
        </p:nvSpPr>
        <p:spPr/>
        <p:txBody>
          <a:bodyPr/>
          <a:lstStyle/>
          <a:p>
            <a:endParaRPr lang="en-US"/>
          </a:p>
        </p:txBody>
      </p:sp>
      <p:pic>
        <p:nvPicPr>
          <p:cNvPr id="33796" name="Picture 4" descr="DEEFA9BE"/>
          <p:cNvPicPr>
            <a:picLocks noChangeAspect="1" noChangeArrowheads="1"/>
          </p:cNvPicPr>
          <p:nvPr/>
        </p:nvPicPr>
        <p:blipFill>
          <a:blip r:embed="rId3" cstate="print"/>
          <a:srcRect/>
          <a:stretch>
            <a:fillRect/>
          </a:stretch>
        </p:blipFill>
        <p:spPr bwMode="auto">
          <a:xfrm>
            <a:off x="395288" y="2420938"/>
            <a:ext cx="8085137" cy="4238625"/>
          </a:xfrm>
          <a:prstGeom prst="rect">
            <a:avLst/>
          </a:prstGeom>
          <a:noFill/>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250825" y="2205038"/>
            <a:ext cx="8229600" cy="1371600"/>
          </a:xfrm>
        </p:spPr>
        <p:txBody>
          <a:bodyPr/>
          <a:lstStyle/>
          <a:p>
            <a:r>
              <a:rPr lang="en-US" sz="4000">
                <a:solidFill>
                  <a:schemeClr val="bg2"/>
                </a:solidFill>
              </a:rPr>
              <a:t>Taphonomy</a:t>
            </a:r>
            <a:br>
              <a:rPr lang="en-US" sz="4000">
                <a:solidFill>
                  <a:schemeClr val="bg2"/>
                </a:solidFill>
              </a:rPr>
            </a:br>
            <a:endParaRPr lang="en-US" sz="4000">
              <a:solidFill>
                <a:schemeClr val="bg2"/>
              </a:solidFill>
            </a:endParaRPr>
          </a:p>
        </p:txBody>
      </p:sp>
      <p:sp>
        <p:nvSpPr>
          <p:cNvPr id="43011" name="Rectangle 3"/>
          <p:cNvSpPr>
            <a:spLocks noGrp="1" noChangeArrowheads="1"/>
          </p:cNvSpPr>
          <p:nvPr>
            <p:ph type="body" idx="1"/>
          </p:nvPr>
        </p:nvSpPr>
        <p:spPr/>
        <p:txBody>
          <a:bodyPr/>
          <a:lstStyle/>
          <a:p>
            <a:endParaRPr lang="en-US"/>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endParaRPr lang="en-US"/>
          </a:p>
        </p:txBody>
      </p:sp>
      <p:sp>
        <p:nvSpPr>
          <p:cNvPr id="32771" name="Rectangle 3"/>
          <p:cNvSpPr>
            <a:spLocks noGrp="1" noChangeArrowheads="1"/>
          </p:cNvSpPr>
          <p:nvPr>
            <p:ph type="body" idx="1"/>
          </p:nvPr>
        </p:nvSpPr>
        <p:spPr/>
        <p:txBody>
          <a:bodyPr/>
          <a:lstStyle/>
          <a:p>
            <a:endParaRPr lang="en-US"/>
          </a:p>
        </p:txBody>
      </p:sp>
      <p:pic>
        <p:nvPicPr>
          <p:cNvPr id="32772" name="Picture 4" descr="F684430"/>
          <p:cNvPicPr>
            <a:picLocks noChangeAspect="1" noChangeArrowheads="1"/>
          </p:cNvPicPr>
          <p:nvPr/>
        </p:nvPicPr>
        <p:blipFill>
          <a:blip r:embed="rId3" cstate="print"/>
          <a:srcRect/>
          <a:stretch>
            <a:fillRect/>
          </a:stretch>
        </p:blipFill>
        <p:spPr bwMode="auto">
          <a:xfrm>
            <a:off x="971550" y="620713"/>
            <a:ext cx="7513638" cy="5407025"/>
          </a:xfrm>
          <a:prstGeom prst="rect">
            <a:avLst/>
          </a:prstGeom>
          <a:noFill/>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r>
              <a:rPr lang="en-GB" sz="4000" b="1">
                <a:solidFill>
                  <a:schemeClr val="bg1"/>
                </a:solidFill>
              </a:rPr>
              <a:t>Stages in the use of mollusc data</a:t>
            </a:r>
          </a:p>
        </p:txBody>
      </p:sp>
      <p:sp>
        <p:nvSpPr>
          <p:cNvPr id="63491" name="Rectangle 3"/>
          <p:cNvSpPr>
            <a:spLocks noGrp="1" noChangeArrowheads="1"/>
          </p:cNvSpPr>
          <p:nvPr>
            <p:ph type="body" idx="1"/>
          </p:nvPr>
        </p:nvSpPr>
        <p:spPr/>
        <p:txBody>
          <a:bodyPr/>
          <a:lstStyle/>
          <a:p>
            <a:endParaRPr lang="en-GB"/>
          </a:p>
          <a:p>
            <a:r>
              <a:rPr lang="en-GB"/>
              <a:t>Extraction of molluscan remains from site</a:t>
            </a:r>
          </a:p>
          <a:p>
            <a:r>
              <a:rPr lang="en-GB"/>
              <a:t>Processing of samples</a:t>
            </a:r>
          </a:p>
          <a:p>
            <a:r>
              <a:rPr lang="en-GB"/>
              <a:t>Sorting and identification of individuals</a:t>
            </a:r>
          </a:p>
          <a:p>
            <a:r>
              <a:rPr lang="en-GB"/>
              <a:t>Quantification of numbers of individuals</a:t>
            </a:r>
          </a:p>
          <a:p>
            <a:r>
              <a:rPr lang="en-GB"/>
              <a:t>Identification of habitats</a:t>
            </a:r>
          </a:p>
          <a:p>
            <a:r>
              <a:rPr lang="en-GB"/>
              <a:t>Quantification to identify pasts habitats</a:t>
            </a:r>
          </a:p>
        </p:txBody>
      </p:sp>
      <p:pic>
        <p:nvPicPr>
          <p:cNvPr id="63492" name="Picture 4" descr="Slide1"/>
          <p:cNvPicPr>
            <a:picLocks noChangeAspect="1" noChangeArrowheads="1"/>
          </p:cNvPicPr>
          <p:nvPr/>
        </p:nvPicPr>
        <p:blipFill>
          <a:blip r:embed="rId3" cstate="print"/>
          <a:srcRect/>
          <a:stretch>
            <a:fillRect/>
          </a:stretch>
        </p:blipFill>
        <p:spPr bwMode="auto">
          <a:xfrm>
            <a:off x="6084888" y="1196975"/>
            <a:ext cx="1873250" cy="1404938"/>
          </a:xfrm>
          <a:prstGeom prst="rect">
            <a:avLst/>
          </a:prstGeom>
          <a:noFill/>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250825" y="2349500"/>
            <a:ext cx="8229600" cy="1371600"/>
          </a:xfrm>
        </p:spPr>
        <p:txBody>
          <a:bodyPr/>
          <a:lstStyle/>
          <a:p>
            <a:r>
              <a:rPr lang="en-US" sz="4000">
                <a:solidFill>
                  <a:schemeClr val="bg2"/>
                </a:solidFill>
              </a:rPr>
              <a:t>Palaeoenvironmental reconstructions</a:t>
            </a:r>
          </a:p>
        </p:txBody>
      </p:sp>
      <p:sp>
        <p:nvSpPr>
          <p:cNvPr id="40963" name="Rectangle 3"/>
          <p:cNvSpPr>
            <a:spLocks noGrp="1" noChangeArrowheads="1"/>
          </p:cNvSpPr>
          <p:nvPr>
            <p:ph type="body" idx="1"/>
          </p:nvPr>
        </p:nvSpPr>
        <p:spPr/>
        <p:txBody>
          <a:bodyPr/>
          <a:lstStyle/>
          <a:p>
            <a:endParaRPr lang="en-US"/>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8" name="Picture 4" descr="B8338BA6"/>
          <p:cNvPicPr>
            <a:picLocks noChangeAspect="1" noChangeArrowheads="1"/>
          </p:cNvPicPr>
          <p:nvPr/>
        </p:nvPicPr>
        <p:blipFill>
          <a:blip r:embed="rId3" cstate="print"/>
          <a:srcRect/>
          <a:stretch>
            <a:fillRect/>
          </a:stretch>
        </p:blipFill>
        <p:spPr bwMode="auto">
          <a:xfrm>
            <a:off x="250825" y="1844675"/>
            <a:ext cx="6797675" cy="4168775"/>
          </a:xfrm>
          <a:prstGeom prst="rect">
            <a:avLst/>
          </a:prstGeom>
          <a:noFill/>
        </p:spPr>
      </p:pic>
      <p:pic>
        <p:nvPicPr>
          <p:cNvPr id="31749" name="Picture 5" descr="Solifluction trench 1"/>
          <p:cNvPicPr>
            <a:picLocks noChangeAspect="1" noChangeArrowheads="1"/>
          </p:cNvPicPr>
          <p:nvPr/>
        </p:nvPicPr>
        <p:blipFill>
          <a:blip r:embed="rId4" cstate="print"/>
          <a:srcRect/>
          <a:stretch>
            <a:fillRect/>
          </a:stretch>
        </p:blipFill>
        <p:spPr bwMode="auto">
          <a:xfrm>
            <a:off x="5580063" y="188913"/>
            <a:ext cx="3122612" cy="2081212"/>
          </a:xfrm>
          <a:prstGeom prst="rect">
            <a:avLst/>
          </a:prstGeom>
          <a:noFill/>
        </p:spPr>
      </p:pic>
      <p:sp>
        <p:nvSpPr>
          <p:cNvPr id="31750" name="Text Box 6"/>
          <p:cNvSpPr txBox="1">
            <a:spLocks noChangeArrowheads="1"/>
          </p:cNvSpPr>
          <p:nvPr/>
        </p:nvSpPr>
        <p:spPr bwMode="auto">
          <a:xfrm>
            <a:off x="395288" y="666750"/>
            <a:ext cx="5127625" cy="701675"/>
          </a:xfrm>
          <a:prstGeom prst="rect">
            <a:avLst/>
          </a:prstGeom>
          <a:noFill/>
          <a:ln w="9525">
            <a:noFill/>
            <a:miter lim="800000"/>
            <a:headEnd/>
            <a:tailEnd/>
          </a:ln>
          <a:effectLst/>
        </p:spPr>
        <p:txBody>
          <a:bodyPr wrap="none">
            <a:spAutoFit/>
          </a:bodyPr>
          <a:lstStyle/>
          <a:p>
            <a:r>
              <a:rPr lang="en-US" sz="2000">
                <a:solidFill>
                  <a:schemeClr val="bg2"/>
                </a:solidFill>
              </a:rPr>
              <a:t>Holocene dry valley fills and human activity:</a:t>
            </a:r>
          </a:p>
          <a:p>
            <a:r>
              <a:rPr lang="en-US" sz="2000">
                <a:solidFill>
                  <a:schemeClr val="bg2"/>
                </a:solidFill>
              </a:rPr>
              <a:t>Evidence from the molluscs</a:t>
            </a:r>
          </a:p>
        </p:txBody>
      </p:sp>
      <p:pic>
        <p:nvPicPr>
          <p:cNvPr id="31751" name="Picture 7" descr="Slide8"/>
          <p:cNvPicPr>
            <a:picLocks noChangeAspect="1" noChangeArrowheads="1"/>
          </p:cNvPicPr>
          <p:nvPr/>
        </p:nvPicPr>
        <p:blipFill>
          <a:blip r:embed="rId5" cstate="print"/>
          <a:srcRect/>
          <a:stretch>
            <a:fillRect/>
          </a:stretch>
        </p:blipFill>
        <p:spPr bwMode="auto">
          <a:xfrm>
            <a:off x="6877050" y="5229225"/>
            <a:ext cx="1870075" cy="1403350"/>
          </a:xfrm>
          <a:prstGeom prst="rect">
            <a:avLst/>
          </a:prstGeom>
          <a:noFill/>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p:txBody>
          <a:bodyPr/>
          <a:lstStyle/>
          <a:p>
            <a:endParaRPr lang="en-US"/>
          </a:p>
        </p:txBody>
      </p:sp>
      <p:sp>
        <p:nvSpPr>
          <p:cNvPr id="84995" name="Rectangle 3"/>
          <p:cNvSpPr>
            <a:spLocks noGrp="1" noChangeArrowheads="1"/>
          </p:cNvSpPr>
          <p:nvPr>
            <p:ph type="body" idx="1"/>
          </p:nvPr>
        </p:nvSpPr>
        <p:spPr/>
        <p:txBody>
          <a:bodyPr/>
          <a:lstStyle/>
          <a:p>
            <a:endParaRPr lang="en-US"/>
          </a:p>
        </p:txBody>
      </p:sp>
      <p:pic>
        <p:nvPicPr>
          <p:cNvPr id="84996" name="Picture 4" descr="Slide4"/>
          <p:cNvPicPr>
            <a:picLocks noChangeAspect="1" noChangeArrowheads="1"/>
          </p:cNvPicPr>
          <p:nvPr/>
        </p:nvPicPr>
        <p:blipFill>
          <a:blip r:embed="rId2" cstate="print"/>
          <a:srcRect/>
          <a:stretch>
            <a:fillRect/>
          </a:stretch>
        </p:blipFill>
        <p:spPr bwMode="auto">
          <a:xfrm>
            <a:off x="611188" y="692150"/>
            <a:ext cx="4284662" cy="3213100"/>
          </a:xfrm>
          <a:prstGeom prst="rect">
            <a:avLst/>
          </a:prstGeom>
          <a:noFill/>
        </p:spPr>
      </p:pic>
      <p:pic>
        <p:nvPicPr>
          <p:cNvPr id="84997" name="Picture 5" descr="Slide7"/>
          <p:cNvPicPr>
            <a:picLocks noChangeAspect="1" noChangeArrowheads="1"/>
          </p:cNvPicPr>
          <p:nvPr/>
        </p:nvPicPr>
        <p:blipFill>
          <a:blip r:embed="rId3" cstate="print"/>
          <a:srcRect/>
          <a:stretch>
            <a:fillRect/>
          </a:stretch>
        </p:blipFill>
        <p:spPr bwMode="auto">
          <a:xfrm>
            <a:off x="5292725" y="3683000"/>
            <a:ext cx="3417888" cy="2563813"/>
          </a:xfrm>
          <a:prstGeom prst="rect">
            <a:avLst/>
          </a:prstGeom>
          <a:noFill/>
        </p:spPr>
      </p:pic>
      <p:sp>
        <p:nvSpPr>
          <p:cNvPr id="84998" name="Text Box 6"/>
          <p:cNvSpPr txBox="1">
            <a:spLocks noChangeArrowheads="1"/>
          </p:cNvSpPr>
          <p:nvPr/>
        </p:nvSpPr>
        <p:spPr bwMode="auto">
          <a:xfrm>
            <a:off x="1311275" y="4668838"/>
            <a:ext cx="3735388" cy="641350"/>
          </a:xfrm>
          <a:prstGeom prst="rect">
            <a:avLst/>
          </a:prstGeom>
          <a:noFill/>
          <a:ln w="9525">
            <a:noFill/>
            <a:miter lim="800000"/>
            <a:headEnd/>
            <a:tailEnd/>
          </a:ln>
          <a:effectLst/>
        </p:spPr>
        <p:txBody>
          <a:bodyPr wrap="none">
            <a:spAutoFit/>
          </a:bodyPr>
          <a:lstStyle/>
          <a:p>
            <a:r>
              <a:rPr lang="en-GB"/>
              <a:t>Holywell Coombe, a long record of </a:t>
            </a:r>
          </a:p>
          <a:p>
            <a:r>
              <a:rPr lang="en-GB"/>
              <a:t>Holocene environmental change</a:t>
            </a:r>
            <a:endParaRPr lang="en-US"/>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endParaRPr lang="en-US"/>
          </a:p>
        </p:txBody>
      </p:sp>
      <p:sp>
        <p:nvSpPr>
          <p:cNvPr id="41987" name="Rectangle 3"/>
          <p:cNvSpPr>
            <a:spLocks noGrp="1" noChangeArrowheads="1"/>
          </p:cNvSpPr>
          <p:nvPr>
            <p:ph type="body" idx="1"/>
          </p:nvPr>
        </p:nvSpPr>
        <p:spPr/>
        <p:txBody>
          <a:bodyPr/>
          <a:lstStyle/>
          <a:p>
            <a:endParaRPr lang="en-US"/>
          </a:p>
        </p:txBody>
      </p:sp>
      <p:pic>
        <p:nvPicPr>
          <p:cNvPr id="41988" name="Picture 4" descr="7F679FD8"/>
          <p:cNvPicPr>
            <a:picLocks noChangeAspect="1" noChangeArrowheads="1"/>
          </p:cNvPicPr>
          <p:nvPr/>
        </p:nvPicPr>
        <p:blipFill>
          <a:blip r:embed="rId3" cstate="print"/>
          <a:srcRect/>
          <a:stretch>
            <a:fillRect/>
          </a:stretch>
        </p:blipFill>
        <p:spPr bwMode="auto">
          <a:xfrm>
            <a:off x="323850" y="692150"/>
            <a:ext cx="8569325" cy="5811838"/>
          </a:xfrm>
          <a:prstGeom prst="rect">
            <a:avLst/>
          </a:prstGeom>
          <a:noFill/>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395288" y="2349500"/>
            <a:ext cx="8229600" cy="1371600"/>
          </a:xfrm>
        </p:spPr>
        <p:txBody>
          <a:bodyPr/>
          <a:lstStyle/>
          <a:p>
            <a:r>
              <a:rPr lang="en-GB">
                <a:solidFill>
                  <a:schemeClr val="bg2"/>
                </a:solidFill>
              </a:rPr>
              <a:t>Dating and stratigraphy</a:t>
            </a:r>
          </a:p>
        </p:txBody>
      </p:sp>
      <p:sp>
        <p:nvSpPr>
          <p:cNvPr id="67587" name="Rectangle 3"/>
          <p:cNvSpPr>
            <a:spLocks noGrp="1" noChangeArrowheads="1"/>
          </p:cNvSpPr>
          <p:nvPr>
            <p:ph type="body" idx="1"/>
          </p:nvPr>
        </p:nvSpPr>
        <p:spPr/>
        <p:txBody>
          <a:bodyPr/>
          <a:lstStyle/>
          <a:p>
            <a:endParaRPr lang="en-US"/>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a:xfrm>
            <a:off x="468313" y="188913"/>
            <a:ext cx="8229600" cy="1371600"/>
          </a:xfrm>
        </p:spPr>
        <p:txBody>
          <a:bodyPr/>
          <a:lstStyle/>
          <a:p>
            <a:r>
              <a:rPr lang="en-GB" sz="4000">
                <a:solidFill>
                  <a:schemeClr val="bg2"/>
                </a:solidFill>
              </a:rPr>
              <a:t>Molluscs as stratigraphic indicators</a:t>
            </a:r>
          </a:p>
        </p:txBody>
      </p:sp>
      <p:sp>
        <p:nvSpPr>
          <p:cNvPr id="65539" name="Rectangle 3"/>
          <p:cNvSpPr>
            <a:spLocks noGrp="1" noChangeArrowheads="1"/>
          </p:cNvSpPr>
          <p:nvPr>
            <p:ph type="body" idx="1"/>
          </p:nvPr>
        </p:nvSpPr>
        <p:spPr/>
        <p:txBody>
          <a:bodyPr/>
          <a:lstStyle/>
          <a:p>
            <a:endParaRPr lang="en-US"/>
          </a:p>
        </p:txBody>
      </p:sp>
      <p:sp>
        <p:nvSpPr>
          <p:cNvPr id="65544" name="Rectangle 8"/>
          <p:cNvSpPr>
            <a:spLocks noChangeArrowheads="1"/>
          </p:cNvSpPr>
          <p:nvPr/>
        </p:nvSpPr>
        <p:spPr bwMode="auto">
          <a:xfrm>
            <a:off x="395288" y="1412875"/>
            <a:ext cx="8424862" cy="4968875"/>
          </a:xfrm>
          <a:prstGeom prst="rect">
            <a:avLst/>
          </a:prstGeom>
          <a:solidFill>
            <a:schemeClr val="tx1"/>
          </a:solidFill>
          <a:ln w="9525">
            <a:solidFill>
              <a:schemeClr val="tx1"/>
            </a:solidFill>
            <a:miter lim="800000"/>
            <a:headEnd/>
            <a:tailEnd/>
          </a:ln>
          <a:effectLst/>
        </p:spPr>
        <p:txBody>
          <a:bodyPr wrap="none" anchor="ctr"/>
          <a:lstStyle/>
          <a:p>
            <a:pPr algn="ctr"/>
            <a:endParaRPr lang="en-US"/>
          </a:p>
        </p:txBody>
      </p:sp>
      <p:pic>
        <p:nvPicPr>
          <p:cNvPr id="65546" name="Picture 10" descr="pi-corb3">
            <a:hlinkClick r:id=""/>
          </p:cNvPr>
          <p:cNvPicPr>
            <a:picLocks noChangeAspect="1" noChangeArrowheads="1"/>
          </p:cNvPicPr>
          <p:nvPr/>
        </p:nvPicPr>
        <p:blipFill>
          <a:blip r:embed="rId3" cstate="print"/>
          <a:srcRect/>
          <a:stretch>
            <a:fillRect/>
          </a:stretch>
        </p:blipFill>
        <p:spPr bwMode="auto">
          <a:xfrm>
            <a:off x="539750" y="1847850"/>
            <a:ext cx="7345363" cy="4173538"/>
          </a:xfrm>
          <a:prstGeom prst="rect">
            <a:avLst/>
          </a:prstGeom>
          <a:noFill/>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619" name="Picture 11" descr="amino4"/>
          <p:cNvPicPr>
            <a:picLocks noGrp="1" noChangeAspect="1" noChangeArrowheads="1"/>
          </p:cNvPicPr>
          <p:nvPr>
            <p:ph sz="half" idx="4294967295"/>
          </p:nvPr>
        </p:nvPicPr>
        <p:blipFill>
          <a:blip r:embed="rId3" cstate="print"/>
          <a:srcRect/>
          <a:stretch>
            <a:fillRect/>
          </a:stretch>
        </p:blipFill>
        <p:spPr>
          <a:xfrm>
            <a:off x="4932363" y="4221163"/>
            <a:ext cx="3132137" cy="2374900"/>
          </a:xfrm>
        </p:spPr>
      </p:pic>
      <p:pic>
        <p:nvPicPr>
          <p:cNvPr id="68617" name="Picture 9" descr="amino1"/>
          <p:cNvPicPr>
            <a:picLocks noChangeAspect="1" noChangeArrowheads="1"/>
          </p:cNvPicPr>
          <p:nvPr/>
        </p:nvPicPr>
        <p:blipFill>
          <a:blip r:embed="rId4" cstate="print"/>
          <a:srcRect/>
          <a:stretch>
            <a:fillRect/>
          </a:stretch>
        </p:blipFill>
        <p:spPr bwMode="auto">
          <a:xfrm>
            <a:off x="395288" y="2852738"/>
            <a:ext cx="2743200" cy="3543300"/>
          </a:xfrm>
          <a:prstGeom prst="rect">
            <a:avLst/>
          </a:prstGeom>
          <a:noFill/>
        </p:spPr>
      </p:pic>
      <p:pic>
        <p:nvPicPr>
          <p:cNvPr id="68621" name="Picture 13" descr="chart_01"/>
          <p:cNvPicPr>
            <a:picLocks noChangeAspect="1" noChangeArrowheads="1"/>
          </p:cNvPicPr>
          <p:nvPr>
            <p:ph sz="half" idx="4294967295"/>
          </p:nvPr>
        </p:nvPicPr>
        <p:blipFill>
          <a:blip r:embed="rId5" cstate="print"/>
          <a:srcRect/>
          <a:stretch>
            <a:fillRect/>
          </a:stretch>
        </p:blipFill>
        <p:spPr>
          <a:xfrm>
            <a:off x="4716463" y="333375"/>
            <a:ext cx="3670300" cy="3505200"/>
          </a:xfrm>
          <a:noFill/>
          <a:ln/>
        </p:spPr>
      </p:pic>
      <p:sp>
        <p:nvSpPr>
          <p:cNvPr id="68624" name="Text Box 16"/>
          <p:cNvSpPr txBox="1">
            <a:spLocks noChangeArrowheads="1"/>
          </p:cNvSpPr>
          <p:nvPr/>
        </p:nvSpPr>
        <p:spPr bwMode="auto">
          <a:xfrm>
            <a:off x="250825" y="1196975"/>
            <a:ext cx="3727450" cy="457200"/>
          </a:xfrm>
          <a:prstGeom prst="rect">
            <a:avLst/>
          </a:prstGeom>
          <a:noFill/>
          <a:ln w="9525">
            <a:noFill/>
            <a:miter lim="800000"/>
            <a:headEnd/>
            <a:tailEnd/>
          </a:ln>
          <a:effectLst/>
        </p:spPr>
        <p:txBody>
          <a:bodyPr wrap="none">
            <a:spAutoFit/>
          </a:bodyPr>
          <a:lstStyle/>
          <a:p>
            <a:r>
              <a:rPr lang="en-GB" sz="2400">
                <a:solidFill>
                  <a:schemeClr val="bg2"/>
                </a:solidFill>
              </a:rPr>
              <a:t>Amino acid geochronology</a:t>
            </a: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lstStyle/>
          <a:p>
            <a:r>
              <a:rPr lang="en-GB">
                <a:solidFill>
                  <a:schemeClr val="bg1"/>
                </a:solidFill>
              </a:rPr>
              <a:t>Diet</a:t>
            </a:r>
          </a:p>
        </p:txBody>
      </p:sp>
      <p:sp>
        <p:nvSpPr>
          <p:cNvPr id="79875" name="Rectangle 3"/>
          <p:cNvSpPr>
            <a:spLocks noGrp="1" noChangeArrowheads="1"/>
          </p:cNvSpPr>
          <p:nvPr>
            <p:ph type="body" sz="half" idx="1"/>
          </p:nvPr>
        </p:nvSpPr>
        <p:spPr/>
        <p:txBody>
          <a:bodyPr/>
          <a:lstStyle/>
          <a:p>
            <a:r>
              <a:rPr lang="en-GB" sz="2800"/>
              <a:t>Usually marine molluscs used</a:t>
            </a:r>
          </a:p>
          <a:p>
            <a:pPr>
              <a:buFont typeface="Wingdings" pitchFamily="2" charset="2"/>
              <a:buNone/>
            </a:pPr>
            <a:endParaRPr lang="en-GB" sz="2800"/>
          </a:p>
          <a:p>
            <a:r>
              <a:rPr lang="en-GB" sz="2800"/>
              <a:t>Roman introduced the edible snail to Britain</a:t>
            </a:r>
          </a:p>
        </p:txBody>
      </p:sp>
      <p:pic>
        <p:nvPicPr>
          <p:cNvPr id="79877" name="Picture 5" descr="Petit-Gris snail or brown garden snail ( shell mesuring about 1 1/4 in)"/>
          <p:cNvPicPr>
            <a:picLocks noChangeAspect="1" noChangeArrowheads="1"/>
          </p:cNvPicPr>
          <p:nvPr>
            <p:ph sz="half" idx="2"/>
          </p:nvPr>
        </p:nvPicPr>
        <p:blipFill>
          <a:blip r:embed="rId3" cstate="print"/>
          <a:srcRect/>
          <a:stretch>
            <a:fillRect/>
          </a:stretch>
        </p:blipFill>
        <p:spPr>
          <a:xfrm>
            <a:off x="5867400" y="2420938"/>
            <a:ext cx="2505075" cy="1476375"/>
          </a:xfrm>
          <a:noFill/>
          <a:ln/>
        </p:spPr>
      </p:pic>
      <p:sp>
        <p:nvSpPr>
          <p:cNvPr id="79879" name="Rectangle 7"/>
          <p:cNvSpPr>
            <a:spLocks noChangeArrowheads="1"/>
          </p:cNvSpPr>
          <p:nvPr/>
        </p:nvSpPr>
        <p:spPr bwMode="auto">
          <a:xfrm>
            <a:off x="5148263" y="4437063"/>
            <a:ext cx="3527425" cy="366712"/>
          </a:xfrm>
          <a:prstGeom prst="rect">
            <a:avLst/>
          </a:prstGeom>
          <a:noFill/>
          <a:ln w="9525">
            <a:noFill/>
            <a:miter lim="800000"/>
            <a:headEnd/>
            <a:tailEnd/>
          </a:ln>
          <a:effectLst/>
        </p:spPr>
        <p:txBody>
          <a:bodyPr wrap="none" anchor="ctr">
            <a:spAutoFit/>
          </a:bodyPr>
          <a:lstStyle/>
          <a:p>
            <a:r>
              <a:rPr lang="en-GB" i="1"/>
              <a:t>Helix aspersa</a:t>
            </a:r>
            <a:r>
              <a:rPr lang="en-GB"/>
              <a:t> is good for rearing </a:t>
            </a: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p:txBody>
          <a:bodyPr/>
          <a:lstStyle/>
          <a:p>
            <a:r>
              <a:rPr lang="en-GB" sz="4000">
                <a:solidFill>
                  <a:schemeClr val="bg1"/>
                </a:solidFill>
              </a:rPr>
              <a:t>Diet: an example from Franchthi cave</a:t>
            </a:r>
            <a:endParaRPr lang="en-US" sz="4000">
              <a:solidFill>
                <a:schemeClr val="bg1"/>
              </a:solidFill>
            </a:endParaRPr>
          </a:p>
        </p:txBody>
      </p:sp>
      <p:sp>
        <p:nvSpPr>
          <p:cNvPr id="82947" name="Rectangle 3"/>
          <p:cNvSpPr>
            <a:spLocks noGrp="1" noChangeArrowheads="1"/>
          </p:cNvSpPr>
          <p:nvPr>
            <p:ph type="body" idx="1"/>
          </p:nvPr>
        </p:nvSpPr>
        <p:spPr/>
        <p:txBody>
          <a:bodyPr/>
          <a:lstStyle/>
          <a:p>
            <a:endParaRPr lang="en-US"/>
          </a:p>
        </p:txBody>
      </p:sp>
      <p:pic>
        <p:nvPicPr>
          <p:cNvPr id="82948" name="Picture 4" descr="DAF87CC8"/>
          <p:cNvPicPr>
            <a:picLocks noChangeAspect="1" noChangeArrowheads="1"/>
          </p:cNvPicPr>
          <p:nvPr/>
        </p:nvPicPr>
        <p:blipFill>
          <a:blip r:embed="rId2" cstate="print"/>
          <a:srcRect/>
          <a:stretch>
            <a:fillRect/>
          </a:stretch>
        </p:blipFill>
        <p:spPr bwMode="auto">
          <a:xfrm>
            <a:off x="2484438" y="2060575"/>
            <a:ext cx="4332287" cy="3940175"/>
          </a:xfrm>
          <a:prstGeom prst="rect">
            <a:avLst/>
          </a:prstGeom>
          <a:noFill/>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p:txBody>
          <a:bodyPr/>
          <a:lstStyle/>
          <a:p>
            <a:endParaRPr lang="en-US"/>
          </a:p>
        </p:txBody>
      </p:sp>
      <p:sp>
        <p:nvSpPr>
          <p:cNvPr id="83971" name="Rectangle 3"/>
          <p:cNvSpPr>
            <a:spLocks noGrp="1" noChangeArrowheads="1"/>
          </p:cNvSpPr>
          <p:nvPr>
            <p:ph type="body" idx="1"/>
          </p:nvPr>
        </p:nvSpPr>
        <p:spPr/>
        <p:txBody>
          <a:bodyPr/>
          <a:lstStyle/>
          <a:p>
            <a:endParaRPr lang="en-US"/>
          </a:p>
        </p:txBody>
      </p:sp>
      <p:pic>
        <p:nvPicPr>
          <p:cNvPr id="83972" name="Picture 4" descr="1EBBA616"/>
          <p:cNvPicPr>
            <a:picLocks noChangeAspect="1" noChangeArrowheads="1"/>
          </p:cNvPicPr>
          <p:nvPr/>
        </p:nvPicPr>
        <p:blipFill>
          <a:blip r:embed="rId2" cstate="print"/>
          <a:srcRect/>
          <a:stretch>
            <a:fillRect/>
          </a:stretch>
        </p:blipFill>
        <p:spPr bwMode="auto">
          <a:xfrm>
            <a:off x="539750" y="3357563"/>
            <a:ext cx="3240088" cy="2590800"/>
          </a:xfrm>
          <a:prstGeom prst="rect">
            <a:avLst/>
          </a:prstGeom>
          <a:noFill/>
        </p:spPr>
      </p:pic>
      <p:pic>
        <p:nvPicPr>
          <p:cNvPr id="83973" name="Picture 5" descr="879F294"/>
          <p:cNvPicPr>
            <a:picLocks noChangeAspect="1" noChangeArrowheads="1"/>
          </p:cNvPicPr>
          <p:nvPr/>
        </p:nvPicPr>
        <p:blipFill>
          <a:blip r:embed="rId3" cstate="print"/>
          <a:srcRect/>
          <a:stretch>
            <a:fillRect/>
          </a:stretch>
        </p:blipFill>
        <p:spPr bwMode="auto">
          <a:xfrm>
            <a:off x="539750" y="476250"/>
            <a:ext cx="3311525" cy="2655888"/>
          </a:xfrm>
          <a:prstGeom prst="rect">
            <a:avLst/>
          </a:prstGeom>
          <a:noFill/>
        </p:spPr>
      </p:pic>
      <p:pic>
        <p:nvPicPr>
          <p:cNvPr id="83974" name="Picture 6" descr="C827B9C2"/>
          <p:cNvPicPr>
            <a:picLocks noChangeAspect="1" noChangeArrowheads="1"/>
          </p:cNvPicPr>
          <p:nvPr/>
        </p:nvPicPr>
        <p:blipFill>
          <a:blip r:embed="rId4" cstate="print"/>
          <a:srcRect/>
          <a:stretch>
            <a:fillRect/>
          </a:stretch>
        </p:blipFill>
        <p:spPr bwMode="auto">
          <a:xfrm>
            <a:off x="4211638" y="1916113"/>
            <a:ext cx="3698875" cy="2947987"/>
          </a:xfrm>
          <a:prstGeom prst="rect">
            <a:avLst/>
          </a:prstGeom>
          <a:noFill/>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Textured">
  <a:themeElements>
    <a:clrScheme name="Textured 5">
      <a:dk1>
        <a:srgbClr val="003366"/>
      </a:dk1>
      <a:lt1>
        <a:srgbClr val="FFFFFF"/>
      </a:lt1>
      <a:dk2>
        <a:srgbClr val="2B5481"/>
      </a:dk2>
      <a:lt2>
        <a:srgbClr val="E5FFFF"/>
      </a:lt2>
      <a:accent1>
        <a:srgbClr val="009999"/>
      </a:accent1>
      <a:accent2>
        <a:srgbClr val="336699"/>
      </a:accent2>
      <a:accent3>
        <a:srgbClr val="ACB3C1"/>
      </a:accent3>
      <a:accent4>
        <a:srgbClr val="DADADA"/>
      </a:accent4>
      <a:accent5>
        <a:srgbClr val="AACACA"/>
      </a:accent5>
      <a:accent6>
        <a:srgbClr val="2D5C8A"/>
      </a:accent6>
      <a:hlink>
        <a:srgbClr val="00CCFF"/>
      </a:hlink>
      <a:folHlink>
        <a:srgbClr val="FFCC00"/>
      </a:folHlink>
    </a:clrScheme>
    <a:fontScheme name="Textured">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Textured 1">
        <a:dk1>
          <a:srgbClr val="660000"/>
        </a:dk1>
        <a:lt1>
          <a:srgbClr val="FFFFFF"/>
        </a:lt1>
        <a:dk2>
          <a:srgbClr val="800000"/>
        </a:dk2>
        <a:lt2>
          <a:srgbClr val="FFFFCC"/>
        </a:lt2>
        <a:accent1>
          <a:srgbClr val="BE7960"/>
        </a:accent1>
        <a:accent2>
          <a:srgbClr val="CC6600"/>
        </a:accent2>
        <a:accent3>
          <a:srgbClr val="C0AAAA"/>
        </a:accent3>
        <a:accent4>
          <a:srgbClr val="DADADA"/>
        </a:accent4>
        <a:accent5>
          <a:srgbClr val="DBBEB6"/>
        </a:accent5>
        <a:accent6>
          <a:srgbClr val="B95C00"/>
        </a:accent6>
        <a:hlink>
          <a:srgbClr val="FFCC66"/>
        </a:hlink>
        <a:folHlink>
          <a:srgbClr val="CC3300"/>
        </a:folHlink>
      </a:clrScheme>
      <a:clrMap bg1="dk2" tx1="lt1" bg2="dk1" tx2="lt2" accent1="accent1" accent2="accent2" accent3="accent3" accent4="accent4" accent5="accent5" accent6="accent6" hlink="hlink" folHlink="folHlink"/>
    </a:extraClrScheme>
    <a:extraClrScheme>
      <a:clrScheme name="Textured 2">
        <a:dk1>
          <a:srgbClr val="003300"/>
        </a:dk1>
        <a:lt1>
          <a:srgbClr val="FFFFFF"/>
        </a:lt1>
        <a:dk2>
          <a:srgbClr val="4D6A2A"/>
        </a:dk2>
        <a:lt2>
          <a:srgbClr val="CCFF99"/>
        </a:lt2>
        <a:accent1>
          <a:srgbClr val="33CC33"/>
        </a:accent1>
        <a:accent2>
          <a:srgbClr val="46562A"/>
        </a:accent2>
        <a:accent3>
          <a:srgbClr val="B2B9AC"/>
        </a:accent3>
        <a:accent4>
          <a:srgbClr val="DADADA"/>
        </a:accent4>
        <a:accent5>
          <a:srgbClr val="ADE2AD"/>
        </a:accent5>
        <a:accent6>
          <a:srgbClr val="3F4D25"/>
        </a:accent6>
        <a:hlink>
          <a:srgbClr val="009999"/>
        </a:hlink>
        <a:folHlink>
          <a:srgbClr val="CCCC00"/>
        </a:folHlink>
      </a:clrScheme>
      <a:clrMap bg1="dk2" tx1="lt1" bg2="dk1" tx2="lt2" accent1="accent1" accent2="accent2" accent3="accent3" accent4="accent4" accent5="accent5" accent6="accent6" hlink="hlink" folHlink="folHlink"/>
    </a:extraClrScheme>
    <a:extraClrScheme>
      <a:clrScheme name="Textured 3">
        <a:dk1>
          <a:srgbClr val="4E4E74"/>
        </a:dk1>
        <a:lt1>
          <a:srgbClr val="FFFFFF"/>
        </a:lt1>
        <a:dk2>
          <a:srgbClr val="666699"/>
        </a:dk2>
        <a:lt2>
          <a:srgbClr val="FFFFCC"/>
        </a:lt2>
        <a:accent1>
          <a:srgbClr val="5E5884"/>
        </a:accent1>
        <a:accent2>
          <a:srgbClr val="8AB29D"/>
        </a:accent2>
        <a:accent3>
          <a:srgbClr val="B8B8CA"/>
        </a:accent3>
        <a:accent4>
          <a:srgbClr val="DADADA"/>
        </a:accent4>
        <a:accent5>
          <a:srgbClr val="B6B4C2"/>
        </a:accent5>
        <a:accent6>
          <a:srgbClr val="7DA18E"/>
        </a:accent6>
        <a:hlink>
          <a:srgbClr val="FFFF99"/>
        </a:hlink>
        <a:folHlink>
          <a:srgbClr val="FFCC00"/>
        </a:folHlink>
      </a:clrScheme>
      <a:clrMap bg1="dk2" tx1="lt1" bg2="dk1" tx2="lt2" accent1="accent1" accent2="accent2" accent3="accent3" accent4="accent4" accent5="accent5" accent6="accent6" hlink="hlink" folHlink="folHlink"/>
    </a:extraClrScheme>
    <a:extraClrScheme>
      <a:clrScheme name="Textured 4">
        <a:dk1>
          <a:srgbClr val="004E4C"/>
        </a:dk1>
        <a:lt1>
          <a:srgbClr val="FFFFFF"/>
        </a:lt1>
        <a:dk2>
          <a:srgbClr val="006666"/>
        </a:dk2>
        <a:lt2>
          <a:srgbClr val="FFFFCC"/>
        </a:lt2>
        <a:accent1>
          <a:srgbClr val="FFCC00"/>
        </a:accent1>
        <a:accent2>
          <a:srgbClr val="00B0AC"/>
        </a:accent2>
        <a:accent3>
          <a:srgbClr val="AAB8B8"/>
        </a:accent3>
        <a:accent4>
          <a:srgbClr val="DADADA"/>
        </a:accent4>
        <a:accent5>
          <a:srgbClr val="FFE2AA"/>
        </a:accent5>
        <a:accent6>
          <a:srgbClr val="009F9B"/>
        </a:accent6>
        <a:hlink>
          <a:srgbClr val="BA7C3E"/>
        </a:hlink>
        <a:folHlink>
          <a:srgbClr val="724C00"/>
        </a:folHlink>
      </a:clrScheme>
      <a:clrMap bg1="dk2" tx1="lt1" bg2="dk1" tx2="lt2" accent1="accent1" accent2="accent2" accent3="accent3" accent4="accent4" accent5="accent5" accent6="accent6" hlink="hlink" folHlink="folHlink"/>
    </a:extraClrScheme>
    <a:extraClrScheme>
      <a:clrScheme name="Textured 5">
        <a:dk1>
          <a:srgbClr val="003366"/>
        </a:dk1>
        <a:lt1>
          <a:srgbClr val="FFFFFF"/>
        </a:lt1>
        <a:dk2>
          <a:srgbClr val="2B5481"/>
        </a:dk2>
        <a:lt2>
          <a:srgbClr val="E5FFFF"/>
        </a:lt2>
        <a:accent1>
          <a:srgbClr val="009999"/>
        </a:accent1>
        <a:accent2>
          <a:srgbClr val="336699"/>
        </a:accent2>
        <a:accent3>
          <a:srgbClr val="ACB3C1"/>
        </a:accent3>
        <a:accent4>
          <a:srgbClr val="DADADA"/>
        </a:accent4>
        <a:accent5>
          <a:srgbClr val="AACACA"/>
        </a:accent5>
        <a:accent6>
          <a:srgbClr val="2D5C8A"/>
        </a:accent6>
        <a:hlink>
          <a:srgbClr val="00CCFF"/>
        </a:hlink>
        <a:folHlink>
          <a:srgbClr val="FFCC00"/>
        </a:folHlink>
      </a:clrScheme>
      <a:clrMap bg1="dk2" tx1="lt1" bg2="dk1" tx2="lt2" accent1="accent1" accent2="accent2" accent3="accent3" accent4="accent4" accent5="accent5" accent6="accent6" hlink="hlink" folHlink="folHlink"/>
    </a:extraClrScheme>
    <a:extraClrScheme>
      <a:clrScheme name="Textured 6">
        <a:dk1>
          <a:srgbClr val="080808"/>
        </a:dk1>
        <a:lt1>
          <a:srgbClr val="FFFFFF"/>
        </a:lt1>
        <a:dk2>
          <a:srgbClr val="4D4D4D"/>
        </a:dk2>
        <a:lt2>
          <a:srgbClr val="FFFFFF"/>
        </a:lt2>
        <a:accent1>
          <a:srgbClr val="666699"/>
        </a:accent1>
        <a:accent2>
          <a:srgbClr val="3366CC"/>
        </a:accent2>
        <a:accent3>
          <a:srgbClr val="B2B2B2"/>
        </a:accent3>
        <a:accent4>
          <a:srgbClr val="DADADA"/>
        </a:accent4>
        <a:accent5>
          <a:srgbClr val="B8B8CA"/>
        </a:accent5>
        <a:accent6>
          <a:srgbClr val="2D5CB9"/>
        </a:accent6>
        <a:hlink>
          <a:srgbClr val="00CCFF"/>
        </a:hlink>
        <a:folHlink>
          <a:srgbClr val="CCCCFF"/>
        </a:folHlink>
      </a:clrScheme>
      <a:clrMap bg1="dk2" tx1="lt1" bg2="dk1" tx2="lt2" accent1="accent1" accent2="accent2" accent3="accent3" accent4="accent4" accent5="accent5" accent6="accent6" hlink="hlink" folHlink="folHlink"/>
    </a:extraClrScheme>
    <a:extraClrScheme>
      <a:clrScheme name="Textured 7">
        <a:dk1>
          <a:srgbClr val="000000"/>
        </a:dk1>
        <a:lt1>
          <a:srgbClr val="DBDAC2"/>
        </a:lt1>
        <a:dk2>
          <a:srgbClr val="827F4C"/>
        </a:dk2>
        <a:lt2>
          <a:srgbClr val="C0BC94"/>
        </a:lt2>
        <a:accent1>
          <a:srgbClr val="AAA578"/>
        </a:accent1>
        <a:accent2>
          <a:srgbClr val="A2A4AC"/>
        </a:accent2>
        <a:accent3>
          <a:srgbClr val="EAEADD"/>
        </a:accent3>
        <a:accent4>
          <a:srgbClr val="000000"/>
        </a:accent4>
        <a:accent5>
          <a:srgbClr val="D2CFBE"/>
        </a:accent5>
        <a:accent6>
          <a:srgbClr val="92949B"/>
        </a:accent6>
        <a:hlink>
          <a:srgbClr val="5B8800"/>
        </a:hlink>
        <a:folHlink>
          <a:srgbClr val="686532"/>
        </a:folHlink>
      </a:clrScheme>
      <a:clrMap bg1="lt1" tx1="dk1" bg2="lt2" tx2="dk2" accent1="accent1" accent2="accent2" accent3="accent3" accent4="accent4" accent5="accent5" accent6="accent6" hlink="hlink" folHlink="folHlink"/>
    </a:extraClrScheme>
    <a:extraClrScheme>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Textured</Template>
  <TotalTime>232</TotalTime>
  <Words>764</Words>
  <Application>Microsoft Office PowerPoint</Application>
  <PresentationFormat>On-screen Show (4:3)</PresentationFormat>
  <Paragraphs>138</Paragraphs>
  <Slides>31</Slides>
  <Notes>28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Arial</vt:lpstr>
      <vt:lpstr>Tahoma</vt:lpstr>
      <vt:lpstr>Wingdings</vt:lpstr>
      <vt:lpstr>Textured</vt:lpstr>
      <vt:lpstr>MOLLUSCS IN ARCHAEOLOGY</vt:lpstr>
      <vt:lpstr>Characteristics of molluscs</vt:lpstr>
      <vt:lpstr>Slide 3</vt:lpstr>
      <vt:lpstr>Slide 4</vt:lpstr>
      <vt:lpstr>Gastropoda</vt:lpstr>
      <vt:lpstr>Pelecypoda</vt:lpstr>
      <vt:lpstr>Land snails</vt:lpstr>
      <vt:lpstr>Molluscs are found in:</vt:lpstr>
      <vt:lpstr>Land snails</vt:lpstr>
      <vt:lpstr>Slide 10</vt:lpstr>
      <vt:lpstr>Slide 11</vt:lpstr>
      <vt:lpstr>Slide 12</vt:lpstr>
      <vt:lpstr>Land snails</vt:lpstr>
      <vt:lpstr>Slide 14</vt:lpstr>
      <vt:lpstr>Land snails</vt:lpstr>
      <vt:lpstr>Factors controlling species</vt:lpstr>
      <vt:lpstr>Slide 17</vt:lpstr>
      <vt:lpstr>Variation within species can be indicative of local conditions</vt:lpstr>
      <vt:lpstr>Taphonomy </vt:lpstr>
      <vt:lpstr>Slide 20</vt:lpstr>
      <vt:lpstr>Stages in the use of mollusc data</vt:lpstr>
      <vt:lpstr>Palaeoenvironmental reconstructions</vt:lpstr>
      <vt:lpstr>Slide 23</vt:lpstr>
      <vt:lpstr>Slide 24</vt:lpstr>
      <vt:lpstr>Slide 25</vt:lpstr>
      <vt:lpstr>Dating and stratigraphy</vt:lpstr>
      <vt:lpstr>Molluscs as stratigraphic indicators</vt:lpstr>
      <vt:lpstr>Slide 28</vt:lpstr>
      <vt:lpstr>Diet</vt:lpstr>
      <vt:lpstr>Diet: an example from Franchthi cave</vt:lpstr>
      <vt:lpstr>Slide 31</vt:lpstr>
    </vt:vector>
  </TitlesOfParts>
  <Company>University of Wales Lampeter</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SR014</dc:creator>
  <cp:lastModifiedBy>sr014</cp:lastModifiedBy>
  <cp:revision>8</cp:revision>
  <dcterms:created xsi:type="dcterms:W3CDTF">2005-11-09T15:51:06Z</dcterms:created>
  <dcterms:modified xsi:type="dcterms:W3CDTF">2011-10-29T13:48:10Z</dcterms:modified>
</cp:coreProperties>
</file>