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84" r:id="rId3"/>
    <p:sldId id="257" r:id="rId4"/>
    <p:sldId id="258" r:id="rId5"/>
    <p:sldId id="259" r:id="rId6"/>
    <p:sldId id="260" r:id="rId7"/>
    <p:sldId id="261" r:id="rId8"/>
    <p:sldId id="262" r:id="rId9"/>
    <p:sldId id="263" r:id="rId10"/>
    <p:sldId id="264" r:id="rId11"/>
    <p:sldId id="292" r:id="rId12"/>
    <p:sldId id="294" r:id="rId13"/>
    <p:sldId id="295" r:id="rId14"/>
    <p:sldId id="296" r:id="rId15"/>
    <p:sldId id="297" r:id="rId16"/>
    <p:sldId id="298" r:id="rId17"/>
    <p:sldId id="299" r:id="rId18"/>
    <p:sldId id="300" r:id="rId19"/>
    <p:sldId id="301" r:id="rId20"/>
    <p:sldId id="302" r:id="rId21"/>
    <p:sldId id="303" r:id="rId22"/>
    <p:sldId id="304" r:id="rId23"/>
    <p:sldId id="305"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24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A7EE1C9-FF14-4186-AA16-3B0ABCB2631B}" type="datetimeFigureOut">
              <a:rPr lang="en-GB" smtClean="0"/>
              <a:pPr/>
              <a:t>18/08/2016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A7EE1C9-FF14-4186-AA16-3B0ABCB2631B}" type="datetimeFigureOut">
              <a:rPr lang="en-GB" smtClean="0"/>
              <a:pPr/>
              <a:t>18/08/2016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7EE1C9-FF14-4186-AA16-3B0ABCB2631B}" type="datetimeFigureOut">
              <a:rPr lang="en-GB" smtClean="0"/>
              <a:pPr/>
              <a:t>18/08/2016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A7EE1C9-FF14-4186-AA16-3B0ABCB2631B}" type="datetimeFigureOut">
              <a:rPr lang="en-GB" smtClean="0"/>
              <a:pPr/>
              <a:t>18/08/2016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A7EE1C9-FF14-4186-AA16-3B0ABCB2631B}" type="datetimeFigureOut">
              <a:rPr lang="en-GB" smtClean="0"/>
              <a:pPr/>
              <a:t>18/08/2016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FF7FED-05BC-47B4-8E5D-4657A7310F3D}"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A7EE1C9-FF14-4186-AA16-3B0ABCB2631B}" type="datetimeFigureOut">
              <a:rPr lang="en-GB" smtClean="0"/>
              <a:pPr/>
              <a:t>18/08/2016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7EE1C9-FF14-4186-AA16-3B0ABCB2631B}" type="datetimeFigureOut">
              <a:rPr lang="en-GB" smtClean="0"/>
              <a:pPr/>
              <a:t>18/08/2016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7EE1C9-FF14-4186-AA16-3B0ABCB2631B}" type="datetimeFigureOut">
              <a:rPr lang="en-GB" smtClean="0"/>
              <a:pPr/>
              <a:t>18/08/2016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FF7FED-05BC-47B4-8E5D-4657A7310F3D}"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7EE1C9-FF14-4186-AA16-3B0ABCB2631B}" type="datetimeFigureOut">
              <a:rPr lang="en-GB" smtClean="0"/>
              <a:pPr/>
              <a:t>18/08/2016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A7EE1C9-FF14-4186-AA16-3B0ABCB2631B}" type="datetimeFigureOut">
              <a:rPr lang="en-GB" smtClean="0"/>
              <a:pPr/>
              <a:t>18/08/2016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7EE1C9-FF14-4186-AA16-3B0ABCB2631B}" type="datetimeFigureOut">
              <a:rPr lang="en-GB" smtClean="0"/>
              <a:pPr/>
              <a:t>18/08/2016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A7EE1C9-FF14-4186-AA16-3B0ABCB2631B}" type="datetimeFigureOut">
              <a:rPr lang="en-GB" smtClean="0"/>
              <a:pPr/>
              <a:t>18/08/2016</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5FF7FED-05BC-47B4-8E5D-4657A7310F3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Sources of Warfare</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Warfare: The Sources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3291050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a:r>
              <a:rPr lang="en-GB"/>
              <a:t>The period and the sources</a:t>
            </a:r>
          </a:p>
        </p:txBody>
      </p:sp>
      <p:sp>
        <p:nvSpPr>
          <p:cNvPr id="10243" name="Rectangle 3"/>
          <p:cNvSpPr>
            <a:spLocks noGrp="1" noChangeArrowheads="1"/>
          </p:cNvSpPr>
          <p:nvPr>
            <p:ph idx="1"/>
          </p:nvPr>
        </p:nvSpPr>
        <p:spPr/>
        <p:txBody>
          <a:bodyPr/>
          <a:lstStyle/>
          <a:p>
            <a:pPr>
              <a:lnSpc>
                <a:spcPct val="90000"/>
              </a:lnSpc>
            </a:pPr>
            <a:r>
              <a:rPr lang="en-GB" dirty="0"/>
              <a:t>The course covers both the archaic and the classical periods. </a:t>
            </a:r>
          </a:p>
          <a:p>
            <a:pPr>
              <a:lnSpc>
                <a:spcPct val="90000"/>
              </a:lnSpc>
            </a:pPr>
            <a:r>
              <a:rPr lang="en-GB" dirty="0"/>
              <a:t>The sources for this course are diverse and range from Homer to inscriptions. </a:t>
            </a:r>
          </a:p>
          <a:p>
            <a:pPr>
              <a:lnSpc>
                <a:spcPct val="90000"/>
              </a:lnSpc>
            </a:pPr>
            <a:r>
              <a:rPr lang="en-GB" dirty="0"/>
              <a:t>Warfare touches essentially all aspects of Greek life and thus information on it can be found in various settings and types of sources. </a:t>
            </a:r>
          </a:p>
        </p:txBody>
      </p:sp>
      <p:sp>
        <p:nvSpPr>
          <p:cNvPr id="2" name="Rectangle 1"/>
          <p:cNvSpPr/>
          <p:nvPr/>
        </p:nvSpPr>
        <p:spPr>
          <a:xfrm>
            <a:off x="971600" y="4149080"/>
            <a:ext cx="4455066"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C800-c300 BCE</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23528" y="188640"/>
            <a:ext cx="7772400" cy="504056"/>
          </a:xfrm>
        </p:spPr>
        <p:txBody>
          <a:bodyPr>
            <a:normAutofit fontScale="90000"/>
          </a:bodyPr>
          <a:lstStyle/>
          <a:p>
            <a:pPr marL="838200" indent="-838200"/>
            <a:r>
              <a:rPr lang="en-GB" dirty="0"/>
              <a:t>The Historical Sources</a:t>
            </a:r>
          </a:p>
        </p:txBody>
      </p:sp>
      <p:sp>
        <p:nvSpPr>
          <p:cNvPr id="11267" name="Rectangle 3"/>
          <p:cNvSpPr>
            <a:spLocks noGrp="1" noChangeArrowheads="1"/>
          </p:cNvSpPr>
          <p:nvPr>
            <p:ph idx="1"/>
          </p:nvPr>
        </p:nvSpPr>
        <p:spPr>
          <a:xfrm>
            <a:off x="323528" y="548680"/>
            <a:ext cx="8229600" cy="4392488"/>
          </a:xfrm>
        </p:spPr>
        <p:txBody>
          <a:bodyPr>
            <a:normAutofit lnSpcReduction="10000"/>
          </a:bodyPr>
          <a:lstStyle/>
          <a:p>
            <a:pPr>
              <a:lnSpc>
                <a:spcPct val="90000"/>
              </a:lnSpc>
            </a:pPr>
            <a:r>
              <a:rPr lang="en-GB" sz="2400" dirty="0"/>
              <a:t>The historical sources, </a:t>
            </a:r>
            <a:r>
              <a:rPr lang="en-GB" sz="2400" dirty="0" err="1"/>
              <a:t>Herodotos</a:t>
            </a:r>
            <a:r>
              <a:rPr lang="en-GB" sz="2400" dirty="0"/>
              <a:t>, Thucydides, Xenophon and </a:t>
            </a:r>
            <a:r>
              <a:rPr lang="en-GB" sz="2400" dirty="0" err="1"/>
              <a:t>Diodoros</a:t>
            </a:r>
            <a:r>
              <a:rPr lang="en-GB" sz="2400" dirty="0"/>
              <a:t>, provide information on warfare, tactics and the socio-political circumstances of warfare. </a:t>
            </a:r>
          </a:p>
          <a:p>
            <a:pPr>
              <a:lnSpc>
                <a:spcPct val="90000"/>
              </a:lnSpc>
            </a:pPr>
            <a:r>
              <a:rPr lang="en-GB" sz="2400" dirty="0"/>
              <a:t>They provide information and description of battles and campaigns. </a:t>
            </a:r>
          </a:p>
          <a:p>
            <a:pPr>
              <a:lnSpc>
                <a:spcPct val="90000"/>
              </a:lnSpc>
            </a:pPr>
            <a:r>
              <a:rPr lang="en-GB" sz="2400" dirty="0"/>
              <a:t>However, their usability as sources for Greek warfare depends on the author. </a:t>
            </a:r>
          </a:p>
          <a:p>
            <a:pPr>
              <a:lnSpc>
                <a:spcPct val="90000"/>
              </a:lnSpc>
            </a:pPr>
            <a:r>
              <a:rPr lang="en-GB" sz="2400" dirty="0"/>
              <a:t>For example, neither </a:t>
            </a:r>
            <a:r>
              <a:rPr lang="en-GB" sz="2400" dirty="0" err="1"/>
              <a:t>Herodotos</a:t>
            </a:r>
            <a:r>
              <a:rPr lang="en-GB" sz="2400" dirty="0"/>
              <a:t> not </a:t>
            </a:r>
            <a:r>
              <a:rPr lang="en-GB" sz="2400" dirty="0" err="1"/>
              <a:t>Diodoros</a:t>
            </a:r>
            <a:r>
              <a:rPr lang="en-GB" sz="2400" dirty="0"/>
              <a:t> were soldiers or generals themselves and also they did not witness the events they describe.</a:t>
            </a:r>
          </a:p>
          <a:p>
            <a:pPr>
              <a:lnSpc>
                <a:spcPct val="90000"/>
              </a:lnSpc>
            </a:pPr>
            <a:r>
              <a:rPr lang="en-GB" sz="2400" dirty="0"/>
              <a:t>On the other hand, both Thucydides and Xenophon were experienced generals and had a great knowledge of warfare. </a:t>
            </a:r>
          </a:p>
        </p:txBody>
      </p:sp>
      <p:sp>
        <p:nvSpPr>
          <p:cNvPr id="3" name="TextBox 2"/>
          <p:cNvSpPr txBox="1"/>
          <p:nvPr/>
        </p:nvSpPr>
        <p:spPr>
          <a:xfrm>
            <a:off x="395536" y="4941168"/>
            <a:ext cx="8481745" cy="1569660"/>
          </a:xfrm>
          <a:prstGeom prst="rect">
            <a:avLst/>
          </a:prstGeom>
          <a:noFill/>
        </p:spPr>
        <p:txBody>
          <a:bodyPr wrap="none" rtlCol="0">
            <a:spAutoFit/>
          </a:bodyPr>
          <a:lstStyle/>
          <a:p>
            <a:r>
              <a:rPr lang="en-GB" b="1" dirty="0" smtClean="0">
                <a:solidFill>
                  <a:srgbClr val="FF0000"/>
                </a:solidFill>
              </a:rPr>
              <a:t>To think about: Who’s more useful? The source that has a lot of knowledge </a:t>
            </a:r>
          </a:p>
          <a:p>
            <a:r>
              <a:rPr lang="en-GB" b="1" dirty="0" smtClean="0">
                <a:solidFill>
                  <a:srgbClr val="FF0000"/>
                </a:solidFill>
              </a:rPr>
              <a:t>but assumes the reader has knowledge too, or the source that has little </a:t>
            </a:r>
          </a:p>
          <a:p>
            <a:r>
              <a:rPr lang="en-GB" b="1" dirty="0" smtClean="0">
                <a:solidFill>
                  <a:srgbClr val="FF0000"/>
                </a:solidFill>
              </a:rPr>
              <a:t>knowledge and assumes that the reader has little knowledge too?</a:t>
            </a:r>
          </a:p>
          <a:p>
            <a:r>
              <a:rPr lang="en-GB" sz="2400" b="1" u="sng" dirty="0">
                <a:solidFill>
                  <a:srgbClr val="7030A0"/>
                </a:solidFill>
              </a:rPr>
              <a:t>READ: </a:t>
            </a:r>
            <a:r>
              <a:rPr lang="en-GB" sz="2400" b="1" u="sng" dirty="0" smtClean="0">
                <a:solidFill>
                  <a:srgbClr val="7030A0"/>
                </a:solidFill>
              </a:rPr>
              <a:t>Thucydides  Book 4</a:t>
            </a:r>
            <a:r>
              <a:rPr lang="en-GB" sz="2400" b="1" i="1" u="sng" dirty="0" smtClean="0">
                <a:solidFill>
                  <a:srgbClr val="7030A0"/>
                </a:solidFill>
              </a:rPr>
              <a:t>.</a:t>
            </a:r>
            <a:endParaRPr lang="en-GB" sz="2400" b="1" u="sng" dirty="0">
              <a:solidFill>
                <a:srgbClr val="7030A0"/>
              </a:solidFill>
            </a:endParaRPr>
          </a:p>
          <a:p>
            <a:endParaRPr lang="en-GB" b="1" dirty="0" smtClean="0">
              <a:solidFill>
                <a:srgbClr val="FF0000"/>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914400" y="274638"/>
            <a:ext cx="7772400" cy="346050"/>
          </a:xfrm>
        </p:spPr>
        <p:txBody>
          <a:bodyPr>
            <a:normAutofit fontScale="90000"/>
          </a:bodyPr>
          <a:lstStyle/>
          <a:p>
            <a:pPr marL="838200" indent="-838200"/>
            <a:r>
              <a:rPr lang="en-GB" dirty="0"/>
              <a:t>Poets and Playwrights</a:t>
            </a:r>
          </a:p>
        </p:txBody>
      </p:sp>
      <p:sp>
        <p:nvSpPr>
          <p:cNvPr id="12291" name="Rectangle 3"/>
          <p:cNvSpPr>
            <a:spLocks noGrp="1" noChangeArrowheads="1"/>
          </p:cNvSpPr>
          <p:nvPr>
            <p:ph idx="1"/>
          </p:nvPr>
        </p:nvSpPr>
        <p:spPr>
          <a:xfrm>
            <a:off x="539552" y="692696"/>
            <a:ext cx="8229600" cy="4876800"/>
          </a:xfrm>
        </p:spPr>
        <p:txBody>
          <a:bodyPr/>
          <a:lstStyle/>
          <a:p>
            <a:pPr>
              <a:lnSpc>
                <a:spcPct val="80000"/>
              </a:lnSpc>
            </a:pPr>
            <a:r>
              <a:rPr lang="en-GB" sz="2800" dirty="0"/>
              <a:t>Information about warfare can also be gleaned from poetry and drama. </a:t>
            </a:r>
          </a:p>
          <a:p>
            <a:pPr>
              <a:lnSpc>
                <a:spcPct val="80000"/>
              </a:lnSpc>
            </a:pPr>
            <a:r>
              <a:rPr lang="en-GB" sz="2800" dirty="0"/>
              <a:t>Homer is our greatest source for early archaic warfare but it is a source with a myriad problems. </a:t>
            </a:r>
          </a:p>
          <a:p>
            <a:pPr>
              <a:lnSpc>
                <a:spcPct val="80000"/>
              </a:lnSpc>
            </a:pPr>
            <a:r>
              <a:rPr lang="en-GB" sz="2800" dirty="0"/>
              <a:t>Poets, especially of the archaic period, such as </a:t>
            </a:r>
            <a:r>
              <a:rPr lang="en-GB" sz="2800" dirty="0" err="1"/>
              <a:t>Alkaios</a:t>
            </a:r>
            <a:r>
              <a:rPr lang="en-GB" sz="2800" dirty="0"/>
              <a:t>, </a:t>
            </a:r>
            <a:r>
              <a:rPr lang="en-GB" sz="2800" dirty="0" err="1"/>
              <a:t>Tyrtaios</a:t>
            </a:r>
            <a:r>
              <a:rPr lang="en-GB" sz="2800" dirty="0"/>
              <a:t> and </a:t>
            </a:r>
            <a:r>
              <a:rPr lang="en-GB" sz="2800" dirty="0" err="1"/>
              <a:t>Archilochos</a:t>
            </a:r>
            <a:r>
              <a:rPr lang="en-GB" sz="2800" dirty="0"/>
              <a:t> can also provide information on warfare. </a:t>
            </a:r>
          </a:p>
          <a:p>
            <a:pPr>
              <a:lnSpc>
                <a:spcPct val="80000"/>
              </a:lnSpc>
            </a:pPr>
            <a:r>
              <a:rPr lang="en-GB" sz="2800" dirty="0"/>
              <a:t>Attic drama and particularly comedy (Aristophanes) also provides information, although mainly on the political and social side of warfare. </a:t>
            </a:r>
          </a:p>
        </p:txBody>
      </p:sp>
      <p:sp>
        <p:nvSpPr>
          <p:cNvPr id="2" name="TextBox 1"/>
          <p:cNvSpPr txBox="1"/>
          <p:nvPr/>
        </p:nvSpPr>
        <p:spPr>
          <a:xfrm>
            <a:off x="467544" y="4869160"/>
            <a:ext cx="7563930" cy="1354217"/>
          </a:xfrm>
          <a:prstGeom prst="rect">
            <a:avLst/>
          </a:prstGeom>
          <a:noFill/>
        </p:spPr>
        <p:txBody>
          <a:bodyPr wrap="none" rtlCol="0">
            <a:spAutoFit/>
          </a:bodyPr>
          <a:lstStyle/>
          <a:p>
            <a:r>
              <a:rPr lang="en-GB" b="1" dirty="0" smtClean="0">
                <a:solidFill>
                  <a:srgbClr val="FF0000"/>
                </a:solidFill>
              </a:rPr>
              <a:t>To think about: How problematic can poetic language be for understanding</a:t>
            </a:r>
          </a:p>
          <a:p>
            <a:r>
              <a:rPr lang="en-GB" b="1" dirty="0" smtClean="0">
                <a:solidFill>
                  <a:srgbClr val="FF0000"/>
                </a:solidFill>
              </a:rPr>
              <a:t>Specifics of Greek warfare? Particularly in translation…</a:t>
            </a:r>
          </a:p>
          <a:p>
            <a:r>
              <a:rPr lang="en-GB" b="1" dirty="0" smtClean="0">
                <a:solidFill>
                  <a:srgbClr val="FF0000"/>
                </a:solidFill>
              </a:rPr>
              <a:t>SO: how do you minimise this problem?</a:t>
            </a:r>
          </a:p>
          <a:p>
            <a:r>
              <a:rPr lang="en-GB" sz="2800" b="1" dirty="0" smtClean="0">
                <a:solidFill>
                  <a:srgbClr val="7030A0"/>
                </a:solidFill>
              </a:rPr>
              <a:t>Read </a:t>
            </a:r>
            <a:r>
              <a:rPr lang="en-GB" sz="2800" b="1" dirty="0" err="1" smtClean="0">
                <a:solidFill>
                  <a:srgbClr val="7030A0"/>
                </a:solidFill>
              </a:rPr>
              <a:t>Tyrtaeus</a:t>
            </a:r>
            <a:r>
              <a:rPr lang="en-GB" sz="2800" b="1" dirty="0" smtClean="0">
                <a:solidFill>
                  <a:srgbClr val="7030A0"/>
                </a:solidFill>
              </a:rPr>
              <a:t> Elegies.</a:t>
            </a:r>
            <a:endParaRPr lang="en-GB" sz="2800" b="1" dirty="0">
              <a:solidFill>
                <a:srgbClr val="7030A0"/>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51520" y="116632"/>
            <a:ext cx="7772400" cy="648072"/>
          </a:xfrm>
        </p:spPr>
        <p:txBody>
          <a:bodyPr>
            <a:normAutofit fontScale="90000"/>
          </a:bodyPr>
          <a:lstStyle/>
          <a:p>
            <a:pPr marL="838200" indent="-838200"/>
            <a:r>
              <a:rPr lang="en-GB" dirty="0"/>
              <a:t>The Philosophical sources</a:t>
            </a:r>
          </a:p>
        </p:txBody>
      </p:sp>
      <p:sp>
        <p:nvSpPr>
          <p:cNvPr id="13315" name="Rectangle 3"/>
          <p:cNvSpPr>
            <a:spLocks noGrp="1" noChangeArrowheads="1"/>
          </p:cNvSpPr>
          <p:nvPr>
            <p:ph idx="1"/>
          </p:nvPr>
        </p:nvSpPr>
        <p:spPr>
          <a:xfrm>
            <a:off x="395536" y="692696"/>
            <a:ext cx="7772400" cy="4572000"/>
          </a:xfrm>
        </p:spPr>
        <p:txBody>
          <a:bodyPr/>
          <a:lstStyle/>
          <a:p>
            <a:r>
              <a:rPr lang="en-GB" dirty="0"/>
              <a:t>Aristotle and Plato are also valuable sources mainly on the social and political aspects of warfare. </a:t>
            </a:r>
          </a:p>
          <a:p>
            <a:r>
              <a:rPr lang="en-GB" dirty="0"/>
              <a:t>Both, however, have a definite philosophical agenda and they are more interested in warfare theoretically rather than practically. </a:t>
            </a:r>
            <a:endParaRPr lang="en-GB" dirty="0" smtClean="0"/>
          </a:p>
          <a:p>
            <a:r>
              <a:rPr lang="en-GB" dirty="0" smtClean="0"/>
              <a:t>Xenophon’s philosophical texts can also be helpful, but he has an agenda as well. </a:t>
            </a:r>
            <a:endParaRPr lang="en-GB" dirty="0"/>
          </a:p>
        </p:txBody>
      </p:sp>
      <p:sp>
        <p:nvSpPr>
          <p:cNvPr id="2" name="TextBox 1"/>
          <p:cNvSpPr txBox="1"/>
          <p:nvPr/>
        </p:nvSpPr>
        <p:spPr>
          <a:xfrm>
            <a:off x="539552" y="4149080"/>
            <a:ext cx="8102346" cy="2308324"/>
          </a:xfrm>
          <a:prstGeom prst="rect">
            <a:avLst/>
          </a:prstGeom>
          <a:noFill/>
        </p:spPr>
        <p:txBody>
          <a:bodyPr wrap="none" rtlCol="0">
            <a:spAutoFit/>
          </a:bodyPr>
          <a:lstStyle/>
          <a:p>
            <a:r>
              <a:rPr lang="en-GB" b="1" dirty="0" smtClean="0">
                <a:solidFill>
                  <a:srgbClr val="FF0000"/>
                </a:solidFill>
              </a:rPr>
              <a:t>TTA:  How much information can we get on a “by-the-way” basis from </a:t>
            </a:r>
          </a:p>
          <a:p>
            <a:r>
              <a:rPr lang="en-GB" b="1" dirty="0" smtClean="0">
                <a:solidFill>
                  <a:srgbClr val="FF0000"/>
                </a:solidFill>
              </a:rPr>
              <a:t>these sources?</a:t>
            </a:r>
          </a:p>
          <a:p>
            <a:r>
              <a:rPr lang="en-GB" b="1" dirty="0" smtClean="0">
                <a:solidFill>
                  <a:srgbClr val="FF0000"/>
                </a:solidFill>
              </a:rPr>
              <a:t>For example, in the </a:t>
            </a:r>
            <a:r>
              <a:rPr lang="en-GB" b="1" i="1" dirty="0" smtClean="0">
                <a:solidFill>
                  <a:srgbClr val="FF0000"/>
                </a:solidFill>
              </a:rPr>
              <a:t>Laches</a:t>
            </a:r>
            <a:r>
              <a:rPr lang="en-GB" b="1" dirty="0" smtClean="0">
                <a:solidFill>
                  <a:srgbClr val="FF0000"/>
                </a:solidFill>
              </a:rPr>
              <a:t> the discussion is about bravery. But we also learn</a:t>
            </a:r>
          </a:p>
          <a:p>
            <a:r>
              <a:rPr lang="en-GB" b="1" dirty="0" smtClean="0">
                <a:solidFill>
                  <a:srgbClr val="FF0000"/>
                </a:solidFill>
              </a:rPr>
              <a:t>that there were offers for professional coaching for soldiers. How much does that</a:t>
            </a:r>
          </a:p>
          <a:p>
            <a:r>
              <a:rPr lang="en-GB" b="1" dirty="0" smtClean="0">
                <a:solidFill>
                  <a:srgbClr val="FF0000"/>
                </a:solidFill>
              </a:rPr>
              <a:t>affect our understanding of hoplites?</a:t>
            </a:r>
          </a:p>
          <a:p>
            <a:endParaRPr lang="en-GB" b="1" dirty="0">
              <a:solidFill>
                <a:srgbClr val="FF0000"/>
              </a:solidFill>
            </a:endParaRPr>
          </a:p>
          <a:p>
            <a:r>
              <a:rPr lang="en-GB" sz="3600" b="1" u="sng" dirty="0" smtClean="0">
                <a:solidFill>
                  <a:srgbClr val="7030A0"/>
                </a:solidFill>
              </a:rPr>
              <a:t>READ: Plato’s </a:t>
            </a:r>
            <a:r>
              <a:rPr lang="en-GB" sz="3600" b="1" i="1" u="sng" dirty="0" smtClean="0">
                <a:solidFill>
                  <a:srgbClr val="7030A0"/>
                </a:solidFill>
              </a:rPr>
              <a:t>Laches.</a:t>
            </a:r>
            <a:endParaRPr lang="en-GB" sz="3600" b="1" u="sng" dirty="0" smtClean="0">
              <a:solidFill>
                <a:srgbClr val="7030A0"/>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536" y="116632"/>
            <a:ext cx="7772400" cy="792088"/>
          </a:xfrm>
        </p:spPr>
        <p:txBody>
          <a:bodyPr/>
          <a:lstStyle/>
          <a:p>
            <a:pPr marL="838200" indent="-838200"/>
            <a:r>
              <a:rPr lang="en-GB" dirty="0"/>
              <a:t>The Expert Manuals</a:t>
            </a:r>
          </a:p>
        </p:txBody>
      </p:sp>
      <p:sp>
        <p:nvSpPr>
          <p:cNvPr id="14339" name="Rectangle 3"/>
          <p:cNvSpPr>
            <a:spLocks noGrp="1" noChangeArrowheads="1"/>
          </p:cNvSpPr>
          <p:nvPr>
            <p:ph idx="1"/>
          </p:nvPr>
        </p:nvSpPr>
        <p:spPr>
          <a:xfrm>
            <a:off x="685800" y="764704"/>
            <a:ext cx="7772400" cy="3672408"/>
          </a:xfrm>
        </p:spPr>
        <p:txBody>
          <a:bodyPr>
            <a:normAutofit fontScale="92500" lnSpcReduction="20000"/>
          </a:bodyPr>
          <a:lstStyle/>
          <a:p>
            <a:pPr>
              <a:lnSpc>
                <a:spcPct val="90000"/>
              </a:lnSpc>
            </a:pPr>
            <a:r>
              <a:rPr lang="en-GB" sz="2800" dirty="0"/>
              <a:t>The fourth century BCE saw an increase of professionalism in all aspects of life but particularly warfare.</a:t>
            </a:r>
          </a:p>
          <a:p>
            <a:pPr>
              <a:lnSpc>
                <a:spcPct val="90000"/>
              </a:lnSpc>
            </a:pPr>
            <a:r>
              <a:rPr lang="en-GB" sz="2800" dirty="0"/>
              <a:t>This gave rise to the writing of manuals on different aspects of warfare, some of which survive such as </a:t>
            </a:r>
            <a:r>
              <a:rPr lang="en-GB" sz="2800" dirty="0" err="1"/>
              <a:t>Aineias</a:t>
            </a:r>
            <a:r>
              <a:rPr lang="en-GB" sz="2800" dirty="0"/>
              <a:t> the Tactician and Xenophon’s </a:t>
            </a:r>
            <a:r>
              <a:rPr lang="en-GB" sz="2800" i="1" dirty="0"/>
              <a:t>The Cavalry Commander</a:t>
            </a:r>
            <a:r>
              <a:rPr lang="en-GB" sz="2800" dirty="0"/>
              <a:t>.</a:t>
            </a:r>
          </a:p>
          <a:p>
            <a:pPr>
              <a:lnSpc>
                <a:spcPct val="90000"/>
              </a:lnSpc>
            </a:pPr>
            <a:r>
              <a:rPr lang="en-GB" sz="2800" dirty="0"/>
              <a:t>These are particularly useful in our understanding of warfare from the point of view of the professional commander. </a:t>
            </a:r>
            <a:endParaRPr lang="en-GB" sz="2800" dirty="0" smtClean="0"/>
          </a:p>
          <a:p>
            <a:pPr>
              <a:lnSpc>
                <a:spcPct val="90000"/>
              </a:lnSpc>
            </a:pPr>
            <a:r>
              <a:rPr lang="en-GB" sz="2800" dirty="0" smtClean="0"/>
              <a:t>Later manuals can also be helpful, but be wary of their lateness</a:t>
            </a:r>
            <a:endParaRPr lang="en-GB" sz="2800" dirty="0"/>
          </a:p>
        </p:txBody>
      </p:sp>
      <p:sp>
        <p:nvSpPr>
          <p:cNvPr id="2" name="Rectangle 1"/>
          <p:cNvSpPr/>
          <p:nvPr/>
        </p:nvSpPr>
        <p:spPr>
          <a:xfrm>
            <a:off x="395536" y="4437112"/>
            <a:ext cx="8496944" cy="1754326"/>
          </a:xfrm>
          <a:prstGeom prst="rect">
            <a:avLst/>
          </a:prstGeom>
        </p:spPr>
        <p:txBody>
          <a:bodyPr wrap="square">
            <a:spAutoFit/>
          </a:bodyPr>
          <a:lstStyle/>
          <a:p>
            <a:r>
              <a:rPr lang="en-GB" b="1" dirty="0">
                <a:solidFill>
                  <a:srgbClr val="FF0000"/>
                </a:solidFill>
              </a:rPr>
              <a:t>TTA:  </a:t>
            </a:r>
            <a:r>
              <a:rPr lang="en-GB" b="1" dirty="0" smtClean="0">
                <a:solidFill>
                  <a:srgbClr val="FF0000"/>
                </a:solidFill>
              </a:rPr>
              <a:t>How much do expert manuals denote a change in Greek warfare?  What does an “expert” manual mean? And is it more than essentially the experiences of only one person?</a:t>
            </a:r>
            <a:endParaRPr lang="en-GB" b="1" dirty="0">
              <a:solidFill>
                <a:srgbClr val="FF0000"/>
              </a:solidFill>
            </a:endParaRPr>
          </a:p>
          <a:p>
            <a:endParaRPr lang="en-GB" b="1" dirty="0">
              <a:solidFill>
                <a:srgbClr val="FF0000"/>
              </a:solidFill>
            </a:endParaRPr>
          </a:p>
          <a:p>
            <a:r>
              <a:rPr lang="en-GB" sz="3600" b="1" u="sng" dirty="0">
                <a:solidFill>
                  <a:srgbClr val="7030A0"/>
                </a:solidFill>
              </a:rPr>
              <a:t>READ: </a:t>
            </a:r>
            <a:r>
              <a:rPr lang="en-GB" sz="3600" b="1" u="sng" dirty="0" smtClean="0">
                <a:solidFill>
                  <a:srgbClr val="7030A0"/>
                </a:solidFill>
              </a:rPr>
              <a:t>Xenophon’s Cavalry Commander</a:t>
            </a:r>
            <a:r>
              <a:rPr lang="en-GB" sz="3600" b="1" i="1" u="sng" dirty="0" smtClean="0">
                <a:solidFill>
                  <a:srgbClr val="7030A0"/>
                </a:solidFill>
              </a:rPr>
              <a:t>.</a:t>
            </a:r>
            <a:endParaRPr lang="en-GB" sz="3600" b="1" u="sng" dirty="0">
              <a:solidFill>
                <a:srgbClr val="7030A0"/>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79512" y="116632"/>
            <a:ext cx="7772400" cy="576064"/>
          </a:xfrm>
        </p:spPr>
        <p:txBody>
          <a:bodyPr>
            <a:normAutofit fontScale="90000"/>
          </a:bodyPr>
          <a:lstStyle/>
          <a:p>
            <a:r>
              <a:rPr lang="en-GB" dirty="0"/>
              <a:t>The </a:t>
            </a:r>
            <a:r>
              <a:rPr lang="en-GB" dirty="0" err="1"/>
              <a:t>Epigraphical</a:t>
            </a:r>
            <a:r>
              <a:rPr lang="en-GB" dirty="0"/>
              <a:t> Sources </a:t>
            </a:r>
          </a:p>
        </p:txBody>
      </p:sp>
      <p:sp>
        <p:nvSpPr>
          <p:cNvPr id="15363" name="Rectangle 3"/>
          <p:cNvSpPr>
            <a:spLocks noGrp="1" noChangeArrowheads="1"/>
          </p:cNvSpPr>
          <p:nvPr>
            <p:ph idx="1"/>
          </p:nvPr>
        </p:nvSpPr>
        <p:spPr>
          <a:xfrm>
            <a:off x="956266" y="620688"/>
            <a:ext cx="7772400" cy="4572000"/>
          </a:xfrm>
        </p:spPr>
        <p:txBody>
          <a:bodyPr>
            <a:normAutofit lnSpcReduction="10000"/>
          </a:bodyPr>
          <a:lstStyle/>
          <a:p>
            <a:pPr>
              <a:lnSpc>
                <a:spcPct val="90000"/>
              </a:lnSpc>
            </a:pPr>
            <a:r>
              <a:rPr lang="en-GB" sz="2800" dirty="0"/>
              <a:t>Epigraphy is useful in the study of some aspects of Greek warfare. </a:t>
            </a:r>
          </a:p>
          <a:p>
            <a:pPr>
              <a:lnSpc>
                <a:spcPct val="90000"/>
              </a:lnSpc>
            </a:pPr>
            <a:r>
              <a:rPr lang="en-GB" sz="2800" dirty="0"/>
              <a:t>There are lists of casualties from different campaigns.</a:t>
            </a:r>
          </a:p>
          <a:p>
            <a:pPr>
              <a:lnSpc>
                <a:spcPct val="90000"/>
              </a:lnSpc>
            </a:pPr>
            <a:r>
              <a:rPr lang="en-GB" sz="2800" dirty="0"/>
              <a:t>There are also lists of </a:t>
            </a:r>
            <a:r>
              <a:rPr lang="en-GB" sz="2800" dirty="0" err="1"/>
              <a:t>ephebes</a:t>
            </a:r>
            <a:r>
              <a:rPr lang="en-GB" sz="2800" dirty="0"/>
              <a:t> that have gone through their military training. </a:t>
            </a:r>
          </a:p>
          <a:p>
            <a:pPr>
              <a:lnSpc>
                <a:spcPct val="90000"/>
              </a:lnSpc>
            </a:pPr>
            <a:r>
              <a:rPr lang="en-GB" sz="2800" dirty="0"/>
              <a:t>There are lists of ships and </a:t>
            </a:r>
            <a:r>
              <a:rPr lang="en-GB" sz="2800" dirty="0" err="1"/>
              <a:t>equipments</a:t>
            </a:r>
            <a:r>
              <a:rPr lang="en-GB" sz="2800" dirty="0"/>
              <a:t> from some of the great naval powers of the Mediterranean, such as Athens</a:t>
            </a:r>
            <a:r>
              <a:rPr lang="en-GB" sz="2800" dirty="0" smtClean="0"/>
              <a:t>.</a:t>
            </a:r>
          </a:p>
          <a:p>
            <a:pPr>
              <a:lnSpc>
                <a:spcPct val="90000"/>
              </a:lnSpc>
            </a:pPr>
            <a:r>
              <a:rPr lang="en-GB" sz="2800" dirty="0" smtClean="0"/>
              <a:t>Epigraphy can provide us with data, but interpretation is critical! </a:t>
            </a:r>
            <a:endParaRPr lang="en-GB" sz="2800" dirty="0"/>
          </a:p>
        </p:txBody>
      </p:sp>
      <p:sp>
        <p:nvSpPr>
          <p:cNvPr id="4" name="Rectangle 3"/>
          <p:cNvSpPr/>
          <p:nvPr/>
        </p:nvSpPr>
        <p:spPr>
          <a:xfrm>
            <a:off x="251520" y="4869160"/>
            <a:ext cx="8496944" cy="1754326"/>
          </a:xfrm>
          <a:prstGeom prst="rect">
            <a:avLst/>
          </a:prstGeom>
        </p:spPr>
        <p:txBody>
          <a:bodyPr wrap="square">
            <a:spAutoFit/>
          </a:bodyPr>
          <a:lstStyle/>
          <a:p>
            <a:r>
              <a:rPr lang="en-GB" b="1" dirty="0">
                <a:solidFill>
                  <a:srgbClr val="FF0000"/>
                </a:solidFill>
              </a:rPr>
              <a:t>TTA:  </a:t>
            </a:r>
            <a:r>
              <a:rPr lang="en-GB" b="1" dirty="0" smtClean="0">
                <a:solidFill>
                  <a:srgbClr val="FF0000"/>
                </a:solidFill>
              </a:rPr>
              <a:t>What are the problems with using inscriptions? How much information can you actually glean from an inscription? How can you use this information in conjunction with other sources?</a:t>
            </a:r>
            <a:endParaRPr lang="en-GB" b="1" dirty="0">
              <a:solidFill>
                <a:srgbClr val="FF0000"/>
              </a:solidFill>
            </a:endParaRPr>
          </a:p>
          <a:p>
            <a:endParaRPr lang="en-GB" b="1" dirty="0">
              <a:solidFill>
                <a:srgbClr val="FF0000"/>
              </a:solidFill>
            </a:endParaRPr>
          </a:p>
          <a:p>
            <a:r>
              <a:rPr lang="en-GB" sz="3600" b="1" u="sng" dirty="0">
                <a:solidFill>
                  <a:srgbClr val="7030A0"/>
                </a:solidFill>
              </a:rPr>
              <a:t>READ: </a:t>
            </a:r>
            <a:r>
              <a:rPr lang="en-GB" sz="3600" b="1" u="sng" dirty="0" smtClean="0">
                <a:solidFill>
                  <a:srgbClr val="7030A0"/>
                </a:solidFill>
              </a:rPr>
              <a:t>IG II2 1606 </a:t>
            </a:r>
            <a:r>
              <a:rPr lang="en-GB" sz="1600" b="1" u="sng" dirty="0" smtClean="0">
                <a:solidFill>
                  <a:srgbClr val="7030A0"/>
                </a:solidFill>
              </a:rPr>
              <a:t>(translation available on Moodle)</a:t>
            </a:r>
            <a:r>
              <a:rPr lang="en-GB" sz="2400" b="1" i="1" u="sng" dirty="0" smtClean="0">
                <a:solidFill>
                  <a:srgbClr val="7030A0"/>
                </a:solidFill>
              </a:rPr>
              <a:t>.</a:t>
            </a:r>
            <a:endParaRPr lang="en-GB" sz="2400" b="1" u="sng" dirty="0">
              <a:solidFill>
                <a:srgbClr val="7030A0"/>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23528" y="19911"/>
            <a:ext cx="7772400" cy="672785"/>
          </a:xfrm>
        </p:spPr>
        <p:txBody>
          <a:bodyPr>
            <a:normAutofit fontScale="90000"/>
          </a:bodyPr>
          <a:lstStyle/>
          <a:p>
            <a:pPr marL="838200" indent="-838200"/>
            <a:r>
              <a:rPr lang="en-GB" dirty="0"/>
              <a:t>Iconography </a:t>
            </a:r>
          </a:p>
        </p:txBody>
      </p:sp>
      <p:sp>
        <p:nvSpPr>
          <p:cNvPr id="16387" name="Rectangle 3"/>
          <p:cNvSpPr>
            <a:spLocks noGrp="1" noChangeArrowheads="1"/>
          </p:cNvSpPr>
          <p:nvPr>
            <p:ph idx="1"/>
          </p:nvPr>
        </p:nvSpPr>
        <p:spPr>
          <a:xfrm>
            <a:off x="827584" y="620688"/>
            <a:ext cx="7772400" cy="4572000"/>
          </a:xfrm>
        </p:spPr>
        <p:txBody>
          <a:bodyPr/>
          <a:lstStyle/>
          <a:p>
            <a:pPr>
              <a:lnSpc>
                <a:spcPct val="90000"/>
              </a:lnSpc>
            </a:pPr>
            <a:r>
              <a:rPr lang="en-GB" sz="2800" dirty="0"/>
              <a:t>Vase-paintings, reliefs, sculpture and types on coins provide us with a multitude of information on warfare. </a:t>
            </a:r>
          </a:p>
          <a:p>
            <a:pPr>
              <a:lnSpc>
                <a:spcPct val="90000"/>
              </a:lnSpc>
            </a:pPr>
            <a:r>
              <a:rPr lang="en-GB" sz="2800" dirty="0"/>
              <a:t>That includes not only the social aspects of warfare, such as the myriad scenes of the soldier’s farewell but also specific information on the techniques of fighting, both individually and in cohorts. </a:t>
            </a:r>
          </a:p>
          <a:p>
            <a:pPr>
              <a:lnSpc>
                <a:spcPct val="90000"/>
              </a:lnSpc>
            </a:pPr>
            <a:r>
              <a:rPr lang="en-GB" sz="2800" dirty="0"/>
              <a:t>However such material are art and as such they need to be viewed with a critical eye. </a:t>
            </a:r>
          </a:p>
        </p:txBody>
      </p:sp>
      <p:sp>
        <p:nvSpPr>
          <p:cNvPr id="4" name="Rectangle 3"/>
          <p:cNvSpPr/>
          <p:nvPr/>
        </p:nvSpPr>
        <p:spPr>
          <a:xfrm>
            <a:off x="251520" y="4869160"/>
            <a:ext cx="8496944" cy="1815882"/>
          </a:xfrm>
          <a:prstGeom prst="rect">
            <a:avLst/>
          </a:prstGeom>
        </p:spPr>
        <p:txBody>
          <a:bodyPr wrap="square">
            <a:spAutoFit/>
          </a:bodyPr>
          <a:lstStyle/>
          <a:p>
            <a:r>
              <a:rPr lang="en-GB" b="1" dirty="0">
                <a:solidFill>
                  <a:srgbClr val="FF0000"/>
                </a:solidFill>
              </a:rPr>
              <a:t>TTA:  </a:t>
            </a:r>
            <a:r>
              <a:rPr lang="en-GB" b="1" dirty="0" smtClean="0">
                <a:solidFill>
                  <a:srgbClr val="FF0000"/>
                </a:solidFill>
              </a:rPr>
              <a:t>What can you gain by using iconographic evidence? What are the problems with iconography? What are the differences in approach between using a vase-painting and a temple frieze? Who decides and who executes art?</a:t>
            </a:r>
            <a:endParaRPr lang="en-GB" b="1" dirty="0">
              <a:solidFill>
                <a:srgbClr val="FF0000"/>
              </a:solidFill>
            </a:endParaRPr>
          </a:p>
          <a:p>
            <a:r>
              <a:rPr lang="en-GB" sz="2000" b="1" u="sng" dirty="0" smtClean="0">
                <a:solidFill>
                  <a:srgbClr val="7030A0"/>
                </a:solidFill>
              </a:rPr>
              <a:t>CONSIDER: The scenes on the eastern frieze of the </a:t>
            </a:r>
            <a:r>
              <a:rPr lang="en-GB" sz="2000" b="1" u="sng" dirty="0" err="1" smtClean="0">
                <a:solidFill>
                  <a:srgbClr val="7030A0"/>
                </a:solidFill>
              </a:rPr>
              <a:t>Siphnian</a:t>
            </a:r>
            <a:r>
              <a:rPr lang="en-GB" sz="2000" b="1" u="sng" dirty="0" smtClean="0">
                <a:solidFill>
                  <a:srgbClr val="7030A0"/>
                </a:solidFill>
              </a:rPr>
              <a:t> Treasury </a:t>
            </a:r>
            <a:r>
              <a:rPr lang="en-GB" sz="1100" b="1" u="sng" dirty="0" smtClean="0">
                <a:solidFill>
                  <a:srgbClr val="7030A0"/>
                </a:solidFill>
              </a:rPr>
              <a:t>(images available on Moodle).</a:t>
            </a:r>
            <a:r>
              <a:rPr lang="en-GB" sz="1600" b="1" u="sng" dirty="0" smtClean="0">
                <a:solidFill>
                  <a:srgbClr val="7030A0"/>
                </a:solidFill>
              </a:rPr>
              <a:t> </a:t>
            </a:r>
            <a:r>
              <a:rPr lang="en-GB" sz="1100" b="1" u="sng" dirty="0" smtClean="0">
                <a:solidFill>
                  <a:srgbClr val="7030A0"/>
                </a:solidFill>
              </a:rPr>
              <a:t>Don’t forget to check out what the </a:t>
            </a:r>
            <a:r>
              <a:rPr lang="en-GB" sz="1100" b="1" u="sng" dirty="0" err="1" smtClean="0">
                <a:solidFill>
                  <a:srgbClr val="7030A0"/>
                </a:solidFill>
              </a:rPr>
              <a:t>Siphnian</a:t>
            </a:r>
            <a:r>
              <a:rPr lang="en-GB" sz="1100" b="1" u="sng" dirty="0" smtClean="0">
                <a:solidFill>
                  <a:srgbClr val="7030A0"/>
                </a:solidFill>
              </a:rPr>
              <a:t> Treasury actually is.</a:t>
            </a:r>
            <a:endParaRPr lang="en-GB" sz="2800" b="1" u="sng" dirty="0">
              <a:solidFill>
                <a:srgbClr val="7030A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51520" y="116632"/>
            <a:ext cx="7772400" cy="648072"/>
          </a:xfrm>
        </p:spPr>
        <p:txBody>
          <a:bodyPr>
            <a:normAutofit fontScale="90000"/>
          </a:bodyPr>
          <a:lstStyle/>
          <a:p>
            <a:pPr marL="838200" indent="-838200"/>
            <a:r>
              <a:rPr lang="en-GB" dirty="0"/>
              <a:t>Archaeology</a:t>
            </a:r>
          </a:p>
        </p:txBody>
      </p:sp>
      <p:sp>
        <p:nvSpPr>
          <p:cNvPr id="17411" name="Rectangle 3"/>
          <p:cNvSpPr>
            <a:spLocks noGrp="1" noChangeArrowheads="1"/>
          </p:cNvSpPr>
          <p:nvPr>
            <p:ph idx="1"/>
          </p:nvPr>
        </p:nvSpPr>
        <p:spPr>
          <a:xfrm>
            <a:off x="827584" y="692696"/>
            <a:ext cx="7772400" cy="4572000"/>
          </a:xfrm>
        </p:spPr>
        <p:txBody>
          <a:bodyPr/>
          <a:lstStyle/>
          <a:p>
            <a:r>
              <a:rPr lang="en-GB" sz="2800" dirty="0"/>
              <a:t>Archaeology is particularly useful when researching the practicalities of warfare and particularly equipment. </a:t>
            </a:r>
          </a:p>
          <a:p>
            <a:r>
              <a:rPr lang="en-GB" sz="2800" dirty="0"/>
              <a:t>Our main source of information about armour and its evolution comes from buried or dedicated weapons and armour. </a:t>
            </a:r>
          </a:p>
          <a:p>
            <a:r>
              <a:rPr lang="en-GB" sz="2800" dirty="0"/>
              <a:t>Similarly underwater archaeology has revealed a lot about ships and particularly about the rams of triremes. </a:t>
            </a:r>
          </a:p>
        </p:txBody>
      </p:sp>
      <p:sp>
        <p:nvSpPr>
          <p:cNvPr id="4" name="Rectangle 3"/>
          <p:cNvSpPr/>
          <p:nvPr/>
        </p:nvSpPr>
        <p:spPr>
          <a:xfrm>
            <a:off x="249250" y="4725144"/>
            <a:ext cx="8496944" cy="1938992"/>
          </a:xfrm>
          <a:prstGeom prst="rect">
            <a:avLst/>
          </a:prstGeom>
        </p:spPr>
        <p:txBody>
          <a:bodyPr wrap="square">
            <a:spAutoFit/>
          </a:bodyPr>
          <a:lstStyle/>
          <a:p>
            <a:r>
              <a:rPr lang="en-GB" b="1" dirty="0">
                <a:solidFill>
                  <a:srgbClr val="FF0000"/>
                </a:solidFill>
              </a:rPr>
              <a:t>TTA:  </a:t>
            </a:r>
            <a:r>
              <a:rPr lang="en-GB" b="1" dirty="0" smtClean="0">
                <a:solidFill>
                  <a:srgbClr val="FF0000"/>
                </a:solidFill>
              </a:rPr>
              <a:t>What types of archaeological evidence can help you with studying warfare? What are the problems?</a:t>
            </a:r>
            <a:endParaRPr lang="en-GB" b="1" dirty="0">
              <a:solidFill>
                <a:srgbClr val="FF0000"/>
              </a:solidFill>
            </a:endParaRPr>
          </a:p>
          <a:p>
            <a:r>
              <a:rPr lang="en-GB" sz="2800" b="1" u="sng" dirty="0" smtClean="0">
                <a:solidFill>
                  <a:srgbClr val="7030A0"/>
                </a:solidFill>
              </a:rPr>
              <a:t>CONSIDER: The surviving votive arms and armour from the Sanctuary at Olympia (photographs on Moodle).</a:t>
            </a:r>
            <a:endParaRPr lang="en-GB" sz="2800" b="1" u="sng" dirty="0">
              <a:solidFill>
                <a:srgbClr val="7030A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2800" dirty="0" smtClean="0"/>
              <a:t>DISCUSSION</a:t>
            </a:r>
            <a:endParaRPr lang="en-GB" sz="2800" dirty="0"/>
          </a:p>
        </p:txBody>
      </p:sp>
      <p:sp>
        <p:nvSpPr>
          <p:cNvPr id="2" name="Content Placeholder 1"/>
          <p:cNvSpPr>
            <a:spLocks noGrp="1"/>
          </p:cNvSpPr>
          <p:nvPr>
            <p:ph idx="1"/>
          </p:nvPr>
        </p:nvSpPr>
        <p:spPr/>
        <p:txBody>
          <a:bodyPr/>
          <a:lstStyle/>
          <a:p>
            <a:r>
              <a:rPr lang="en-GB" dirty="0" smtClean="0"/>
              <a:t>Take one of the texts or images. </a:t>
            </a:r>
          </a:p>
          <a:p>
            <a:pPr lvl="1"/>
            <a:r>
              <a:rPr lang="en-GB" dirty="0" smtClean="0"/>
              <a:t>What are the issues with these sources?</a:t>
            </a:r>
          </a:p>
          <a:p>
            <a:pPr lvl="1"/>
            <a:r>
              <a:rPr lang="en-GB" dirty="0" smtClean="0"/>
              <a:t>What do they tell you about Greek warfare?</a:t>
            </a:r>
          </a:p>
          <a:p>
            <a:pPr lvl="1"/>
            <a:r>
              <a:rPr lang="en-GB" dirty="0" smtClean="0"/>
              <a:t>What are the problems?</a:t>
            </a:r>
          </a:p>
          <a:p>
            <a:pPr lvl="1"/>
            <a:r>
              <a:rPr lang="en-GB" dirty="0" smtClean="0"/>
              <a:t>What do you need to do in order to use them wisely?</a:t>
            </a:r>
            <a:endParaRPr lang="en-GB" dirty="0"/>
          </a:p>
        </p:txBody>
      </p:sp>
    </p:spTree>
    <p:extLst>
      <p:ext uri="{BB962C8B-B14F-4D97-AF65-F5344CB8AC3E}">
        <p14:creationId xmlns:p14="http://schemas.microsoft.com/office/powerpoint/2010/main" val="1321149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Non-source issues to think about</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4856076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marL="838200" indent="-838200"/>
            <a:r>
              <a:rPr lang="en-GB"/>
              <a:t>Warfare and the Greeks </a:t>
            </a:r>
          </a:p>
        </p:txBody>
      </p:sp>
      <p:sp>
        <p:nvSpPr>
          <p:cNvPr id="18435" name="Rectangle 3"/>
          <p:cNvSpPr>
            <a:spLocks noGrp="1" noChangeArrowheads="1"/>
          </p:cNvSpPr>
          <p:nvPr>
            <p:ph type="body" idx="1"/>
          </p:nvPr>
        </p:nvSpPr>
        <p:spPr/>
        <p:txBody>
          <a:bodyPr/>
          <a:lstStyle/>
          <a:p>
            <a:pPr>
              <a:lnSpc>
                <a:spcPct val="90000"/>
              </a:lnSpc>
            </a:pPr>
            <a:r>
              <a:rPr lang="en-GB"/>
              <a:t>The Greek world was a world of war. </a:t>
            </a:r>
          </a:p>
          <a:p>
            <a:pPr>
              <a:lnSpc>
                <a:spcPct val="90000"/>
              </a:lnSpc>
            </a:pPr>
            <a:r>
              <a:rPr lang="en-GB"/>
              <a:t>Not only the great wars, such as the Persian Wars or the Peloponnesian War but also smaller conflicts between neighbours. </a:t>
            </a:r>
          </a:p>
          <a:p>
            <a:pPr>
              <a:lnSpc>
                <a:spcPct val="90000"/>
              </a:lnSpc>
            </a:pPr>
            <a:r>
              <a:rPr lang="en-GB"/>
              <a:t>Every polis had an army and every polis experienced fighting in a smaller or larger scale.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077072"/>
            <a:ext cx="5761484" cy="2252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94906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Borders and Resources </a:t>
            </a:r>
          </a:p>
        </p:txBody>
      </p:sp>
      <p:sp>
        <p:nvSpPr>
          <p:cNvPr id="19459" name="Rectangle 3"/>
          <p:cNvSpPr>
            <a:spLocks noGrp="1" noChangeArrowheads="1"/>
          </p:cNvSpPr>
          <p:nvPr>
            <p:ph type="body" idx="1"/>
          </p:nvPr>
        </p:nvSpPr>
        <p:spPr>
          <a:xfrm>
            <a:off x="457200" y="1981200"/>
            <a:ext cx="8229600" cy="4876800"/>
          </a:xfrm>
        </p:spPr>
        <p:txBody>
          <a:bodyPr/>
          <a:lstStyle/>
          <a:p>
            <a:pPr>
              <a:lnSpc>
                <a:spcPct val="80000"/>
              </a:lnSpc>
            </a:pPr>
            <a:r>
              <a:rPr lang="en-GB" sz="2800"/>
              <a:t>There were about 1,500 Greek poleis around the Mediterranean in the archaic and classical periods. </a:t>
            </a:r>
          </a:p>
          <a:p>
            <a:pPr>
              <a:lnSpc>
                <a:spcPct val="80000"/>
              </a:lnSpc>
            </a:pPr>
            <a:r>
              <a:rPr lang="en-GB" sz="2800"/>
              <a:t>The vast majority of them were in clusters and often shared a border with one or more poleis. </a:t>
            </a:r>
          </a:p>
          <a:p>
            <a:pPr>
              <a:lnSpc>
                <a:spcPct val="80000"/>
              </a:lnSpc>
            </a:pPr>
            <a:r>
              <a:rPr lang="en-GB" sz="2800"/>
              <a:t>Particularly in Greece, Asia Minor and Sicily/Magna Graecia friction between poleis was essentially for land and resources. </a:t>
            </a:r>
          </a:p>
          <a:p>
            <a:pPr>
              <a:lnSpc>
                <a:spcPct val="80000"/>
              </a:lnSpc>
            </a:pPr>
            <a:r>
              <a:rPr lang="en-GB" sz="2800"/>
              <a:t>The hunt for an extra portion of fertile land, good harbours and pastureland can be found in the base of the majority of border conflicts in the Greek world.</a:t>
            </a:r>
          </a:p>
        </p:txBody>
      </p:sp>
    </p:spTree>
    <p:extLst>
      <p:ext uri="{BB962C8B-B14F-4D97-AF65-F5344CB8AC3E}">
        <p14:creationId xmlns:p14="http://schemas.microsoft.com/office/powerpoint/2010/main" val="2572697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marL="838200" indent="-838200"/>
            <a:r>
              <a:rPr lang="en-GB"/>
              <a:t>War and Imperialism</a:t>
            </a:r>
          </a:p>
        </p:txBody>
      </p:sp>
      <p:sp>
        <p:nvSpPr>
          <p:cNvPr id="20483" name="Rectangle 3"/>
          <p:cNvSpPr>
            <a:spLocks noGrp="1" noChangeArrowheads="1"/>
          </p:cNvSpPr>
          <p:nvPr>
            <p:ph sz="half" idx="1"/>
          </p:nvPr>
        </p:nvSpPr>
        <p:spPr>
          <a:xfrm>
            <a:off x="107504" y="1673352"/>
            <a:ext cx="4680520" cy="4996008"/>
          </a:xfrm>
        </p:spPr>
        <p:txBody>
          <a:bodyPr>
            <a:normAutofit fontScale="85000" lnSpcReduction="20000"/>
          </a:bodyPr>
          <a:lstStyle/>
          <a:p>
            <a:pPr>
              <a:lnSpc>
                <a:spcPct val="80000"/>
              </a:lnSpc>
            </a:pPr>
            <a:r>
              <a:rPr lang="en-GB" sz="2800" dirty="0"/>
              <a:t>Imperialism, or poleis trying for dominion over their neighbours, their region or even a part of the wider Greek world, was also a cause for war. </a:t>
            </a:r>
          </a:p>
          <a:p>
            <a:pPr>
              <a:lnSpc>
                <a:spcPct val="80000"/>
              </a:lnSpc>
            </a:pPr>
            <a:r>
              <a:rPr lang="en-GB" sz="2800" dirty="0"/>
              <a:t>Poleis like Athens or Sparta, especially in the classical period, warred with one another, made expeditions in other parts of the Greek world and had to put down revolts of recalcitrant allies. </a:t>
            </a:r>
          </a:p>
          <a:p>
            <a:pPr>
              <a:lnSpc>
                <a:spcPct val="80000"/>
              </a:lnSpc>
            </a:pPr>
            <a:r>
              <a:rPr lang="en-GB" sz="2800" dirty="0"/>
              <a:t>For smaller poleis, these larger conflicts for hegemony often meant that they were sucked in the maelstrom of warfare to guard the security of their borders or fight on the side of, or against, their hegemon.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484784"/>
            <a:ext cx="4201945" cy="33615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6522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792480"/>
            <a:ext cx="7715200" cy="188248"/>
          </a:xfrm>
        </p:spPr>
        <p:txBody>
          <a:bodyPr>
            <a:normAutofit fontScale="90000"/>
          </a:bodyPr>
          <a:lstStyle/>
          <a:p>
            <a:pPr marL="838200" indent="-838200"/>
            <a:r>
              <a:rPr lang="en-GB" dirty="0"/>
              <a:t>Greeks and non-Greeks </a:t>
            </a:r>
          </a:p>
        </p:txBody>
      </p:sp>
      <p:sp>
        <p:nvSpPr>
          <p:cNvPr id="21507" name="Rectangle 3"/>
          <p:cNvSpPr>
            <a:spLocks noGrp="1" noChangeArrowheads="1"/>
          </p:cNvSpPr>
          <p:nvPr>
            <p:ph type="body" sz="half" idx="2"/>
          </p:nvPr>
        </p:nvSpPr>
        <p:spPr>
          <a:xfrm>
            <a:off x="107504" y="1124744"/>
            <a:ext cx="3888432" cy="5544616"/>
          </a:xfrm>
        </p:spPr>
        <p:txBody>
          <a:bodyPr>
            <a:normAutofit fontScale="70000" lnSpcReduction="20000"/>
          </a:bodyPr>
          <a:lstStyle/>
          <a:p>
            <a:r>
              <a:rPr lang="en-GB" sz="2800" dirty="0"/>
              <a:t>A great part of warfare in the Greek world was between Greeks and non-Greeks. </a:t>
            </a:r>
          </a:p>
          <a:p>
            <a:r>
              <a:rPr lang="en-GB" sz="2800" dirty="0"/>
              <a:t>The great conflicts between the Greeks and the Persians in the eastern Mediterranean or the Greeks and the Carthaginians in the western Mediterranean need no explanation. </a:t>
            </a:r>
          </a:p>
          <a:p>
            <a:r>
              <a:rPr lang="en-GB" sz="2800" dirty="0"/>
              <a:t>Yet for many poleis the conflict was closer to home, since they shared a border with non-Greek tribes or kingdoms. </a:t>
            </a:r>
          </a:p>
          <a:p>
            <a:r>
              <a:rPr lang="en-GB" sz="2800" dirty="0"/>
              <a:t>Also, especially in the archaic period, the Greeks themselves in their process of expansion over the Mediterranean came in conflict with tribes and kingdoms whose territories they invaded. </a:t>
            </a:r>
          </a:p>
          <a:p>
            <a:r>
              <a:rPr lang="en-GB" sz="2800" dirty="0"/>
              <a:t> </a:t>
            </a:r>
          </a:p>
          <a:p>
            <a:pPr>
              <a:lnSpc>
                <a:spcPct val="80000"/>
              </a:lnSpc>
            </a:pPr>
            <a:endParaRPr lang="en-GB" sz="2800" kern="1400" spc="100" dirty="0"/>
          </a:p>
        </p:txBody>
      </p:sp>
      <p:pic>
        <p:nvPicPr>
          <p:cNvPr id="3075" name="Picture 3" descr="U:\COURSES\2013-14\Armies\Powerpoints\Map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1920" y="2060848"/>
            <a:ext cx="5076825" cy="2884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9455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0758" y="332656"/>
            <a:ext cx="2360510" cy="864096"/>
          </a:xfrm>
        </p:spPr>
        <p:txBody>
          <a:bodyPr/>
          <a:lstStyle/>
          <a:p>
            <a:pPr marL="838200" indent="-838200"/>
            <a:r>
              <a:rPr lang="en-GB" dirty="0"/>
              <a:t>Geography and warfare</a:t>
            </a:r>
          </a:p>
        </p:txBody>
      </p:sp>
      <p:pic>
        <p:nvPicPr>
          <p:cNvPr id="3" name="Picture Placeholder 2"/>
          <p:cNvPicPr>
            <a:picLocks noGrp="1" noChangeAspect="1"/>
          </p:cNvPicPr>
          <p:nvPr>
            <p:ph type="pic" idx="1"/>
          </p:nvPr>
        </p:nvPicPr>
        <p:blipFill>
          <a:blip r:embed="rId2">
            <a:extLst>
              <a:ext uri="{28A0092B-C50C-407E-A947-70E740481C1C}">
                <a14:useLocalDpi xmlns:a14="http://schemas.microsoft.com/office/drawing/2010/main" val="0"/>
              </a:ext>
            </a:extLst>
          </a:blip>
          <a:srcRect t="5861" b="5861"/>
          <a:stretch>
            <a:fillRect/>
          </a:stretch>
        </p:blipFill>
        <p:spPr/>
      </p:pic>
      <p:sp>
        <p:nvSpPr>
          <p:cNvPr id="22531" name="Rectangle 3"/>
          <p:cNvSpPr>
            <a:spLocks noGrp="1" noChangeArrowheads="1"/>
          </p:cNvSpPr>
          <p:nvPr>
            <p:ph type="body" sz="half" idx="2"/>
          </p:nvPr>
        </p:nvSpPr>
        <p:spPr>
          <a:xfrm>
            <a:off x="179512" y="1268760"/>
            <a:ext cx="2417384" cy="5107656"/>
          </a:xfrm>
        </p:spPr>
        <p:txBody>
          <a:bodyPr>
            <a:normAutofit fontScale="62500" lnSpcReduction="20000"/>
          </a:bodyPr>
          <a:lstStyle/>
          <a:p>
            <a:r>
              <a:rPr lang="en-GB" sz="2800" dirty="0"/>
              <a:t>The Mediterranean is a land of contradictions. </a:t>
            </a:r>
          </a:p>
          <a:p>
            <a:r>
              <a:rPr lang="en-GB" sz="2800" dirty="0"/>
              <a:t>It has a difficult terrain that cannot be categorised in any easy way. </a:t>
            </a:r>
          </a:p>
          <a:p>
            <a:r>
              <a:rPr lang="en-GB" sz="2800" dirty="0"/>
              <a:t>There are high mountains, ragged hills, large flat plains, small and large rivers. </a:t>
            </a:r>
          </a:p>
          <a:p>
            <a:r>
              <a:rPr lang="en-GB" sz="2800" dirty="0"/>
              <a:t>It is also a region intimately connected with the sea. </a:t>
            </a:r>
          </a:p>
          <a:p>
            <a:r>
              <a:rPr lang="en-GB" sz="2800" dirty="0"/>
              <a:t>Thus for most poleis diverse forces were necessary to successfully attack or defend. </a:t>
            </a:r>
          </a:p>
          <a:p>
            <a:pPr>
              <a:lnSpc>
                <a:spcPct val="90000"/>
              </a:lnSpc>
            </a:pPr>
            <a:endParaRPr lang="en-GB" sz="2800" dirty="0"/>
          </a:p>
        </p:txBody>
      </p:sp>
    </p:spTree>
    <p:extLst>
      <p:ext uri="{BB962C8B-B14F-4D97-AF65-F5344CB8AC3E}">
        <p14:creationId xmlns:p14="http://schemas.microsoft.com/office/powerpoint/2010/main" val="1672333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07504" y="792480"/>
            <a:ext cx="2492376" cy="476280"/>
          </a:xfrm>
        </p:spPr>
        <p:txBody>
          <a:bodyPr>
            <a:normAutofit fontScale="90000"/>
          </a:bodyPr>
          <a:lstStyle/>
          <a:p>
            <a:pPr marL="838200" indent="-838200"/>
            <a:r>
              <a:rPr lang="en-GB" dirty="0"/>
              <a:t>Troops and Geography </a:t>
            </a:r>
          </a:p>
        </p:txBody>
      </p:sp>
      <p:sp>
        <p:nvSpPr>
          <p:cNvPr id="23555" name="Rectangle 3"/>
          <p:cNvSpPr>
            <a:spLocks noGrp="1" noChangeArrowheads="1"/>
          </p:cNvSpPr>
          <p:nvPr>
            <p:ph type="body" sz="half" idx="2"/>
          </p:nvPr>
        </p:nvSpPr>
        <p:spPr>
          <a:xfrm>
            <a:off x="179512" y="1340768"/>
            <a:ext cx="2417384" cy="5328592"/>
          </a:xfrm>
        </p:spPr>
        <p:txBody>
          <a:bodyPr>
            <a:normAutofit fontScale="70000" lnSpcReduction="20000"/>
          </a:bodyPr>
          <a:lstStyle/>
          <a:p>
            <a:r>
              <a:rPr lang="en-GB" sz="2800" dirty="0"/>
              <a:t>Geography was one of the main concerns regarding the choice and use of troop types. </a:t>
            </a:r>
          </a:p>
          <a:p>
            <a:r>
              <a:rPr lang="en-GB" sz="2800" dirty="0"/>
              <a:t>The heavy infantry (hoplites) were essentially useless in very rugged or forested terrain. </a:t>
            </a:r>
          </a:p>
          <a:p>
            <a:r>
              <a:rPr lang="en-GB" sz="2800" dirty="0"/>
              <a:t>Similarly for cavalry. Both these troop types were most useful on the flat plains. </a:t>
            </a:r>
          </a:p>
          <a:p>
            <a:r>
              <a:rPr lang="en-GB" sz="2800" dirty="0"/>
              <a:t>Hoplites could also be used to defend or attack mountain passes (think of Thermopylae).</a:t>
            </a:r>
          </a:p>
        </p:txBody>
      </p:sp>
      <p:pic>
        <p:nvPicPr>
          <p:cNvPr id="4098" name="Picture 2" descr="S:\Classics\Photo Archive\EA\Greece\Photos 12 April\PICT4031.jp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9751" r="9751"/>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843808" y="6381328"/>
            <a:ext cx="3300968" cy="369332"/>
          </a:xfrm>
          <a:prstGeom prst="rect">
            <a:avLst/>
          </a:prstGeom>
          <a:noFill/>
        </p:spPr>
        <p:txBody>
          <a:bodyPr wrap="none" rtlCol="0">
            <a:spAutoFit/>
          </a:bodyPr>
          <a:lstStyle/>
          <a:p>
            <a:r>
              <a:rPr lang="en-GB" dirty="0" smtClean="0"/>
              <a:t>Border of </a:t>
            </a:r>
            <a:r>
              <a:rPr lang="en-GB" dirty="0" err="1" smtClean="0"/>
              <a:t>Attika</a:t>
            </a:r>
            <a:r>
              <a:rPr lang="en-GB" dirty="0" smtClean="0"/>
              <a:t> from the North</a:t>
            </a:r>
            <a:endParaRPr lang="en-GB" dirty="0"/>
          </a:p>
        </p:txBody>
      </p:sp>
    </p:spTree>
    <p:extLst>
      <p:ext uri="{BB962C8B-B14F-4D97-AF65-F5344CB8AC3E}">
        <p14:creationId xmlns:p14="http://schemas.microsoft.com/office/powerpoint/2010/main" val="29970219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marL="838200" indent="-838200"/>
            <a:r>
              <a:rPr lang="en-GB"/>
              <a:t>Warfare ancient and modern </a:t>
            </a:r>
          </a:p>
        </p:txBody>
      </p:sp>
      <p:sp>
        <p:nvSpPr>
          <p:cNvPr id="24579" name="Rectangle 3"/>
          <p:cNvSpPr>
            <a:spLocks noGrp="1" noChangeArrowheads="1"/>
          </p:cNvSpPr>
          <p:nvPr>
            <p:ph type="body" idx="1"/>
          </p:nvPr>
        </p:nvSpPr>
        <p:spPr/>
        <p:txBody>
          <a:bodyPr/>
          <a:lstStyle/>
          <a:p>
            <a:pPr>
              <a:lnSpc>
                <a:spcPct val="80000"/>
              </a:lnSpc>
            </a:pPr>
            <a:r>
              <a:rPr lang="en-GB" sz="2800"/>
              <a:t>In today’s world warfare is essentially distant. </a:t>
            </a:r>
          </a:p>
          <a:p>
            <a:pPr>
              <a:lnSpc>
                <a:spcPct val="80000"/>
              </a:lnSpc>
            </a:pPr>
            <a:r>
              <a:rPr lang="en-GB" sz="2800"/>
              <a:t>Our weapons and tactics are suited for distant warfare and thus not for hand-to-hand combat. </a:t>
            </a:r>
          </a:p>
          <a:p>
            <a:pPr>
              <a:lnSpc>
                <a:spcPct val="80000"/>
              </a:lnSpc>
            </a:pPr>
            <a:r>
              <a:rPr lang="en-GB" sz="2800"/>
              <a:t>Thus modern warfare is more mobile, less dependent on individual strength and prowess on the battlefield and more concerned with overall strategies. </a:t>
            </a:r>
          </a:p>
          <a:p>
            <a:pPr>
              <a:lnSpc>
                <a:spcPct val="80000"/>
              </a:lnSpc>
            </a:pPr>
            <a:r>
              <a:rPr lang="en-GB" sz="2800"/>
              <a:t>Ancient warfare was very different, more tactile and more dependent upon individual conduct and specific battle tactics rather than overall strategies. </a:t>
            </a:r>
          </a:p>
        </p:txBody>
      </p:sp>
    </p:spTree>
    <p:extLst>
      <p:ext uri="{BB962C8B-B14F-4D97-AF65-F5344CB8AC3E}">
        <p14:creationId xmlns:p14="http://schemas.microsoft.com/office/powerpoint/2010/main" val="42665837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07504" y="792480"/>
            <a:ext cx="2592288" cy="1264920"/>
          </a:xfrm>
        </p:spPr>
        <p:txBody>
          <a:bodyPr>
            <a:noAutofit/>
          </a:bodyPr>
          <a:lstStyle/>
          <a:p>
            <a:pPr marL="838200" indent="-838200"/>
            <a:r>
              <a:rPr lang="en-GB" sz="2800" dirty="0"/>
              <a:t>Gaming, Books and Cartoon Warfare</a:t>
            </a:r>
          </a:p>
        </p:txBody>
      </p:sp>
      <p:sp>
        <p:nvSpPr>
          <p:cNvPr id="25603" name="Rectangle 3"/>
          <p:cNvSpPr>
            <a:spLocks noGrp="1" noChangeArrowheads="1"/>
          </p:cNvSpPr>
          <p:nvPr>
            <p:ph type="body" sz="half" idx="2"/>
          </p:nvPr>
        </p:nvSpPr>
        <p:spPr>
          <a:xfrm>
            <a:off x="107504" y="2133600"/>
            <a:ext cx="3312368" cy="4607768"/>
          </a:xfrm>
        </p:spPr>
        <p:txBody>
          <a:bodyPr>
            <a:noAutofit/>
          </a:bodyPr>
          <a:lstStyle/>
          <a:p>
            <a:pPr>
              <a:lnSpc>
                <a:spcPct val="90000"/>
              </a:lnSpc>
            </a:pPr>
            <a:r>
              <a:rPr lang="en-GB" sz="2000" dirty="0"/>
              <a:t>Ancient warfare for us is a distant experience. The specifics are hazy or are reduced to words on paper. </a:t>
            </a:r>
          </a:p>
          <a:p>
            <a:pPr>
              <a:lnSpc>
                <a:spcPct val="90000"/>
              </a:lnSpc>
            </a:pPr>
            <a:r>
              <a:rPr lang="en-GB" sz="2000" dirty="0"/>
              <a:t>Even re-enactment, </a:t>
            </a:r>
            <a:r>
              <a:rPr lang="en-GB" sz="2000" dirty="0" err="1"/>
              <a:t>doning</a:t>
            </a:r>
            <a:r>
              <a:rPr lang="en-GB" sz="2000" dirty="0"/>
              <a:t> armour or fencing does not compensate for the reality of warfare. </a:t>
            </a:r>
          </a:p>
          <a:p>
            <a:pPr>
              <a:lnSpc>
                <a:spcPct val="90000"/>
              </a:lnSpc>
            </a:pPr>
            <a:r>
              <a:rPr lang="en-GB" sz="2000" dirty="0"/>
              <a:t>The reality of battle is not something we can experience and making assumptions can be very problematic. </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692696"/>
            <a:ext cx="5436096" cy="30578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3879050"/>
            <a:ext cx="3779912" cy="28349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3750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marL="838200" indent="-838200"/>
            <a:r>
              <a:rPr lang="en-GB"/>
              <a:t>Battlefield Reality</a:t>
            </a:r>
          </a:p>
        </p:txBody>
      </p:sp>
      <p:sp>
        <p:nvSpPr>
          <p:cNvPr id="26627" name="Rectangle 3"/>
          <p:cNvSpPr>
            <a:spLocks noGrp="1" noChangeArrowheads="1"/>
          </p:cNvSpPr>
          <p:nvPr>
            <p:ph type="body" idx="1"/>
          </p:nvPr>
        </p:nvSpPr>
        <p:spPr>
          <a:xfrm>
            <a:off x="457200" y="2348880"/>
            <a:ext cx="8435280" cy="4509120"/>
          </a:xfrm>
        </p:spPr>
        <p:txBody>
          <a:bodyPr>
            <a:normAutofit/>
          </a:bodyPr>
          <a:lstStyle/>
          <a:p>
            <a:pPr>
              <a:lnSpc>
                <a:spcPct val="80000"/>
              </a:lnSpc>
            </a:pPr>
            <a:r>
              <a:rPr lang="en-GB" sz="2800" dirty="0"/>
              <a:t>Ancient warfare was brutal, inhumane and indescribably messy.</a:t>
            </a:r>
          </a:p>
          <a:p>
            <a:pPr>
              <a:lnSpc>
                <a:spcPct val="80000"/>
              </a:lnSpc>
            </a:pPr>
            <a:r>
              <a:rPr lang="en-GB" sz="2800" dirty="0"/>
              <a:t>Edged weapons are rather horrible instruments and make for equally horrible wounds. </a:t>
            </a:r>
          </a:p>
          <a:p>
            <a:pPr>
              <a:lnSpc>
                <a:spcPct val="80000"/>
              </a:lnSpc>
            </a:pPr>
            <a:r>
              <a:rPr lang="en-GB" sz="2800" dirty="0"/>
              <a:t>Most importantly, unlike modern warfare, the ancient soldier would have to experience the pain, wounding and death not only of comrades but also of enemies. </a:t>
            </a:r>
          </a:p>
          <a:p>
            <a:pPr>
              <a:lnSpc>
                <a:spcPct val="80000"/>
              </a:lnSpc>
            </a:pPr>
            <a:r>
              <a:rPr lang="en-GB" sz="2800" dirty="0"/>
              <a:t>While we can to an extent understand ancient tactics, do not make the mistake of assuming that we can understand the realities of ancient warfare. </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5" y="404664"/>
            <a:ext cx="2956857" cy="17977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555247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marL="838200" indent="-838200"/>
            <a:r>
              <a:rPr lang="en-GB" sz="4000"/>
              <a:t>Warm libraries and Modern Scholarship</a:t>
            </a:r>
          </a:p>
        </p:txBody>
      </p:sp>
      <p:sp>
        <p:nvSpPr>
          <p:cNvPr id="27651" name="Rectangle 3"/>
          <p:cNvSpPr>
            <a:spLocks noGrp="1" noChangeArrowheads="1"/>
          </p:cNvSpPr>
          <p:nvPr>
            <p:ph type="body" idx="1"/>
          </p:nvPr>
        </p:nvSpPr>
        <p:spPr/>
        <p:txBody>
          <a:bodyPr/>
          <a:lstStyle/>
          <a:p>
            <a:r>
              <a:rPr lang="en-GB"/>
              <a:t>No modern scholar has had experience of ancient warfare. </a:t>
            </a:r>
          </a:p>
          <a:p>
            <a:r>
              <a:rPr lang="en-GB"/>
              <a:t>The majority of modern scholars have had no experience of modern warfare either.</a:t>
            </a:r>
          </a:p>
          <a:p>
            <a:r>
              <a:rPr lang="en-GB"/>
              <a:t>Scholarship is essentially a theoretical field. </a:t>
            </a:r>
          </a:p>
        </p:txBody>
      </p:sp>
    </p:spTree>
    <p:extLst>
      <p:ext uri="{BB962C8B-B14F-4D97-AF65-F5344CB8AC3E}">
        <p14:creationId xmlns:p14="http://schemas.microsoft.com/office/powerpoint/2010/main" val="15552673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Things to remember </a:t>
            </a:r>
          </a:p>
        </p:txBody>
      </p:sp>
      <p:sp>
        <p:nvSpPr>
          <p:cNvPr id="28675" name="Rectangle 3"/>
          <p:cNvSpPr>
            <a:spLocks noGrp="1" noChangeArrowheads="1"/>
          </p:cNvSpPr>
          <p:nvPr>
            <p:ph type="body" idx="1"/>
          </p:nvPr>
        </p:nvSpPr>
        <p:spPr>
          <a:xfrm>
            <a:off x="457200" y="1981200"/>
            <a:ext cx="8229600" cy="4543425"/>
          </a:xfrm>
        </p:spPr>
        <p:txBody>
          <a:bodyPr/>
          <a:lstStyle/>
          <a:p>
            <a:r>
              <a:rPr lang="en-GB" sz="2800"/>
              <a:t>It is essential to put Greek warfare in context. </a:t>
            </a:r>
          </a:p>
          <a:p>
            <a:r>
              <a:rPr lang="en-GB" sz="2800"/>
              <a:t>It is necessary to be very careful when dealing with the different types of sources, their strengths and weaknesses. </a:t>
            </a:r>
          </a:p>
          <a:p>
            <a:r>
              <a:rPr lang="en-GB" sz="2800"/>
              <a:t>Be very careful of accepting modern arguments without recourse to ancient sources and thinking very carefully about them. </a:t>
            </a:r>
          </a:p>
          <a:p>
            <a:r>
              <a:rPr lang="en-GB" sz="2800"/>
              <a:t>Avoid the trap of idealisation, ancient or modern. </a:t>
            </a:r>
          </a:p>
        </p:txBody>
      </p:sp>
    </p:spTree>
    <p:extLst>
      <p:ext uri="{BB962C8B-B14F-4D97-AF65-F5344CB8AC3E}">
        <p14:creationId xmlns:p14="http://schemas.microsoft.com/office/powerpoint/2010/main" val="41575017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545</TotalTime>
  <Words>1762</Words>
  <Application>Microsoft Office PowerPoint</Application>
  <PresentationFormat>On-screen Show (4:3)</PresentationFormat>
  <Paragraphs>128</Paragraphs>
  <Slides>23</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23</vt:i4>
      </vt:variant>
    </vt:vector>
  </HeadingPairs>
  <TitlesOfParts>
    <vt:vector size="25" baseType="lpstr">
      <vt:lpstr>Arial</vt:lpstr>
      <vt:lpstr>Clarity</vt:lpstr>
      <vt:lpstr>Armies and Navies</vt:lpstr>
      <vt:lpstr>Greek Warfare: The Sources</vt:lpstr>
      <vt:lpstr>The period and the sources</vt:lpstr>
      <vt:lpstr>The Historical Sources</vt:lpstr>
      <vt:lpstr>Poets and Playwrights</vt:lpstr>
      <vt:lpstr>The Philosophical sources</vt:lpstr>
      <vt:lpstr>The Expert Manuals</vt:lpstr>
      <vt:lpstr>The Epigraphical Sources </vt:lpstr>
      <vt:lpstr>Iconography </vt:lpstr>
      <vt:lpstr>Archaeology</vt:lpstr>
      <vt:lpstr>DISCUSSION</vt:lpstr>
      <vt:lpstr>Non-source issues to think about</vt:lpstr>
      <vt:lpstr>Warfare and the Greeks </vt:lpstr>
      <vt:lpstr>Borders and Resources </vt:lpstr>
      <vt:lpstr>War and Imperialism</vt:lpstr>
      <vt:lpstr>Greeks and non-Greeks </vt:lpstr>
      <vt:lpstr>Geography and warfare</vt:lpstr>
      <vt:lpstr>Troops and Geography </vt:lpstr>
      <vt:lpstr>Warfare ancient and modern </vt:lpstr>
      <vt:lpstr>Gaming, Books and Cartoon Warfare</vt:lpstr>
      <vt:lpstr>Battlefield Reality</vt:lpstr>
      <vt:lpstr>Warm libraries and Modern Scholarship</vt:lpstr>
      <vt:lpstr>Things to remember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70</cp:revision>
  <dcterms:created xsi:type="dcterms:W3CDTF">2012-09-30T09:59:53Z</dcterms:created>
  <dcterms:modified xsi:type="dcterms:W3CDTF">2016-08-18T14:28:45Z</dcterms:modified>
</cp:coreProperties>
</file>