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6" r:id="rId2"/>
    <p:sldId id="257" r:id="rId3"/>
    <p:sldId id="265" r:id="rId4"/>
    <p:sldId id="271" r:id="rId5"/>
    <p:sldId id="270" r:id="rId6"/>
    <p:sldId id="266" r:id="rId7"/>
    <p:sldId id="258" r:id="rId8"/>
    <p:sldId id="273" r:id="rId9"/>
    <p:sldId id="275" r:id="rId10"/>
    <p:sldId id="274" r:id="rId11"/>
    <p:sldId id="280" r:id="rId12"/>
    <p:sldId id="276" r:id="rId13"/>
    <p:sldId id="287" r:id="rId14"/>
    <p:sldId id="268" r:id="rId15"/>
    <p:sldId id="285" r:id="rId16"/>
    <p:sldId id="291" r:id="rId17"/>
    <p:sldId id="281" r:id="rId18"/>
    <p:sldId id="288" r:id="rId19"/>
    <p:sldId id="286" r:id="rId20"/>
    <p:sldId id="299" r:id="rId21"/>
    <p:sldId id="292" r:id="rId22"/>
    <p:sldId id="293" r:id="rId23"/>
    <p:sldId id="294" r:id="rId24"/>
    <p:sldId id="295" r:id="rId25"/>
    <p:sldId id="296" r:id="rId26"/>
    <p:sldId id="298" r:id="rId27"/>
    <p:sldId id="301" r:id="rId28"/>
    <p:sldId id="297" r:id="rId29"/>
    <p:sldId id="300" r:id="rId30"/>
    <p:sldId id="302" r:id="rId31"/>
    <p:sldId id="303" r:id="rId32"/>
    <p:sldId id="284" r:id="rId33"/>
    <p:sldId id="277" r:id="rId34"/>
    <p:sldId id="278" r:id="rId35"/>
    <p:sldId id="290" r:id="rId36"/>
    <p:sldId id="289" r:id="rId37"/>
    <p:sldId id="279" r:id="rId38"/>
    <p:sldId id="283" r:id="rId39"/>
    <p:sldId id="282" r:id="rId40"/>
    <p:sldId id="30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17306B-8668-4400-A8A9-4214C5518ADE}" v="176" dt="2024-09-24T09:15:36.6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3834" autoAdjust="0"/>
  </p:normalViewPr>
  <p:slideViewPr>
    <p:cSldViewPr snapToGrid="0">
      <p:cViewPr>
        <p:scale>
          <a:sx n="69" d="100"/>
          <a:sy n="69" d="100"/>
        </p:scale>
        <p:origin x="75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107B0F-812C-4021-AB3E-C5B74E49331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D65A7C49-4DFC-45FE-8357-175D1E9D842B}">
      <dgm:prSet/>
      <dgm:spPr/>
      <dgm:t>
        <a:bodyPr/>
        <a:lstStyle/>
        <a:p>
          <a:r>
            <a:rPr lang="en-GB"/>
            <a:t>By the end of the session, you should be able to . . .</a:t>
          </a:r>
          <a:endParaRPr lang="en-US"/>
        </a:p>
      </dgm:t>
    </dgm:pt>
    <dgm:pt modelId="{DE1B0C9B-EB28-4B42-8B69-087F7D5A33CF}" type="parTrans" cxnId="{EFB108AC-07F4-4DE1-A949-0662C71E66BE}">
      <dgm:prSet/>
      <dgm:spPr/>
      <dgm:t>
        <a:bodyPr/>
        <a:lstStyle/>
        <a:p>
          <a:endParaRPr lang="en-US"/>
        </a:p>
      </dgm:t>
    </dgm:pt>
    <dgm:pt modelId="{BF7813B0-1613-4ECF-A8BE-96913C926D7A}" type="sibTrans" cxnId="{EFB108AC-07F4-4DE1-A949-0662C71E66BE}">
      <dgm:prSet/>
      <dgm:spPr/>
      <dgm:t>
        <a:bodyPr/>
        <a:lstStyle/>
        <a:p>
          <a:endParaRPr lang="en-US"/>
        </a:p>
      </dgm:t>
    </dgm:pt>
    <dgm:pt modelId="{C1571826-9057-4225-9528-137CB661CEBC}">
      <dgm:prSet/>
      <dgm:spPr/>
      <dgm:t>
        <a:bodyPr/>
        <a:lstStyle/>
        <a:p>
          <a:r>
            <a:rPr lang="en-GB" dirty="0"/>
            <a:t>- Explain how drug use and drug related harm differs between age, ethnicity and gender.</a:t>
          </a:r>
          <a:endParaRPr lang="en-US" dirty="0"/>
        </a:p>
      </dgm:t>
    </dgm:pt>
    <dgm:pt modelId="{5370AB4E-879D-4499-BB21-E7C0B8794CB4}" type="parTrans" cxnId="{46535005-ED23-4669-A483-1F587EF490D2}">
      <dgm:prSet/>
      <dgm:spPr/>
      <dgm:t>
        <a:bodyPr/>
        <a:lstStyle/>
        <a:p>
          <a:endParaRPr lang="en-US"/>
        </a:p>
      </dgm:t>
    </dgm:pt>
    <dgm:pt modelId="{2B1B770B-EC0E-4F37-8D80-4AC0C30F7748}" type="sibTrans" cxnId="{46535005-ED23-4669-A483-1F587EF490D2}">
      <dgm:prSet/>
      <dgm:spPr/>
      <dgm:t>
        <a:bodyPr/>
        <a:lstStyle/>
        <a:p>
          <a:endParaRPr lang="en-US"/>
        </a:p>
      </dgm:t>
    </dgm:pt>
    <dgm:pt modelId="{E5B079E9-AF1E-425C-88B9-A3658CB04242}" type="pres">
      <dgm:prSet presAssocID="{7C107B0F-812C-4021-AB3E-C5B74E493317}" presName="hierChild1" presStyleCnt="0">
        <dgm:presLayoutVars>
          <dgm:chPref val="1"/>
          <dgm:dir/>
          <dgm:animOne val="branch"/>
          <dgm:animLvl val="lvl"/>
          <dgm:resizeHandles/>
        </dgm:presLayoutVars>
      </dgm:prSet>
      <dgm:spPr/>
    </dgm:pt>
    <dgm:pt modelId="{B47FC4EE-39BE-4E67-B28A-39F68E02AFEF}" type="pres">
      <dgm:prSet presAssocID="{D65A7C49-4DFC-45FE-8357-175D1E9D842B}" presName="hierRoot1" presStyleCnt="0"/>
      <dgm:spPr/>
    </dgm:pt>
    <dgm:pt modelId="{D3C05AA5-BA16-4E2F-A7A9-AC9B81C10FAF}" type="pres">
      <dgm:prSet presAssocID="{D65A7C49-4DFC-45FE-8357-175D1E9D842B}" presName="composite" presStyleCnt="0"/>
      <dgm:spPr/>
    </dgm:pt>
    <dgm:pt modelId="{0D8820D2-ECC2-476B-AA29-A57E579D89FF}" type="pres">
      <dgm:prSet presAssocID="{D65A7C49-4DFC-45FE-8357-175D1E9D842B}" presName="background" presStyleLbl="node0" presStyleIdx="0" presStyleCnt="2"/>
      <dgm:spPr/>
    </dgm:pt>
    <dgm:pt modelId="{8FCB4EFC-6AEC-4830-BDBD-53F9EB734EE6}" type="pres">
      <dgm:prSet presAssocID="{D65A7C49-4DFC-45FE-8357-175D1E9D842B}" presName="text" presStyleLbl="fgAcc0" presStyleIdx="0" presStyleCnt="2">
        <dgm:presLayoutVars>
          <dgm:chPref val="3"/>
        </dgm:presLayoutVars>
      </dgm:prSet>
      <dgm:spPr/>
    </dgm:pt>
    <dgm:pt modelId="{D37D046A-83AB-46BF-9CE2-1C1125609EC7}" type="pres">
      <dgm:prSet presAssocID="{D65A7C49-4DFC-45FE-8357-175D1E9D842B}" presName="hierChild2" presStyleCnt="0"/>
      <dgm:spPr/>
    </dgm:pt>
    <dgm:pt modelId="{2C6BC2F2-38A0-49B3-BC18-415FA0A15219}" type="pres">
      <dgm:prSet presAssocID="{C1571826-9057-4225-9528-137CB661CEBC}" presName="hierRoot1" presStyleCnt="0"/>
      <dgm:spPr/>
    </dgm:pt>
    <dgm:pt modelId="{37CADA4E-CF53-4C59-9C34-4EB796FF6709}" type="pres">
      <dgm:prSet presAssocID="{C1571826-9057-4225-9528-137CB661CEBC}" presName="composite" presStyleCnt="0"/>
      <dgm:spPr/>
    </dgm:pt>
    <dgm:pt modelId="{88AF760F-4234-48B2-A298-361A82D5CCA8}" type="pres">
      <dgm:prSet presAssocID="{C1571826-9057-4225-9528-137CB661CEBC}" presName="background" presStyleLbl="node0" presStyleIdx="1" presStyleCnt="2"/>
      <dgm:spPr/>
    </dgm:pt>
    <dgm:pt modelId="{2905CFF1-9728-4510-B5C7-8165BB8A60BF}" type="pres">
      <dgm:prSet presAssocID="{C1571826-9057-4225-9528-137CB661CEBC}" presName="text" presStyleLbl="fgAcc0" presStyleIdx="1" presStyleCnt="2">
        <dgm:presLayoutVars>
          <dgm:chPref val="3"/>
        </dgm:presLayoutVars>
      </dgm:prSet>
      <dgm:spPr/>
    </dgm:pt>
    <dgm:pt modelId="{3BE9E422-F188-46E5-93F9-4ABBC43DD733}" type="pres">
      <dgm:prSet presAssocID="{C1571826-9057-4225-9528-137CB661CEBC}" presName="hierChild2" presStyleCnt="0"/>
      <dgm:spPr/>
    </dgm:pt>
  </dgm:ptLst>
  <dgm:cxnLst>
    <dgm:cxn modelId="{46535005-ED23-4669-A483-1F587EF490D2}" srcId="{7C107B0F-812C-4021-AB3E-C5B74E493317}" destId="{C1571826-9057-4225-9528-137CB661CEBC}" srcOrd="1" destOrd="0" parTransId="{5370AB4E-879D-4499-BB21-E7C0B8794CB4}" sibTransId="{2B1B770B-EC0E-4F37-8D80-4AC0C30F7748}"/>
    <dgm:cxn modelId="{7442E70B-E743-4DBF-94BA-B11D0BA5EA9D}" type="presOf" srcId="{D65A7C49-4DFC-45FE-8357-175D1E9D842B}" destId="{8FCB4EFC-6AEC-4830-BDBD-53F9EB734EE6}" srcOrd="0" destOrd="0" presId="urn:microsoft.com/office/officeart/2005/8/layout/hierarchy1"/>
    <dgm:cxn modelId="{A2FD3964-0032-4928-8BEB-7CE9E2C7F319}" type="presOf" srcId="{7C107B0F-812C-4021-AB3E-C5B74E493317}" destId="{E5B079E9-AF1E-425C-88B9-A3658CB04242}" srcOrd="0" destOrd="0" presId="urn:microsoft.com/office/officeart/2005/8/layout/hierarchy1"/>
    <dgm:cxn modelId="{EFB108AC-07F4-4DE1-A949-0662C71E66BE}" srcId="{7C107B0F-812C-4021-AB3E-C5B74E493317}" destId="{D65A7C49-4DFC-45FE-8357-175D1E9D842B}" srcOrd="0" destOrd="0" parTransId="{DE1B0C9B-EB28-4B42-8B69-087F7D5A33CF}" sibTransId="{BF7813B0-1613-4ECF-A8BE-96913C926D7A}"/>
    <dgm:cxn modelId="{37F87EED-0B2B-48E4-923D-DE4EC3EF5760}" type="presOf" srcId="{C1571826-9057-4225-9528-137CB661CEBC}" destId="{2905CFF1-9728-4510-B5C7-8165BB8A60BF}" srcOrd="0" destOrd="0" presId="urn:microsoft.com/office/officeart/2005/8/layout/hierarchy1"/>
    <dgm:cxn modelId="{CE453CB4-7040-4977-A565-89946F72967D}" type="presParOf" srcId="{E5B079E9-AF1E-425C-88B9-A3658CB04242}" destId="{B47FC4EE-39BE-4E67-B28A-39F68E02AFEF}" srcOrd="0" destOrd="0" presId="urn:microsoft.com/office/officeart/2005/8/layout/hierarchy1"/>
    <dgm:cxn modelId="{3730D1E9-A476-477E-8013-8A4EE290AFC0}" type="presParOf" srcId="{B47FC4EE-39BE-4E67-B28A-39F68E02AFEF}" destId="{D3C05AA5-BA16-4E2F-A7A9-AC9B81C10FAF}" srcOrd="0" destOrd="0" presId="urn:microsoft.com/office/officeart/2005/8/layout/hierarchy1"/>
    <dgm:cxn modelId="{0C588C25-DFF1-45D2-AB41-D77FBD64E165}" type="presParOf" srcId="{D3C05AA5-BA16-4E2F-A7A9-AC9B81C10FAF}" destId="{0D8820D2-ECC2-476B-AA29-A57E579D89FF}" srcOrd="0" destOrd="0" presId="urn:microsoft.com/office/officeart/2005/8/layout/hierarchy1"/>
    <dgm:cxn modelId="{20DA11DA-2854-458E-8E69-C00A82F22AC5}" type="presParOf" srcId="{D3C05AA5-BA16-4E2F-A7A9-AC9B81C10FAF}" destId="{8FCB4EFC-6AEC-4830-BDBD-53F9EB734EE6}" srcOrd="1" destOrd="0" presId="urn:microsoft.com/office/officeart/2005/8/layout/hierarchy1"/>
    <dgm:cxn modelId="{19D43717-3417-4B3C-ABDD-3507E648172E}" type="presParOf" srcId="{B47FC4EE-39BE-4E67-B28A-39F68E02AFEF}" destId="{D37D046A-83AB-46BF-9CE2-1C1125609EC7}" srcOrd="1" destOrd="0" presId="urn:microsoft.com/office/officeart/2005/8/layout/hierarchy1"/>
    <dgm:cxn modelId="{561DAE21-5411-4F4A-94B6-28AC47CE0538}" type="presParOf" srcId="{E5B079E9-AF1E-425C-88B9-A3658CB04242}" destId="{2C6BC2F2-38A0-49B3-BC18-415FA0A15219}" srcOrd="1" destOrd="0" presId="urn:microsoft.com/office/officeart/2005/8/layout/hierarchy1"/>
    <dgm:cxn modelId="{5DED2B13-46F0-46DD-AE05-5E8024C7EB61}" type="presParOf" srcId="{2C6BC2F2-38A0-49B3-BC18-415FA0A15219}" destId="{37CADA4E-CF53-4C59-9C34-4EB796FF6709}" srcOrd="0" destOrd="0" presId="urn:microsoft.com/office/officeart/2005/8/layout/hierarchy1"/>
    <dgm:cxn modelId="{EECAC5A7-C9B1-4342-A59C-ACF47A97C6AE}" type="presParOf" srcId="{37CADA4E-CF53-4C59-9C34-4EB796FF6709}" destId="{88AF760F-4234-48B2-A298-361A82D5CCA8}" srcOrd="0" destOrd="0" presId="urn:microsoft.com/office/officeart/2005/8/layout/hierarchy1"/>
    <dgm:cxn modelId="{BA9E8F77-3493-4039-A6DC-C579FF5C23DC}" type="presParOf" srcId="{37CADA4E-CF53-4C59-9C34-4EB796FF6709}" destId="{2905CFF1-9728-4510-B5C7-8165BB8A60BF}" srcOrd="1" destOrd="0" presId="urn:microsoft.com/office/officeart/2005/8/layout/hierarchy1"/>
    <dgm:cxn modelId="{6D8B76E4-0D77-4CBD-9295-3A80A51DC1CD}" type="presParOf" srcId="{2C6BC2F2-38A0-49B3-BC18-415FA0A15219}" destId="{3BE9E422-F188-46E5-93F9-4ABBC43DD73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5EDF0E-4A0D-4025-A03F-43437115DF82}" type="doc">
      <dgm:prSet loTypeId="urn:microsoft.com/office/officeart/2005/8/layout/process4" loCatId="process" qsTypeId="urn:microsoft.com/office/officeart/2005/8/quickstyle/simple1" qsCatId="simple" csTypeId="urn:microsoft.com/office/officeart/2005/8/colors/colorful1" csCatId="colorful" phldr="1"/>
      <dgm:spPr/>
      <dgm:t>
        <a:bodyPr/>
        <a:lstStyle/>
        <a:p>
          <a:endParaRPr lang="en-US"/>
        </a:p>
      </dgm:t>
    </dgm:pt>
    <dgm:pt modelId="{BCD341AA-DBB1-4CC8-9CD2-DAE2A50DCC2B}">
      <dgm:prSet/>
      <dgm:spPr/>
      <dgm:t>
        <a:bodyPr/>
        <a:lstStyle/>
        <a:p>
          <a:r>
            <a:rPr lang="en-GB"/>
            <a:t>Colliver et al (2020) - Aging may increase vulnerability to substance misuse. </a:t>
          </a:r>
          <a:endParaRPr lang="en-US"/>
        </a:p>
      </dgm:t>
    </dgm:pt>
    <dgm:pt modelId="{0AE35D33-3E3A-4D6D-9605-9CB15E9B72AB}" type="parTrans" cxnId="{F73AC68E-A113-448D-8CB4-60BE0C9DB02D}">
      <dgm:prSet/>
      <dgm:spPr/>
      <dgm:t>
        <a:bodyPr/>
        <a:lstStyle/>
        <a:p>
          <a:endParaRPr lang="en-US"/>
        </a:p>
      </dgm:t>
    </dgm:pt>
    <dgm:pt modelId="{ABE6C8D7-3FF4-4092-A78B-47C1988220E4}" type="sibTrans" cxnId="{F73AC68E-A113-448D-8CB4-60BE0C9DB02D}">
      <dgm:prSet/>
      <dgm:spPr/>
      <dgm:t>
        <a:bodyPr/>
        <a:lstStyle/>
        <a:p>
          <a:endParaRPr lang="en-US"/>
        </a:p>
      </dgm:t>
    </dgm:pt>
    <dgm:pt modelId="{0BF4D9AE-8B86-45C3-8120-B299C1DBFF80}">
      <dgm:prSet/>
      <dgm:spPr/>
      <dgm:t>
        <a:bodyPr/>
        <a:lstStyle/>
        <a:p>
          <a:r>
            <a:rPr lang="en-GB" b="1" dirty="0"/>
            <a:t>Prescription Medicines </a:t>
          </a:r>
          <a:r>
            <a:rPr lang="en-GB" dirty="0"/>
            <a:t>– </a:t>
          </a:r>
          <a:r>
            <a:rPr lang="en-GB" dirty="0" err="1"/>
            <a:t>Qato</a:t>
          </a:r>
          <a:r>
            <a:rPr lang="en-GB" dirty="0"/>
            <a:t> et al (2008). Study of 3000 adults aged 57-85 showed common mixing of prescription medicines, non- prescription drugs and dietary supplements. More than 80% of the participants used at least one prescription medication daily. </a:t>
          </a:r>
          <a:endParaRPr lang="en-US" dirty="0"/>
        </a:p>
      </dgm:t>
    </dgm:pt>
    <dgm:pt modelId="{56A08799-719B-450B-BA8F-3145799523DF}" type="parTrans" cxnId="{7DDD3173-87E1-46C9-9055-274B215999E5}">
      <dgm:prSet/>
      <dgm:spPr/>
      <dgm:t>
        <a:bodyPr/>
        <a:lstStyle/>
        <a:p>
          <a:endParaRPr lang="en-US"/>
        </a:p>
      </dgm:t>
    </dgm:pt>
    <dgm:pt modelId="{9579F079-826F-44AA-9257-B037ED183B19}" type="sibTrans" cxnId="{7DDD3173-87E1-46C9-9055-274B215999E5}">
      <dgm:prSet/>
      <dgm:spPr/>
      <dgm:t>
        <a:bodyPr/>
        <a:lstStyle/>
        <a:p>
          <a:endParaRPr lang="en-US"/>
        </a:p>
      </dgm:t>
    </dgm:pt>
    <dgm:pt modelId="{DB5CF5A8-C70F-4849-BFFD-03581B51F247}">
      <dgm:prSet/>
      <dgm:spPr/>
      <dgm:t>
        <a:bodyPr/>
        <a:lstStyle/>
        <a:p>
          <a:r>
            <a:rPr lang="en-GB" b="1"/>
            <a:t>Opioid Pain Medicines </a:t>
          </a:r>
          <a:r>
            <a:rPr lang="en-GB"/>
            <a:t>- </a:t>
          </a:r>
          <a:r>
            <a:rPr lang="en-GB" b="0" i="0"/>
            <a:t>Between 4-9% of adults age 65 or older use prescription opioid medications for pain relief (Lehmann &amp; Fingerhood, 2018).</a:t>
          </a:r>
          <a:endParaRPr lang="en-US"/>
        </a:p>
      </dgm:t>
    </dgm:pt>
    <dgm:pt modelId="{8FE3AAAA-683F-41CD-9D0D-E2547C69929E}" type="parTrans" cxnId="{0F4D4AF9-6D76-4D61-A400-CC1DECC5AEC3}">
      <dgm:prSet/>
      <dgm:spPr/>
      <dgm:t>
        <a:bodyPr/>
        <a:lstStyle/>
        <a:p>
          <a:endParaRPr lang="en-US"/>
        </a:p>
      </dgm:t>
    </dgm:pt>
    <dgm:pt modelId="{FF8AA602-AA4E-41C9-AED6-3CA306A33F13}" type="sibTrans" cxnId="{0F4D4AF9-6D76-4D61-A400-CC1DECC5AEC3}">
      <dgm:prSet/>
      <dgm:spPr/>
      <dgm:t>
        <a:bodyPr/>
        <a:lstStyle/>
        <a:p>
          <a:endParaRPr lang="en-US"/>
        </a:p>
      </dgm:t>
    </dgm:pt>
    <dgm:pt modelId="{C0C18DA6-56BC-41F9-A5E4-97177D6F19CE}">
      <dgm:prSet/>
      <dgm:spPr/>
      <dgm:t>
        <a:bodyPr/>
        <a:lstStyle/>
        <a:p>
          <a:r>
            <a:rPr lang="en-GB" b="1"/>
            <a:t>Nicotine</a:t>
          </a:r>
          <a:r>
            <a:rPr lang="en-GB"/>
            <a:t> - </a:t>
          </a:r>
          <a:r>
            <a:rPr lang="en-GB" b="0" i="0"/>
            <a:t>The Centers for Disease Control and Prevention (CDC) reports that in 2017, about 8 of every 100 adults aged 65 and older smoked cigarettes, increasing their risk for heart disease and cancer.</a:t>
          </a:r>
          <a:endParaRPr lang="en-US"/>
        </a:p>
      </dgm:t>
    </dgm:pt>
    <dgm:pt modelId="{CA68895D-9331-42FD-9FAA-A85C5AFE8EC4}" type="parTrans" cxnId="{84D9CFC2-27F7-4FDF-A2E8-8B20A77BFBCA}">
      <dgm:prSet/>
      <dgm:spPr/>
      <dgm:t>
        <a:bodyPr/>
        <a:lstStyle/>
        <a:p>
          <a:endParaRPr lang="en-US"/>
        </a:p>
      </dgm:t>
    </dgm:pt>
    <dgm:pt modelId="{2A802E83-F372-4E03-9B0D-39D23A1D3546}" type="sibTrans" cxnId="{84D9CFC2-27F7-4FDF-A2E8-8B20A77BFBCA}">
      <dgm:prSet/>
      <dgm:spPr/>
      <dgm:t>
        <a:bodyPr/>
        <a:lstStyle/>
        <a:p>
          <a:endParaRPr lang="en-US"/>
        </a:p>
      </dgm:t>
    </dgm:pt>
    <dgm:pt modelId="{A777C100-103B-475C-810C-C50786626102}" type="pres">
      <dgm:prSet presAssocID="{185EDF0E-4A0D-4025-A03F-43437115DF82}" presName="Name0" presStyleCnt="0">
        <dgm:presLayoutVars>
          <dgm:dir/>
          <dgm:animLvl val="lvl"/>
          <dgm:resizeHandles val="exact"/>
        </dgm:presLayoutVars>
      </dgm:prSet>
      <dgm:spPr/>
    </dgm:pt>
    <dgm:pt modelId="{19F8B9C6-F8A7-4FFB-9ECB-BA8305DF4800}" type="pres">
      <dgm:prSet presAssocID="{C0C18DA6-56BC-41F9-A5E4-97177D6F19CE}" presName="boxAndChildren" presStyleCnt="0"/>
      <dgm:spPr/>
    </dgm:pt>
    <dgm:pt modelId="{CBAD7F0C-CF17-4B01-8CFB-BF51A720F4B4}" type="pres">
      <dgm:prSet presAssocID="{C0C18DA6-56BC-41F9-A5E4-97177D6F19CE}" presName="parentTextBox" presStyleLbl="node1" presStyleIdx="0" presStyleCnt="4"/>
      <dgm:spPr/>
    </dgm:pt>
    <dgm:pt modelId="{F60B84BA-2D51-4926-A782-C091C5ED9E5A}" type="pres">
      <dgm:prSet presAssocID="{FF8AA602-AA4E-41C9-AED6-3CA306A33F13}" presName="sp" presStyleCnt="0"/>
      <dgm:spPr/>
    </dgm:pt>
    <dgm:pt modelId="{723AD80E-93B6-48C1-9E3D-477C019E6DC6}" type="pres">
      <dgm:prSet presAssocID="{DB5CF5A8-C70F-4849-BFFD-03581B51F247}" presName="arrowAndChildren" presStyleCnt="0"/>
      <dgm:spPr/>
    </dgm:pt>
    <dgm:pt modelId="{5AEF63FA-C3ED-4E86-8AB6-E26083BD5B4A}" type="pres">
      <dgm:prSet presAssocID="{DB5CF5A8-C70F-4849-BFFD-03581B51F247}" presName="parentTextArrow" presStyleLbl="node1" presStyleIdx="1" presStyleCnt="4"/>
      <dgm:spPr/>
    </dgm:pt>
    <dgm:pt modelId="{89104D83-79B5-4669-B5B4-F69F8466F1FE}" type="pres">
      <dgm:prSet presAssocID="{9579F079-826F-44AA-9257-B037ED183B19}" presName="sp" presStyleCnt="0"/>
      <dgm:spPr/>
    </dgm:pt>
    <dgm:pt modelId="{2140E8B5-3017-402E-8C08-F3BBADD6C192}" type="pres">
      <dgm:prSet presAssocID="{0BF4D9AE-8B86-45C3-8120-B299C1DBFF80}" presName="arrowAndChildren" presStyleCnt="0"/>
      <dgm:spPr/>
    </dgm:pt>
    <dgm:pt modelId="{EB2F7F99-25F8-427C-B8B4-B30A316B3604}" type="pres">
      <dgm:prSet presAssocID="{0BF4D9AE-8B86-45C3-8120-B299C1DBFF80}" presName="parentTextArrow" presStyleLbl="node1" presStyleIdx="2" presStyleCnt="4"/>
      <dgm:spPr/>
    </dgm:pt>
    <dgm:pt modelId="{13407E5A-CD24-4638-8C27-90D34F57D665}" type="pres">
      <dgm:prSet presAssocID="{ABE6C8D7-3FF4-4092-A78B-47C1988220E4}" presName="sp" presStyleCnt="0"/>
      <dgm:spPr/>
    </dgm:pt>
    <dgm:pt modelId="{1486F6DF-0F5C-4312-B2DD-0F95228B0278}" type="pres">
      <dgm:prSet presAssocID="{BCD341AA-DBB1-4CC8-9CD2-DAE2A50DCC2B}" presName="arrowAndChildren" presStyleCnt="0"/>
      <dgm:spPr/>
    </dgm:pt>
    <dgm:pt modelId="{31E4630A-F1AE-426C-9DDD-650542C50A2C}" type="pres">
      <dgm:prSet presAssocID="{BCD341AA-DBB1-4CC8-9CD2-DAE2A50DCC2B}" presName="parentTextArrow" presStyleLbl="node1" presStyleIdx="3" presStyleCnt="4"/>
      <dgm:spPr/>
    </dgm:pt>
  </dgm:ptLst>
  <dgm:cxnLst>
    <dgm:cxn modelId="{7DDD3173-87E1-46C9-9055-274B215999E5}" srcId="{185EDF0E-4A0D-4025-A03F-43437115DF82}" destId="{0BF4D9AE-8B86-45C3-8120-B299C1DBFF80}" srcOrd="1" destOrd="0" parTransId="{56A08799-719B-450B-BA8F-3145799523DF}" sibTransId="{9579F079-826F-44AA-9257-B037ED183B19}"/>
    <dgm:cxn modelId="{F73AC68E-A113-448D-8CB4-60BE0C9DB02D}" srcId="{185EDF0E-4A0D-4025-A03F-43437115DF82}" destId="{BCD341AA-DBB1-4CC8-9CD2-DAE2A50DCC2B}" srcOrd="0" destOrd="0" parTransId="{0AE35D33-3E3A-4D6D-9605-9CB15E9B72AB}" sibTransId="{ABE6C8D7-3FF4-4092-A78B-47C1988220E4}"/>
    <dgm:cxn modelId="{C328F7A1-E5C4-4A80-A60C-00C96D03466B}" type="presOf" srcId="{DB5CF5A8-C70F-4849-BFFD-03581B51F247}" destId="{5AEF63FA-C3ED-4E86-8AB6-E26083BD5B4A}" srcOrd="0" destOrd="0" presId="urn:microsoft.com/office/officeart/2005/8/layout/process4"/>
    <dgm:cxn modelId="{138685C2-DB5A-49B5-9713-A422DC869037}" type="presOf" srcId="{185EDF0E-4A0D-4025-A03F-43437115DF82}" destId="{A777C100-103B-475C-810C-C50786626102}" srcOrd="0" destOrd="0" presId="urn:microsoft.com/office/officeart/2005/8/layout/process4"/>
    <dgm:cxn modelId="{84D9CFC2-27F7-4FDF-A2E8-8B20A77BFBCA}" srcId="{185EDF0E-4A0D-4025-A03F-43437115DF82}" destId="{C0C18DA6-56BC-41F9-A5E4-97177D6F19CE}" srcOrd="3" destOrd="0" parTransId="{CA68895D-9331-42FD-9FAA-A85C5AFE8EC4}" sibTransId="{2A802E83-F372-4E03-9B0D-39D23A1D3546}"/>
    <dgm:cxn modelId="{F6290DC8-F6C3-494B-AC64-B5B7E5051600}" type="presOf" srcId="{BCD341AA-DBB1-4CC8-9CD2-DAE2A50DCC2B}" destId="{31E4630A-F1AE-426C-9DDD-650542C50A2C}" srcOrd="0" destOrd="0" presId="urn:microsoft.com/office/officeart/2005/8/layout/process4"/>
    <dgm:cxn modelId="{0AAAEFCB-121D-49BD-8CA3-6DB2B4B53FE6}" type="presOf" srcId="{0BF4D9AE-8B86-45C3-8120-B299C1DBFF80}" destId="{EB2F7F99-25F8-427C-B8B4-B30A316B3604}" srcOrd="0" destOrd="0" presId="urn:microsoft.com/office/officeart/2005/8/layout/process4"/>
    <dgm:cxn modelId="{E9BF5CD2-282D-4A61-9EA6-2BBDEA7C1EC4}" type="presOf" srcId="{C0C18DA6-56BC-41F9-A5E4-97177D6F19CE}" destId="{CBAD7F0C-CF17-4B01-8CFB-BF51A720F4B4}" srcOrd="0" destOrd="0" presId="urn:microsoft.com/office/officeart/2005/8/layout/process4"/>
    <dgm:cxn modelId="{0F4D4AF9-6D76-4D61-A400-CC1DECC5AEC3}" srcId="{185EDF0E-4A0D-4025-A03F-43437115DF82}" destId="{DB5CF5A8-C70F-4849-BFFD-03581B51F247}" srcOrd="2" destOrd="0" parTransId="{8FE3AAAA-683F-41CD-9D0D-E2547C69929E}" sibTransId="{FF8AA602-AA4E-41C9-AED6-3CA306A33F13}"/>
    <dgm:cxn modelId="{FF4E3F67-8ED7-4EF7-86C7-E8D3F6CA570B}" type="presParOf" srcId="{A777C100-103B-475C-810C-C50786626102}" destId="{19F8B9C6-F8A7-4FFB-9ECB-BA8305DF4800}" srcOrd="0" destOrd="0" presId="urn:microsoft.com/office/officeart/2005/8/layout/process4"/>
    <dgm:cxn modelId="{F1F01680-959E-46B8-82C2-C1EC4A991825}" type="presParOf" srcId="{19F8B9C6-F8A7-4FFB-9ECB-BA8305DF4800}" destId="{CBAD7F0C-CF17-4B01-8CFB-BF51A720F4B4}" srcOrd="0" destOrd="0" presId="urn:microsoft.com/office/officeart/2005/8/layout/process4"/>
    <dgm:cxn modelId="{82ED20BB-522D-4E5F-8087-BAC8D69A6A3B}" type="presParOf" srcId="{A777C100-103B-475C-810C-C50786626102}" destId="{F60B84BA-2D51-4926-A782-C091C5ED9E5A}" srcOrd="1" destOrd="0" presId="urn:microsoft.com/office/officeart/2005/8/layout/process4"/>
    <dgm:cxn modelId="{BF66DDC9-768C-4B13-B009-FA23C147176D}" type="presParOf" srcId="{A777C100-103B-475C-810C-C50786626102}" destId="{723AD80E-93B6-48C1-9E3D-477C019E6DC6}" srcOrd="2" destOrd="0" presId="urn:microsoft.com/office/officeart/2005/8/layout/process4"/>
    <dgm:cxn modelId="{1B20A74C-6203-438E-927E-125AC15A5832}" type="presParOf" srcId="{723AD80E-93B6-48C1-9E3D-477C019E6DC6}" destId="{5AEF63FA-C3ED-4E86-8AB6-E26083BD5B4A}" srcOrd="0" destOrd="0" presId="urn:microsoft.com/office/officeart/2005/8/layout/process4"/>
    <dgm:cxn modelId="{EFA5A66C-57E2-40E0-ADBE-E1D6E20894DD}" type="presParOf" srcId="{A777C100-103B-475C-810C-C50786626102}" destId="{89104D83-79B5-4669-B5B4-F69F8466F1FE}" srcOrd="3" destOrd="0" presId="urn:microsoft.com/office/officeart/2005/8/layout/process4"/>
    <dgm:cxn modelId="{6B4113E0-1C2F-4725-A868-C8E1C073B519}" type="presParOf" srcId="{A777C100-103B-475C-810C-C50786626102}" destId="{2140E8B5-3017-402E-8C08-F3BBADD6C192}" srcOrd="4" destOrd="0" presId="urn:microsoft.com/office/officeart/2005/8/layout/process4"/>
    <dgm:cxn modelId="{CE3DF3BB-8A4D-4E30-AB0D-D6A387865CCF}" type="presParOf" srcId="{2140E8B5-3017-402E-8C08-F3BBADD6C192}" destId="{EB2F7F99-25F8-427C-B8B4-B30A316B3604}" srcOrd="0" destOrd="0" presId="urn:microsoft.com/office/officeart/2005/8/layout/process4"/>
    <dgm:cxn modelId="{1EE05ADB-97CB-4745-9689-0E122847D694}" type="presParOf" srcId="{A777C100-103B-475C-810C-C50786626102}" destId="{13407E5A-CD24-4638-8C27-90D34F57D665}" srcOrd="5" destOrd="0" presId="urn:microsoft.com/office/officeart/2005/8/layout/process4"/>
    <dgm:cxn modelId="{F618B71B-FA1B-4B77-86E0-3612A6D271E7}" type="presParOf" srcId="{A777C100-103B-475C-810C-C50786626102}" destId="{1486F6DF-0F5C-4312-B2DD-0F95228B0278}" srcOrd="6" destOrd="0" presId="urn:microsoft.com/office/officeart/2005/8/layout/process4"/>
    <dgm:cxn modelId="{5B8E87CC-BC4D-4437-A258-D31EFE6BF89B}" type="presParOf" srcId="{1486F6DF-0F5C-4312-B2DD-0F95228B0278}" destId="{31E4630A-F1AE-426C-9DDD-650542C50A2C}"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8820D2-ECC2-476B-AA29-A57E579D89FF}">
      <dsp:nvSpPr>
        <dsp:cNvPr id="0" name=""/>
        <dsp:cNvSpPr/>
      </dsp:nvSpPr>
      <dsp:spPr>
        <a:xfrm>
          <a:off x="1283" y="510443"/>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CB4EFC-6AEC-4830-BDBD-53F9EB734EE6}">
      <dsp:nvSpPr>
        <dsp:cNvPr id="0" name=""/>
        <dsp:cNvSpPr/>
      </dsp:nvSpPr>
      <dsp:spPr>
        <a:xfrm>
          <a:off x="501904" y="986033"/>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By the end of the session, you should be able to . . .</a:t>
          </a:r>
          <a:endParaRPr lang="en-US" sz="3300" kern="1200"/>
        </a:p>
      </dsp:txBody>
      <dsp:txXfrm>
        <a:off x="585701" y="1069830"/>
        <a:ext cx="4337991" cy="2693452"/>
      </dsp:txXfrm>
    </dsp:sp>
    <dsp:sp modelId="{88AF760F-4234-48B2-A298-361A82D5CCA8}">
      <dsp:nvSpPr>
        <dsp:cNvPr id="0" name=""/>
        <dsp:cNvSpPr/>
      </dsp:nvSpPr>
      <dsp:spPr>
        <a:xfrm>
          <a:off x="5508110" y="510443"/>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05CFF1-9728-4510-B5C7-8165BB8A60BF}">
      <dsp:nvSpPr>
        <dsp:cNvPr id="0" name=""/>
        <dsp:cNvSpPr/>
      </dsp:nvSpPr>
      <dsp:spPr>
        <a:xfrm>
          <a:off x="6008730" y="986033"/>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 Explain how drug use and drug related harm differs between age, ethnicity and gender.</a:t>
          </a:r>
          <a:endParaRPr lang="en-US" sz="3300" kern="1200" dirty="0"/>
        </a:p>
      </dsp:txBody>
      <dsp:txXfrm>
        <a:off x="6092527" y="1069830"/>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AD7F0C-CF17-4B01-8CFB-BF51A720F4B4}">
      <dsp:nvSpPr>
        <dsp:cNvPr id="0" name=""/>
        <dsp:cNvSpPr/>
      </dsp:nvSpPr>
      <dsp:spPr>
        <a:xfrm>
          <a:off x="0" y="5160755"/>
          <a:ext cx="7786914" cy="11290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kern="1200"/>
            <a:t>Nicotine</a:t>
          </a:r>
          <a:r>
            <a:rPr lang="en-GB" sz="1500" kern="1200"/>
            <a:t> - </a:t>
          </a:r>
          <a:r>
            <a:rPr lang="en-GB" sz="1500" b="0" i="0" kern="1200"/>
            <a:t>The Centers for Disease Control and Prevention (CDC) reports that in 2017, about 8 of every 100 adults aged 65 and older smoked cigarettes, increasing their risk for heart disease and cancer.</a:t>
          </a:r>
          <a:endParaRPr lang="en-US" sz="1500" kern="1200"/>
        </a:p>
      </dsp:txBody>
      <dsp:txXfrm>
        <a:off x="0" y="5160755"/>
        <a:ext cx="7786914" cy="1129047"/>
      </dsp:txXfrm>
    </dsp:sp>
    <dsp:sp modelId="{5AEF63FA-C3ED-4E86-8AB6-E26083BD5B4A}">
      <dsp:nvSpPr>
        <dsp:cNvPr id="0" name=""/>
        <dsp:cNvSpPr/>
      </dsp:nvSpPr>
      <dsp:spPr>
        <a:xfrm rot="10800000">
          <a:off x="0" y="3441216"/>
          <a:ext cx="7786914" cy="1736474"/>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kern="1200"/>
            <a:t>Opioid Pain Medicines </a:t>
          </a:r>
          <a:r>
            <a:rPr lang="en-GB" sz="1500" kern="1200"/>
            <a:t>- </a:t>
          </a:r>
          <a:r>
            <a:rPr lang="en-GB" sz="1500" b="0" i="0" kern="1200"/>
            <a:t>Between 4-9% of adults age 65 or older use prescription opioid medications for pain relief (Lehmann &amp; Fingerhood, 2018).</a:t>
          </a:r>
          <a:endParaRPr lang="en-US" sz="1500" kern="1200"/>
        </a:p>
      </dsp:txBody>
      <dsp:txXfrm rot="10800000">
        <a:off x="0" y="3441216"/>
        <a:ext cx="7786914" cy="1128309"/>
      </dsp:txXfrm>
    </dsp:sp>
    <dsp:sp modelId="{EB2F7F99-25F8-427C-B8B4-B30A316B3604}">
      <dsp:nvSpPr>
        <dsp:cNvPr id="0" name=""/>
        <dsp:cNvSpPr/>
      </dsp:nvSpPr>
      <dsp:spPr>
        <a:xfrm rot="10800000">
          <a:off x="0" y="1721677"/>
          <a:ext cx="7786914" cy="1736474"/>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kern="1200" dirty="0"/>
            <a:t>Prescription Medicines </a:t>
          </a:r>
          <a:r>
            <a:rPr lang="en-GB" sz="1500" kern="1200" dirty="0"/>
            <a:t>– </a:t>
          </a:r>
          <a:r>
            <a:rPr lang="en-GB" sz="1500" kern="1200" dirty="0" err="1"/>
            <a:t>Qato</a:t>
          </a:r>
          <a:r>
            <a:rPr lang="en-GB" sz="1500" kern="1200" dirty="0"/>
            <a:t> et al (2008). Study of 3000 adults aged 57-85 showed common mixing of prescription medicines, non- prescription drugs and dietary supplements. More than 80% of the participants used at least one prescription medication daily. </a:t>
          </a:r>
          <a:endParaRPr lang="en-US" sz="1500" kern="1200" dirty="0"/>
        </a:p>
      </dsp:txBody>
      <dsp:txXfrm rot="10800000">
        <a:off x="0" y="1721677"/>
        <a:ext cx="7786914" cy="1128309"/>
      </dsp:txXfrm>
    </dsp:sp>
    <dsp:sp modelId="{31E4630A-F1AE-426C-9DDD-650542C50A2C}">
      <dsp:nvSpPr>
        <dsp:cNvPr id="0" name=""/>
        <dsp:cNvSpPr/>
      </dsp:nvSpPr>
      <dsp:spPr>
        <a:xfrm rot="10800000">
          <a:off x="0" y="2139"/>
          <a:ext cx="7786914" cy="1736474"/>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a:t>Colliver et al (2020) - Aging may increase vulnerability to substance misuse. </a:t>
          </a:r>
          <a:endParaRPr lang="en-US" sz="1500" kern="1200"/>
        </a:p>
      </dsp:txBody>
      <dsp:txXfrm rot="10800000">
        <a:off x="0" y="2139"/>
        <a:ext cx="7786914" cy="112830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7BCC4B-F900-4481-B547-474AF7AB9CE5}"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F70B2A-2A5A-4389-8E5E-B4989DFE3A03}" type="slidenum">
              <a:rPr lang="en-GB" smtClean="0"/>
              <a:t>‹#›</a:t>
            </a:fld>
            <a:endParaRPr lang="en-GB"/>
          </a:p>
        </p:txBody>
      </p:sp>
    </p:spTree>
    <p:extLst>
      <p:ext uri="{BB962C8B-B14F-4D97-AF65-F5344CB8AC3E}">
        <p14:creationId xmlns:p14="http://schemas.microsoft.com/office/powerpoint/2010/main" val="3782935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outh-wales.police.uk/police-forces/south-wales-police/areas/campaigns/campaigns/the-lows-of-the-highs---tackling-drug-supply-in-south-wale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committees.parliament.uk/publications/43217/documents/217616/defaul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ons.gov.uk/peoplepopulationandcommunity/crimeandjustice/articles/drugmisuseinenglandandwales/yearendingmarch2023"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oderngov.southwark.gov.uk/documents/s115636/Drugs%20and%20Alcohol.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nida.nih.gov/publications/drugfacts/substance-use-in-older-adults-drugfacts"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ethnicity-facts-figures.service.gov.uk/health/alcohol-smoking-and-drug-use/illicit-drug-use-among-adults/1.8/"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ncbi.nlm.nih.gov/pmc/articles/PMC7612287/"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ons.gov.uk/peoplepopulationandcommunity/birthsdeathsandmarriages/deaths/bulletins/drugrelateddeathsandsuicideinoffendersinthecommunityenglandandwales/2011to2021#:~:text=Of%20the%20total%20drug%2Drelated,in%20the%20community%20each%20year."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assets.publishing.service.gov.uk/media/5f02e08ce90e075c5128f311/2SummaryPhaseOne+foreword200219.pdf" TargetMode="External"/><Relationship Id="rId2" Type="http://schemas.openxmlformats.org/officeDocument/2006/relationships/slide" Target="../slides/slide33.xml"/><Relationship Id="rId1" Type="http://schemas.openxmlformats.org/officeDocument/2006/relationships/notesMaster" Target="../notesMasters/notesMaster1.xml"/><Relationship Id="rId4" Type="http://schemas.openxmlformats.org/officeDocument/2006/relationships/hyperlink" Target="https://www.gov.uk/government/news/professor-dame-carol-black-announced-as-independent-reviewer-of-drugs" TargetMode="Externa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gov.uk/government/publications/independent-review-of-drugs-by-dame-carol-black-government-response/government-response-to-the-independent-review-of-drugs-by-dame-carol-black"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a:t>
            </a:fld>
            <a:endParaRPr lang="en-GB"/>
          </a:p>
        </p:txBody>
      </p:sp>
    </p:spTree>
    <p:extLst>
      <p:ext uri="{BB962C8B-B14F-4D97-AF65-F5344CB8AC3E}">
        <p14:creationId xmlns:p14="http://schemas.microsoft.com/office/powerpoint/2010/main" val="157262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4</a:t>
            </a:fld>
            <a:endParaRPr lang="en-GB"/>
          </a:p>
        </p:txBody>
      </p:sp>
    </p:spTree>
    <p:extLst>
      <p:ext uri="{BB962C8B-B14F-4D97-AF65-F5344CB8AC3E}">
        <p14:creationId xmlns:p14="http://schemas.microsoft.com/office/powerpoint/2010/main" val="890387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5</a:t>
            </a:fld>
            <a:endParaRPr lang="en-GB"/>
          </a:p>
        </p:txBody>
      </p:sp>
    </p:spTree>
    <p:extLst>
      <p:ext uri="{BB962C8B-B14F-4D97-AF65-F5344CB8AC3E}">
        <p14:creationId xmlns:p14="http://schemas.microsoft.com/office/powerpoint/2010/main" val="1904103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The lows of the highs: Tackling drug supply | South Wales Police (south-wales.police.uk)</a:t>
            </a:r>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6</a:t>
            </a:fld>
            <a:endParaRPr lang="en-GB"/>
          </a:p>
        </p:txBody>
      </p:sp>
    </p:spTree>
    <p:extLst>
      <p:ext uri="{BB962C8B-B14F-4D97-AF65-F5344CB8AC3E}">
        <p14:creationId xmlns:p14="http://schemas.microsoft.com/office/powerpoint/2010/main" val="2605011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Reducing the harm from illegal drugs (parliament.uk)</a:t>
            </a:r>
            <a:endParaRPr lang="en-GB" dirty="0"/>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7</a:t>
            </a:fld>
            <a:endParaRPr lang="en-GB"/>
          </a:p>
        </p:txBody>
      </p:sp>
    </p:spTree>
    <p:extLst>
      <p:ext uri="{BB962C8B-B14F-4D97-AF65-F5344CB8AC3E}">
        <p14:creationId xmlns:p14="http://schemas.microsoft.com/office/powerpoint/2010/main" val="3852625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8</a:t>
            </a:fld>
            <a:endParaRPr lang="en-GB"/>
          </a:p>
        </p:txBody>
      </p:sp>
    </p:spTree>
    <p:extLst>
      <p:ext uri="{BB962C8B-B14F-4D97-AF65-F5344CB8AC3E}">
        <p14:creationId xmlns:p14="http://schemas.microsoft.com/office/powerpoint/2010/main" val="2502397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10</a:t>
            </a:fld>
            <a:endParaRPr lang="en-GB"/>
          </a:p>
        </p:txBody>
      </p:sp>
    </p:spTree>
    <p:extLst>
      <p:ext uri="{BB962C8B-B14F-4D97-AF65-F5344CB8AC3E}">
        <p14:creationId xmlns:p14="http://schemas.microsoft.com/office/powerpoint/2010/main" val="2296807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11</a:t>
            </a:fld>
            <a:endParaRPr lang="en-GB"/>
          </a:p>
        </p:txBody>
      </p:sp>
    </p:spTree>
    <p:extLst>
      <p:ext uri="{BB962C8B-B14F-4D97-AF65-F5344CB8AC3E}">
        <p14:creationId xmlns:p14="http://schemas.microsoft.com/office/powerpoint/2010/main" val="3914309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0B0C11"/>
              </a:solidFill>
              <a:effectLst/>
              <a:highlight>
                <a:srgbClr val="F2F2F2"/>
              </a:highlight>
              <a:latin typeface="Inter"/>
            </a:endParaRPr>
          </a:p>
        </p:txBody>
      </p:sp>
      <p:sp>
        <p:nvSpPr>
          <p:cNvPr id="4" name="Slide Number Placeholder 3"/>
          <p:cNvSpPr>
            <a:spLocks noGrp="1"/>
          </p:cNvSpPr>
          <p:nvPr>
            <p:ph type="sldNum" sz="quarter" idx="5"/>
          </p:nvPr>
        </p:nvSpPr>
        <p:spPr/>
        <p:txBody>
          <a:bodyPr/>
          <a:lstStyle/>
          <a:p>
            <a:fld id="{B8F70B2A-2A5A-4389-8E5E-B4989DFE3A03}" type="slidenum">
              <a:rPr lang="en-GB" smtClean="0"/>
              <a:t>12</a:t>
            </a:fld>
            <a:endParaRPr lang="en-GB"/>
          </a:p>
        </p:txBody>
      </p:sp>
    </p:spTree>
    <p:extLst>
      <p:ext uri="{BB962C8B-B14F-4D97-AF65-F5344CB8AC3E}">
        <p14:creationId xmlns:p14="http://schemas.microsoft.com/office/powerpoint/2010/main" val="981601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Drug misuse in England and Wales - Office for National Statistics (ons.gov.uk)</a:t>
            </a:r>
            <a:endParaRPr lang="en-GB" b="1" dirty="0">
              <a:effectLst/>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14</a:t>
            </a:fld>
            <a:endParaRPr lang="en-GB"/>
          </a:p>
        </p:txBody>
      </p:sp>
    </p:spTree>
    <p:extLst>
      <p:ext uri="{BB962C8B-B14F-4D97-AF65-F5344CB8AC3E}">
        <p14:creationId xmlns:p14="http://schemas.microsoft.com/office/powerpoint/2010/main" val="3943885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Young drug user – case study</a:t>
            </a:r>
          </a:p>
        </p:txBody>
      </p:sp>
      <p:sp>
        <p:nvSpPr>
          <p:cNvPr id="4" name="Slide Number Placeholder 3"/>
          <p:cNvSpPr>
            <a:spLocks noGrp="1"/>
          </p:cNvSpPr>
          <p:nvPr>
            <p:ph type="sldNum" sz="quarter" idx="5"/>
          </p:nvPr>
        </p:nvSpPr>
        <p:spPr/>
        <p:txBody>
          <a:bodyPr/>
          <a:lstStyle/>
          <a:p>
            <a:fld id="{B8F70B2A-2A5A-4389-8E5E-B4989DFE3A03}" type="slidenum">
              <a:rPr lang="en-GB" smtClean="0"/>
              <a:t>16</a:t>
            </a:fld>
            <a:endParaRPr lang="en-GB"/>
          </a:p>
        </p:txBody>
      </p:sp>
    </p:spTree>
    <p:extLst>
      <p:ext uri="{BB962C8B-B14F-4D97-AF65-F5344CB8AC3E}">
        <p14:creationId xmlns:p14="http://schemas.microsoft.com/office/powerpoint/2010/main" val="17716646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PowerPoint Presentation (southwark.gov.uk)</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17</a:t>
            </a:fld>
            <a:endParaRPr lang="en-GB"/>
          </a:p>
        </p:txBody>
      </p:sp>
    </p:spTree>
    <p:extLst>
      <p:ext uri="{BB962C8B-B14F-4D97-AF65-F5344CB8AC3E}">
        <p14:creationId xmlns:p14="http://schemas.microsoft.com/office/powerpoint/2010/main" val="329133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18</a:t>
            </a:fld>
            <a:endParaRPr lang="en-GB"/>
          </a:p>
        </p:txBody>
      </p:sp>
    </p:spTree>
    <p:extLst>
      <p:ext uri="{BB962C8B-B14F-4D97-AF65-F5344CB8AC3E}">
        <p14:creationId xmlns:p14="http://schemas.microsoft.com/office/powerpoint/2010/main" val="764001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hlinkClick r:id="rId3"/>
              </a:rPr>
              <a:t>Substance Use in Older Adults </a:t>
            </a:r>
            <a:r>
              <a:rPr lang="en-GB" dirty="0" err="1">
                <a:hlinkClick r:id="rId3"/>
              </a:rPr>
              <a:t>DrugFacts</a:t>
            </a:r>
            <a:r>
              <a:rPr lang="en-GB" dirty="0">
                <a:hlinkClick r:id="rId3"/>
              </a:rPr>
              <a:t> | National Institute on Drug Abuse (NIDA) (nih.gov)</a:t>
            </a:r>
            <a:endParaRPr lang="en-GB" b="0" i="0" dirty="0">
              <a:solidFill>
                <a:srgbClr val="474747"/>
              </a:solidFill>
              <a:effectLst/>
              <a:highlight>
                <a:srgbClr val="FFFFFF"/>
              </a:highlight>
              <a:latin typeface="Open Sans" panose="020B0606030504020204" pitchFamily="34" charset="0"/>
            </a:endParaRPr>
          </a:p>
          <a:p>
            <a:pPr algn="l"/>
            <a:endParaRPr lang="en-GB" b="0" i="0" dirty="0">
              <a:solidFill>
                <a:srgbClr val="474747"/>
              </a:solidFill>
              <a:effectLst/>
              <a:highlight>
                <a:srgbClr val="FFFFFF"/>
              </a:highligh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19</a:t>
            </a:fld>
            <a:endParaRPr lang="en-GB"/>
          </a:p>
        </p:txBody>
      </p:sp>
    </p:spTree>
    <p:extLst>
      <p:ext uri="{BB962C8B-B14F-4D97-AF65-F5344CB8AC3E}">
        <p14:creationId xmlns:p14="http://schemas.microsoft.com/office/powerpoint/2010/main" val="3770016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DATA WARNING:</a:t>
            </a:r>
          </a:p>
          <a:p>
            <a:endParaRPr lang="en-GB" dirty="0"/>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22</a:t>
            </a:fld>
            <a:endParaRPr lang="en-GB"/>
          </a:p>
        </p:txBody>
      </p:sp>
    </p:spTree>
    <p:extLst>
      <p:ext uri="{BB962C8B-B14F-4D97-AF65-F5344CB8AC3E}">
        <p14:creationId xmlns:p14="http://schemas.microsoft.com/office/powerpoint/2010/main" val="3330383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Illicit drug use - GOV.UK Ethnicity facts and figures (ethnicity-facts-figures.service.gov.uk)</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23</a:t>
            </a:fld>
            <a:endParaRPr lang="en-GB"/>
          </a:p>
        </p:txBody>
      </p:sp>
    </p:spTree>
    <p:extLst>
      <p:ext uri="{BB962C8B-B14F-4D97-AF65-F5344CB8AC3E}">
        <p14:creationId xmlns:p14="http://schemas.microsoft.com/office/powerpoint/2010/main" val="2690071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24</a:t>
            </a:fld>
            <a:endParaRPr lang="en-GB"/>
          </a:p>
        </p:txBody>
      </p:sp>
    </p:spTree>
    <p:extLst>
      <p:ext uri="{BB962C8B-B14F-4D97-AF65-F5344CB8AC3E}">
        <p14:creationId xmlns:p14="http://schemas.microsoft.com/office/powerpoint/2010/main" val="7804188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2000"/>
              </a:spcBef>
              <a:spcAft>
                <a:spcPts val="2000"/>
              </a:spcAft>
            </a:pPr>
            <a:r>
              <a:rPr lang="en-GB" dirty="0">
                <a:hlinkClick r:id="rId3"/>
              </a:rPr>
              <a:t>Why are drug-related deaths among women increasing in Scotland? A mixed-methods analysis of possible explanations - PMC (nih.gov)</a:t>
            </a:r>
            <a:endParaRPr lang="en-GB" b="0" i="0" dirty="0">
              <a:solidFill>
                <a:srgbClr val="212121"/>
              </a:solidFill>
              <a:effectLst/>
              <a:highlight>
                <a:srgbClr val="FFFFFF"/>
              </a:highlight>
              <a:latin typeface="Cambria" panose="02040503050406030204" pitchFamily="18" charset="0"/>
            </a:endParaRPr>
          </a:p>
          <a:p>
            <a:pPr algn="l">
              <a:spcBef>
                <a:spcPts val="2000"/>
              </a:spcBef>
              <a:spcAft>
                <a:spcPts val="2000"/>
              </a:spcAft>
            </a:pPr>
            <a:endParaRPr lang="en-GB" b="0" i="0" dirty="0">
              <a:solidFill>
                <a:srgbClr val="212121"/>
              </a:solidFill>
              <a:effectLst/>
              <a:highlight>
                <a:srgbClr val="FFFFFF"/>
              </a:highlight>
              <a:latin typeface="Cambria" panose="02040503050406030204" pitchFamily="18" charset="0"/>
            </a:endParaRPr>
          </a:p>
          <a:p>
            <a:pPr algn="l">
              <a:spcBef>
                <a:spcPts val="2000"/>
              </a:spcBef>
              <a:spcAft>
                <a:spcPts val="2000"/>
              </a:spcAft>
            </a:pPr>
            <a:endParaRPr lang="en-GB" b="0" i="0" dirty="0">
              <a:solidFill>
                <a:srgbClr val="212121"/>
              </a:solidFill>
              <a:effectLst/>
              <a:highlight>
                <a:srgbClr val="FFFFFF"/>
              </a:highlight>
              <a:latin typeface="Cambria" panose="02040503050406030204" pitchFamily="18" charset="0"/>
            </a:endParaRPr>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26</a:t>
            </a:fld>
            <a:endParaRPr lang="en-GB"/>
          </a:p>
        </p:txBody>
      </p:sp>
    </p:spTree>
    <p:extLst>
      <p:ext uri="{BB962C8B-B14F-4D97-AF65-F5344CB8AC3E}">
        <p14:creationId xmlns:p14="http://schemas.microsoft.com/office/powerpoint/2010/main" val="29950255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27</a:t>
            </a:fld>
            <a:endParaRPr lang="en-GB"/>
          </a:p>
        </p:txBody>
      </p:sp>
    </p:spTree>
    <p:extLst>
      <p:ext uri="{BB962C8B-B14F-4D97-AF65-F5344CB8AC3E}">
        <p14:creationId xmlns:p14="http://schemas.microsoft.com/office/powerpoint/2010/main" val="442245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29</a:t>
            </a:fld>
            <a:endParaRPr lang="en-GB"/>
          </a:p>
        </p:txBody>
      </p:sp>
    </p:spTree>
    <p:extLst>
      <p:ext uri="{BB962C8B-B14F-4D97-AF65-F5344CB8AC3E}">
        <p14:creationId xmlns:p14="http://schemas.microsoft.com/office/powerpoint/2010/main" val="2968269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hlinkClick r:id="rId3"/>
            </a:endParaRPr>
          </a:p>
          <a:p>
            <a:pPr algn="l"/>
            <a:endParaRPr lang="en-GB" dirty="0">
              <a:hlinkClick r:id="rId3"/>
            </a:endParaRPr>
          </a:p>
          <a:p>
            <a:pPr algn="l"/>
            <a:r>
              <a:rPr lang="en-GB" dirty="0">
                <a:hlinkClick r:id="rId3"/>
              </a:rPr>
              <a:t>Drug-related deaths and suicide in offenders in the community, England and Wales - Office for National Statistics (ons.gov.uk)</a:t>
            </a:r>
            <a:endParaRPr lang="en-GB" b="1" i="0" dirty="0">
              <a:solidFill>
                <a:srgbClr val="FFFFFF"/>
              </a:solidFill>
              <a:effectLst/>
              <a:highlight>
                <a:srgbClr val="3B7A9E"/>
              </a:highlight>
              <a:latin typeface="open sans" panose="020B0606030504020204" pitchFamily="34" charset="0"/>
            </a:endParaRPr>
          </a:p>
          <a:p>
            <a:pPr algn="l"/>
            <a:endParaRPr lang="en-GB" b="1" i="0" dirty="0">
              <a:solidFill>
                <a:srgbClr val="FFFFFF"/>
              </a:solidFill>
              <a:effectLst/>
              <a:highlight>
                <a:srgbClr val="3B7A9E"/>
              </a:highligh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30</a:t>
            </a:fld>
            <a:endParaRPr lang="en-GB"/>
          </a:p>
        </p:txBody>
      </p:sp>
    </p:spTree>
    <p:extLst>
      <p:ext uri="{BB962C8B-B14F-4D97-AF65-F5344CB8AC3E}">
        <p14:creationId xmlns:p14="http://schemas.microsoft.com/office/powerpoint/2010/main" val="1252887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31</a:t>
            </a:fld>
            <a:endParaRPr lang="en-GB"/>
          </a:p>
        </p:txBody>
      </p:sp>
    </p:spTree>
    <p:extLst>
      <p:ext uri="{BB962C8B-B14F-4D97-AF65-F5344CB8AC3E}">
        <p14:creationId xmlns:p14="http://schemas.microsoft.com/office/powerpoint/2010/main" val="12400273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Microsoft Word - SummaryPhaseOne+foreword200219 (publishing.service.gov.uk)</a:t>
            </a:r>
            <a:endParaRPr lang="en-GB" dirty="0"/>
          </a:p>
          <a:p>
            <a:endParaRPr lang="en-GB" dirty="0"/>
          </a:p>
          <a:p>
            <a:pPr algn="l"/>
            <a:r>
              <a:rPr lang="en-GB" b="0" i="0" dirty="0">
                <a:solidFill>
                  <a:srgbClr val="0B0C0C"/>
                </a:solidFill>
                <a:effectLst/>
                <a:highlight>
                  <a:srgbClr val="FFFFFF"/>
                </a:highlight>
                <a:latin typeface="+mj-lt"/>
              </a:rPr>
              <a:t>On 8 February 2019 Professor Dame Carol Black was </a:t>
            </a:r>
            <a:r>
              <a:rPr lang="en-GB" b="0" i="0" dirty="0">
                <a:solidFill>
                  <a:srgbClr val="1D70B8"/>
                </a:solidFill>
                <a:effectLst/>
                <a:highlight>
                  <a:srgbClr val="FFFFFF"/>
                </a:highlight>
                <a:latin typeface="+mj-lt"/>
                <a:hlinkClick r:id="rId4"/>
              </a:rPr>
              <a:t>appointed to lead a major 2-part review</a:t>
            </a:r>
            <a:r>
              <a:rPr lang="en-GB" b="0" i="0" dirty="0">
                <a:solidFill>
                  <a:srgbClr val="0B0C0C"/>
                </a:solidFill>
                <a:effectLst/>
                <a:highlight>
                  <a:srgbClr val="FFFFFF"/>
                </a:highlight>
                <a:latin typeface="+mj-lt"/>
              </a:rPr>
              <a:t> that </a:t>
            </a:r>
            <a:r>
              <a:rPr lang="en-GB" dirty="0">
                <a:solidFill>
                  <a:srgbClr val="0B0C0C"/>
                </a:solidFill>
                <a:highlight>
                  <a:srgbClr val="FFFFFF"/>
                </a:highlight>
                <a:latin typeface="+mj-lt"/>
              </a:rPr>
              <a:t>looked</a:t>
            </a:r>
            <a:r>
              <a:rPr lang="en-GB" b="0" i="0" dirty="0">
                <a:solidFill>
                  <a:srgbClr val="0B0C0C"/>
                </a:solidFill>
                <a:effectLst/>
                <a:highlight>
                  <a:srgbClr val="FFFFFF"/>
                </a:highlight>
                <a:latin typeface="+mj-lt"/>
              </a:rPr>
              <a:t> into:</a:t>
            </a:r>
          </a:p>
          <a:p>
            <a:pPr algn="l">
              <a:buFont typeface="Arial" panose="020B0604020202020204" pitchFamily="34" charset="0"/>
              <a:buChar char="•"/>
            </a:pPr>
            <a:r>
              <a:rPr lang="en-GB" b="0" i="0" dirty="0">
                <a:solidFill>
                  <a:srgbClr val="0B0C0C"/>
                </a:solidFill>
                <a:effectLst/>
                <a:highlight>
                  <a:srgbClr val="FFFFFF"/>
                </a:highlight>
                <a:latin typeface="+mj-lt"/>
              </a:rPr>
              <a:t>the ways in which drugs are fuelling serious violence</a:t>
            </a:r>
          </a:p>
          <a:p>
            <a:pPr algn="l">
              <a:buFont typeface="Arial" panose="020B0604020202020204" pitchFamily="34" charset="0"/>
              <a:buChar char="•"/>
            </a:pPr>
            <a:r>
              <a:rPr lang="en-GB" b="0" i="0" dirty="0">
                <a:solidFill>
                  <a:srgbClr val="0B0C0C"/>
                </a:solidFill>
                <a:effectLst/>
                <a:highlight>
                  <a:srgbClr val="FFFFFF"/>
                </a:highlight>
                <a:latin typeface="+mj-lt"/>
              </a:rPr>
              <a:t>treatment, recovery and prevention</a:t>
            </a:r>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33</a:t>
            </a:fld>
            <a:endParaRPr lang="en-GB"/>
          </a:p>
        </p:txBody>
      </p:sp>
    </p:spTree>
    <p:extLst>
      <p:ext uri="{BB962C8B-B14F-4D97-AF65-F5344CB8AC3E}">
        <p14:creationId xmlns:p14="http://schemas.microsoft.com/office/powerpoint/2010/main" val="3654042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Government response to the independent review of drugs by Dame Carol Black - GOV.UK (www.gov.uk)</a:t>
            </a:r>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34</a:t>
            </a:fld>
            <a:endParaRPr lang="en-GB"/>
          </a:p>
        </p:txBody>
      </p:sp>
    </p:spTree>
    <p:extLst>
      <p:ext uri="{BB962C8B-B14F-4D97-AF65-F5344CB8AC3E}">
        <p14:creationId xmlns:p14="http://schemas.microsoft.com/office/powerpoint/2010/main" val="2690796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36</a:t>
            </a:fld>
            <a:endParaRPr lang="en-GB"/>
          </a:p>
        </p:txBody>
      </p:sp>
    </p:spTree>
    <p:extLst>
      <p:ext uri="{BB962C8B-B14F-4D97-AF65-F5344CB8AC3E}">
        <p14:creationId xmlns:p14="http://schemas.microsoft.com/office/powerpoint/2010/main" val="3147484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DengXian" panose="02010600030101010101" pitchFamily="2" charset="-122"/>
                <a:cs typeface="Arial" panose="020B0604020202020204" pitchFamily="34" charset="0"/>
              </a:rPr>
              <a:t>How age, ethnicity, gender, and social class interact to shape drug-related harm</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DengXian" panose="02010600030101010101" pitchFamily="2" charset="-122"/>
                <a:cs typeface="Arial" panose="020B0604020202020204" pitchFamily="34" charset="0"/>
              </a:rPr>
              <a:t>Importance of an intersectional approach in research and policy</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DengXian" panose="02010600030101010101" pitchFamily="2" charset="-122"/>
                <a:cs typeface="Arial" panose="020B0604020202020204" pitchFamily="34" charset="0"/>
              </a:rPr>
              <a:t>Discussion of holistic intervention strategies</a:t>
            </a:r>
          </a:p>
          <a:p>
            <a:endParaRPr lang="en-GB" dirty="0"/>
          </a:p>
        </p:txBody>
      </p:sp>
      <p:sp>
        <p:nvSpPr>
          <p:cNvPr id="4" name="Slide Number Placeholder 3"/>
          <p:cNvSpPr>
            <a:spLocks noGrp="1"/>
          </p:cNvSpPr>
          <p:nvPr>
            <p:ph type="sldNum" sz="quarter" idx="5"/>
          </p:nvPr>
        </p:nvSpPr>
        <p:spPr/>
        <p:txBody>
          <a:bodyPr/>
          <a:lstStyle/>
          <a:p>
            <a:fld id="{B8F70B2A-2A5A-4389-8E5E-B4989DFE3A03}" type="slidenum">
              <a:rPr lang="en-GB" smtClean="0"/>
              <a:t>37</a:t>
            </a:fld>
            <a:endParaRPr lang="en-GB"/>
          </a:p>
        </p:txBody>
      </p:sp>
    </p:spTree>
    <p:extLst>
      <p:ext uri="{BB962C8B-B14F-4D97-AF65-F5344CB8AC3E}">
        <p14:creationId xmlns:p14="http://schemas.microsoft.com/office/powerpoint/2010/main" val="388776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9/24/2024</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6050440"/>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9/24/2024</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03765788"/>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9/24/2024</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00677101"/>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9/24/2024</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29352779"/>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9/24/2024</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1330255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9/24/2024</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14136993"/>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9/24/2024</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3407669"/>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9/24/2024</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45261849"/>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9/24/2024</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0175480"/>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9/24/2024</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65438026"/>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9/24/2024</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44263012"/>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9/24/2024</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4030663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p:wipe/>
  </p:transition>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outh-wales.police.uk/police-forces/south-wales-police/areas/campaigns/campaigns/the-lows-of-the-highs---tackling-drug-supply-in-south-wal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s://committees.parliament.uk/publications/43217/documents/217616/default/"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newcastle.gov.uk/sites/default/files/Public%20Health/Full%20Drug%20Market%20Profile%20-%20External%20Public%20Version.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hw.nhs.wales/news/opioids-the-leading-factor-in-drug-related-deaths-in-wales/harm-reduction-database-wales-drug-related-mortality/"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hyperlink" Target="https://www.south-wales.police.uk/SysSiteAssets/media/downloads/south-wales/about-us/drugs-strategy/2022-1019-final-eng-south-wales-police_drugs-strategy_microsoft-word.pdf"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statistics/substance-misuse-treatment-for-young-people-2022-to-2023/young-peoples-substance-misuse-treatment-statistics-2022-to-2023-report" TargetMode="Externa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ideo" Target="https://www.youtube.com/embed/ocuulBxy5tg?feature=oembed" TargetMode="Externa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hyperlink" Target="https://moderngov.southwark.gov.uk/documents/s115636/Drugs%20and%20Alcohol.pd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theconversation.com/generation-x-hardest-hit-as-drug-deaths-rise-yet-again-in-england-and-wales-220064"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ethnicity-facts-figures.service.gov.uk/health/alcohol-smoking-and-drug-use/illicit-drug-use-among-adults/1.8/"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natcen.ac.uk/sites/default/files/2024-02/1.%20Non-opiate%20and%20cannabis%20drug%20use%20in%20minority%20ethnic%20groups_final%20report_final_v4.pdf"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s://www.statista.com/statistics/470723/drug-misuse-deaths-by-gender-in-england-and-wales/#:~:text=This%20statistic%20displays%20the%20number,949%20for%20females%20in%202022."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hyperlink" Target="https://www.ukat.co.uk/blog/substance-abuse/men-and-drugs-the-fact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7.png"/><Relationship Id="rId7" Type="http://schemas.openxmlformats.org/officeDocument/2006/relationships/image" Target="../media/image30.png"/><Relationship Id="rId2" Type="http://schemas.openxmlformats.org/officeDocument/2006/relationships/hyperlink" Target="https://www.euda.europa.eu/news/2024/international-womens-day-exploring-gender-sensitive-approaches-drug-related-issues_en#:~:text=Women%20make%20up%20approximately%20a,all%20entrants%20to%20drug%20treatment."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hyperlink" Target="https://nida.nih.gov/publications/research-reports/substance-use-in-women/sex-gender-differences-in-substance-use"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wearewithyou.org.uk/media/qjal3oil/a_system_designed_for_women.pdf"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hyperlink" Target="https://www.ons.gov.uk/peoplepopulationandcommunity/birthsdeathsandmarriages/deaths/bulletins/drugrelateddeathsandsuicideinoffendersinthecommunityenglandandwales/2011to2021#:~:text=Of%20the%20total%20drug%2Drelated,in%20the%20community%20each%20year."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hyperlink" Target="https://www.swansea.ac.uk/media/Developing-drug-policy-gender-matters.pdf"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gov.uk/government/publications/independent-review-of-drugs-by-dame-carol-black-government-response/government-response-to-the-independent-review-of-drugs-by-dame-carol-black" TargetMode="External"/><Relationship Id="rId1" Type="http://schemas.openxmlformats.org/officeDocument/2006/relationships/slideLayout" Target="../slideLayouts/slideLayout4.xml"/><Relationship Id="rId5" Type="http://schemas.openxmlformats.org/officeDocument/2006/relationships/image" Target="../media/image37.png"/><Relationship Id="rId4" Type="http://schemas.openxmlformats.org/officeDocument/2006/relationships/hyperlink" Target="https://assets.publishing.service.gov.uk/media/5f02e08ce90e075c5128f311/2SummaryPhaseOne+foreword200219.pdf"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assets.publishing.service.gov.uk/media/5f02e08ce90e075c5128f311/2SummaryPhaseOne+foreword200219.pdf"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hyperlink" Target="https://www.gov.uk/government/publications/independent-review-of-drugs-by-dame-carol-black-government-response/government-response-to-the-independent-review-of-drugs-by-dame-carol-black"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7.xml"/><Relationship Id="rId1" Type="http://schemas.openxmlformats.org/officeDocument/2006/relationships/video" Target="https://www.youtube.com/embed/t9w9X-b2rAA?feature=oembed"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policinginsight.com/feature/opinion/four-street-drugs-that-could-pose-the-biggest-threat-to-uk-public-health-in-2024/"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hyperlink" Target="https://committees.parliament.uk/publications/43217/documents/217616/default/"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gov.wales/sites/default/files/publications/2019-10/substance-misuse-delivery-plan-2019-22.pdf"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2.xml"/><Relationship Id="rId1" Type="http://schemas.openxmlformats.org/officeDocument/2006/relationships/video" Target="https://www.youtube.com/embed/hB3SILv4mn4?feature=oembed" TargetMode="External"/><Relationship Id="rId4" Type="http://schemas.openxmlformats.org/officeDocument/2006/relationships/image" Target="../media/image44.jpeg"/></Relationships>
</file>

<file path=ppt/slides/_rels/slide4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A4374D-F270-4C02-88D7-B751FD9BD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4" name="Picture 3" descr="Spoonful of capsules">
            <a:extLst>
              <a:ext uri="{FF2B5EF4-FFF2-40B4-BE49-F238E27FC236}">
                <a16:creationId xmlns:a16="http://schemas.microsoft.com/office/drawing/2014/main" id="{E4607B2D-0A42-42B1-DCCA-E4B7E10C7542}"/>
              </a:ext>
            </a:extLst>
          </p:cNvPr>
          <p:cNvPicPr>
            <a:picLocks noChangeAspect="1"/>
          </p:cNvPicPr>
          <p:nvPr/>
        </p:nvPicPr>
        <p:blipFill>
          <a:blip r:embed="rId2">
            <a:alphaModFix amt="60000"/>
          </a:blip>
          <a:srcRect t="15413"/>
          <a:stretch/>
        </p:blipFill>
        <p:spPr>
          <a:xfrm>
            <a:off x="20" y="10"/>
            <a:ext cx="12191979" cy="6857989"/>
          </a:xfrm>
          <a:prstGeom prst="rect">
            <a:avLst/>
          </a:prstGeom>
        </p:spPr>
      </p:pic>
      <p:sp>
        <p:nvSpPr>
          <p:cNvPr id="13" name="Rectangle 12">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alpha val="95000"/>
            </a:schemeClr>
          </a:solidFill>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BA33637-A726-3BC2-EAEF-4CA26321280E}"/>
              </a:ext>
            </a:extLst>
          </p:cNvPr>
          <p:cNvSpPr>
            <a:spLocks noGrp="1"/>
          </p:cNvSpPr>
          <p:nvPr>
            <p:ph type="ctrTitle"/>
          </p:nvPr>
        </p:nvSpPr>
        <p:spPr>
          <a:xfrm>
            <a:off x="1804988" y="1442172"/>
            <a:ext cx="8582025" cy="2177328"/>
          </a:xfrm>
        </p:spPr>
        <p:txBody>
          <a:bodyPr anchor="ctr">
            <a:normAutofit/>
          </a:bodyPr>
          <a:lstStyle/>
          <a:p>
            <a:pPr algn="ctr"/>
            <a:r>
              <a:rPr lang="en-GB" sz="7200"/>
              <a:t>Drug related harm</a:t>
            </a:r>
          </a:p>
        </p:txBody>
      </p:sp>
      <p:sp>
        <p:nvSpPr>
          <p:cNvPr id="15" name="Rectangle: Rounded Corners 14">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3" name="Subtitle 2">
            <a:extLst>
              <a:ext uri="{FF2B5EF4-FFF2-40B4-BE49-F238E27FC236}">
                <a16:creationId xmlns:a16="http://schemas.microsoft.com/office/drawing/2014/main" id="{8F25AFF8-57A2-73A1-CF30-C01091CCC890}"/>
              </a:ext>
            </a:extLst>
          </p:cNvPr>
          <p:cNvSpPr>
            <a:spLocks noGrp="1"/>
          </p:cNvSpPr>
          <p:nvPr>
            <p:ph type="subTitle" idx="1"/>
          </p:nvPr>
        </p:nvSpPr>
        <p:spPr>
          <a:xfrm>
            <a:off x="2566988" y="3962400"/>
            <a:ext cx="7058025" cy="581025"/>
          </a:xfrm>
        </p:spPr>
        <p:txBody>
          <a:bodyPr anchor="ctr">
            <a:normAutofit/>
          </a:bodyPr>
          <a:lstStyle/>
          <a:p>
            <a:pPr algn="ctr"/>
            <a:r>
              <a:rPr lang="en-GB" sz="2600" dirty="0">
                <a:solidFill>
                  <a:srgbClr val="FFFFFF"/>
                </a:solidFill>
              </a:rPr>
              <a:t>The role of gender, age, class and ethnicity</a:t>
            </a:r>
          </a:p>
        </p:txBody>
      </p:sp>
    </p:spTree>
    <p:extLst>
      <p:ext uri="{BB962C8B-B14F-4D97-AF65-F5344CB8AC3E}">
        <p14:creationId xmlns:p14="http://schemas.microsoft.com/office/powerpoint/2010/main" val="11346429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C8A811-D97B-0BE8-8B1B-84635B6A3BB4}"/>
              </a:ext>
            </a:extLst>
          </p:cNvPr>
          <p:cNvSpPr>
            <a:spLocks noGrp="1"/>
          </p:cNvSpPr>
          <p:nvPr>
            <p:ph type="title"/>
          </p:nvPr>
        </p:nvSpPr>
        <p:spPr>
          <a:xfrm>
            <a:off x="841248" y="256032"/>
            <a:ext cx="10506456" cy="1014984"/>
          </a:xfrm>
        </p:spPr>
        <p:txBody>
          <a:bodyPr anchor="b">
            <a:normAutofit/>
          </a:bodyPr>
          <a:lstStyle/>
          <a:p>
            <a:r>
              <a:rPr lang="en-GB" dirty="0"/>
              <a:t>Learning objectives</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9144"/>
          </a:xfrm>
          <a:prstGeom prst="rect">
            <a:avLst/>
          </a:prstGeom>
          <a:solidFill>
            <a:schemeClr val="tx1">
              <a:lumMod val="65000"/>
              <a:lumOff val="35000"/>
              <a:alpha val="30000"/>
            </a:schemeClr>
          </a:solidFill>
          <a:ln w="9525">
            <a:solidFill>
              <a:schemeClr val="tx1">
                <a:lumMod val="65000"/>
                <a:lumOff val="35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E9F4122D-7B0B-B25F-5816-F6AEEC94151E}"/>
              </a:ext>
            </a:extLst>
          </p:cNvPr>
          <p:cNvGraphicFramePr>
            <a:graphicFrameLocks noGrp="1"/>
          </p:cNvGraphicFramePr>
          <p:nvPr>
            <p:ph idx="1"/>
            <p:extLst>
              <p:ext uri="{D42A27DB-BD31-4B8C-83A1-F6EECF244321}">
                <p14:modId xmlns:p14="http://schemas.microsoft.com/office/powerpoint/2010/main" val="2292066015"/>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21362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cxnSp>
        <p:nvCxnSpPr>
          <p:cNvPr id="14" name="Straight Connector 13">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Colourful pills stacked to make a bar graph">
            <a:extLst>
              <a:ext uri="{FF2B5EF4-FFF2-40B4-BE49-F238E27FC236}">
                <a16:creationId xmlns:a16="http://schemas.microsoft.com/office/drawing/2014/main" id="{0A3B4828-D909-37B0-59FF-2689D8BDDC9B}"/>
              </a:ext>
            </a:extLst>
          </p:cNvPr>
          <p:cNvPicPr>
            <a:picLocks noChangeAspect="1"/>
          </p:cNvPicPr>
          <p:nvPr/>
        </p:nvPicPr>
        <p:blipFill>
          <a:blip r:embed="rId3"/>
          <a:srcRect t="17997" b="185"/>
          <a:stretch/>
        </p:blipFill>
        <p:spPr>
          <a:xfrm>
            <a:off x="20" y="10"/>
            <a:ext cx="12191979" cy="6857990"/>
          </a:xfrm>
          <a:prstGeom prst="rect">
            <a:avLst/>
          </a:prstGeom>
        </p:spPr>
      </p:pic>
      <p:sp>
        <p:nvSpPr>
          <p:cNvPr id="16" name="Rectangle 15">
            <a:extLst>
              <a:ext uri="{FF2B5EF4-FFF2-40B4-BE49-F238E27FC236}">
                <a16:creationId xmlns:a16="http://schemas.microsoft.com/office/drawing/2014/main" id="{8D19661F-4B4C-74C1-7FC3-31FB14D49F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6955" y="-166956"/>
            <a:ext cx="6858002" cy="7191913"/>
          </a:xfrm>
          <a:prstGeom prst="rect">
            <a:avLst/>
          </a:prstGeom>
          <a:gradFill>
            <a:gsLst>
              <a:gs pos="0">
                <a:schemeClr val="bg1">
                  <a:alpha val="0"/>
                </a:schemeClr>
              </a:gs>
              <a:gs pos="46000">
                <a:schemeClr val="bg1">
                  <a:alpha val="55000"/>
                </a:schemeClr>
              </a:gs>
              <a:gs pos="25000">
                <a:schemeClr val="bg1">
                  <a:alpha val="38000"/>
                </a:schemeClr>
              </a:gs>
              <a:gs pos="100000">
                <a:schemeClr val="bg1">
                  <a:alpha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1463459C-6C87-E0C6-F044-AAA66E18007D}"/>
              </a:ext>
            </a:extLst>
          </p:cNvPr>
          <p:cNvSpPr>
            <a:spLocks noGrp="1"/>
          </p:cNvSpPr>
          <p:nvPr>
            <p:ph type="title"/>
          </p:nvPr>
        </p:nvSpPr>
        <p:spPr>
          <a:xfrm>
            <a:off x="475488" y="1124712"/>
            <a:ext cx="4023360" cy="3200400"/>
          </a:xfrm>
        </p:spPr>
        <p:txBody>
          <a:bodyPr vert="horz" lIns="91440" tIns="45720" rIns="91440" bIns="45720" rtlCol="0" anchor="b">
            <a:normAutofit/>
          </a:bodyPr>
          <a:lstStyle/>
          <a:p>
            <a:r>
              <a:rPr lang="en-US" sz="4800" dirty="0"/>
              <a:t>WHO USES DRUGS?</a:t>
            </a:r>
          </a:p>
        </p:txBody>
      </p:sp>
      <p:sp>
        <p:nvSpPr>
          <p:cNvPr id="18" name="Rectangle 17">
            <a:extLst>
              <a:ext uri="{FF2B5EF4-FFF2-40B4-BE49-F238E27FC236}">
                <a16:creationId xmlns:a16="http://schemas.microsoft.com/office/drawing/2014/main" id="{2165A4AE-FFE9-B2D5-017C-17337DDB3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E701D1-A34F-CF86-7316-8761C7835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240992"/>
      </p:ext>
    </p:extLst>
  </p:cSld>
  <p:clrMapOvr>
    <a:overrideClrMapping bg1="dk1" tx1="lt1" bg2="dk2" tx2="lt2" accent1="accent1" accent2="accent2" accent3="accent3" accent4="accent4" accent5="accent5" accent6="accent6" hlink="hlink" folHlink="folHlink"/>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BED6F8F8-613A-5AC3-4C74-5F7F51235405}"/>
              </a:ext>
            </a:extLst>
          </p:cNvPr>
          <p:cNvPicPr>
            <a:picLocks noGrp="1" noChangeAspect="1"/>
          </p:cNvPicPr>
          <p:nvPr>
            <p:ph idx="1"/>
          </p:nvPr>
        </p:nvPicPr>
        <p:blipFill>
          <a:blip r:embed="rId3"/>
          <a:stretch>
            <a:fillRect/>
          </a:stretch>
        </p:blipFill>
        <p:spPr>
          <a:xfrm>
            <a:off x="5790204" y="625683"/>
            <a:ext cx="6112470" cy="545538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extBox 5">
            <a:extLst>
              <a:ext uri="{FF2B5EF4-FFF2-40B4-BE49-F238E27FC236}">
                <a16:creationId xmlns:a16="http://schemas.microsoft.com/office/drawing/2014/main" id="{C71D6FA9-85E7-FF9A-FEAF-14B4AB3D1D2D}"/>
              </a:ext>
            </a:extLst>
          </p:cNvPr>
          <p:cNvSpPr txBox="1"/>
          <p:nvPr/>
        </p:nvSpPr>
        <p:spPr>
          <a:xfrm>
            <a:off x="191729" y="514128"/>
            <a:ext cx="5039825" cy="6186309"/>
          </a:xfrm>
          <a:prstGeom prst="rect">
            <a:avLst/>
          </a:prstGeom>
          <a:solidFill>
            <a:schemeClr val="bg1"/>
          </a:solidFill>
        </p:spPr>
        <p:txBody>
          <a:bodyPr wrap="square" rtlCol="0">
            <a:spAutoFit/>
          </a:bodyPr>
          <a:lstStyle/>
          <a:p>
            <a:r>
              <a:rPr lang="en-GB" b="1" u="sng" dirty="0"/>
              <a:t>Main points</a:t>
            </a:r>
            <a:r>
              <a:rPr lang="en-GB" dirty="0"/>
              <a:t>:</a:t>
            </a:r>
          </a:p>
          <a:p>
            <a:endParaRPr lang="en-GB" dirty="0">
              <a:latin typeface="Arial" panose="020B0604020202020204" pitchFamily="34" charset="0"/>
              <a:cs typeface="Arial" panose="020B0604020202020204" pitchFamily="34" charset="0"/>
            </a:endParaRPr>
          </a:p>
          <a:p>
            <a:pPr marL="285750" indent="-285750">
              <a:buFontTx/>
              <a:buChar char="-"/>
            </a:pPr>
            <a:r>
              <a:rPr lang="en-GB" dirty="0">
                <a:latin typeface="Arial" panose="020B0604020202020204" pitchFamily="34" charset="0"/>
                <a:cs typeface="Arial" panose="020B0604020202020204" pitchFamily="34" charset="0"/>
              </a:rPr>
              <a:t>9.5% of people aged 16 to 59 reported using a drug in the last 12 months.</a:t>
            </a:r>
          </a:p>
          <a:p>
            <a:endParaRPr lang="en-GB" dirty="0">
              <a:latin typeface="Arial" panose="020B0604020202020204" pitchFamily="34" charset="0"/>
              <a:cs typeface="Arial" panose="020B0604020202020204" pitchFamily="34" charset="0"/>
            </a:endParaRPr>
          </a:p>
          <a:p>
            <a:pPr marL="285750" indent="-285750">
              <a:buFontTx/>
              <a:buChar char="-"/>
            </a:pPr>
            <a:r>
              <a:rPr lang="en-GB" dirty="0">
                <a:latin typeface="Arial" panose="020B0604020202020204" pitchFamily="34" charset="0"/>
                <a:cs typeface="Arial" panose="020B0604020202020204" pitchFamily="34" charset="0"/>
              </a:rPr>
              <a:t>For most individual drug types, there were no changes in use  compared with the year ending March 2020</a:t>
            </a:r>
          </a:p>
          <a:p>
            <a:endParaRPr lang="en-GB" dirty="0">
              <a:latin typeface="Arial" panose="020B0604020202020204" pitchFamily="34" charset="0"/>
              <a:cs typeface="Arial" panose="020B0604020202020204" pitchFamily="34" charset="0"/>
            </a:endParaRPr>
          </a:p>
          <a:p>
            <a:pPr marL="285750" indent="-285750">
              <a:buFontTx/>
              <a:buChar char="-"/>
            </a:pPr>
            <a:r>
              <a:rPr lang="en-GB" dirty="0">
                <a:latin typeface="Arial" panose="020B0604020202020204" pitchFamily="34" charset="0"/>
                <a:cs typeface="Arial" panose="020B0604020202020204" pitchFamily="34" charset="0"/>
              </a:rPr>
              <a:t>Approximately 777,000 people were frequent drug users (they had taken a drug more than once in the last year). </a:t>
            </a:r>
          </a:p>
          <a:p>
            <a:endParaRPr lang="en-GB" dirty="0">
              <a:latin typeface="Arial" panose="020B0604020202020204" pitchFamily="34" charset="0"/>
              <a:cs typeface="Arial" panose="020B0604020202020204" pitchFamily="34" charset="0"/>
            </a:endParaRPr>
          </a:p>
          <a:p>
            <a:pPr marL="285750" indent="-285750">
              <a:buFontTx/>
              <a:buChar char="-"/>
            </a:pPr>
            <a:r>
              <a:rPr lang="en-GB" b="0" i="0" dirty="0">
                <a:solidFill>
                  <a:srgbClr val="323132"/>
                </a:solidFill>
                <a:effectLst/>
                <a:highlight>
                  <a:srgbClr val="FFFFFF"/>
                </a:highlight>
                <a:latin typeface="Arial" panose="020B0604020202020204" pitchFamily="34" charset="0"/>
                <a:cs typeface="Arial" panose="020B0604020202020204" pitchFamily="34" charset="0"/>
              </a:rPr>
              <a:t>The prevalence of drug use was higher in people aged 16 to 24 years, with 17.6% (around one million people) reporting any drug use, a decrease compared with the year ending March 2020 (21.0%); this was largely a result of falls in cannabis use (from 18.7% to 15.4%) in this age group.</a:t>
            </a:r>
          </a:p>
          <a:p>
            <a:pPr marL="285750" indent="-285750">
              <a:buFontTx/>
              <a:buChar char="-"/>
            </a:pPr>
            <a:endParaRPr lang="en-GB" dirty="0"/>
          </a:p>
          <a:p>
            <a:endParaRPr lang="en-GB" dirty="0"/>
          </a:p>
        </p:txBody>
      </p:sp>
    </p:spTree>
    <p:extLst>
      <p:ext uri="{BB962C8B-B14F-4D97-AF65-F5344CB8AC3E}">
        <p14:creationId xmlns:p14="http://schemas.microsoft.com/office/powerpoint/2010/main" val="159428611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chemeClr val="tx2">
                <a:lumMod val="10000"/>
                <a:lumOff val="90000"/>
              </a:schemeClr>
            </a:solidFill>
          </a:ln>
          <a:effectLst>
            <a:outerShdw blurRad="63500" sx="102000" sy="102000" algn="ctr" rotWithShape="0">
              <a:schemeClr val="bg1">
                <a:lumMod val="8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9C45F024-2468-4D8A-9E11-BB2B1E0A3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D4338BE-DD44-0043-C9F6-3E3B18025911}"/>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100"/>
              <a:t>TASK: Why do we need to be cautious with the CSEW data?</a:t>
            </a:r>
          </a:p>
        </p:txBody>
      </p:sp>
      <p:sp>
        <p:nvSpPr>
          <p:cNvPr id="17" name="Rectangle 16">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183902"/>
            <a:ext cx="4754880" cy="274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7084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43EECF-03A4-4CEB-899E-47C8038396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F606D8-696E-4B76-BB10-43672AA147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4367" y="319440"/>
            <a:ext cx="11543267" cy="5932503"/>
          </a:xfrm>
          <a:prstGeom prst="rect">
            <a:avLst/>
          </a:prstGeom>
          <a:solidFill>
            <a:schemeClr val="bg1"/>
          </a:solidFill>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hlinkClick r:id="rId3"/>
            <a:extLst>
              <a:ext uri="{FF2B5EF4-FFF2-40B4-BE49-F238E27FC236}">
                <a16:creationId xmlns:a16="http://schemas.microsoft.com/office/drawing/2014/main" id="{76E624E1-CC3C-AF9A-3363-06F8156566C1}"/>
              </a:ext>
            </a:extLst>
          </p:cNvPr>
          <p:cNvPicPr>
            <a:picLocks noChangeAspect="1"/>
          </p:cNvPicPr>
          <p:nvPr/>
        </p:nvPicPr>
        <p:blipFill>
          <a:blip r:embed="rId4"/>
          <a:srcRect t="27094" r="-2" b="694"/>
          <a:stretch/>
        </p:blipFill>
        <p:spPr>
          <a:xfrm>
            <a:off x="328486" y="319441"/>
            <a:ext cx="11530584" cy="5932503"/>
          </a:xfrm>
          <a:prstGeom prst="rect">
            <a:avLst/>
          </a:prstGeom>
        </p:spPr>
      </p:pic>
      <p:sp>
        <p:nvSpPr>
          <p:cNvPr id="14" name="Rectangle 13">
            <a:extLst>
              <a:ext uri="{FF2B5EF4-FFF2-40B4-BE49-F238E27FC236}">
                <a16:creationId xmlns:a16="http://schemas.microsoft.com/office/drawing/2014/main" id="{3ABF1881-5AFD-48F9-979A-19EE2FE30A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998349" y="2960103"/>
            <a:ext cx="190858" cy="65836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549062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42410-E319-44FF-B999-2E0B7A6418B0}"/>
              </a:ext>
            </a:extLst>
          </p:cNvPr>
          <p:cNvSpPr>
            <a:spLocks noGrp="1"/>
          </p:cNvSpPr>
          <p:nvPr>
            <p:ph type="title"/>
          </p:nvPr>
        </p:nvSpPr>
        <p:spPr/>
        <p:txBody>
          <a:bodyPr/>
          <a:lstStyle/>
          <a:p>
            <a:r>
              <a:rPr lang="en-GB" dirty="0"/>
              <a:t>Drug related harm in the UK</a:t>
            </a:r>
          </a:p>
        </p:txBody>
      </p:sp>
      <p:sp>
        <p:nvSpPr>
          <p:cNvPr id="3" name="Content Placeholder 2">
            <a:extLst>
              <a:ext uri="{FF2B5EF4-FFF2-40B4-BE49-F238E27FC236}">
                <a16:creationId xmlns:a16="http://schemas.microsoft.com/office/drawing/2014/main" id="{B904A177-2055-13F8-6065-B183CDA49426}"/>
              </a:ext>
            </a:extLst>
          </p:cNvPr>
          <p:cNvSpPr>
            <a:spLocks noGrp="1"/>
          </p:cNvSpPr>
          <p:nvPr>
            <p:ph idx="1"/>
          </p:nvPr>
        </p:nvSpPr>
        <p:spPr>
          <a:xfrm>
            <a:off x="525632" y="2485398"/>
            <a:ext cx="7497490" cy="3694176"/>
          </a:xfrm>
        </p:spPr>
        <p:txBody>
          <a:bodyPr>
            <a:normAutofit fontScale="92500"/>
          </a:bodyPr>
          <a:lstStyle/>
          <a:p>
            <a:r>
              <a:rPr lang="en-GB" dirty="0"/>
              <a:t>Estimated 3 million people in England and Wales take illegal drugs each year, with the highest rates among young adults. </a:t>
            </a:r>
          </a:p>
          <a:p>
            <a:r>
              <a:rPr lang="en-GB" dirty="0"/>
              <a:t>Estimated cost to society of £20 billion. </a:t>
            </a:r>
          </a:p>
          <a:p>
            <a:r>
              <a:rPr lang="en-GB" dirty="0"/>
              <a:t>Funding for drug and alcohol treatment services decreased by 40% between 14/15 to 21/22.</a:t>
            </a:r>
          </a:p>
          <a:p>
            <a:r>
              <a:rPr lang="en-GB" dirty="0"/>
              <a:t>Due to the significant increase of drug related deaths to record levels, Dame Carol Black 2021 review.</a:t>
            </a:r>
          </a:p>
        </p:txBody>
      </p:sp>
      <p:sp>
        <p:nvSpPr>
          <p:cNvPr id="4" name="TextBox 3">
            <a:extLst>
              <a:ext uri="{FF2B5EF4-FFF2-40B4-BE49-F238E27FC236}">
                <a16:creationId xmlns:a16="http://schemas.microsoft.com/office/drawing/2014/main" id="{4B12A7D5-FF11-ABCA-CA60-5173646518D9}"/>
              </a:ext>
            </a:extLst>
          </p:cNvPr>
          <p:cNvSpPr txBox="1"/>
          <p:nvPr/>
        </p:nvSpPr>
        <p:spPr>
          <a:xfrm>
            <a:off x="9615948" y="6172200"/>
            <a:ext cx="2256504" cy="430887"/>
          </a:xfrm>
          <a:prstGeom prst="rect">
            <a:avLst/>
          </a:prstGeom>
          <a:noFill/>
        </p:spPr>
        <p:txBody>
          <a:bodyPr wrap="square" rtlCol="0">
            <a:spAutoFit/>
          </a:bodyPr>
          <a:lstStyle/>
          <a:p>
            <a:r>
              <a:rPr lang="en-GB" sz="1100" dirty="0"/>
              <a:t>House of Commons Committee of Public Accounts, 2024</a:t>
            </a:r>
          </a:p>
        </p:txBody>
      </p:sp>
      <p:pic>
        <p:nvPicPr>
          <p:cNvPr id="6" name="Picture 5">
            <a:hlinkClick r:id="rId3"/>
            <a:extLst>
              <a:ext uri="{FF2B5EF4-FFF2-40B4-BE49-F238E27FC236}">
                <a16:creationId xmlns:a16="http://schemas.microsoft.com/office/drawing/2014/main" id="{43B9B29B-22B7-24D9-0D73-2350A7B04224}"/>
              </a:ext>
            </a:extLst>
          </p:cNvPr>
          <p:cNvPicPr>
            <a:picLocks noChangeAspect="1"/>
          </p:cNvPicPr>
          <p:nvPr/>
        </p:nvPicPr>
        <p:blipFill>
          <a:blip r:embed="rId4"/>
          <a:stretch>
            <a:fillRect/>
          </a:stretch>
        </p:blipFill>
        <p:spPr>
          <a:xfrm>
            <a:off x="8023122" y="2103120"/>
            <a:ext cx="3505537" cy="36941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00215630"/>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51B1307C-F6E5-E098-821B-FBC839190ED9}"/>
              </a:ext>
            </a:extLst>
          </p:cNvPr>
          <p:cNvSpPr>
            <a:spLocks noGrp="1"/>
          </p:cNvSpPr>
          <p:nvPr>
            <p:ph type="title"/>
          </p:nvPr>
        </p:nvSpPr>
        <p:spPr>
          <a:xfrm>
            <a:off x="612648" y="1078992"/>
            <a:ext cx="4114800" cy="1865376"/>
          </a:xfrm>
        </p:spPr>
        <p:txBody>
          <a:bodyPr anchor="t">
            <a:normAutofit/>
          </a:bodyPr>
          <a:lstStyle/>
          <a:p>
            <a:r>
              <a:rPr lang="en-GB" sz="3600" dirty="0"/>
              <a:t>Understanding drug related harm</a:t>
            </a:r>
          </a:p>
        </p:txBody>
      </p:sp>
      <p:sp>
        <p:nvSpPr>
          <p:cNvPr id="9" name="Content Placeholder 8">
            <a:extLst>
              <a:ext uri="{FF2B5EF4-FFF2-40B4-BE49-F238E27FC236}">
                <a16:creationId xmlns:a16="http://schemas.microsoft.com/office/drawing/2014/main" id="{B762E2BB-516C-DE5F-9605-3A36A5F132E6}"/>
              </a:ext>
            </a:extLst>
          </p:cNvPr>
          <p:cNvSpPr>
            <a:spLocks noGrp="1"/>
          </p:cNvSpPr>
          <p:nvPr>
            <p:ph idx="1"/>
          </p:nvPr>
        </p:nvSpPr>
        <p:spPr>
          <a:xfrm>
            <a:off x="5340096" y="534154"/>
            <a:ext cx="6007608" cy="5596475"/>
          </a:xfrm>
        </p:spPr>
        <p:txBody>
          <a:bodyPr>
            <a:normAutofit fontScale="92500" lnSpcReduction="20000"/>
          </a:bodyPr>
          <a:lstStyle/>
          <a:p>
            <a:r>
              <a:rPr lang="en-US" dirty="0"/>
              <a:t>In England and Wales, 4907 deaths relating to drug poisoning were registered in 2022 (similar to 2021).</a:t>
            </a:r>
          </a:p>
          <a:p>
            <a:r>
              <a:rPr lang="en-US" dirty="0"/>
              <a:t>Among males, there were 114.3 drug-poisoning deaths registered per mission in 2022.</a:t>
            </a:r>
          </a:p>
          <a:p>
            <a:r>
              <a:rPr lang="en-US" dirty="0"/>
              <a:t>Compared to 55.8 deaths per million among females.</a:t>
            </a:r>
          </a:p>
          <a:p>
            <a:r>
              <a:rPr lang="en-US" dirty="0"/>
              <a:t>Rates of drug misuse deaths continue to be elevated among those born in the 1970s. Highest rate is those aged 40-49.</a:t>
            </a:r>
          </a:p>
          <a:p>
            <a:r>
              <a:rPr lang="en-US" dirty="0"/>
              <a:t>46.1% of deaths involved an opiate</a:t>
            </a:r>
          </a:p>
          <a:p>
            <a:r>
              <a:rPr lang="en-US" dirty="0"/>
              <a:t>The North East continues to have the highest rates of death relating to drug poisoning and drug misuse.</a:t>
            </a:r>
          </a:p>
        </p:txBody>
      </p:sp>
      <p:pic>
        <p:nvPicPr>
          <p:cNvPr id="7" name="Picture 6" descr="A graph of a number of people with blue lines&#10;&#10;Description automatically generated with medium confidence">
            <a:extLst>
              <a:ext uri="{FF2B5EF4-FFF2-40B4-BE49-F238E27FC236}">
                <a16:creationId xmlns:a16="http://schemas.microsoft.com/office/drawing/2014/main" id="{B8F41252-0092-E430-148C-D6727065DCE9}"/>
              </a:ext>
            </a:extLst>
          </p:cNvPr>
          <p:cNvPicPr>
            <a:picLocks noChangeAspect="1"/>
          </p:cNvPicPr>
          <p:nvPr/>
        </p:nvPicPr>
        <p:blipFill>
          <a:blip r:embed="rId3"/>
          <a:srcRect t="568" b="3011"/>
          <a:stretch/>
        </p:blipFill>
        <p:spPr>
          <a:xfrm>
            <a:off x="188669" y="2898371"/>
            <a:ext cx="4962759" cy="34978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1" name="Rectangle 20">
            <a:extLst>
              <a:ext uri="{FF2B5EF4-FFF2-40B4-BE49-F238E27FC236}">
                <a16:creationId xmlns:a16="http://schemas.microsoft.com/office/drawing/2014/main" id="{21B3977D-00DD-E3F0-9E7E-2330CBFDF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803678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5F8A154-2DF3-DF16-A7D8-3EF77938DA38}"/>
              </a:ext>
            </a:extLst>
          </p:cNvPr>
          <p:cNvSpPr>
            <a:spLocks noGrp="1"/>
          </p:cNvSpPr>
          <p:nvPr>
            <p:ph type="title"/>
          </p:nvPr>
        </p:nvSpPr>
        <p:spPr>
          <a:xfrm>
            <a:off x="371094" y="1161288"/>
            <a:ext cx="3438144" cy="1239012"/>
          </a:xfrm>
        </p:spPr>
        <p:txBody>
          <a:bodyPr vert="horz" lIns="91440" tIns="45720" rIns="91440" bIns="45720" rtlCol="0" anchor="ctr">
            <a:normAutofit/>
          </a:bodyPr>
          <a:lstStyle/>
          <a:p>
            <a:r>
              <a:rPr lang="en-US" sz="2800"/>
              <a:t>RESEARCH TASK</a:t>
            </a:r>
          </a:p>
        </p:txBody>
      </p:sp>
      <p:sp>
        <p:nvSpPr>
          <p:cNvPr id="18" name="Rectangle 17">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FB04F2A-D8E2-0B26-30EF-03044D7F5211}"/>
              </a:ext>
            </a:extLst>
          </p:cNvPr>
          <p:cNvSpPr txBox="1"/>
          <p:nvPr/>
        </p:nvSpPr>
        <p:spPr>
          <a:xfrm>
            <a:off x="371094" y="2718053"/>
            <a:ext cx="4084578" cy="3999617"/>
          </a:xfrm>
          <a:prstGeom prst="rect">
            <a:avLst/>
          </a:prstGeom>
        </p:spPr>
        <p:txBody>
          <a:bodyPr vert="horz" lIns="91440" tIns="45720" rIns="91440" bIns="45720" rtlCol="0" anchor="t">
            <a:normAutofit lnSpcReduction="10000"/>
          </a:bodyPr>
          <a:lstStyle/>
          <a:p>
            <a:pPr indent="-228600">
              <a:lnSpc>
                <a:spcPct val="110000"/>
              </a:lnSpc>
              <a:spcAft>
                <a:spcPts val="600"/>
              </a:spcAft>
              <a:buFont typeface="Arial" panose="020B0604020202020204" pitchFamily="34" charset="0"/>
              <a:buChar char="•"/>
            </a:pPr>
            <a:r>
              <a:rPr lang="en-US" sz="2400" dirty="0"/>
              <a:t>According to the ONS (2023), the North East of England continues to have the highest rates of death relating to drug poisoning and drug misuse.</a:t>
            </a:r>
          </a:p>
          <a:p>
            <a:pPr indent="-228600">
              <a:lnSpc>
                <a:spcPct val="110000"/>
              </a:lnSpc>
              <a:spcAft>
                <a:spcPts val="600"/>
              </a:spcAft>
              <a:buFont typeface="Arial" panose="020B0604020202020204" pitchFamily="34" charset="0"/>
              <a:buChar char="•"/>
            </a:pPr>
            <a:endParaRPr lang="en-US" sz="2400" dirty="0"/>
          </a:p>
          <a:p>
            <a:pPr indent="-228600">
              <a:lnSpc>
                <a:spcPct val="110000"/>
              </a:lnSpc>
              <a:spcAft>
                <a:spcPts val="600"/>
              </a:spcAft>
              <a:buFont typeface="Arial" panose="020B0604020202020204" pitchFamily="34" charset="0"/>
              <a:buChar char="•"/>
            </a:pPr>
            <a:r>
              <a:rPr lang="en-US" sz="2400" dirty="0"/>
              <a:t>What potential explanations can you find for this data?</a:t>
            </a:r>
          </a:p>
          <a:p>
            <a:pPr indent="-228600">
              <a:lnSpc>
                <a:spcPct val="110000"/>
              </a:lnSpc>
              <a:spcAft>
                <a:spcPts val="600"/>
              </a:spcAft>
              <a:buFont typeface="Arial" panose="020B0604020202020204" pitchFamily="34" charset="0"/>
              <a:buChar char="•"/>
            </a:pPr>
            <a:endParaRPr lang="en-US" sz="1700" dirty="0"/>
          </a:p>
        </p:txBody>
      </p:sp>
      <p:pic>
        <p:nvPicPr>
          <p:cNvPr id="5" name="Content Placeholder 4">
            <a:hlinkClick r:id="rId2"/>
            <a:extLst>
              <a:ext uri="{FF2B5EF4-FFF2-40B4-BE49-F238E27FC236}">
                <a16:creationId xmlns:a16="http://schemas.microsoft.com/office/drawing/2014/main" id="{37D7D431-DECB-0B7F-00CE-BB93997E664E}"/>
              </a:ext>
            </a:extLst>
          </p:cNvPr>
          <p:cNvPicPr>
            <a:picLocks noGrp="1" noChangeAspect="1"/>
          </p:cNvPicPr>
          <p:nvPr>
            <p:ph idx="1"/>
          </p:nvPr>
        </p:nvPicPr>
        <p:blipFill>
          <a:blip r:embed="rId3"/>
          <a:stretch>
            <a:fillRect/>
          </a:stretch>
        </p:blipFill>
        <p:spPr>
          <a:xfrm>
            <a:off x="6192397" y="841248"/>
            <a:ext cx="4339582" cy="527608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26699323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3D9CA-C879-5DE7-699B-9AF7B69B8A95}"/>
              </a:ext>
            </a:extLst>
          </p:cNvPr>
          <p:cNvSpPr>
            <a:spLocks noGrp="1"/>
          </p:cNvSpPr>
          <p:nvPr>
            <p:ph type="title"/>
          </p:nvPr>
        </p:nvSpPr>
        <p:spPr/>
        <p:txBody>
          <a:bodyPr/>
          <a:lstStyle/>
          <a:p>
            <a:r>
              <a:rPr lang="en-GB" dirty="0"/>
              <a:t>Drug related harm in Wales</a:t>
            </a:r>
          </a:p>
        </p:txBody>
      </p:sp>
      <p:pic>
        <p:nvPicPr>
          <p:cNvPr id="5" name="Content Placeholder 4">
            <a:hlinkClick r:id="rId3"/>
            <a:extLst>
              <a:ext uri="{FF2B5EF4-FFF2-40B4-BE49-F238E27FC236}">
                <a16:creationId xmlns:a16="http://schemas.microsoft.com/office/drawing/2014/main" id="{89BEE149-BD1F-93A9-147A-EF9927CB84E9}"/>
              </a:ext>
            </a:extLst>
          </p:cNvPr>
          <p:cNvPicPr>
            <a:picLocks noGrp="1" noChangeAspect="1"/>
          </p:cNvPicPr>
          <p:nvPr>
            <p:ph idx="1"/>
          </p:nvPr>
        </p:nvPicPr>
        <p:blipFill>
          <a:blip r:embed="rId4"/>
          <a:stretch>
            <a:fillRect/>
          </a:stretch>
        </p:blipFill>
        <p:spPr>
          <a:xfrm>
            <a:off x="415522" y="2405660"/>
            <a:ext cx="5322025" cy="3694112"/>
          </a:xfrm>
        </p:spPr>
      </p:pic>
      <p:sp>
        <p:nvSpPr>
          <p:cNvPr id="6" name="TextBox 5">
            <a:extLst>
              <a:ext uri="{FF2B5EF4-FFF2-40B4-BE49-F238E27FC236}">
                <a16:creationId xmlns:a16="http://schemas.microsoft.com/office/drawing/2014/main" id="{958450E0-A06A-074C-19DA-67858E5A8E45}"/>
              </a:ext>
            </a:extLst>
          </p:cNvPr>
          <p:cNvSpPr txBox="1"/>
          <p:nvPr/>
        </p:nvSpPr>
        <p:spPr>
          <a:xfrm>
            <a:off x="6096000" y="2405660"/>
            <a:ext cx="5680478" cy="4247317"/>
          </a:xfrm>
          <a:prstGeom prst="rect">
            <a:avLst/>
          </a:prstGeom>
          <a:noFill/>
        </p:spPr>
        <p:txBody>
          <a:bodyPr wrap="square" rtlCol="0">
            <a:spAutoFit/>
          </a:bodyPr>
          <a:lstStyle/>
          <a:p>
            <a:r>
              <a:rPr lang="en-GB" dirty="0"/>
              <a:t>In 2022, 318 deaths due to drug poisoning were registered in Wales.</a:t>
            </a:r>
          </a:p>
          <a:p>
            <a:endParaRPr lang="en-GB" dirty="0"/>
          </a:p>
          <a:p>
            <a:r>
              <a:rPr lang="en-GB" dirty="0"/>
              <a:t>Most commonly reported substance group was opioids (reported in 61% of deaths). </a:t>
            </a:r>
          </a:p>
          <a:p>
            <a:endParaRPr lang="en-GB" dirty="0"/>
          </a:p>
          <a:p>
            <a:r>
              <a:rPr lang="en-GB" dirty="0"/>
              <a:t>In 2022, the ratio of deaths amongst males and females was 3:1.</a:t>
            </a:r>
          </a:p>
          <a:p>
            <a:endParaRPr lang="en-GB" dirty="0"/>
          </a:p>
          <a:p>
            <a:r>
              <a:rPr lang="en-GB" dirty="0"/>
              <a:t>• Drug misuse deaths were over 5 times higher amongst those living in the 20 per cent most deprived areas compared with the 20 per cent least deprived areas in Wales.</a:t>
            </a:r>
          </a:p>
          <a:p>
            <a:endParaRPr lang="en-GB" dirty="0"/>
          </a:p>
          <a:p>
            <a:endParaRPr lang="en-GB" dirty="0"/>
          </a:p>
        </p:txBody>
      </p:sp>
    </p:spTree>
    <p:extLst>
      <p:ext uri="{BB962C8B-B14F-4D97-AF65-F5344CB8AC3E}">
        <p14:creationId xmlns:p14="http://schemas.microsoft.com/office/powerpoint/2010/main" val="410702607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209D6-5B66-82B2-C7C9-ADF74F6E255E}"/>
              </a:ext>
            </a:extLst>
          </p:cNvPr>
          <p:cNvSpPr>
            <a:spLocks noGrp="1"/>
          </p:cNvSpPr>
          <p:nvPr>
            <p:ph type="title"/>
          </p:nvPr>
        </p:nvSpPr>
        <p:spPr/>
        <p:txBody>
          <a:bodyPr/>
          <a:lstStyle/>
          <a:p>
            <a:r>
              <a:rPr lang="en-GB" dirty="0"/>
              <a:t>Drug related harm – the consequences</a:t>
            </a:r>
          </a:p>
        </p:txBody>
      </p:sp>
      <p:pic>
        <p:nvPicPr>
          <p:cNvPr id="5" name="Content Placeholder 4">
            <a:extLst>
              <a:ext uri="{FF2B5EF4-FFF2-40B4-BE49-F238E27FC236}">
                <a16:creationId xmlns:a16="http://schemas.microsoft.com/office/drawing/2014/main" id="{A62958AE-C407-E06F-7A24-2E985E83B7A4}"/>
              </a:ext>
            </a:extLst>
          </p:cNvPr>
          <p:cNvPicPr>
            <a:picLocks noGrp="1" noChangeAspect="1"/>
          </p:cNvPicPr>
          <p:nvPr>
            <p:ph idx="1"/>
          </p:nvPr>
        </p:nvPicPr>
        <p:blipFill>
          <a:blip r:embed="rId3"/>
          <a:stretch>
            <a:fillRect/>
          </a:stretch>
        </p:blipFill>
        <p:spPr>
          <a:xfrm>
            <a:off x="325123" y="2224591"/>
            <a:ext cx="5249329" cy="36941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6">
            <a:extLst>
              <a:ext uri="{FF2B5EF4-FFF2-40B4-BE49-F238E27FC236}">
                <a16:creationId xmlns:a16="http://schemas.microsoft.com/office/drawing/2014/main" id="{3B841485-D322-22B7-312C-A20CADC42BD7}"/>
              </a:ext>
            </a:extLst>
          </p:cNvPr>
          <p:cNvPicPr>
            <a:picLocks noChangeAspect="1"/>
          </p:cNvPicPr>
          <p:nvPr/>
        </p:nvPicPr>
        <p:blipFill>
          <a:blip r:embed="rId4"/>
          <a:stretch>
            <a:fillRect/>
          </a:stretch>
        </p:blipFill>
        <p:spPr>
          <a:xfrm>
            <a:off x="5988042" y="2642659"/>
            <a:ext cx="4912332" cy="327604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862331515"/>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3857"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BEC3A52-CD40-5504-6CB9-7738FE4DC3F5}"/>
              </a:ext>
            </a:extLst>
          </p:cNvPr>
          <p:cNvSpPr>
            <a:spLocks noGrp="1"/>
          </p:cNvSpPr>
          <p:nvPr>
            <p:ph type="title"/>
          </p:nvPr>
        </p:nvSpPr>
        <p:spPr>
          <a:xfrm>
            <a:off x="5359510" y="978619"/>
            <a:ext cx="5991244" cy="1106424"/>
          </a:xfrm>
        </p:spPr>
        <p:txBody>
          <a:bodyPr>
            <a:normAutofit/>
          </a:bodyPr>
          <a:lstStyle/>
          <a:p>
            <a:r>
              <a:rPr lang="en-GB" sz="3200"/>
              <a:t>Drug related harm – social consequences</a:t>
            </a:r>
          </a:p>
        </p:txBody>
      </p:sp>
      <p:pic>
        <p:nvPicPr>
          <p:cNvPr id="5" name="Picture 4" descr="A blue cover with a red flag and white text&#10;&#10;Description automatically generated">
            <a:hlinkClick r:id="rId3"/>
            <a:extLst>
              <a:ext uri="{FF2B5EF4-FFF2-40B4-BE49-F238E27FC236}">
                <a16:creationId xmlns:a16="http://schemas.microsoft.com/office/drawing/2014/main" id="{AFB62204-B72C-1CA2-D832-73B52BAB862F}"/>
              </a:ext>
            </a:extLst>
          </p:cNvPr>
          <p:cNvPicPr>
            <a:picLocks noChangeAspect="1"/>
          </p:cNvPicPr>
          <p:nvPr/>
        </p:nvPicPr>
        <p:blipFill>
          <a:blip r:embed="rId4"/>
          <a:stretch>
            <a:fillRect/>
          </a:stretch>
        </p:blipFill>
        <p:spPr>
          <a:xfrm>
            <a:off x="501041" y="630936"/>
            <a:ext cx="3860620" cy="549554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27" name="Rectangle 26">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79848"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859"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317B283-CCB2-1BDE-FD4E-4BBC0E2BB6FB}"/>
              </a:ext>
            </a:extLst>
          </p:cNvPr>
          <p:cNvSpPr>
            <a:spLocks noGrp="1"/>
          </p:cNvSpPr>
          <p:nvPr>
            <p:ph idx="1"/>
          </p:nvPr>
        </p:nvSpPr>
        <p:spPr>
          <a:xfrm>
            <a:off x="5356861" y="2252870"/>
            <a:ext cx="5993892" cy="3560251"/>
          </a:xfrm>
        </p:spPr>
        <p:txBody>
          <a:bodyPr>
            <a:normAutofit/>
          </a:bodyPr>
          <a:lstStyle/>
          <a:p>
            <a:r>
              <a:rPr lang="en-GB" sz="1800"/>
              <a:t>£20 billion a year cost to society</a:t>
            </a:r>
          </a:p>
          <a:p>
            <a:r>
              <a:rPr lang="en-GB" sz="1800"/>
              <a:t>The drug trade generates significant levels of violence</a:t>
            </a:r>
          </a:p>
          <a:p>
            <a:r>
              <a:rPr lang="en-GB" sz="1800"/>
              <a:t>Drug trade is said to be responsible for around 50% of all murders in England and Wales.</a:t>
            </a:r>
          </a:p>
          <a:p>
            <a:r>
              <a:rPr lang="en-GB" sz="1800"/>
              <a:t>County lines has seen increased levels of exploitation.</a:t>
            </a:r>
          </a:p>
        </p:txBody>
      </p:sp>
    </p:spTree>
    <p:extLst>
      <p:ext uri="{BB962C8B-B14F-4D97-AF65-F5344CB8AC3E}">
        <p14:creationId xmlns:p14="http://schemas.microsoft.com/office/powerpoint/2010/main" val="1975311659"/>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E25A8-8F5A-BFC3-7AF8-012C072B7DE8}"/>
              </a:ext>
            </a:extLst>
          </p:cNvPr>
          <p:cNvSpPr>
            <a:spLocks noGrp="1"/>
          </p:cNvSpPr>
          <p:nvPr>
            <p:ph type="ctrTitle"/>
          </p:nvPr>
        </p:nvSpPr>
        <p:spPr/>
        <p:txBody>
          <a:bodyPr/>
          <a:lstStyle/>
          <a:p>
            <a:pPr algn="ctr"/>
            <a:r>
              <a:rPr lang="en-GB" dirty="0"/>
              <a:t>AGE and drug related harm</a:t>
            </a:r>
          </a:p>
        </p:txBody>
      </p:sp>
    </p:spTree>
    <p:extLst>
      <p:ext uri="{BB962C8B-B14F-4D97-AF65-F5344CB8AC3E}">
        <p14:creationId xmlns:p14="http://schemas.microsoft.com/office/powerpoint/2010/main" val="960092532"/>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15">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8" name="Freeform: Shape 17">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97B1FD-CBC9-B2FC-9837-0337868746A3}"/>
              </a:ext>
            </a:extLst>
          </p:cNvPr>
          <p:cNvSpPr>
            <a:spLocks noGrp="1"/>
          </p:cNvSpPr>
          <p:nvPr>
            <p:ph type="title"/>
          </p:nvPr>
        </p:nvSpPr>
        <p:spPr>
          <a:xfrm>
            <a:off x="477981" y="1122363"/>
            <a:ext cx="4271000" cy="1414925"/>
          </a:xfrm>
        </p:spPr>
        <p:txBody>
          <a:bodyPr vert="horz" lIns="91440" tIns="45720" rIns="91440" bIns="45720" rtlCol="0" anchor="b">
            <a:normAutofit/>
          </a:bodyPr>
          <a:lstStyle/>
          <a:p>
            <a:r>
              <a:rPr lang="en-US" sz="4400" dirty="0"/>
              <a:t>Drug user characteristics</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graph of different colored lines&#10;&#10;Description automatically generated">
            <a:extLst>
              <a:ext uri="{FF2B5EF4-FFF2-40B4-BE49-F238E27FC236}">
                <a16:creationId xmlns:a16="http://schemas.microsoft.com/office/drawing/2014/main" id="{32F88980-2CB4-4ADB-6375-03BF585508FA}"/>
              </a:ext>
            </a:extLst>
          </p:cNvPr>
          <p:cNvPicPr>
            <a:picLocks noChangeAspect="1"/>
          </p:cNvPicPr>
          <p:nvPr/>
        </p:nvPicPr>
        <p:blipFill>
          <a:blip r:embed="rId3"/>
          <a:stretch>
            <a:fillRect/>
          </a:stretch>
        </p:blipFill>
        <p:spPr>
          <a:xfrm>
            <a:off x="5465375" y="625684"/>
            <a:ext cx="6306798" cy="5455380"/>
          </a:xfrm>
          <a:prstGeom prst="rect">
            <a:avLst/>
          </a:prstGeom>
        </p:spPr>
      </p:pic>
      <p:sp>
        <p:nvSpPr>
          <p:cNvPr id="6" name="TextBox 5">
            <a:extLst>
              <a:ext uri="{FF2B5EF4-FFF2-40B4-BE49-F238E27FC236}">
                <a16:creationId xmlns:a16="http://schemas.microsoft.com/office/drawing/2014/main" id="{41BADD82-EF39-2348-60FB-94A1A8B19DCA}"/>
              </a:ext>
            </a:extLst>
          </p:cNvPr>
          <p:cNvSpPr txBox="1"/>
          <p:nvPr/>
        </p:nvSpPr>
        <p:spPr>
          <a:xfrm>
            <a:off x="477981" y="2887178"/>
            <a:ext cx="4023360" cy="1477328"/>
          </a:xfrm>
          <a:prstGeom prst="rect">
            <a:avLst/>
          </a:prstGeom>
          <a:noFill/>
        </p:spPr>
        <p:txBody>
          <a:bodyPr wrap="square" rtlCol="0">
            <a:spAutoFit/>
          </a:bodyPr>
          <a:lstStyle/>
          <a:p>
            <a:r>
              <a:rPr lang="en-GB" dirty="0"/>
              <a:t>Drug use higher among younger age groups</a:t>
            </a:r>
          </a:p>
          <a:p>
            <a:r>
              <a:rPr lang="en-GB" dirty="0"/>
              <a:t>17.6% of those aged 16 to 24 compared with 7.7% of those aged 25 to 59 years</a:t>
            </a:r>
          </a:p>
        </p:txBody>
      </p:sp>
      <p:sp>
        <p:nvSpPr>
          <p:cNvPr id="7" name="TextBox 6">
            <a:extLst>
              <a:ext uri="{FF2B5EF4-FFF2-40B4-BE49-F238E27FC236}">
                <a16:creationId xmlns:a16="http://schemas.microsoft.com/office/drawing/2014/main" id="{352B6CAE-D2B6-E980-1403-E48F17B835B1}"/>
              </a:ext>
            </a:extLst>
          </p:cNvPr>
          <p:cNvSpPr txBox="1"/>
          <p:nvPr/>
        </p:nvSpPr>
        <p:spPr>
          <a:xfrm>
            <a:off x="478496" y="4806500"/>
            <a:ext cx="4023360" cy="1754326"/>
          </a:xfrm>
          <a:prstGeom prst="rect">
            <a:avLst/>
          </a:prstGeom>
          <a:noFill/>
        </p:spPr>
        <p:txBody>
          <a:bodyPr wrap="square" rtlCol="0">
            <a:spAutoFit/>
          </a:bodyPr>
          <a:lstStyle/>
          <a:p>
            <a:pPr algn="l"/>
            <a:r>
              <a:rPr lang="en-GB" b="0" i="0" dirty="0">
                <a:solidFill>
                  <a:srgbClr val="323132"/>
                </a:solidFill>
                <a:effectLst/>
                <a:highlight>
                  <a:srgbClr val="FFFFFF"/>
                </a:highlight>
                <a:latin typeface="Arial" panose="020B0604020202020204" pitchFamily="34" charset="0"/>
                <a:cs typeface="Arial" panose="020B0604020202020204" pitchFamily="34" charset="0"/>
              </a:rPr>
              <a:t>The fall in drug use among those aged 16 to 24 years compared with the year ending March 2020, was only seen in men (from 25.1% to 19.1%), and was mainly because of a decrease in cannabis use. </a:t>
            </a:r>
          </a:p>
        </p:txBody>
      </p:sp>
    </p:spTree>
    <p:extLst>
      <p:ext uri="{BB962C8B-B14F-4D97-AF65-F5344CB8AC3E}">
        <p14:creationId xmlns:p14="http://schemas.microsoft.com/office/powerpoint/2010/main" val="67246192"/>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Rectangle 15">
            <a:extLst>
              <a:ext uri="{FF2B5EF4-FFF2-40B4-BE49-F238E27FC236}">
                <a16:creationId xmlns:a16="http://schemas.microsoft.com/office/drawing/2014/main" id="{96646FC9-C66D-4EC7-8310-0DD4ACC49C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DC3AEE5-68BE-8AAD-30F1-74DB1B8BDBE0}"/>
              </a:ext>
            </a:extLst>
          </p:cNvPr>
          <p:cNvSpPr>
            <a:spLocks noGrp="1"/>
          </p:cNvSpPr>
          <p:nvPr>
            <p:ph type="title"/>
          </p:nvPr>
        </p:nvSpPr>
        <p:spPr>
          <a:xfrm>
            <a:off x="2103121" y="310343"/>
            <a:ext cx="7985759" cy="868823"/>
          </a:xfrm>
        </p:spPr>
        <p:txBody>
          <a:bodyPr vert="horz" lIns="91440" tIns="45720" rIns="91440" bIns="45720" rtlCol="0" anchor="ctr">
            <a:normAutofit/>
          </a:bodyPr>
          <a:lstStyle/>
          <a:p>
            <a:pPr algn="ctr"/>
            <a:r>
              <a:rPr lang="en-US" sz="3100"/>
              <a:t>Trends in young people’s substance use</a:t>
            </a:r>
          </a:p>
        </p:txBody>
      </p:sp>
      <p:sp>
        <p:nvSpPr>
          <p:cNvPr id="20" name="Rectangle: Rounded Corners 19">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5" name="Content Placeholder 4" descr="A screenshot of a white and black text&#10;&#10;Description automatically generated">
            <a:extLst>
              <a:ext uri="{FF2B5EF4-FFF2-40B4-BE49-F238E27FC236}">
                <a16:creationId xmlns:a16="http://schemas.microsoft.com/office/drawing/2014/main" id="{3EC3C2DD-2E00-7AA6-4D73-F7E334A07BF7}"/>
              </a:ext>
            </a:extLst>
          </p:cNvPr>
          <p:cNvPicPr>
            <a:picLocks noGrp="1" noChangeAspect="1"/>
          </p:cNvPicPr>
          <p:nvPr>
            <p:ph idx="1"/>
          </p:nvPr>
        </p:nvPicPr>
        <p:blipFill rotWithShape="1">
          <a:blip r:embed="rId2"/>
          <a:srcRect l="3384" r="5054"/>
          <a:stretch/>
        </p:blipFill>
        <p:spPr>
          <a:xfrm>
            <a:off x="385571" y="2308347"/>
            <a:ext cx="6591347" cy="44272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descr="A blue rectangle with white text&#10;&#10;Description automatically generated">
            <a:hlinkClick r:id="rId3"/>
            <a:extLst>
              <a:ext uri="{FF2B5EF4-FFF2-40B4-BE49-F238E27FC236}">
                <a16:creationId xmlns:a16="http://schemas.microsoft.com/office/drawing/2014/main" id="{2EB311DA-4C07-0256-2C0F-81EBBDF590A6}"/>
              </a:ext>
            </a:extLst>
          </p:cNvPr>
          <p:cNvPicPr>
            <a:picLocks noChangeAspect="1"/>
          </p:cNvPicPr>
          <p:nvPr/>
        </p:nvPicPr>
        <p:blipFill>
          <a:blip r:embed="rId4"/>
          <a:stretch>
            <a:fillRect/>
          </a:stretch>
        </p:blipFill>
        <p:spPr>
          <a:xfrm>
            <a:off x="8855962" y="1304495"/>
            <a:ext cx="3051729" cy="1296985"/>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F7F8CC8-E46A-8E9C-3D3C-B467AB556857}"/>
              </a:ext>
            </a:extLst>
          </p:cNvPr>
          <p:cNvPicPr>
            <a:picLocks noChangeAspect="1"/>
          </p:cNvPicPr>
          <p:nvPr/>
        </p:nvPicPr>
        <p:blipFill>
          <a:blip r:embed="rId5"/>
          <a:stretch>
            <a:fillRect/>
          </a:stretch>
        </p:blipFill>
        <p:spPr>
          <a:xfrm>
            <a:off x="7392897" y="3105875"/>
            <a:ext cx="2857500" cy="1600200"/>
          </a:xfrm>
          <a:prstGeom prst="rect">
            <a:avLst/>
          </a:prstGeom>
        </p:spPr>
      </p:pic>
      <p:pic>
        <p:nvPicPr>
          <p:cNvPr id="9" name="Picture 8">
            <a:extLst>
              <a:ext uri="{FF2B5EF4-FFF2-40B4-BE49-F238E27FC236}">
                <a16:creationId xmlns:a16="http://schemas.microsoft.com/office/drawing/2014/main" id="{E4693155-8993-DD1B-45E5-B78852E1DCB8}"/>
              </a:ext>
            </a:extLst>
          </p:cNvPr>
          <p:cNvPicPr>
            <a:picLocks noChangeAspect="1"/>
          </p:cNvPicPr>
          <p:nvPr/>
        </p:nvPicPr>
        <p:blipFill>
          <a:blip r:embed="rId6"/>
          <a:stretch>
            <a:fillRect/>
          </a:stretch>
        </p:blipFill>
        <p:spPr>
          <a:xfrm>
            <a:off x="9253105" y="5062034"/>
            <a:ext cx="2857500" cy="1600200"/>
          </a:xfrm>
          <a:prstGeom prst="rect">
            <a:avLst/>
          </a:prstGeom>
        </p:spPr>
      </p:pic>
    </p:spTree>
    <p:extLst>
      <p:ext uri="{BB962C8B-B14F-4D97-AF65-F5344CB8AC3E}">
        <p14:creationId xmlns:p14="http://schemas.microsoft.com/office/powerpoint/2010/main" val="267060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I lost everything': Inside Britain's 'worrying' ketamine problem | ITV News">
            <a:hlinkClick r:id="" action="ppaction://media"/>
            <a:extLst>
              <a:ext uri="{FF2B5EF4-FFF2-40B4-BE49-F238E27FC236}">
                <a16:creationId xmlns:a16="http://schemas.microsoft.com/office/drawing/2014/main" id="{B69F729A-1589-8096-0337-BC8611EB6A87}"/>
              </a:ext>
            </a:extLst>
          </p:cNvPr>
          <p:cNvPicPr>
            <a:picLocks noRot="1" noChangeAspect="1"/>
          </p:cNvPicPr>
          <p:nvPr>
            <a:videoFile r:link="rId1"/>
          </p:nvPr>
        </p:nvPicPr>
        <p:blipFill>
          <a:blip r:embed="rId4"/>
          <a:stretch>
            <a:fillRect/>
          </a:stretch>
        </p:blipFill>
        <p:spPr>
          <a:xfrm>
            <a:off x="290286" y="177474"/>
            <a:ext cx="11306628" cy="6388244"/>
          </a:xfrm>
          <a:prstGeom prst="rect">
            <a:avLst/>
          </a:prstGeom>
        </p:spPr>
      </p:pic>
    </p:spTree>
    <p:extLst>
      <p:ext uri="{BB962C8B-B14F-4D97-AF65-F5344CB8AC3E}">
        <p14:creationId xmlns:p14="http://schemas.microsoft.com/office/powerpoint/2010/main" val="4633587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Rectangle 14">
            <a:extLst>
              <a:ext uri="{FF2B5EF4-FFF2-40B4-BE49-F238E27FC236}">
                <a16:creationId xmlns:a16="http://schemas.microsoft.com/office/drawing/2014/main" id="{16F48AD3-C8B3-4F74-B546-F12937F7D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30394C-4DD4-EFF4-05A5-B00C1F290D53}"/>
              </a:ext>
            </a:extLst>
          </p:cNvPr>
          <p:cNvSpPr>
            <a:spLocks noGrp="1"/>
          </p:cNvSpPr>
          <p:nvPr>
            <p:ph type="title"/>
          </p:nvPr>
        </p:nvSpPr>
        <p:spPr>
          <a:xfrm>
            <a:off x="7848600" y="1122363"/>
            <a:ext cx="4023360" cy="3204134"/>
          </a:xfrm>
        </p:spPr>
        <p:txBody>
          <a:bodyPr vert="horz" lIns="91440" tIns="45720" rIns="91440" bIns="45720" rtlCol="0" anchor="b">
            <a:normAutofit/>
          </a:bodyPr>
          <a:lstStyle/>
          <a:p>
            <a:r>
              <a:rPr lang="en-US" sz="4400" dirty="0"/>
              <a:t>Substance misuse among young people - vulnerabilities</a:t>
            </a:r>
          </a:p>
        </p:txBody>
      </p:sp>
      <p:sp>
        <p:nvSpPr>
          <p:cNvPr id="6" name="TextBox 5">
            <a:extLst>
              <a:ext uri="{FF2B5EF4-FFF2-40B4-BE49-F238E27FC236}">
                <a16:creationId xmlns:a16="http://schemas.microsoft.com/office/drawing/2014/main" id="{B343D617-4765-7DE8-AD38-ADC94D041515}"/>
              </a:ext>
            </a:extLst>
          </p:cNvPr>
          <p:cNvSpPr txBox="1"/>
          <p:nvPr/>
        </p:nvSpPr>
        <p:spPr>
          <a:xfrm>
            <a:off x="7848600" y="4872922"/>
            <a:ext cx="4023360" cy="1835696"/>
          </a:xfrm>
          <a:prstGeom prst="rect">
            <a:avLst/>
          </a:prstGeom>
        </p:spPr>
        <p:txBody>
          <a:bodyPr vert="horz" lIns="91440" tIns="45720" rIns="91440" bIns="45720" rtlCol="0">
            <a:normAutofit/>
          </a:bodyPr>
          <a:lstStyle/>
          <a:p>
            <a:pPr>
              <a:lnSpc>
                <a:spcPct val="110000"/>
              </a:lnSpc>
              <a:spcBef>
                <a:spcPts val="1000"/>
              </a:spcBef>
            </a:pPr>
            <a:r>
              <a:rPr lang="en-US" sz="2400" b="1" dirty="0">
                <a:solidFill>
                  <a:srgbClr val="00B0F0"/>
                </a:solidFill>
              </a:rPr>
              <a:t>What vulnerabilities could make a young person more likely to misuse substances?</a:t>
            </a:r>
          </a:p>
        </p:txBody>
      </p:sp>
      <p:pic>
        <p:nvPicPr>
          <p:cNvPr id="5" name="Content Placeholder 4" descr="A screenshot of a graph&#10;&#10;Description automatically generated">
            <a:hlinkClick r:id="rId3"/>
            <a:extLst>
              <a:ext uri="{FF2B5EF4-FFF2-40B4-BE49-F238E27FC236}">
                <a16:creationId xmlns:a16="http://schemas.microsoft.com/office/drawing/2014/main" id="{D9067996-88FA-03C5-55C8-F93F04C68E14}"/>
              </a:ext>
            </a:extLst>
          </p:cNvPr>
          <p:cNvPicPr>
            <a:picLocks noGrp="1" noChangeAspect="1"/>
          </p:cNvPicPr>
          <p:nvPr>
            <p:ph idx="1"/>
          </p:nvPr>
        </p:nvPicPr>
        <p:blipFill rotWithShape="1">
          <a:blip r:embed="rId4"/>
          <a:srcRect t="15509"/>
          <a:stretch/>
        </p:blipFill>
        <p:spPr>
          <a:xfrm>
            <a:off x="316992" y="1110476"/>
            <a:ext cx="7053626" cy="4484659"/>
          </a:xfrm>
          <a:prstGeom prst="rect">
            <a:avLst/>
          </a:prstGeom>
          <a:ln>
            <a:noFill/>
          </a:ln>
          <a:effectLst>
            <a:outerShdw blurRad="292100" dist="139700" dir="2700000" algn="tl" rotWithShape="0">
              <a:srgbClr val="333333">
                <a:alpha val="65000"/>
              </a:srgbClr>
            </a:outerShdw>
          </a:effectLst>
        </p:spPr>
      </p:pic>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54322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75F5A-4DB9-3FB1-511D-76C34573364B}"/>
              </a:ext>
            </a:extLst>
          </p:cNvPr>
          <p:cNvSpPr>
            <a:spLocks noGrp="1"/>
          </p:cNvSpPr>
          <p:nvPr>
            <p:ph type="title"/>
          </p:nvPr>
        </p:nvSpPr>
        <p:spPr/>
        <p:txBody>
          <a:bodyPr/>
          <a:lstStyle/>
          <a:p>
            <a:r>
              <a:rPr lang="en-GB" dirty="0"/>
              <a:t>Mental health needs: young people</a:t>
            </a:r>
          </a:p>
        </p:txBody>
      </p:sp>
      <p:pic>
        <p:nvPicPr>
          <p:cNvPr id="5" name="Content Placeholder 4">
            <a:extLst>
              <a:ext uri="{FF2B5EF4-FFF2-40B4-BE49-F238E27FC236}">
                <a16:creationId xmlns:a16="http://schemas.microsoft.com/office/drawing/2014/main" id="{FE679AEF-E64D-3569-6BD1-D1E77768EB10}"/>
              </a:ext>
            </a:extLst>
          </p:cNvPr>
          <p:cNvPicPr>
            <a:picLocks noGrp="1" noChangeAspect="1"/>
          </p:cNvPicPr>
          <p:nvPr>
            <p:ph idx="1"/>
          </p:nvPr>
        </p:nvPicPr>
        <p:blipFill>
          <a:blip r:embed="rId3"/>
          <a:stretch>
            <a:fillRect/>
          </a:stretch>
        </p:blipFill>
        <p:spPr>
          <a:xfrm>
            <a:off x="3499753" y="2231346"/>
            <a:ext cx="3702284" cy="36941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01C84180-A9F7-E1E0-A43A-410D2B1A9D00}"/>
              </a:ext>
            </a:extLst>
          </p:cNvPr>
          <p:cNvSpPr txBox="1"/>
          <p:nvPr/>
        </p:nvSpPr>
        <p:spPr>
          <a:xfrm>
            <a:off x="8382000" y="3018971"/>
            <a:ext cx="3360057" cy="1200329"/>
          </a:xfrm>
          <a:prstGeom prst="rect">
            <a:avLst/>
          </a:prstGeom>
          <a:noFill/>
        </p:spPr>
        <p:txBody>
          <a:bodyPr wrap="square" rtlCol="0">
            <a:spAutoFit/>
          </a:bodyPr>
          <a:lstStyle/>
          <a:p>
            <a:r>
              <a:rPr lang="en-GB" dirty="0"/>
              <a:t>48% of young people who started treatment in 22/23 said they needed mental health treatment</a:t>
            </a:r>
          </a:p>
        </p:txBody>
      </p:sp>
      <p:sp>
        <p:nvSpPr>
          <p:cNvPr id="7" name="TextBox 6">
            <a:extLst>
              <a:ext uri="{FF2B5EF4-FFF2-40B4-BE49-F238E27FC236}">
                <a16:creationId xmlns:a16="http://schemas.microsoft.com/office/drawing/2014/main" id="{DDA2BE3E-72DE-783A-B10E-EA2796354548}"/>
              </a:ext>
            </a:extLst>
          </p:cNvPr>
          <p:cNvSpPr txBox="1"/>
          <p:nvPr/>
        </p:nvSpPr>
        <p:spPr>
          <a:xfrm>
            <a:off x="333829" y="3904343"/>
            <a:ext cx="2344057" cy="1754326"/>
          </a:xfrm>
          <a:prstGeom prst="rect">
            <a:avLst/>
          </a:prstGeom>
          <a:noFill/>
        </p:spPr>
        <p:txBody>
          <a:bodyPr wrap="square" rtlCol="0">
            <a:spAutoFit/>
          </a:bodyPr>
          <a:lstStyle/>
          <a:p>
            <a:r>
              <a:rPr lang="en-GB" dirty="0"/>
              <a:t>65% of girls reported needing mental health treatment compared to 39% of boys</a:t>
            </a:r>
          </a:p>
        </p:txBody>
      </p:sp>
      <p:sp>
        <p:nvSpPr>
          <p:cNvPr id="9" name="TextBox 8">
            <a:extLst>
              <a:ext uri="{FF2B5EF4-FFF2-40B4-BE49-F238E27FC236}">
                <a16:creationId xmlns:a16="http://schemas.microsoft.com/office/drawing/2014/main" id="{A3507275-5D34-2A68-71FC-AA8B105CAC20}"/>
              </a:ext>
            </a:extLst>
          </p:cNvPr>
          <p:cNvSpPr txBox="1"/>
          <p:nvPr/>
        </p:nvSpPr>
        <p:spPr>
          <a:xfrm>
            <a:off x="5762171" y="5426781"/>
            <a:ext cx="6096000" cy="1200329"/>
          </a:xfrm>
          <a:prstGeom prst="rect">
            <a:avLst/>
          </a:prstGeom>
          <a:noFill/>
        </p:spPr>
        <p:txBody>
          <a:bodyPr wrap="square">
            <a:spAutoFit/>
          </a:bodyPr>
          <a:lstStyle/>
          <a:p>
            <a:pPr algn="l"/>
            <a:r>
              <a:rPr lang="en-GB" b="0" i="0" dirty="0">
                <a:solidFill>
                  <a:srgbClr val="0B0C0C"/>
                </a:solidFill>
                <a:effectLst/>
                <a:highlight>
                  <a:srgbClr val="FFFFFF"/>
                </a:highlight>
                <a:latin typeface="+mj-lt"/>
              </a:rPr>
              <a:t>Figure 6 shows that 1,358 girls and 1,207 boys were already engaging with community or other mental health services when starting treatment in 2022 to 2023.</a:t>
            </a:r>
          </a:p>
        </p:txBody>
      </p:sp>
    </p:spTree>
    <p:extLst>
      <p:ext uri="{BB962C8B-B14F-4D97-AF65-F5344CB8AC3E}">
        <p14:creationId xmlns:p14="http://schemas.microsoft.com/office/powerpoint/2010/main" val="3727881885"/>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AB5275-8123-3D0D-65E4-1098495EFDBE}"/>
              </a:ext>
            </a:extLst>
          </p:cNvPr>
          <p:cNvSpPr>
            <a:spLocks noGrp="1"/>
          </p:cNvSpPr>
          <p:nvPr>
            <p:ph type="title"/>
          </p:nvPr>
        </p:nvSpPr>
        <p:spPr>
          <a:xfrm>
            <a:off x="621792" y="1161288"/>
            <a:ext cx="3602736" cy="4526280"/>
          </a:xfrm>
        </p:spPr>
        <p:txBody>
          <a:bodyPr>
            <a:normAutofit/>
          </a:bodyPr>
          <a:lstStyle/>
          <a:p>
            <a:r>
              <a:rPr lang="en-GB" dirty="0"/>
              <a:t>Middle age and older adults: patterns of drug use</a:t>
            </a:r>
            <a:endParaRPr lang="en-GB"/>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F8025F46-ABA4-0A8D-39CD-4638DECB9DD2}"/>
              </a:ext>
            </a:extLst>
          </p:cNvPr>
          <p:cNvGraphicFramePr>
            <a:graphicFrameLocks noGrp="1"/>
          </p:cNvGraphicFramePr>
          <p:nvPr>
            <p:ph idx="1"/>
            <p:extLst>
              <p:ext uri="{D42A27DB-BD31-4B8C-83A1-F6EECF244321}">
                <p14:modId xmlns:p14="http://schemas.microsoft.com/office/powerpoint/2010/main" val="2566462427"/>
              </p:ext>
            </p:extLst>
          </p:nvPr>
        </p:nvGraphicFramePr>
        <p:xfrm>
          <a:off x="4093029" y="283029"/>
          <a:ext cx="7786914" cy="6291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099022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2D6FBB9D-1CAA-4D05-AB33-BABDFE17B8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5" name="Rectangle 24">
            <a:extLst>
              <a:ext uri="{FF2B5EF4-FFF2-40B4-BE49-F238E27FC236}">
                <a16:creationId xmlns:a16="http://schemas.microsoft.com/office/drawing/2014/main" id="{04727B71-B4B6-4823-80A1-68C40B475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79A6DB05-9FB5-4B07-8675-74C23D4FD8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7" name="Rectangle 26">
            <a:extLst>
              <a:ext uri="{FF2B5EF4-FFF2-40B4-BE49-F238E27FC236}">
                <a16:creationId xmlns:a16="http://schemas.microsoft.com/office/drawing/2014/main" id="{4E2ED6F9-63C3-4A8D-9BB4-1EA62533B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Rectangle 27">
            <a:extLst>
              <a:ext uri="{FF2B5EF4-FFF2-40B4-BE49-F238E27FC236}">
                <a16:creationId xmlns:a16="http://schemas.microsoft.com/office/drawing/2014/main" id="{6D72081E-AD41-4FBB-B02B-698A68DBC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218905"/>
            <a:ext cx="11167447" cy="2089317"/>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716248AD-805F-41BF-9B57-FC53E5B32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91151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1F82758F-B2B3-4F0A-BB90-4BFFEDD16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8113" y="5258990"/>
            <a:ext cx="1463040"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1AB8422E-CC70-3DB5-C7D0-6691716DA3D0}"/>
              </a:ext>
            </a:extLst>
          </p:cNvPr>
          <p:cNvSpPr txBox="1"/>
          <p:nvPr/>
        </p:nvSpPr>
        <p:spPr>
          <a:xfrm>
            <a:off x="5252258" y="4123858"/>
            <a:ext cx="6007608" cy="2279407"/>
          </a:xfrm>
          <a:prstGeom prst="rect">
            <a:avLst/>
          </a:prstGeom>
        </p:spPr>
        <p:txBody>
          <a:bodyPr vert="horz" lIns="91440" tIns="45720" rIns="91440" bIns="45720" rtlCol="0" anchor="ctr">
            <a:normAutofit/>
          </a:bodyPr>
          <a:lstStyle/>
          <a:p>
            <a:pPr>
              <a:spcAft>
                <a:spcPts val="600"/>
              </a:spcAft>
            </a:pPr>
            <a:r>
              <a:rPr lang="en-US" sz="1000" dirty="0"/>
              <a:t>- The highest rate of deaths occurred in the 40- to 49-year-old age group, and the average age at death continued to rise. This is mainly the “Generation X” cohort born in the 1970s, who came of age when there was a rapid rise in the availability of heroin, and when general population rates of drug use were at their highest in the 1990s.</a:t>
            </a:r>
          </a:p>
          <a:p>
            <a:pPr indent="-228600">
              <a:spcAft>
                <a:spcPts val="600"/>
              </a:spcAft>
              <a:buFont typeface="Arial" panose="020B0604020202020204" pitchFamily="34" charset="0"/>
              <a:buChar char="•"/>
            </a:pPr>
            <a:endParaRPr lang="en-US" sz="1000" dirty="0"/>
          </a:p>
          <a:p>
            <a:pPr>
              <a:spcAft>
                <a:spcPts val="600"/>
              </a:spcAft>
            </a:pPr>
            <a:r>
              <a:rPr lang="en-US" sz="1000" dirty="0"/>
              <a:t>These premature deaths reflect poorer physical and psychological health, such as compromised respiratory and cardiovascular functioning, which increases the risk of dying from drugs. Many of these health problems could be treated if people accessed health services, but unfortunately too few do – adding to the risk of premature death.</a:t>
            </a:r>
          </a:p>
        </p:txBody>
      </p:sp>
      <p:sp>
        <p:nvSpPr>
          <p:cNvPr id="7" name="TextBox 6">
            <a:extLst>
              <a:ext uri="{FF2B5EF4-FFF2-40B4-BE49-F238E27FC236}">
                <a16:creationId xmlns:a16="http://schemas.microsoft.com/office/drawing/2014/main" id="{9DADAB2E-4557-F7E9-2F62-5320F6AA292D}"/>
              </a:ext>
            </a:extLst>
          </p:cNvPr>
          <p:cNvSpPr txBox="1"/>
          <p:nvPr/>
        </p:nvSpPr>
        <p:spPr>
          <a:xfrm>
            <a:off x="872836" y="4839195"/>
            <a:ext cx="2680855" cy="954107"/>
          </a:xfrm>
          <a:prstGeom prst="rect">
            <a:avLst/>
          </a:prstGeom>
          <a:noFill/>
        </p:spPr>
        <p:txBody>
          <a:bodyPr wrap="square" rtlCol="0">
            <a:spAutoFit/>
          </a:bodyPr>
          <a:lstStyle/>
          <a:p>
            <a:pPr algn="ctr"/>
            <a:r>
              <a:rPr lang="en-GB" sz="2800" b="1" dirty="0"/>
              <a:t>AGE AS A RISK FACTOR</a:t>
            </a:r>
          </a:p>
        </p:txBody>
      </p:sp>
      <p:pic>
        <p:nvPicPr>
          <p:cNvPr id="9" name="Picture 8">
            <a:hlinkClick r:id="rId2"/>
            <a:extLst>
              <a:ext uri="{FF2B5EF4-FFF2-40B4-BE49-F238E27FC236}">
                <a16:creationId xmlns:a16="http://schemas.microsoft.com/office/drawing/2014/main" id="{85EEB14E-1809-4B60-A220-444C7D43DDFB}"/>
              </a:ext>
            </a:extLst>
          </p:cNvPr>
          <p:cNvPicPr>
            <a:picLocks noChangeAspect="1"/>
          </p:cNvPicPr>
          <p:nvPr/>
        </p:nvPicPr>
        <p:blipFill>
          <a:blip r:embed="rId3"/>
          <a:stretch>
            <a:fillRect/>
          </a:stretch>
        </p:blipFill>
        <p:spPr>
          <a:xfrm>
            <a:off x="1336963" y="97933"/>
            <a:ext cx="9240981" cy="4191484"/>
          </a:xfrm>
          <a:prstGeom prst="rect">
            <a:avLst/>
          </a:prstGeom>
        </p:spPr>
      </p:pic>
    </p:spTree>
    <p:extLst>
      <p:ext uri="{BB962C8B-B14F-4D97-AF65-F5344CB8AC3E}">
        <p14:creationId xmlns:p14="http://schemas.microsoft.com/office/powerpoint/2010/main" val="2670790107"/>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E1013-9F1D-BC4A-71F7-104EA91E1F26}"/>
              </a:ext>
            </a:extLst>
          </p:cNvPr>
          <p:cNvSpPr>
            <a:spLocks noGrp="1"/>
          </p:cNvSpPr>
          <p:nvPr>
            <p:ph type="ctrTitle"/>
          </p:nvPr>
        </p:nvSpPr>
        <p:spPr/>
        <p:txBody>
          <a:bodyPr/>
          <a:lstStyle/>
          <a:p>
            <a:pPr algn="ctr"/>
            <a:r>
              <a:rPr lang="en-GB" dirty="0"/>
              <a:t>ETHNICITY and drug related harm</a:t>
            </a:r>
          </a:p>
        </p:txBody>
      </p:sp>
    </p:spTree>
    <p:extLst>
      <p:ext uri="{BB962C8B-B14F-4D97-AF65-F5344CB8AC3E}">
        <p14:creationId xmlns:p14="http://schemas.microsoft.com/office/powerpoint/2010/main" val="4039545414"/>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663F7-1625-0F7C-5301-0A9C4651F10E}"/>
              </a:ext>
            </a:extLst>
          </p:cNvPr>
          <p:cNvSpPr>
            <a:spLocks noGrp="1"/>
          </p:cNvSpPr>
          <p:nvPr>
            <p:ph type="title"/>
          </p:nvPr>
        </p:nvSpPr>
        <p:spPr>
          <a:xfrm>
            <a:off x="1115568" y="548640"/>
            <a:ext cx="5408603" cy="1179576"/>
          </a:xfrm>
        </p:spPr>
        <p:txBody>
          <a:bodyPr>
            <a:normAutofit fontScale="90000"/>
          </a:bodyPr>
          <a:lstStyle/>
          <a:p>
            <a:pPr algn="ctr"/>
            <a:r>
              <a:rPr lang="en-GB" dirty="0"/>
              <a:t>Ethnicity and drug related harm: Main findings</a:t>
            </a:r>
          </a:p>
        </p:txBody>
      </p:sp>
      <p:pic>
        <p:nvPicPr>
          <p:cNvPr id="5" name="Content Placeholder 4">
            <a:hlinkClick r:id="rId3"/>
            <a:extLst>
              <a:ext uri="{FF2B5EF4-FFF2-40B4-BE49-F238E27FC236}">
                <a16:creationId xmlns:a16="http://schemas.microsoft.com/office/drawing/2014/main" id="{5886B320-E2F8-8407-6FB5-4C7BADF3F9B7}"/>
              </a:ext>
            </a:extLst>
          </p:cNvPr>
          <p:cNvPicPr>
            <a:picLocks noGrp="1" noChangeAspect="1"/>
          </p:cNvPicPr>
          <p:nvPr>
            <p:ph idx="1"/>
          </p:nvPr>
        </p:nvPicPr>
        <p:blipFill>
          <a:blip r:embed="rId4"/>
          <a:stretch>
            <a:fillRect/>
          </a:stretch>
        </p:blipFill>
        <p:spPr>
          <a:xfrm>
            <a:off x="7017656" y="283030"/>
            <a:ext cx="4425521" cy="19536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8AE46850-E9D7-64A2-E7B6-566BC02CF973}"/>
              </a:ext>
            </a:extLst>
          </p:cNvPr>
          <p:cNvSpPr txBox="1"/>
          <p:nvPr/>
        </p:nvSpPr>
        <p:spPr>
          <a:xfrm>
            <a:off x="748824" y="1990464"/>
            <a:ext cx="5826148" cy="3447098"/>
          </a:xfrm>
          <a:prstGeom prst="rect">
            <a:avLst/>
          </a:prstGeom>
          <a:noFill/>
        </p:spPr>
        <p:txBody>
          <a:bodyPr wrap="square" rtlCol="0">
            <a:spAutoFit/>
          </a:bodyPr>
          <a:lstStyle/>
          <a:p>
            <a:pPr algn="l">
              <a:buFont typeface="Arial" panose="020B0604020202020204" pitchFamily="34" charset="0"/>
              <a:buChar char="•"/>
            </a:pPr>
            <a:r>
              <a:rPr lang="en-GB" sz="2000" b="0" i="0" dirty="0">
                <a:solidFill>
                  <a:srgbClr val="0B0C0C"/>
                </a:solidFill>
                <a:effectLst/>
                <a:highlight>
                  <a:srgbClr val="FFFFFF"/>
                </a:highlight>
                <a:latin typeface="GDS Transport"/>
              </a:rPr>
              <a:t>White British adults and Black adults were more likely to have used illicit drugs in the year before being surveyed than Asian adults.</a:t>
            </a:r>
          </a:p>
          <a:p>
            <a:pPr algn="l"/>
            <a:endParaRPr lang="en-GB" sz="2000" b="0" i="0" dirty="0">
              <a:solidFill>
                <a:srgbClr val="0B0C0C"/>
              </a:solidFill>
              <a:effectLst/>
              <a:highlight>
                <a:srgbClr val="FFFFFF"/>
              </a:highlight>
              <a:latin typeface="GDS Transport"/>
            </a:endParaRPr>
          </a:p>
          <a:p>
            <a:pPr algn="l">
              <a:buFont typeface="Arial" panose="020B0604020202020204" pitchFamily="34" charset="0"/>
              <a:buChar char="•"/>
            </a:pPr>
            <a:r>
              <a:rPr lang="en-GB" sz="2000" b="0" i="0" dirty="0">
                <a:solidFill>
                  <a:srgbClr val="0B0C0C"/>
                </a:solidFill>
                <a:effectLst/>
                <a:highlight>
                  <a:srgbClr val="FFFFFF"/>
                </a:highlight>
                <a:latin typeface="GDS Transport"/>
              </a:rPr>
              <a:t>White British men were more likely to have used illicit drugs compared with White British women.</a:t>
            </a:r>
          </a:p>
          <a:p>
            <a:pPr algn="l"/>
            <a:endParaRPr lang="en-GB" sz="2000" b="0" i="0" dirty="0">
              <a:solidFill>
                <a:srgbClr val="0B0C0C"/>
              </a:solidFill>
              <a:effectLst/>
              <a:highlight>
                <a:srgbClr val="FFFFFF"/>
              </a:highlight>
              <a:latin typeface="GDS Transport"/>
            </a:endParaRPr>
          </a:p>
          <a:p>
            <a:pPr algn="l">
              <a:buFont typeface="Arial" panose="020B0604020202020204" pitchFamily="34" charset="0"/>
              <a:buChar char="•"/>
            </a:pPr>
            <a:r>
              <a:rPr lang="en-GB" sz="2000" b="0" i="0" dirty="0">
                <a:solidFill>
                  <a:srgbClr val="0B0C0C"/>
                </a:solidFill>
                <a:effectLst/>
                <a:highlight>
                  <a:srgbClr val="FFFFFF"/>
                </a:highlight>
                <a:latin typeface="GDS Transport"/>
              </a:rPr>
              <a:t>Black women, White British women and women from the White Other group were more likely to have used illicit drugs, compared with Asian women.</a:t>
            </a:r>
          </a:p>
          <a:p>
            <a:endParaRPr lang="en-GB" dirty="0"/>
          </a:p>
        </p:txBody>
      </p:sp>
      <p:sp>
        <p:nvSpPr>
          <p:cNvPr id="7" name="TextBox 6">
            <a:extLst>
              <a:ext uri="{FF2B5EF4-FFF2-40B4-BE49-F238E27FC236}">
                <a16:creationId xmlns:a16="http://schemas.microsoft.com/office/drawing/2014/main" id="{5D436CC4-DF84-2B4A-5BC0-0D48ECDB7E9B}"/>
              </a:ext>
            </a:extLst>
          </p:cNvPr>
          <p:cNvSpPr txBox="1"/>
          <p:nvPr/>
        </p:nvSpPr>
        <p:spPr>
          <a:xfrm>
            <a:off x="7779657" y="2786743"/>
            <a:ext cx="3548743" cy="646331"/>
          </a:xfrm>
          <a:prstGeom prst="rect">
            <a:avLst/>
          </a:prstGeom>
          <a:noFill/>
        </p:spPr>
        <p:txBody>
          <a:bodyPr wrap="square" rtlCol="0">
            <a:spAutoFit/>
          </a:bodyPr>
          <a:lstStyle/>
          <a:p>
            <a:endParaRPr lang="en-GB" dirty="0"/>
          </a:p>
          <a:p>
            <a:endParaRPr lang="en-GB" dirty="0"/>
          </a:p>
        </p:txBody>
      </p:sp>
      <p:pic>
        <p:nvPicPr>
          <p:cNvPr id="8" name="Picture 7">
            <a:extLst>
              <a:ext uri="{FF2B5EF4-FFF2-40B4-BE49-F238E27FC236}">
                <a16:creationId xmlns:a16="http://schemas.microsoft.com/office/drawing/2014/main" id="{F65B674A-19DF-643F-58C5-AC17D011A3BA}"/>
              </a:ext>
            </a:extLst>
          </p:cNvPr>
          <p:cNvPicPr>
            <a:picLocks noChangeAspect="1"/>
          </p:cNvPicPr>
          <p:nvPr/>
        </p:nvPicPr>
        <p:blipFill>
          <a:blip r:embed="rId5"/>
          <a:stretch>
            <a:fillRect/>
          </a:stretch>
        </p:blipFill>
        <p:spPr>
          <a:xfrm>
            <a:off x="2342695" y="5312229"/>
            <a:ext cx="1377723" cy="1371600"/>
          </a:xfrm>
          <a:prstGeom prst="rect">
            <a:avLst/>
          </a:prstGeom>
        </p:spPr>
      </p:pic>
    </p:spTree>
    <p:extLst>
      <p:ext uri="{BB962C8B-B14F-4D97-AF65-F5344CB8AC3E}">
        <p14:creationId xmlns:p14="http://schemas.microsoft.com/office/powerpoint/2010/main" val="2062970817"/>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817BE8-3FB0-A06C-C6B7-463B34F522EB}"/>
              </a:ext>
            </a:extLst>
          </p:cNvPr>
          <p:cNvPicPr>
            <a:picLocks noChangeAspect="1"/>
          </p:cNvPicPr>
          <p:nvPr/>
        </p:nvPicPr>
        <p:blipFill>
          <a:blip r:embed="rId3"/>
          <a:stretch>
            <a:fillRect/>
          </a:stretch>
        </p:blipFill>
        <p:spPr>
          <a:xfrm>
            <a:off x="397616" y="0"/>
            <a:ext cx="11396768" cy="6858000"/>
          </a:xfrm>
          <a:prstGeom prst="rect">
            <a:avLst/>
          </a:prstGeom>
        </p:spPr>
      </p:pic>
    </p:spTree>
    <p:extLst>
      <p:ext uri="{BB962C8B-B14F-4D97-AF65-F5344CB8AC3E}">
        <p14:creationId xmlns:p14="http://schemas.microsoft.com/office/powerpoint/2010/main" val="2702302165"/>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9CD558-202D-E014-B8AC-A1AFA3172325}"/>
              </a:ext>
            </a:extLst>
          </p:cNvPr>
          <p:cNvSpPr>
            <a:spLocks noGrp="1"/>
          </p:cNvSpPr>
          <p:nvPr>
            <p:ph type="title"/>
          </p:nvPr>
        </p:nvSpPr>
        <p:spPr>
          <a:xfrm>
            <a:off x="1530294" y="633619"/>
            <a:ext cx="5991244" cy="1106424"/>
          </a:xfrm>
        </p:spPr>
        <p:txBody>
          <a:bodyPr>
            <a:normAutofit/>
          </a:bodyPr>
          <a:lstStyle/>
          <a:p>
            <a:r>
              <a:rPr lang="en-GB" sz="3200" dirty="0"/>
              <a:t>RESEARCH TASK: </a:t>
            </a:r>
            <a:br>
              <a:rPr lang="en-GB" sz="3200" dirty="0"/>
            </a:br>
            <a:r>
              <a:rPr lang="en-GB" sz="3200" dirty="0"/>
              <a:t>Key findings…..</a:t>
            </a:r>
          </a:p>
        </p:txBody>
      </p:sp>
      <p:sp>
        <p:nvSpPr>
          <p:cNvPr id="16" name="Rectangle 15">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8"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1FC4ED81-0E53-407C-C887-C18099EC4134}"/>
              </a:ext>
            </a:extLst>
          </p:cNvPr>
          <p:cNvSpPr>
            <a:spLocks noGrp="1"/>
          </p:cNvSpPr>
          <p:nvPr>
            <p:ph idx="1"/>
          </p:nvPr>
        </p:nvSpPr>
        <p:spPr>
          <a:xfrm>
            <a:off x="803853" y="1740043"/>
            <a:ext cx="5993892" cy="4606200"/>
          </a:xfrm>
          <a:solidFill>
            <a:schemeClr val="bg1"/>
          </a:solidFill>
        </p:spPr>
        <p:txBody>
          <a:bodyPr>
            <a:noAutofit/>
          </a:bodyPr>
          <a:lstStyle/>
          <a:p>
            <a:r>
              <a:rPr lang="en-GB" sz="1800" dirty="0">
                <a:latin typeface="+mj-lt"/>
              </a:rPr>
              <a:t>The numbers of people from minority ethnic groups who have used drugs vary when comparing minority ethnic groups to the White British population. </a:t>
            </a:r>
          </a:p>
          <a:p>
            <a:r>
              <a:rPr lang="en-GB" sz="1800" dirty="0">
                <a:latin typeface="+mj-lt"/>
              </a:rPr>
              <a:t>Age explained some of the differences in likelihood of past year drug use between minority ethnic groups and the White British majority.</a:t>
            </a:r>
          </a:p>
          <a:p>
            <a:r>
              <a:rPr lang="en-GB" sz="1800" dirty="0">
                <a:latin typeface="+mj-lt"/>
              </a:rPr>
              <a:t>The findings highlight that experiences of drug use are driven by a range of intersecting factors, including culture, gender, mental health, and migration experiences.</a:t>
            </a:r>
          </a:p>
          <a:p>
            <a:r>
              <a:rPr lang="en-GB" sz="1800" dirty="0">
                <a:latin typeface="+mj-lt"/>
              </a:rPr>
              <a:t>Minority ethnic groups face specific barriers to accessing and engaging with treatment and support services.</a:t>
            </a:r>
            <a:endParaRPr lang="en-US" sz="1800" dirty="0">
              <a:latin typeface="+mj-lt"/>
            </a:endParaRPr>
          </a:p>
        </p:txBody>
      </p:sp>
      <p:pic>
        <p:nvPicPr>
          <p:cNvPr id="5" name="Content Placeholder 4">
            <a:hlinkClick r:id="rId3"/>
            <a:extLst>
              <a:ext uri="{FF2B5EF4-FFF2-40B4-BE49-F238E27FC236}">
                <a16:creationId xmlns:a16="http://schemas.microsoft.com/office/drawing/2014/main" id="{EE37B4C7-9A4C-B9C9-DC2A-8B9CD83E614D}"/>
              </a:ext>
            </a:extLst>
          </p:cNvPr>
          <p:cNvPicPr>
            <a:picLocks noChangeAspect="1"/>
          </p:cNvPicPr>
          <p:nvPr/>
        </p:nvPicPr>
        <p:blipFill>
          <a:blip r:embed="rId4"/>
          <a:stretch>
            <a:fillRect/>
          </a:stretch>
        </p:blipFill>
        <p:spPr>
          <a:xfrm>
            <a:off x="7812072" y="630936"/>
            <a:ext cx="3833141" cy="5495544"/>
          </a:xfrm>
          <a:prstGeom prst="rect">
            <a:avLst/>
          </a:prstGeom>
        </p:spPr>
      </p:pic>
    </p:spTree>
    <p:extLst>
      <p:ext uri="{BB962C8B-B14F-4D97-AF65-F5344CB8AC3E}">
        <p14:creationId xmlns:p14="http://schemas.microsoft.com/office/powerpoint/2010/main" val="5330449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 calcmode="lin" valueType="num">
                                      <p:cBhvr additive="base">
                                        <p:cTn id="1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 calcmode="lin" valueType="num">
                                      <p:cBhvr additive="base">
                                        <p:cTn id="2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 calcmode="lin" valueType="num">
                                      <p:cBhvr additive="base">
                                        <p:cTn id="2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AEE7C-784E-08AC-3287-644EF35932D9}"/>
              </a:ext>
            </a:extLst>
          </p:cNvPr>
          <p:cNvSpPr>
            <a:spLocks noGrp="1"/>
          </p:cNvSpPr>
          <p:nvPr>
            <p:ph type="ctrTitle"/>
          </p:nvPr>
        </p:nvSpPr>
        <p:spPr/>
        <p:txBody>
          <a:bodyPr>
            <a:normAutofit fontScale="90000"/>
          </a:bodyPr>
          <a:lstStyle/>
          <a:p>
            <a:r>
              <a:rPr lang="en-GB" dirty="0"/>
              <a:t>GENDER </a:t>
            </a:r>
            <a:br>
              <a:rPr lang="en-GB" dirty="0"/>
            </a:br>
            <a:r>
              <a:rPr lang="en-GB" dirty="0"/>
              <a:t>and drug related harm</a:t>
            </a:r>
          </a:p>
        </p:txBody>
      </p:sp>
      <p:sp>
        <p:nvSpPr>
          <p:cNvPr id="3" name="Subtitle 2">
            <a:extLst>
              <a:ext uri="{FF2B5EF4-FFF2-40B4-BE49-F238E27FC236}">
                <a16:creationId xmlns:a16="http://schemas.microsoft.com/office/drawing/2014/main" id="{50F307C5-778D-92E1-07FB-8C8AB86246B3}"/>
              </a:ext>
            </a:extLst>
          </p:cNvPr>
          <p:cNvSpPr>
            <a:spLocks noGrp="1"/>
          </p:cNvSpPr>
          <p:nvPr>
            <p:ph type="subTitle" idx="1"/>
          </p:nvPr>
        </p:nvSpPr>
        <p:spPr/>
        <p:txBody>
          <a:bodyPr/>
          <a:lstStyle/>
          <a:p>
            <a:r>
              <a:rPr lang="en-GB" dirty="0"/>
              <a:t>*The gender discussion will be in relation to male and female drug related harm</a:t>
            </a:r>
          </a:p>
        </p:txBody>
      </p:sp>
    </p:spTree>
    <p:extLst>
      <p:ext uri="{BB962C8B-B14F-4D97-AF65-F5344CB8AC3E}">
        <p14:creationId xmlns:p14="http://schemas.microsoft.com/office/powerpoint/2010/main" val="3663432031"/>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hlinkClick r:id="rId3"/>
            <a:extLst>
              <a:ext uri="{FF2B5EF4-FFF2-40B4-BE49-F238E27FC236}">
                <a16:creationId xmlns:a16="http://schemas.microsoft.com/office/drawing/2014/main" id="{9E8EDFB4-26E0-FF7A-5680-27F065010B3F}"/>
              </a:ext>
            </a:extLst>
          </p:cNvPr>
          <p:cNvPicPr>
            <a:picLocks noChangeAspect="1"/>
          </p:cNvPicPr>
          <p:nvPr/>
        </p:nvPicPr>
        <p:blipFill>
          <a:blip r:embed="rId4"/>
          <a:stretch>
            <a:fillRect/>
          </a:stretch>
        </p:blipFill>
        <p:spPr>
          <a:xfrm>
            <a:off x="166253" y="1988337"/>
            <a:ext cx="6733689" cy="4654917"/>
          </a:xfrm>
          <a:prstGeom prst="rect">
            <a:avLst/>
          </a:prstGeom>
        </p:spPr>
      </p:pic>
      <p:sp>
        <p:nvSpPr>
          <p:cNvPr id="2" name="Title 1">
            <a:extLst>
              <a:ext uri="{FF2B5EF4-FFF2-40B4-BE49-F238E27FC236}">
                <a16:creationId xmlns:a16="http://schemas.microsoft.com/office/drawing/2014/main" id="{7940879C-CB04-E094-3C55-BA9C85CF2FD4}"/>
              </a:ext>
            </a:extLst>
          </p:cNvPr>
          <p:cNvSpPr>
            <a:spLocks noGrp="1"/>
          </p:cNvSpPr>
          <p:nvPr>
            <p:ph type="title"/>
          </p:nvPr>
        </p:nvSpPr>
        <p:spPr/>
        <p:txBody>
          <a:bodyPr/>
          <a:lstStyle/>
          <a:p>
            <a:r>
              <a:rPr lang="en-GB" dirty="0"/>
              <a:t>What does the data tell us?</a:t>
            </a:r>
          </a:p>
        </p:txBody>
      </p:sp>
      <p:sp>
        <p:nvSpPr>
          <p:cNvPr id="3" name="Content Placeholder 2">
            <a:extLst>
              <a:ext uri="{FF2B5EF4-FFF2-40B4-BE49-F238E27FC236}">
                <a16:creationId xmlns:a16="http://schemas.microsoft.com/office/drawing/2014/main" id="{EDC1FF59-C780-91F8-117B-A4BA40AE94C6}"/>
              </a:ext>
            </a:extLst>
          </p:cNvPr>
          <p:cNvSpPr>
            <a:spLocks noGrp="1"/>
          </p:cNvSpPr>
          <p:nvPr>
            <p:ph idx="1"/>
          </p:nvPr>
        </p:nvSpPr>
        <p:spPr>
          <a:xfrm>
            <a:off x="7529946" y="2798618"/>
            <a:ext cx="4003131" cy="1904999"/>
          </a:xfrm>
        </p:spPr>
        <p:txBody>
          <a:bodyPr>
            <a:normAutofit fontScale="62500" lnSpcReduction="20000"/>
          </a:bodyPr>
          <a:lstStyle/>
          <a:p>
            <a:r>
              <a:rPr lang="en-GB" b="0" i="0" dirty="0">
                <a:solidFill>
                  <a:srgbClr val="474747"/>
                </a:solidFill>
                <a:effectLst/>
                <a:highlight>
                  <a:srgbClr val="FFFFFF"/>
                </a:highlight>
                <a:latin typeface="Open Sans" panose="020B0606030504020204" pitchFamily="34" charset="0"/>
              </a:rPr>
              <a:t>Men are more likely than women to use almost all types of illicit </a:t>
            </a:r>
            <a:r>
              <a:rPr lang="en-GB" b="0" i="0" dirty="0" err="1">
                <a:solidFill>
                  <a:srgbClr val="474747"/>
                </a:solidFill>
                <a:effectLst/>
                <a:highlight>
                  <a:srgbClr val="FFFFFF"/>
                </a:highlight>
                <a:latin typeface="Open Sans" panose="020B0606030504020204" pitchFamily="34" charset="0"/>
              </a:rPr>
              <a:t>drugs,and</a:t>
            </a:r>
            <a:r>
              <a:rPr lang="en-GB" b="0" i="0" dirty="0">
                <a:solidFill>
                  <a:srgbClr val="474747"/>
                </a:solidFill>
                <a:effectLst/>
                <a:highlight>
                  <a:srgbClr val="FFFFFF"/>
                </a:highlight>
                <a:latin typeface="Open Sans" panose="020B0606030504020204" pitchFamily="34" charset="0"/>
              </a:rPr>
              <a:t> illicit drug use is more likely to result in emergency department visits or overdose deaths for men than for women (National Institute for Drug abuse, 2020). </a:t>
            </a:r>
          </a:p>
          <a:p>
            <a:endParaRPr lang="en-GB" dirty="0">
              <a:solidFill>
                <a:srgbClr val="474747"/>
              </a:solidFill>
              <a:highlight>
                <a:srgbClr val="FFFFFF"/>
              </a:highlight>
              <a:latin typeface="Open Sans" panose="020B0606030504020204" pitchFamily="34" charset="0"/>
            </a:endParaRPr>
          </a:p>
          <a:p>
            <a:endParaRPr lang="en-GB" dirty="0"/>
          </a:p>
        </p:txBody>
      </p:sp>
      <p:sp>
        <p:nvSpPr>
          <p:cNvPr id="5" name="TextBox 4">
            <a:extLst>
              <a:ext uri="{FF2B5EF4-FFF2-40B4-BE49-F238E27FC236}">
                <a16:creationId xmlns:a16="http://schemas.microsoft.com/office/drawing/2014/main" id="{A834A4CF-CC74-A3F2-743D-1374188EBF8D}"/>
              </a:ext>
            </a:extLst>
          </p:cNvPr>
          <p:cNvSpPr txBox="1"/>
          <p:nvPr/>
        </p:nvSpPr>
        <p:spPr>
          <a:xfrm>
            <a:off x="485097" y="5986194"/>
            <a:ext cx="6096000" cy="646331"/>
          </a:xfrm>
          <a:prstGeom prst="rect">
            <a:avLst/>
          </a:prstGeom>
          <a:noFill/>
        </p:spPr>
        <p:txBody>
          <a:bodyPr wrap="square">
            <a:spAutoFit/>
          </a:bodyPr>
          <a:lstStyle/>
          <a:p>
            <a:r>
              <a:rPr lang="en-GB" b="1" i="0" dirty="0">
                <a:solidFill>
                  <a:srgbClr val="0F2741"/>
                </a:solidFill>
                <a:effectLst/>
                <a:highlight>
                  <a:srgbClr val="FFFFFF"/>
                </a:highlight>
                <a:latin typeface="Open Sans" panose="020B0606030504020204" pitchFamily="34" charset="0"/>
              </a:rPr>
              <a:t>Number of deaths from drug misuse by gender in England and Wales from 1993 to 2022</a:t>
            </a:r>
            <a:endParaRPr lang="en-GB" dirty="0"/>
          </a:p>
        </p:txBody>
      </p:sp>
    </p:spTree>
    <p:extLst>
      <p:ext uri="{BB962C8B-B14F-4D97-AF65-F5344CB8AC3E}">
        <p14:creationId xmlns:p14="http://schemas.microsoft.com/office/powerpoint/2010/main" val="1786276857"/>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017517EF-BD4D-4055-BDB4-A322C5356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304802"/>
            <a:ext cx="11097349" cy="1573149"/>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E58E4F5-8402-FAC3-20AF-57C761142870}"/>
              </a:ext>
            </a:extLst>
          </p:cNvPr>
          <p:cNvSpPr>
            <a:spLocks noGrp="1"/>
          </p:cNvSpPr>
          <p:nvPr>
            <p:ph type="title"/>
          </p:nvPr>
        </p:nvSpPr>
        <p:spPr>
          <a:xfrm>
            <a:off x="901690" y="405575"/>
            <a:ext cx="6430414" cy="1371600"/>
          </a:xfrm>
        </p:spPr>
        <p:txBody>
          <a:bodyPr vert="horz" lIns="91440" tIns="45720" rIns="91440" bIns="45720" rtlCol="0" anchor="ctr">
            <a:normAutofit/>
          </a:bodyPr>
          <a:lstStyle/>
          <a:p>
            <a:r>
              <a:rPr lang="en-US"/>
              <a:t>Men's substance use and societal pressures</a:t>
            </a:r>
          </a:p>
        </p:txBody>
      </p:sp>
      <p:sp>
        <p:nvSpPr>
          <p:cNvPr id="3" name="Content Placeholder 2">
            <a:extLst>
              <a:ext uri="{FF2B5EF4-FFF2-40B4-BE49-F238E27FC236}">
                <a16:creationId xmlns:a16="http://schemas.microsoft.com/office/drawing/2014/main" id="{BFDCC098-B13C-F74C-AB38-3AAF258EE37A}"/>
              </a:ext>
            </a:extLst>
          </p:cNvPr>
          <p:cNvSpPr>
            <a:spLocks noGrp="1"/>
          </p:cNvSpPr>
          <p:nvPr>
            <p:ph idx="1"/>
          </p:nvPr>
        </p:nvSpPr>
        <p:spPr>
          <a:xfrm>
            <a:off x="7924796" y="498698"/>
            <a:ext cx="2893382" cy="1185353"/>
          </a:xfrm>
        </p:spPr>
        <p:txBody>
          <a:bodyPr vert="horz" lIns="91440" tIns="45720" rIns="91440" bIns="45720" rtlCol="0" anchor="ctr">
            <a:normAutofit/>
          </a:bodyPr>
          <a:lstStyle/>
          <a:p>
            <a:pPr marL="0" indent="0">
              <a:buNone/>
            </a:pPr>
            <a:r>
              <a:rPr lang="en-US" sz="1800"/>
              <a:t>What factors may make men more likely to use substances than women?</a:t>
            </a:r>
          </a:p>
        </p:txBody>
      </p:sp>
      <p:sp>
        <p:nvSpPr>
          <p:cNvPr id="18" name="Rectangle 17">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764424"/>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130604" y="1071836"/>
            <a:ext cx="1021458"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hlinkClick r:id="rId3"/>
            <a:extLst>
              <a:ext uri="{FF2B5EF4-FFF2-40B4-BE49-F238E27FC236}">
                <a16:creationId xmlns:a16="http://schemas.microsoft.com/office/drawing/2014/main" id="{AEB98DF7-F28F-9303-B5C1-1EB1EB06DF9C}"/>
              </a:ext>
            </a:extLst>
          </p:cNvPr>
          <p:cNvPicPr>
            <a:picLocks noChangeAspect="1"/>
          </p:cNvPicPr>
          <p:nvPr/>
        </p:nvPicPr>
        <p:blipFill>
          <a:blip r:embed="rId4"/>
          <a:stretch>
            <a:fillRect/>
          </a:stretch>
        </p:blipFill>
        <p:spPr>
          <a:xfrm>
            <a:off x="494784" y="1877947"/>
            <a:ext cx="11097349" cy="1831063"/>
          </a:xfrm>
          <a:prstGeom prst="rect">
            <a:avLst/>
          </a:prstGeom>
        </p:spPr>
      </p:pic>
      <p:sp>
        <p:nvSpPr>
          <p:cNvPr id="6" name="TextBox 5">
            <a:extLst>
              <a:ext uri="{FF2B5EF4-FFF2-40B4-BE49-F238E27FC236}">
                <a16:creationId xmlns:a16="http://schemas.microsoft.com/office/drawing/2014/main" id="{8492F8D0-8D49-1C9C-E3A4-47397B0D30AE}"/>
              </a:ext>
            </a:extLst>
          </p:cNvPr>
          <p:cNvSpPr txBox="1"/>
          <p:nvPr/>
        </p:nvSpPr>
        <p:spPr>
          <a:xfrm>
            <a:off x="622800" y="3643745"/>
            <a:ext cx="10253018" cy="369332"/>
          </a:xfrm>
          <a:prstGeom prst="rect">
            <a:avLst/>
          </a:prstGeom>
          <a:noFill/>
        </p:spPr>
        <p:txBody>
          <a:bodyPr wrap="square" rtlCol="0">
            <a:spAutoFit/>
          </a:bodyPr>
          <a:lstStyle/>
          <a:p>
            <a:r>
              <a:rPr lang="en-GB" dirty="0"/>
              <a:t>Risk-taking behaviour</a:t>
            </a:r>
          </a:p>
        </p:txBody>
      </p:sp>
      <p:sp>
        <p:nvSpPr>
          <p:cNvPr id="7" name="TextBox 6">
            <a:extLst>
              <a:ext uri="{FF2B5EF4-FFF2-40B4-BE49-F238E27FC236}">
                <a16:creationId xmlns:a16="http://schemas.microsoft.com/office/drawing/2014/main" id="{B0B39D22-7109-3E31-B7CE-D89E0EB478DF}"/>
              </a:ext>
            </a:extLst>
          </p:cNvPr>
          <p:cNvSpPr txBox="1"/>
          <p:nvPr/>
        </p:nvSpPr>
        <p:spPr>
          <a:xfrm>
            <a:off x="1239982" y="4907083"/>
            <a:ext cx="2258290" cy="369332"/>
          </a:xfrm>
          <a:prstGeom prst="rect">
            <a:avLst/>
          </a:prstGeom>
          <a:noFill/>
        </p:spPr>
        <p:txBody>
          <a:bodyPr wrap="square" rtlCol="0">
            <a:spAutoFit/>
          </a:bodyPr>
          <a:lstStyle/>
          <a:p>
            <a:r>
              <a:rPr lang="en-GB" dirty="0"/>
              <a:t>Social pressures</a:t>
            </a:r>
          </a:p>
        </p:txBody>
      </p:sp>
      <p:sp>
        <p:nvSpPr>
          <p:cNvPr id="8" name="TextBox 7">
            <a:extLst>
              <a:ext uri="{FF2B5EF4-FFF2-40B4-BE49-F238E27FC236}">
                <a16:creationId xmlns:a16="http://schemas.microsoft.com/office/drawing/2014/main" id="{347646C7-7F70-254C-842F-E3B271F36BEC}"/>
              </a:ext>
            </a:extLst>
          </p:cNvPr>
          <p:cNvSpPr txBox="1"/>
          <p:nvPr/>
        </p:nvSpPr>
        <p:spPr>
          <a:xfrm>
            <a:off x="5451764" y="3709010"/>
            <a:ext cx="2184997" cy="646331"/>
          </a:xfrm>
          <a:prstGeom prst="rect">
            <a:avLst/>
          </a:prstGeom>
          <a:noFill/>
        </p:spPr>
        <p:txBody>
          <a:bodyPr wrap="square" rtlCol="0">
            <a:spAutoFit/>
          </a:bodyPr>
          <a:lstStyle/>
          <a:p>
            <a:r>
              <a:rPr lang="en-GB" dirty="0"/>
              <a:t>Societal stigma and shame</a:t>
            </a:r>
          </a:p>
        </p:txBody>
      </p:sp>
      <p:sp>
        <p:nvSpPr>
          <p:cNvPr id="9" name="TextBox 8">
            <a:extLst>
              <a:ext uri="{FF2B5EF4-FFF2-40B4-BE49-F238E27FC236}">
                <a16:creationId xmlns:a16="http://schemas.microsoft.com/office/drawing/2014/main" id="{5DCE5350-1ABD-21AD-8715-C570C92F677A}"/>
              </a:ext>
            </a:extLst>
          </p:cNvPr>
          <p:cNvSpPr txBox="1"/>
          <p:nvPr/>
        </p:nvSpPr>
        <p:spPr>
          <a:xfrm>
            <a:off x="4772891" y="5202382"/>
            <a:ext cx="2320636" cy="646331"/>
          </a:xfrm>
          <a:prstGeom prst="rect">
            <a:avLst/>
          </a:prstGeom>
          <a:noFill/>
        </p:spPr>
        <p:txBody>
          <a:bodyPr wrap="square" rtlCol="0">
            <a:spAutoFit/>
          </a:bodyPr>
          <a:lstStyle/>
          <a:p>
            <a:r>
              <a:rPr lang="en-GB" dirty="0"/>
              <a:t>Cultural expectations</a:t>
            </a:r>
          </a:p>
        </p:txBody>
      </p:sp>
      <p:sp>
        <p:nvSpPr>
          <p:cNvPr id="11" name="TextBox 10">
            <a:extLst>
              <a:ext uri="{FF2B5EF4-FFF2-40B4-BE49-F238E27FC236}">
                <a16:creationId xmlns:a16="http://schemas.microsoft.com/office/drawing/2014/main" id="{352D23D3-557C-A1F3-ED15-6D577DA73173}"/>
              </a:ext>
            </a:extLst>
          </p:cNvPr>
          <p:cNvSpPr txBox="1"/>
          <p:nvPr/>
        </p:nvSpPr>
        <p:spPr>
          <a:xfrm>
            <a:off x="7772400" y="4862945"/>
            <a:ext cx="2015836" cy="369332"/>
          </a:xfrm>
          <a:prstGeom prst="rect">
            <a:avLst/>
          </a:prstGeom>
          <a:noFill/>
        </p:spPr>
        <p:txBody>
          <a:bodyPr wrap="square" rtlCol="0">
            <a:spAutoFit/>
          </a:bodyPr>
          <a:lstStyle/>
          <a:p>
            <a:r>
              <a:rPr lang="en-GB" dirty="0"/>
              <a:t>Sexuality</a:t>
            </a:r>
          </a:p>
        </p:txBody>
      </p:sp>
      <p:sp>
        <p:nvSpPr>
          <p:cNvPr id="13" name="TextBox 12">
            <a:extLst>
              <a:ext uri="{FF2B5EF4-FFF2-40B4-BE49-F238E27FC236}">
                <a16:creationId xmlns:a16="http://schemas.microsoft.com/office/drawing/2014/main" id="{18827098-D53D-56D7-6E92-497C11E39629}"/>
              </a:ext>
            </a:extLst>
          </p:cNvPr>
          <p:cNvSpPr txBox="1"/>
          <p:nvPr/>
        </p:nvSpPr>
        <p:spPr>
          <a:xfrm>
            <a:off x="9393382" y="3429000"/>
            <a:ext cx="1925782" cy="646331"/>
          </a:xfrm>
          <a:prstGeom prst="rect">
            <a:avLst/>
          </a:prstGeom>
          <a:noFill/>
        </p:spPr>
        <p:txBody>
          <a:bodyPr wrap="square" rtlCol="0">
            <a:spAutoFit/>
          </a:bodyPr>
          <a:lstStyle/>
          <a:p>
            <a:r>
              <a:rPr lang="en-GB" dirty="0"/>
              <a:t>Group membership</a:t>
            </a:r>
          </a:p>
        </p:txBody>
      </p:sp>
    </p:spTree>
    <p:extLst>
      <p:ext uri="{BB962C8B-B14F-4D97-AF65-F5344CB8AC3E}">
        <p14:creationId xmlns:p14="http://schemas.microsoft.com/office/powerpoint/2010/main" val="42883042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P spid="11"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C1E266-F091-6DD0-C319-8C52ED73511C}"/>
              </a:ext>
            </a:extLst>
          </p:cNvPr>
          <p:cNvSpPr>
            <a:spLocks noGrp="1"/>
          </p:cNvSpPr>
          <p:nvPr>
            <p:ph idx="1"/>
          </p:nvPr>
        </p:nvSpPr>
        <p:spPr>
          <a:xfrm>
            <a:off x="404368" y="2390938"/>
            <a:ext cx="4791746" cy="3694176"/>
          </a:xfrm>
        </p:spPr>
        <p:txBody>
          <a:bodyPr>
            <a:normAutofit fontScale="92500" lnSpcReduction="10000"/>
          </a:bodyPr>
          <a:lstStyle/>
          <a:p>
            <a:r>
              <a:rPr lang="en-GB" dirty="0"/>
              <a:t>‘Women make up approximately a quarter of all people with serious drug problems in Europe and around one-fifth of all entrants to drug treatment. Yet much still needs to be done to provide interventions tailored to their needs, with many drug services remaining male-oriented.’</a:t>
            </a:r>
          </a:p>
        </p:txBody>
      </p:sp>
      <p:pic>
        <p:nvPicPr>
          <p:cNvPr id="5" name="Picture 4">
            <a:hlinkClick r:id="rId2"/>
            <a:extLst>
              <a:ext uri="{FF2B5EF4-FFF2-40B4-BE49-F238E27FC236}">
                <a16:creationId xmlns:a16="http://schemas.microsoft.com/office/drawing/2014/main" id="{05B43F42-2640-0586-B859-08BB6612FBDC}"/>
              </a:ext>
            </a:extLst>
          </p:cNvPr>
          <p:cNvPicPr>
            <a:picLocks noChangeAspect="1"/>
          </p:cNvPicPr>
          <p:nvPr/>
        </p:nvPicPr>
        <p:blipFill>
          <a:blip r:embed="rId3"/>
          <a:stretch>
            <a:fillRect/>
          </a:stretch>
        </p:blipFill>
        <p:spPr>
          <a:xfrm>
            <a:off x="1115568" y="614553"/>
            <a:ext cx="3028950" cy="1047750"/>
          </a:xfrm>
          <a:prstGeom prst="rect">
            <a:avLst/>
          </a:prstGeom>
        </p:spPr>
      </p:pic>
      <p:pic>
        <p:nvPicPr>
          <p:cNvPr id="7" name="Picture 6">
            <a:hlinkClick r:id="rId4"/>
            <a:extLst>
              <a:ext uri="{FF2B5EF4-FFF2-40B4-BE49-F238E27FC236}">
                <a16:creationId xmlns:a16="http://schemas.microsoft.com/office/drawing/2014/main" id="{B7E12C14-B12E-4870-181D-CC2C2D258B51}"/>
              </a:ext>
            </a:extLst>
          </p:cNvPr>
          <p:cNvPicPr>
            <a:picLocks noChangeAspect="1"/>
          </p:cNvPicPr>
          <p:nvPr/>
        </p:nvPicPr>
        <p:blipFill>
          <a:blip r:embed="rId5"/>
          <a:stretch>
            <a:fillRect/>
          </a:stretch>
        </p:blipFill>
        <p:spPr>
          <a:xfrm>
            <a:off x="5407932" y="477085"/>
            <a:ext cx="6051584" cy="1185218"/>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A2D46A63-114C-5B55-3ED1-6672E30564E6}"/>
              </a:ext>
            </a:extLst>
          </p:cNvPr>
          <p:cNvPicPr>
            <a:picLocks noChangeAspect="1"/>
          </p:cNvPicPr>
          <p:nvPr/>
        </p:nvPicPr>
        <p:blipFill rotWithShape="1">
          <a:blip r:embed="rId6"/>
          <a:srcRect l="5541" t="15106" r="2257" b="13271"/>
          <a:stretch/>
        </p:blipFill>
        <p:spPr>
          <a:xfrm>
            <a:off x="5196114" y="2390938"/>
            <a:ext cx="6765744" cy="1590261"/>
          </a:xfrm>
          <a:prstGeom prst="rect">
            <a:avLst/>
          </a:prstGeom>
        </p:spPr>
      </p:pic>
      <p:sp>
        <p:nvSpPr>
          <p:cNvPr id="10" name="TextBox 9">
            <a:extLst>
              <a:ext uri="{FF2B5EF4-FFF2-40B4-BE49-F238E27FC236}">
                <a16:creationId xmlns:a16="http://schemas.microsoft.com/office/drawing/2014/main" id="{6EF6F465-285F-268D-B7F0-F0F71A8ED34E}"/>
              </a:ext>
            </a:extLst>
          </p:cNvPr>
          <p:cNvSpPr txBox="1"/>
          <p:nvPr/>
        </p:nvSpPr>
        <p:spPr>
          <a:xfrm>
            <a:off x="6488874" y="5900448"/>
            <a:ext cx="5298758" cy="369332"/>
          </a:xfrm>
          <a:prstGeom prst="rect">
            <a:avLst/>
          </a:prstGeom>
          <a:noFill/>
        </p:spPr>
        <p:txBody>
          <a:bodyPr wrap="square" rtlCol="0">
            <a:spAutoFit/>
          </a:bodyPr>
          <a:lstStyle/>
          <a:p>
            <a:pPr algn="ctr"/>
            <a:r>
              <a:rPr lang="en-GB" dirty="0"/>
              <a:t>Can you think of barriers that women may face?</a:t>
            </a:r>
          </a:p>
        </p:txBody>
      </p:sp>
      <p:pic>
        <p:nvPicPr>
          <p:cNvPr id="12" name="Graphic 11" descr="Badge Question Mark with solid fill">
            <a:extLst>
              <a:ext uri="{FF2B5EF4-FFF2-40B4-BE49-F238E27FC236}">
                <a16:creationId xmlns:a16="http://schemas.microsoft.com/office/drawing/2014/main" id="{40D7A98F-2FD5-1A85-6438-E37BFA3CFC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8058" y="4960648"/>
            <a:ext cx="914400" cy="914400"/>
          </a:xfrm>
          <a:prstGeom prst="rect">
            <a:avLst/>
          </a:prstGeom>
        </p:spPr>
      </p:pic>
    </p:spTree>
    <p:extLst>
      <p:ext uri="{BB962C8B-B14F-4D97-AF65-F5344CB8AC3E}">
        <p14:creationId xmlns:p14="http://schemas.microsoft.com/office/powerpoint/2010/main" val="3943183713"/>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53DB7075-45D8-857B-32B6-898857947E04}"/>
              </a:ext>
            </a:extLst>
          </p:cNvPr>
          <p:cNvPicPr>
            <a:picLocks noChangeAspect="1"/>
          </p:cNvPicPr>
          <p:nvPr/>
        </p:nvPicPr>
        <p:blipFill>
          <a:blip r:embed="rId4"/>
          <a:stretch>
            <a:fillRect/>
          </a:stretch>
        </p:blipFill>
        <p:spPr>
          <a:xfrm>
            <a:off x="498764" y="495870"/>
            <a:ext cx="3850939" cy="54477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6E380A05-6CBC-3449-4F58-ADD4DC8BF809}"/>
              </a:ext>
            </a:extLst>
          </p:cNvPr>
          <p:cNvPicPr>
            <a:picLocks noChangeAspect="1"/>
          </p:cNvPicPr>
          <p:nvPr/>
        </p:nvPicPr>
        <p:blipFill>
          <a:blip r:embed="rId5"/>
          <a:stretch>
            <a:fillRect/>
          </a:stretch>
        </p:blipFill>
        <p:spPr>
          <a:xfrm>
            <a:off x="3873286" y="495870"/>
            <a:ext cx="7938025" cy="2838835"/>
          </a:xfrm>
          <a:prstGeom prst="rect">
            <a:avLst/>
          </a:prstGeom>
        </p:spPr>
      </p:pic>
      <p:sp>
        <p:nvSpPr>
          <p:cNvPr id="8" name="TextBox 7">
            <a:extLst>
              <a:ext uri="{FF2B5EF4-FFF2-40B4-BE49-F238E27FC236}">
                <a16:creationId xmlns:a16="http://schemas.microsoft.com/office/drawing/2014/main" id="{F1CD2D28-348C-B8A2-6815-F76F1A6DF60D}"/>
              </a:ext>
            </a:extLst>
          </p:cNvPr>
          <p:cNvSpPr txBox="1"/>
          <p:nvPr/>
        </p:nvSpPr>
        <p:spPr>
          <a:xfrm>
            <a:off x="4890655" y="3581400"/>
            <a:ext cx="5008418" cy="646331"/>
          </a:xfrm>
          <a:prstGeom prst="rect">
            <a:avLst/>
          </a:prstGeom>
          <a:noFill/>
        </p:spPr>
        <p:txBody>
          <a:bodyPr wrap="square" rtlCol="0">
            <a:spAutoFit/>
          </a:bodyPr>
          <a:lstStyle/>
          <a:p>
            <a:r>
              <a:rPr lang="en-GB" dirty="0"/>
              <a:t>Male dominated services can be intimidating for women.</a:t>
            </a:r>
          </a:p>
        </p:txBody>
      </p:sp>
      <p:sp>
        <p:nvSpPr>
          <p:cNvPr id="9" name="TextBox 8">
            <a:extLst>
              <a:ext uri="{FF2B5EF4-FFF2-40B4-BE49-F238E27FC236}">
                <a16:creationId xmlns:a16="http://schemas.microsoft.com/office/drawing/2014/main" id="{867E1160-699C-221E-D6A4-0866B0BE3A75}"/>
              </a:ext>
            </a:extLst>
          </p:cNvPr>
          <p:cNvSpPr txBox="1"/>
          <p:nvPr/>
        </p:nvSpPr>
        <p:spPr>
          <a:xfrm>
            <a:off x="4890655" y="4315691"/>
            <a:ext cx="5008418" cy="1477328"/>
          </a:xfrm>
          <a:prstGeom prst="rect">
            <a:avLst/>
          </a:prstGeom>
          <a:noFill/>
        </p:spPr>
        <p:txBody>
          <a:bodyPr wrap="square" rtlCol="0">
            <a:spAutoFit/>
          </a:bodyPr>
          <a:lstStyle/>
          <a:p>
            <a:r>
              <a:rPr lang="en-GB" dirty="0"/>
              <a:t>Fear of losing child custody if drug use is disclosed.</a:t>
            </a:r>
          </a:p>
          <a:p>
            <a:endParaRPr lang="en-GB" dirty="0"/>
          </a:p>
          <a:p>
            <a:endParaRPr lang="en-GB" dirty="0"/>
          </a:p>
          <a:p>
            <a:endParaRPr lang="en-GB" dirty="0"/>
          </a:p>
        </p:txBody>
      </p:sp>
      <p:sp>
        <p:nvSpPr>
          <p:cNvPr id="10" name="TextBox 9">
            <a:extLst>
              <a:ext uri="{FF2B5EF4-FFF2-40B4-BE49-F238E27FC236}">
                <a16:creationId xmlns:a16="http://schemas.microsoft.com/office/drawing/2014/main" id="{1828169D-2C30-048E-107D-06EF53C5DFBA}"/>
              </a:ext>
            </a:extLst>
          </p:cNvPr>
          <p:cNvSpPr txBox="1"/>
          <p:nvPr/>
        </p:nvSpPr>
        <p:spPr>
          <a:xfrm>
            <a:off x="4987636" y="5084618"/>
            <a:ext cx="4599709" cy="369332"/>
          </a:xfrm>
          <a:prstGeom prst="rect">
            <a:avLst/>
          </a:prstGeom>
          <a:noFill/>
        </p:spPr>
        <p:txBody>
          <a:bodyPr wrap="square" rtlCol="0">
            <a:spAutoFit/>
          </a:bodyPr>
          <a:lstStyle/>
          <a:p>
            <a:r>
              <a:rPr lang="en-GB" dirty="0"/>
              <a:t>Stigma around disclosing drug use</a:t>
            </a:r>
          </a:p>
        </p:txBody>
      </p:sp>
      <p:sp>
        <p:nvSpPr>
          <p:cNvPr id="11" name="TextBox 10">
            <a:extLst>
              <a:ext uri="{FF2B5EF4-FFF2-40B4-BE49-F238E27FC236}">
                <a16:creationId xmlns:a16="http://schemas.microsoft.com/office/drawing/2014/main" id="{3DF3E157-427C-07B6-C2FF-B67C3360070E}"/>
              </a:ext>
            </a:extLst>
          </p:cNvPr>
          <p:cNvSpPr txBox="1"/>
          <p:nvPr/>
        </p:nvSpPr>
        <p:spPr>
          <a:xfrm>
            <a:off x="4987636" y="5555673"/>
            <a:ext cx="3850939" cy="646331"/>
          </a:xfrm>
          <a:prstGeom prst="rect">
            <a:avLst/>
          </a:prstGeom>
          <a:noFill/>
        </p:spPr>
        <p:txBody>
          <a:bodyPr wrap="square" rtlCol="0">
            <a:spAutoFit/>
          </a:bodyPr>
          <a:lstStyle/>
          <a:p>
            <a:r>
              <a:rPr lang="en-GB" dirty="0"/>
              <a:t>Missed opportunities to engage women</a:t>
            </a:r>
          </a:p>
        </p:txBody>
      </p:sp>
    </p:spTree>
    <p:extLst>
      <p:ext uri="{BB962C8B-B14F-4D97-AF65-F5344CB8AC3E}">
        <p14:creationId xmlns:p14="http://schemas.microsoft.com/office/powerpoint/2010/main" val="6088022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fade">
                                      <p:cBhvr>
                                        <p:cTn id="15" dur="1000"/>
                                        <p:tgtEl>
                                          <p:spTgt spid="8">
                                            <p:txEl>
                                              <p:pRg st="0" end="0"/>
                                            </p:txEl>
                                          </p:spTgt>
                                        </p:tgtEl>
                                      </p:cBhvr>
                                    </p:animEffect>
                                    <p:anim calcmode="lin" valueType="num">
                                      <p:cBhvr>
                                        <p:cTn id="16"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1000"/>
                                        <p:tgtEl>
                                          <p:spTgt spid="9">
                                            <p:txEl>
                                              <p:pRg st="0" end="0"/>
                                            </p:txEl>
                                          </p:spTgt>
                                        </p:tgtEl>
                                      </p:cBhvr>
                                    </p:animEffect>
                                    <p:anim calcmode="lin" valueType="num">
                                      <p:cBhvr>
                                        <p:cTn id="2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animEffect transition="in" filter="fade">
                                      <p:cBhvr>
                                        <p:cTn id="29" dur="1000"/>
                                        <p:tgtEl>
                                          <p:spTgt spid="10">
                                            <p:txEl>
                                              <p:pRg st="0" end="0"/>
                                            </p:txEl>
                                          </p:spTgt>
                                        </p:tgtEl>
                                      </p:cBhvr>
                                    </p:animEffect>
                                    <p:anim calcmode="lin" valueType="num">
                                      <p:cBhvr>
                                        <p:cTn id="30"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1">
                                            <p:txEl>
                                              <p:pRg st="0" end="0"/>
                                            </p:txEl>
                                          </p:spTgt>
                                        </p:tgtEl>
                                        <p:attrNameLst>
                                          <p:attrName>style.visibility</p:attrName>
                                        </p:attrNameLst>
                                      </p:cBhvr>
                                      <p:to>
                                        <p:strVal val="visible"/>
                                      </p:to>
                                    </p:set>
                                    <p:animEffect transition="in" filter="fade">
                                      <p:cBhvr>
                                        <p:cTn id="36" dur="1000"/>
                                        <p:tgtEl>
                                          <p:spTgt spid="11">
                                            <p:txEl>
                                              <p:pRg st="0" end="0"/>
                                            </p:txEl>
                                          </p:spTgt>
                                        </p:tgtEl>
                                      </p:cBhvr>
                                    </p:animEffect>
                                    <p:anim calcmode="lin" valueType="num">
                                      <p:cBhvr>
                                        <p:cTn id="37"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017517EF-BD4D-4055-BDB4-A322C5356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304802"/>
            <a:ext cx="11097349" cy="1573149"/>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C853A4F-BEF5-189B-1C34-89C0201F5D06}"/>
              </a:ext>
            </a:extLst>
          </p:cNvPr>
          <p:cNvSpPr>
            <a:spLocks noGrp="1"/>
          </p:cNvSpPr>
          <p:nvPr>
            <p:ph type="title"/>
          </p:nvPr>
        </p:nvSpPr>
        <p:spPr>
          <a:xfrm>
            <a:off x="901690" y="405575"/>
            <a:ext cx="6430414" cy="1371600"/>
          </a:xfrm>
        </p:spPr>
        <p:txBody>
          <a:bodyPr vert="horz" lIns="91440" tIns="45720" rIns="91440" bIns="45720" rtlCol="0" anchor="ctr">
            <a:normAutofit/>
          </a:bodyPr>
          <a:lstStyle/>
          <a:p>
            <a:pPr algn="ctr"/>
            <a:r>
              <a:rPr lang="en-US" dirty="0"/>
              <a:t>Drug related deaths and gender</a:t>
            </a:r>
          </a:p>
        </p:txBody>
      </p:sp>
      <p:sp>
        <p:nvSpPr>
          <p:cNvPr id="18" name="Rectangle 17">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764424"/>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130604" y="1071836"/>
            <a:ext cx="1021458"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hlinkClick r:id="rId3"/>
            <a:extLst>
              <a:ext uri="{FF2B5EF4-FFF2-40B4-BE49-F238E27FC236}">
                <a16:creationId xmlns:a16="http://schemas.microsoft.com/office/drawing/2014/main" id="{AD12A49B-8815-43DD-50AA-5A13344753B7}"/>
              </a:ext>
            </a:extLst>
          </p:cNvPr>
          <p:cNvPicPr>
            <a:picLocks noGrp="1" noChangeAspect="1"/>
          </p:cNvPicPr>
          <p:nvPr>
            <p:ph idx="1"/>
          </p:nvPr>
        </p:nvPicPr>
        <p:blipFill>
          <a:blip r:embed="rId4"/>
          <a:stretch>
            <a:fillRect/>
          </a:stretch>
        </p:blipFill>
        <p:spPr>
          <a:xfrm>
            <a:off x="388670" y="2264855"/>
            <a:ext cx="5225143" cy="42062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E3E7461A-F28C-F490-AC13-095ECF61A658}"/>
              </a:ext>
            </a:extLst>
          </p:cNvPr>
          <p:cNvSpPr txBox="1"/>
          <p:nvPr/>
        </p:nvSpPr>
        <p:spPr>
          <a:xfrm>
            <a:off x="6192982" y="2445327"/>
            <a:ext cx="5036127" cy="3693319"/>
          </a:xfrm>
          <a:prstGeom prst="rect">
            <a:avLst/>
          </a:prstGeom>
          <a:noFill/>
        </p:spPr>
        <p:txBody>
          <a:bodyPr wrap="square" rtlCol="0">
            <a:spAutoFit/>
          </a:bodyPr>
          <a:lstStyle/>
          <a:p>
            <a:r>
              <a:rPr lang="en-GB" b="0" dirty="0">
                <a:effectLst/>
              </a:rPr>
              <a:t>Of the total drug-related deaths in offenders the community between 2011 to 2021 (2,801 deaths), 2,345 were male (84%) and 456 were female (16%). This equates to 255 drug-related deaths in offenders in the community each year.</a:t>
            </a:r>
          </a:p>
          <a:p>
            <a:endParaRPr lang="en-GB" dirty="0"/>
          </a:p>
          <a:p>
            <a:r>
              <a:rPr lang="en-GB" b="0" dirty="0">
                <a:effectLst/>
              </a:rPr>
              <a:t>In male offenders, the risk of drug-related death was around 11 times greater than in the general population, while the risk for </a:t>
            </a:r>
            <a:r>
              <a:rPr lang="en-GB" b="1" dirty="0">
                <a:effectLst/>
              </a:rPr>
              <a:t>female offenders </a:t>
            </a:r>
            <a:r>
              <a:rPr lang="en-GB" b="0" dirty="0">
                <a:effectLst/>
              </a:rPr>
              <a:t>was around </a:t>
            </a:r>
            <a:r>
              <a:rPr lang="en-GB" b="1" dirty="0">
                <a:effectLst/>
              </a:rPr>
              <a:t>36 times greater.</a:t>
            </a:r>
          </a:p>
          <a:p>
            <a:endParaRPr lang="en-GB" dirty="0"/>
          </a:p>
          <a:p>
            <a:endParaRPr lang="en-GB" b="0" dirty="0">
              <a:effectLst/>
            </a:endParaRPr>
          </a:p>
        </p:txBody>
      </p:sp>
    </p:spTree>
    <p:extLst>
      <p:ext uri="{BB962C8B-B14F-4D97-AF65-F5344CB8AC3E}">
        <p14:creationId xmlns:p14="http://schemas.microsoft.com/office/powerpoint/2010/main" val="2816082115"/>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AE7A1C8-82E9-01A8-1597-C572AD6B3552}"/>
              </a:ext>
            </a:extLst>
          </p:cNvPr>
          <p:cNvSpPr>
            <a:spLocks noGrp="1"/>
          </p:cNvSpPr>
          <p:nvPr>
            <p:ph type="title"/>
          </p:nvPr>
        </p:nvSpPr>
        <p:spPr>
          <a:xfrm>
            <a:off x="318655" y="1161288"/>
            <a:ext cx="3490583" cy="1189551"/>
          </a:xfrm>
        </p:spPr>
        <p:txBody>
          <a:bodyPr anchor="ctr">
            <a:normAutofit/>
          </a:bodyPr>
          <a:lstStyle/>
          <a:p>
            <a:pPr algn="ctr"/>
            <a:r>
              <a:rPr lang="en-GB" sz="2800" dirty="0"/>
              <a:t>Drug policy and gender</a:t>
            </a:r>
          </a:p>
        </p:txBody>
      </p:sp>
      <p:sp>
        <p:nvSpPr>
          <p:cNvPr id="18" name="Rectangle 17">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hlinkClick r:id="rId3"/>
            <a:extLst>
              <a:ext uri="{FF2B5EF4-FFF2-40B4-BE49-F238E27FC236}">
                <a16:creationId xmlns:a16="http://schemas.microsoft.com/office/drawing/2014/main" id="{597C75AE-CCC3-D174-D097-F9981F208CE6}"/>
              </a:ext>
            </a:extLst>
          </p:cNvPr>
          <p:cNvPicPr>
            <a:picLocks noChangeAspect="1"/>
          </p:cNvPicPr>
          <p:nvPr/>
        </p:nvPicPr>
        <p:blipFill>
          <a:blip r:embed="rId4"/>
          <a:stretch>
            <a:fillRect/>
          </a:stretch>
        </p:blipFill>
        <p:spPr>
          <a:xfrm>
            <a:off x="4901184" y="1047936"/>
            <a:ext cx="6922008" cy="4862711"/>
          </a:xfrm>
          <a:prstGeom prst="rect">
            <a:avLst/>
          </a:prstGeom>
        </p:spPr>
      </p:pic>
      <p:sp>
        <p:nvSpPr>
          <p:cNvPr id="6" name="TextBox 5">
            <a:extLst>
              <a:ext uri="{FF2B5EF4-FFF2-40B4-BE49-F238E27FC236}">
                <a16:creationId xmlns:a16="http://schemas.microsoft.com/office/drawing/2014/main" id="{F060A31C-A1F8-A6CF-A3A7-EEAEFE486CB1}"/>
              </a:ext>
            </a:extLst>
          </p:cNvPr>
          <p:cNvSpPr txBox="1"/>
          <p:nvPr/>
        </p:nvSpPr>
        <p:spPr>
          <a:xfrm>
            <a:off x="395893" y="2611582"/>
            <a:ext cx="3490583" cy="2308324"/>
          </a:xfrm>
          <a:prstGeom prst="rect">
            <a:avLst/>
          </a:prstGeom>
          <a:noFill/>
        </p:spPr>
        <p:txBody>
          <a:bodyPr wrap="square" rtlCol="0">
            <a:spAutoFit/>
          </a:bodyPr>
          <a:lstStyle/>
          <a:p>
            <a:r>
              <a:rPr lang="en-GB" dirty="0"/>
              <a:t>‘Responses to women involved with illicit drugs must take gender into account to produce fair outcomes that ensure international human rights obligations and meet the reality of women’s lives’ (Stengel &amp; Fleetwood, 2014).</a:t>
            </a:r>
          </a:p>
        </p:txBody>
      </p:sp>
    </p:spTree>
    <p:extLst>
      <p:ext uri="{BB962C8B-B14F-4D97-AF65-F5344CB8AC3E}">
        <p14:creationId xmlns:p14="http://schemas.microsoft.com/office/powerpoint/2010/main" val="3859190061"/>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Rectangle 14">
            <a:extLst>
              <a:ext uri="{FF2B5EF4-FFF2-40B4-BE49-F238E27FC236}">
                <a16:creationId xmlns:a16="http://schemas.microsoft.com/office/drawing/2014/main" id="{96646FC9-C66D-4EC7-8310-0DD4ACC49C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B48544F-9936-2850-6B87-D7B22A5A573F}"/>
              </a:ext>
            </a:extLst>
          </p:cNvPr>
          <p:cNvSpPr>
            <a:spLocks noGrp="1"/>
          </p:cNvSpPr>
          <p:nvPr>
            <p:ph type="title"/>
          </p:nvPr>
        </p:nvSpPr>
        <p:spPr>
          <a:xfrm>
            <a:off x="2103121" y="310343"/>
            <a:ext cx="7985759" cy="868823"/>
          </a:xfrm>
        </p:spPr>
        <p:txBody>
          <a:bodyPr vert="horz" lIns="91440" tIns="45720" rIns="91440" bIns="45720" rtlCol="0" anchor="ctr">
            <a:normAutofit/>
          </a:bodyPr>
          <a:lstStyle/>
          <a:p>
            <a:pPr algn="ctr"/>
            <a:r>
              <a:rPr lang="en-US" sz="2500"/>
              <a:t>Research task: Review the findings of the Dame Carol Black review and the Government response</a:t>
            </a:r>
          </a:p>
        </p:txBody>
      </p:sp>
      <p:sp>
        <p:nvSpPr>
          <p:cNvPr id="19" name="Rectangle: Rounded Corners 18">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6" name="Content Placeholder 4" descr="A poster of a door&#10;&#10;Description automatically generated">
            <a:hlinkClick r:id="rId2"/>
            <a:extLst>
              <a:ext uri="{FF2B5EF4-FFF2-40B4-BE49-F238E27FC236}">
                <a16:creationId xmlns:a16="http://schemas.microsoft.com/office/drawing/2014/main" id="{9A38D7C8-B8B4-693F-19E1-FCFAFB7249D2}"/>
              </a:ext>
            </a:extLst>
          </p:cNvPr>
          <p:cNvPicPr>
            <a:picLocks noGrp="1" noChangeAspect="1"/>
          </p:cNvPicPr>
          <p:nvPr>
            <p:ph sz="half" idx="2"/>
          </p:nvPr>
        </p:nvPicPr>
        <p:blipFill>
          <a:blip r:embed="rId3"/>
          <a:stretch>
            <a:fillRect/>
          </a:stretch>
        </p:blipFill>
        <p:spPr>
          <a:xfrm>
            <a:off x="1739616" y="2139484"/>
            <a:ext cx="2888040" cy="4096512"/>
          </a:xfrm>
          <a:prstGeom prst="rect">
            <a:avLst/>
          </a:prstGeom>
          <a:scene3d>
            <a:camera prst="perspectiveFront" fov="5400000"/>
            <a:lightRig rig="threePt" dir="t">
              <a:rot lat="0" lon="0" rev="2100000"/>
            </a:lightRig>
          </a:scene3d>
          <a:sp3d extrusionH="25400">
            <a:bevelT w="304800" h="152400" prst="hardEdge"/>
            <a:extrusionClr>
              <a:srgbClr val="000000"/>
            </a:extrusionClr>
          </a:sp3d>
        </p:spPr>
      </p:pic>
      <p:pic>
        <p:nvPicPr>
          <p:cNvPr id="5" name="Content Placeholder 4" descr="A white paper with blue text&#10;&#10;Description automatically generated">
            <a:hlinkClick r:id="rId4"/>
            <a:extLst>
              <a:ext uri="{FF2B5EF4-FFF2-40B4-BE49-F238E27FC236}">
                <a16:creationId xmlns:a16="http://schemas.microsoft.com/office/drawing/2014/main" id="{0F7CDE29-E37E-EE14-DEFE-C83ECF0EEAD8}"/>
              </a:ext>
            </a:extLst>
          </p:cNvPr>
          <p:cNvPicPr>
            <a:picLocks noGrp="1" noChangeAspect="1"/>
          </p:cNvPicPr>
          <p:nvPr>
            <p:ph sz="half" idx="1"/>
          </p:nvPr>
        </p:nvPicPr>
        <p:blipFill>
          <a:blip r:embed="rId5"/>
          <a:stretch>
            <a:fillRect/>
          </a:stretch>
        </p:blipFill>
        <p:spPr>
          <a:xfrm>
            <a:off x="7487536" y="2139484"/>
            <a:ext cx="3041660" cy="4096512"/>
          </a:xfrm>
          <a:prstGeom prst="rect">
            <a:avLst/>
          </a:prstGeom>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41220582"/>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EF21641F-7573-4B8E-19ED-D5F6AEE49473}"/>
              </a:ext>
            </a:extLst>
          </p:cNvPr>
          <p:cNvPicPr>
            <a:picLocks noChangeAspect="1"/>
          </p:cNvPicPr>
          <p:nvPr/>
        </p:nvPicPr>
        <p:blipFill>
          <a:blip r:embed="rId4"/>
          <a:stretch>
            <a:fillRect/>
          </a:stretch>
        </p:blipFill>
        <p:spPr>
          <a:xfrm>
            <a:off x="588475" y="586532"/>
            <a:ext cx="4039522" cy="54476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388657294"/>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83A74-9D1D-470F-FE65-0BDAEBBD93B7}"/>
              </a:ext>
            </a:extLst>
          </p:cNvPr>
          <p:cNvSpPr>
            <a:spLocks noGrp="1"/>
          </p:cNvSpPr>
          <p:nvPr>
            <p:ph type="title"/>
          </p:nvPr>
        </p:nvSpPr>
        <p:spPr/>
        <p:txBody>
          <a:bodyPr>
            <a:normAutofit fontScale="90000"/>
          </a:bodyPr>
          <a:lstStyle/>
          <a:p>
            <a:r>
              <a:rPr lang="en-GB" dirty="0"/>
              <a:t>Government response to Dame Carol Blacks review</a:t>
            </a:r>
          </a:p>
        </p:txBody>
      </p:sp>
      <p:pic>
        <p:nvPicPr>
          <p:cNvPr id="5" name="Content Placeholder 4">
            <a:hlinkClick r:id="rId3"/>
            <a:extLst>
              <a:ext uri="{FF2B5EF4-FFF2-40B4-BE49-F238E27FC236}">
                <a16:creationId xmlns:a16="http://schemas.microsoft.com/office/drawing/2014/main" id="{64B22135-55F8-61AD-00D0-43D81A2BBD24}"/>
              </a:ext>
            </a:extLst>
          </p:cNvPr>
          <p:cNvPicPr>
            <a:picLocks noGrp="1" noChangeAspect="1"/>
          </p:cNvPicPr>
          <p:nvPr>
            <p:ph idx="1"/>
          </p:nvPr>
        </p:nvPicPr>
        <p:blipFill>
          <a:blip r:embed="rId4"/>
          <a:stretch>
            <a:fillRect/>
          </a:stretch>
        </p:blipFill>
        <p:spPr>
          <a:xfrm>
            <a:off x="867384" y="2469035"/>
            <a:ext cx="2690627" cy="381172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142286176"/>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Inside a drug consumption room as UK drug deaths hit record high">
            <a:hlinkClick r:id="" action="ppaction://media"/>
            <a:extLst>
              <a:ext uri="{FF2B5EF4-FFF2-40B4-BE49-F238E27FC236}">
                <a16:creationId xmlns:a16="http://schemas.microsoft.com/office/drawing/2014/main" id="{F237C414-D09F-98EB-E538-BA0717C0E3EC}"/>
              </a:ext>
            </a:extLst>
          </p:cNvPr>
          <p:cNvPicPr>
            <a:picLocks noRot="1" noChangeAspect="1"/>
          </p:cNvPicPr>
          <p:nvPr>
            <a:videoFile r:link="rId1"/>
          </p:nvPr>
        </p:nvPicPr>
        <p:blipFill>
          <a:blip r:embed="rId3"/>
          <a:stretch>
            <a:fillRect/>
          </a:stretch>
        </p:blipFill>
        <p:spPr>
          <a:xfrm>
            <a:off x="283029" y="144671"/>
            <a:ext cx="11669485" cy="6593259"/>
          </a:xfrm>
          <a:prstGeom prst="rect">
            <a:avLst/>
          </a:prstGeom>
        </p:spPr>
      </p:pic>
    </p:spTree>
    <p:extLst>
      <p:ext uri="{BB962C8B-B14F-4D97-AF65-F5344CB8AC3E}">
        <p14:creationId xmlns:p14="http://schemas.microsoft.com/office/powerpoint/2010/main" val="1675477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EDF0FE-9408-474E-5407-CCC007815D61}"/>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Can we prevent drug harms?</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white text on a white background&#10;&#10;Description automatically generated">
            <a:hlinkClick r:id="rId3"/>
            <a:extLst>
              <a:ext uri="{FF2B5EF4-FFF2-40B4-BE49-F238E27FC236}">
                <a16:creationId xmlns:a16="http://schemas.microsoft.com/office/drawing/2014/main" id="{F10DCD39-9943-7ABA-74D5-A7538793DB0E}"/>
              </a:ext>
            </a:extLst>
          </p:cNvPr>
          <p:cNvPicPr>
            <a:picLocks noGrp="1" noChangeAspect="1"/>
          </p:cNvPicPr>
          <p:nvPr>
            <p:ph idx="1"/>
          </p:nvPr>
        </p:nvPicPr>
        <p:blipFill>
          <a:blip r:embed="rId4"/>
          <a:stretch>
            <a:fillRect/>
          </a:stretch>
        </p:blipFill>
        <p:spPr>
          <a:xfrm>
            <a:off x="5503858" y="625683"/>
            <a:ext cx="5567862" cy="5455380"/>
          </a:xfrm>
          <a:prstGeom prst="rect">
            <a:avLst/>
          </a:prstGeom>
        </p:spPr>
      </p:pic>
      <p:sp>
        <p:nvSpPr>
          <p:cNvPr id="6" name="TextBox 5">
            <a:extLst>
              <a:ext uri="{FF2B5EF4-FFF2-40B4-BE49-F238E27FC236}">
                <a16:creationId xmlns:a16="http://schemas.microsoft.com/office/drawing/2014/main" id="{D92FB313-2C9B-A804-9247-193E38ED9110}"/>
              </a:ext>
            </a:extLst>
          </p:cNvPr>
          <p:cNvSpPr txBox="1"/>
          <p:nvPr/>
        </p:nvSpPr>
        <p:spPr>
          <a:xfrm>
            <a:off x="477981" y="4684021"/>
            <a:ext cx="4023360" cy="369332"/>
          </a:xfrm>
          <a:prstGeom prst="rect">
            <a:avLst/>
          </a:prstGeom>
          <a:noFill/>
        </p:spPr>
        <p:txBody>
          <a:bodyPr wrap="square" rtlCol="0">
            <a:spAutoFit/>
          </a:bodyPr>
          <a:lstStyle/>
          <a:p>
            <a:r>
              <a:rPr lang="en-GB" dirty="0"/>
              <a:t>Hamilton (2024)</a:t>
            </a:r>
          </a:p>
        </p:txBody>
      </p:sp>
    </p:spTree>
    <p:extLst>
      <p:ext uri="{BB962C8B-B14F-4D97-AF65-F5344CB8AC3E}">
        <p14:creationId xmlns:p14="http://schemas.microsoft.com/office/powerpoint/2010/main" val="3639570843"/>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5714B-1BF4-2D75-1E6F-96235DC32095}"/>
              </a:ext>
            </a:extLst>
          </p:cNvPr>
          <p:cNvSpPr>
            <a:spLocks noGrp="1"/>
          </p:cNvSpPr>
          <p:nvPr>
            <p:ph type="title"/>
          </p:nvPr>
        </p:nvSpPr>
        <p:spPr/>
        <p:txBody>
          <a:bodyPr/>
          <a:lstStyle/>
          <a:p>
            <a:r>
              <a:rPr lang="en-GB" dirty="0"/>
              <a:t>LASTING THOUGHT</a:t>
            </a:r>
          </a:p>
        </p:txBody>
      </p:sp>
      <p:pic>
        <p:nvPicPr>
          <p:cNvPr id="5" name="Content Placeholder 4">
            <a:extLst>
              <a:ext uri="{FF2B5EF4-FFF2-40B4-BE49-F238E27FC236}">
                <a16:creationId xmlns:a16="http://schemas.microsoft.com/office/drawing/2014/main" id="{81B0A797-7507-10AD-20D4-915A740DF0D0}"/>
              </a:ext>
            </a:extLst>
          </p:cNvPr>
          <p:cNvPicPr>
            <a:picLocks noGrp="1" noChangeAspect="1"/>
          </p:cNvPicPr>
          <p:nvPr>
            <p:ph idx="1"/>
          </p:nvPr>
        </p:nvPicPr>
        <p:blipFill>
          <a:blip r:embed="rId3"/>
          <a:stretch>
            <a:fillRect/>
          </a:stretch>
        </p:blipFill>
        <p:spPr>
          <a:xfrm>
            <a:off x="3257880" y="2197429"/>
            <a:ext cx="5527000" cy="4405205"/>
          </a:xfrm>
          <a:prstGeom prst="rect">
            <a:avLst/>
          </a:prstGeom>
          <a:ln>
            <a:noFill/>
          </a:ln>
          <a:effectLst>
            <a:outerShdw blurRad="292100" dist="139700" dir="2700000" algn="tl" rotWithShape="0">
              <a:srgbClr val="333333">
                <a:alpha val="65000"/>
              </a:srgbClr>
            </a:outerShdw>
          </a:effectLst>
        </p:spPr>
      </p:pic>
      <p:pic>
        <p:nvPicPr>
          <p:cNvPr id="7" name="Picture 6">
            <a:hlinkClick r:id="rId4"/>
            <a:extLst>
              <a:ext uri="{FF2B5EF4-FFF2-40B4-BE49-F238E27FC236}">
                <a16:creationId xmlns:a16="http://schemas.microsoft.com/office/drawing/2014/main" id="{B7AE5926-F8F3-8DC5-ECF2-F9A9A07D9710}"/>
              </a:ext>
            </a:extLst>
          </p:cNvPr>
          <p:cNvPicPr>
            <a:picLocks noChangeAspect="1"/>
          </p:cNvPicPr>
          <p:nvPr/>
        </p:nvPicPr>
        <p:blipFill>
          <a:blip r:embed="rId5"/>
          <a:stretch>
            <a:fillRect/>
          </a:stretch>
        </p:blipFill>
        <p:spPr>
          <a:xfrm>
            <a:off x="9366183" y="153863"/>
            <a:ext cx="1995343" cy="196912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8" name="TextBox 7">
            <a:extLst>
              <a:ext uri="{FF2B5EF4-FFF2-40B4-BE49-F238E27FC236}">
                <a16:creationId xmlns:a16="http://schemas.microsoft.com/office/drawing/2014/main" id="{DC501F32-F3D1-3651-519D-48B6B2DB519D}"/>
              </a:ext>
            </a:extLst>
          </p:cNvPr>
          <p:cNvSpPr txBox="1"/>
          <p:nvPr/>
        </p:nvSpPr>
        <p:spPr>
          <a:xfrm>
            <a:off x="172017" y="6262253"/>
            <a:ext cx="2344847" cy="430887"/>
          </a:xfrm>
          <a:prstGeom prst="rect">
            <a:avLst/>
          </a:prstGeom>
          <a:noFill/>
        </p:spPr>
        <p:txBody>
          <a:bodyPr wrap="square" rtlCol="0">
            <a:spAutoFit/>
          </a:bodyPr>
          <a:lstStyle/>
          <a:p>
            <a:r>
              <a:rPr lang="en-GB" sz="1100" dirty="0"/>
              <a:t>House of Commons Committee of Public Accounts (2024, P.3)</a:t>
            </a:r>
          </a:p>
        </p:txBody>
      </p:sp>
    </p:spTree>
    <p:extLst>
      <p:ext uri="{BB962C8B-B14F-4D97-AF65-F5344CB8AC3E}">
        <p14:creationId xmlns:p14="http://schemas.microsoft.com/office/powerpoint/2010/main" val="2028898771"/>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837F3B-0096-AF68-FC7A-FA4462B3C10E}"/>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Further reading……</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hlinkClick r:id="rId2"/>
            <a:extLst>
              <a:ext uri="{FF2B5EF4-FFF2-40B4-BE49-F238E27FC236}">
                <a16:creationId xmlns:a16="http://schemas.microsoft.com/office/drawing/2014/main" id="{8BB32221-3EDF-9E2D-D81E-CC6D72BAE4C5}"/>
              </a:ext>
            </a:extLst>
          </p:cNvPr>
          <p:cNvPicPr>
            <a:picLocks noGrp="1" noChangeAspect="1"/>
          </p:cNvPicPr>
          <p:nvPr>
            <p:ph idx="1"/>
          </p:nvPr>
        </p:nvPicPr>
        <p:blipFill>
          <a:blip r:embed="rId3"/>
          <a:stretch>
            <a:fillRect/>
          </a:stretch>
        </p:blipFill>
        <p:spPr>
          <a:xfrm>
            <a:off x="6371587" y="625683"/>
            <a:ext cx="3832404" cy="5455380"/>
          </a:xfrm>
          <a:prstGeom prst="rect">
            <a:avLst/>
          </a:prstGeom>
        </p:spPr>
      </p:pic>
    </p:spTree>
    <p:extLst>
      <p:ext uri="{BB962C8B-B14F-4D97-AF65-F5344CB8AC3E}">
        <p14:creationId xmlns:p14="http://schemas.microsoft.com/office/powerpoint/2010/main" val="78398062"/>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99648-C243-D1B9-6709-E61066579B62}"/>
              </a:ext>
            </a:extLst>
          </p:cNvPr>
          <p:cNvSpPr>
            <a:spLocks noGrp="1"/>
          </p:cNvSpPr>
          <p:nvPr>
            <p:ph type="title"/>
          </p:nvPr>
        </p:nvSpPr>
        <p:spPr/>
        <p:txBody>
          <a:bodyPr/>
          <a:lstStyle/>
          <a:p>
            <a:r>
              <a:rPr lang="en-GB" dirty="0"/>
              <a:t>Further watching……</a:t>
            </a:r>
          </a:p>
        </p:txBody>
      </p:sp>
      <p:pic>
        <p:nvPicPr>
          <p:cNvPr id="4" name="Online Media 3" title="Episode #10 Drug related deaths in Wales">
            <a:hlinkClick r:id="" action="ppaction://media"/>
            <a:extLst>
              <a:ext uri="{FF2B5EF4-FFF2-40B4-BE49-F238E27FC236}">
                <a16:creationId xmlns:a16="http://schemas.microsoft.com/office/drawing/2014/main" id="{D6DC0FBB-D077-103F-C178-86BE2F6CD4C6}"/>
              </a:ext>
            </a:extLst>
          </p:cNvPr>
          <p:cNvPicPr>
            <a:picLocks noGrp="1" noRot="1" noChangeAspect="1"/>
          </p:cNvPicPr>
          <p:nvPr>
            <p:ph idx="1"/>
            <a:videoFile r:link="rId1"/>
          </p:nvPr>
        </p:nvPicPr>
        <p:blipFill>
          <a:blip r:embed="rId3"/>
          <a:stretch>
            <a:fillRect/>
          </a:stretch>
        </p:blipFill>
        <p:spPr>
          <a:xfrm>
            <a:off x="594731" y="1760820"/>
            <a:ext cx="8051328" cy="4548540"/>
          </a:xfrm>
          <a:prstGeom prst="rect">
            <a:avLst/>
          </a:prstGeom>
        </p:spPr>
      </p:pic>
      <p:sp>
        <p:nvSpPr>
          <p:cNvPr id="5" name="TextBox 4">
            <a:extLst>
              <a:ext uri="{FF2B5EF4-FFF2-40B4-BE49-F238E27FC236}">
                <a16:creationId xmlns:a16="http://schemas.microsoft.com/office/drawing/2014/main" id="{94360B71-851C-1FF2-ACC2-517C199532FC}"/>
              </a:ext>
            </a:extLst>
          </p:cNvPr>
          <p:cNvSpPr txBox="1"/>
          <p:nvPr/>
        </p:nvSpPr>
        <p:spPr>
          <a:xfrm>
            <a:off x="13707396" y="1231271"/>
            <a:ext cx="2067268" cy="597529"/>
          </a:xfrm>
          <a:prstGeom prst="rect">
            <a:avLst/>
          </a:prstGeom>
          <a:noFill/>
        </p:spPr>
        <p:txBody>
          <a:bodyPr wrap="square" rtlCol="0">
            <a:spAutoFit/>
          </a:bodyPr>
          <a:lstStyle/>
          <a:p>
            <a:endParaRPr lang="en-GB" dirty="0"/>
          </a:p>
        </p:txBody>
      </p:sp>
      <p:pic>
        <p:nvPicPr>
          <p:cNvPr id="1026" name="Picture 2" descr="F**k off(sets). Why bad language threatens genuine verified emission  reductions.">
            <a:extLst>
              <a:ext uri="{FF2B5EF4-FFF2-40B4-BE49-F238E27FC236}">
                <a16:creationId xmlns:a16="http://schemas.microsoft.com/office/drawing/2014/main" id="{2D5720C9-D4FB-9D4E-B23F-8987D61A5D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15367" y="153384"/>
            <a:ext cx="2381902" cy="1447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9100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y questions? – St James New Barnet">
            <a:extLst>
              <a:ext uri="{FF2B5EF4-FFF2-40B4-BE49-F238E27FC236}">
                <a16:creationId xmlns:a16="http://schemas.microsoft.com/office/drawing/2014/main" id="{5771B600-D3FA-E987-5B4C-74C3C8555E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2337" y="1095808"/>
            <a:ext cx="9547326" cy="2679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19736"/>
      </p:ext>
    </p:extLst>
  </p:cSld>
  <p:clrMapOvr>
    <a:masterClrMapping/>
  </p:clrMapOvr>
  <p:transition spd="slow">
    <p:wipe/>
  </p:transition>
</p:sld>
</file>

<file path=ppt/theme/theme1.xml><?xml version="1.0" encoding="utf-8"?>
<a:theme xmlns:a="http://schemas.openxmlformats.org/drawingml/2006/main" name="AccentBoxVTI">
  <a:themeElements>
    <a:clrScheme name="AnalogousFromLightSeedRightStep">
      <a:dk1>
        <a:srgbClr val="000000"/>
      </a:dk1>
      <a:lt1>
        <a:srgbClr val="FFFFFF"/>
      </a:lt1>
      <a:dk2>
        <a:srgbClr val="413124"/>
      </a:dk2>
      <a:lt2>
        <a:srgbClr val="E2E8E7"/>
      </a:lt2>
      <a:accent1>
        <a:srgbClr val="C6969D"/>
      </a:accent1>
      <a:accent2>
        <a:srgbClr val="BA8F7F"/>
      </a:accent2>
      <a:accent3>
        <a:srgbClr val="B0A282"/>
      </a:accent3>
      <a:accent4>
        <a:srgbClr val="A2A873"/>
      </a:accent4>
      <a:accent5>
        <a:srgbClr val="95AA81"/>
      </a:accent5>
      <a:accent6>
        <a:srgbClr val="7BAF78"/>
      </a:accent6>
      <a:hlink>
        <a:srgbClr val="568E86"/>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1824</Words>
  <Application>Microsoft Office PowerPoint</Application>
  <PresentationFormat>Widescreen</PresentationFormat>
  <Paragraphs>163</Paragraphs>
  <Slides>40</Slides>
  <Notes>26</Notes>
  <HiddenSlides>0</HiddenSlides>
  <MMClips>3</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GDS Transport</vt:lpstr>
      <vt:lpstr>Inter</vt:lpstr>
      <vt:lpstr>Aptos</vt:lpstr>
      <vt:lpstr>Arial</vt:lpstr>
      <vt:lpstr>Avenir Next LT Pro</vt:lpstr>
      <vt:lpstr>Calibri</vt:lpstr>
      <vt:lpstr>Cambria</vt:lpstr>
      <vt:lpstr>Neue Haas Grotesk Text Pro</vt:lpstr>
      <vt:lpstr>open sans</vt:lpstr>
      <vt:lpstr>open sans</vt:lpstr>
      <vt:lpstr>Symbol</vt:lpstr>
      <vt:lpstr>AccentBoxVTI</vt:lpstr>
      <vt:lpstr>Drug related harm</vt:lpstr>
      <vt:lpstr>Learning objectives</vt:lpstr>
      <vt:lpstr>WHO USES DRUGS?</vt:lpstr>
      <vt:lpstr>PowerPoint Presentation</vt:lpstr>
      <vt:lpstr>TASK: Why do we need to be cautious with the CSEW data?</vt:lpstr>
      <vt:lpstr>PowerPoint Presentation</vt:lpstr>
      <vt:lpstr>Drug related harm in the UK</vt:lpstr>
      <vt:lpstr>Understanding drug related harm</vt:lpstr>
      <vt:lpstr>RESEARCH TASK</vt:lpstr>
      <vt:lpstr>Drug related harm in Wales</vt:lpstr>
      <vt:lpstr>Drug related harm – the consequences</vt:lpstr>
      <vt:lpstr>Drug related harm – social consequences</vt:lpstr>
      <vt:lpstr>AGE and drug related harm</vt:lpstr>
      <vt:lpstr>Drug user characteristics</vt:lpstr>
      <vt:lpstr>Trends in young people’s substance use</vt:lpstr>
      <vt:lpstr>PowerPoint Presentation</vt:lpstr>
      <vt:lpstr>Substance misuse among young people - vulnerabilities</vt:lpstr>
      <vt:lpstr>Mental health needs: young people</vt:lpstr>
      <vt:lpstr>Middle age and older adults: patterns of drug use</vt:lpstr>
      <vt:lpstr>PowerPoint Presentation</vt:lpstr>
      <vt:lpstr>ETHNICITY and drug related harm</vt:lpstr>
      <vt:lpstr>Ethnicity and drug related harm: Main findings</vt:lpstr>
      <vt:lpstr>PowerPoint Presentation</vt:lpstr>
      <vt:lpstr>RESEARCH TASK:  Key findings…..</vt:lpstr>
      <vt:lpstr>GENDER  and drug related harm</vt:lpstr>
      <vt:lpstr>What does the data tell us?</vt:lpstr>
      <vt:lpstr>Men's substance use and societal pressures</vt:lpstr>
      <vt:lpstr>PowerPoint Presentation</vt:lpstr>
      <vt:lpstr>PowerPoint Presentation</vt:lpstr>
      <vt:lpstr>Drug related deaths and gender</vt:lpstr>
      <vt:lpstr>Drug policy and gender</vt:lpstr>
      <vt:lpstr>Research task: Review the findings of the Dame Carol Black review and the Government response</vt:lpstr>
      <vt:lpstr>PowerPoint Presentation</vt:lpstr>
      <vt:lpstr>Government response to Dame Carol Blacks review</vt:lpstr>
      <vt:lpstr>PowerPoint Presentation</vt:lpstr>
      <vt:lpstr>Can we prevent drug harms?</vt:lpstr>
      <vt:lpstr>LASTING THOUGHT</vt:lpstr>
      <vt:lpstr>Further reading……</vt:lpstr>
      <vt:lpstr>Further watching……</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Knight</dc:creator>
  <cp:lastModifiedBy>Laura Knight</cp:lastModifiedBy>
  <cp:revision>2</cp:revision>
  <dcterms:created xsi:type="dcterms:W3CDTF">2024-09-12T14:19:40Z</dcterms:created>
  <dcterms:modified xsi:type="dcterms:W3CDTF">2024-09-24T09:19:48Z</dcterms:modified>
</cp:coreProperties>
</file>