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7"/>
  </p:notesMasterIdLst>
  <p:sldIdLst>
    <p:sldId id="256" r:id="rId2"/>
    <p:sldId id="274" r:id="rId3"/>
    <p:sldId id="275" r:id="rId4"/>
    <p:sldId id="276" r:id="rId5"/>
    <p:sldId id="277" r:id="rId6"/>
    <p:sldId id="278" r:id="rId7"/>
    <p:sldId id="296" r:id="rId8"/>
    <p:sldId id="298" r:id="rId9"/>
    <p:sldId id="299" r:id="rId10"/>
    <p:sldId id="315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310" r:id="rId21"/>
    <p:sldId id="311" r:id="rId22"/>
    <p:sldId id="312" r:id="rId23"/>
    <p:sldId id="313" r:id="rId24"/>
    <p:sldId id="314" r:id="rId25"/>
    <p:sldId id="29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70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20486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7226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009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5385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492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C320F9-5654-4993-99F7-7283C39ED8E2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9C40B-2E77-49A9-8F9F-7D0AC3B27260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237B7A-F0D8-4574-8424-B9D582A00B48}" type="datetime1">
              <a:rPr lang="en-US" smtClean="0"/>
              <a:pPr/>
              <a:t>1/28/2021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48D51-6625-4F65-BAD2-F29EEA469577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FF3BD-2136-4AFB-AD74-AAC1A893A5E5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A239-51F0-44F7-810C-0EDDD1EF8CCF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25D2D-1813-4F18-88BE-DBE4A3849144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D855BDD-08E9-43C2-AD74-86F9D8DB252A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76C7059-B313-4AFD-A635-592DBB80BA49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7F22D-9195-4A68-A0BB-0E98452AF363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2739C-1EA1-408B-B658-FF3A76880D9A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229600" cy="486430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697240-6398-4F58-8E06-A1571280E3C4}" type="datetime1">
              <a:rPr lang="en-US" smtClean="0"/>
              <a:pPr/>
              <a:t>1/28/2021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Mining &amp;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The </a:t>
            </a:r>
            <a:r>
              <a:rPr lang="en-GB" dirty="0" smtClean="0"/>
              <a:t>Data Mining Process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7"/>
          <p:cNvSpPr>
            <a:spLocks noGrp="1"/>
          </p:cNvSpPr>
          <p:nvPr>
            <p:ph type="title" idx="4294967295"/>
          </p:nvPr>
        </p:nvSpPr>
        <p:spPr>
          <a:xfrm>
            <a:off x="130968" y="188640"/>
            <a:ext cx="7272338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grpSp>
        <p:nvGrpSpPr>
          <p:cNvPr id="2" name="Group 39"/>
          <p:cNvGrpSpPr>
            <a:grpSpLocks/>
          </p:cNvGrpSpPr>
          <p:nvPr/>
        </p:nvGrpSpPr>
        <p:grpSpPr bwMode="auto">
          <a:xfrm>
            <a:off x="1096963" y="1268413"/>
            <a:ext cx="7132637" cy="4673600"/>
            <a:chOff x="691" y="912"/>
            <a:chExt cx="4493" cy="2944"/>
          </a:xfrm>
        </p:grpSpPr>
        <p:grpSp>
          <p:nvGrpSpPr>
            <p:cNvPr id="3" name="Group 1045"/>
            <p:cNvGrpSpPr>
              <a:grpSpLocks/>
            </p:cNvGrpSpPr>
            <p:nvPr/>
          </p:nvGrpSpPr>
          <p:grpSpPr bwMode="auto">
            <a:xfrm>
              <a:off x="691" y="912"/>
              <a:ext cx="4493" cy="1776"/>
              <a:chOff x="340" y="1824"/>
              <a:chExt cx="4305" cy="1680"/>
            </a:xfrm>
          </p:grpSpPr>
          <p:cxnSp>
            <p:nvCxnSpPr>
              <p:cNvPr id="11278" name="AutoShape 1046"/>
              <p:cNvCxnSpPr>
                <a:cxnSpLocks noChangeShapeType="1"/>
              </p:cNvCxnSpPr>
              <p:nvPr/>
            </p:nvCxnSpPr>
            <p:spPr bwMode="auto">
              <a:xfrm rot="10800000">
                <a:off x="2400" y="2928"/>
                <a:ext cx="720" cy="360"/>
              </a:xfrm>
              <a:prstGeom prst="bentConnector3">
                <a:avLst>
                  <a:gd name="adj1" fmla="val 100000"/>
                </a:avLst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grpSp>
            <p:nvGrpSpPr>
              <p:cNvPr id="4" name="Group 1047"/>
              <p:cNvGrpSpPr>
                <a:grpSpLocks/>
              </p:cNvGrpSpPr>
              <p:nvPr/>
            </p:nvGrpSpPr>
            <p:grpSpPr bwMode="auto">
              <a:xfrm>
                <a:off x="3648" y="2976"/>
                <a:ext cx="288" cy="288"/>
                <a:chOff x="1584" y="1824"/>
                <a:chExt cx="288" cy="288"/>
              </a:xfrm>
            </p:grpSpPr>
            <p:sp>
              <p:nvSpPr>
                <p:cNvPr id="11301" name="Oval 1048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302" name="Line 1049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5" name="Group 1050"/>
              <p:cNvGrpSpPr>
                <a:grpSpLocks/>
              </p:cNvGrpSpPr>
              <p:nvPr/>
            </p:nvGrpSpPr>
            <p:grpSpPr bwMode="auto">
              <a:xfrm>
                <a:off x="2592" y="2400"/>
                <a:ext cx="288" cy="288"/>
                <a:chOff x="1584" y="1824"/>
                <a:chExt cx="288" cy="288"/>
              </a:xfrm>
            </p:grpSpPr>
            <p:sp>
              <p:nvSpPr>
                <p:cNvPr id="11299" name="Oval 1051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300" name="Line 1052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6" name="Group 1053"/>
              <p:cNvGrpSpPr>
                <a:grpSpLocks/>
              </p:cNvGrpSpPr>
              <p:nvPr/>
            </p:nvGrpSpPr>
            <p:grpSpPr bwMode="auto">
              <a:xfrm>
                <a:off x="1584" y="1824"/>
                <a:ext cx="288" cy="288"/>
                <a:chOff x="1584" y="1824"/>
                <a:chExt cx="288" cy="288"/>
              </a:xfrm>
            </p:grpSpPr>
            <p:sp>
              <p:nvSpPr>
                <p:cNvPr id="11297" name="Oval 1054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11298" name="Line 1055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11282" name="Rectangle 1056"/>
              <p:cNvSpPr>
                <a:spLocks noChangeArrowheads="1"/>
              </p:cNvSpPr>
              <p:nvPr/>
            </p:nvSpPr>
            <p:spPr bwMode="auto">
              <a:xfrm>
                <a:off x="1056" y="2016"/>
                <a:ext cx="672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3" name="Text Box 1057"/>
              <p:cNvSpPr txBox="1">
                <a:spLocks noChangeArrowheads="1"/>
              </p:cNvSpPr>
              <p:nvPr/>
            </p:nvSpPr>
            <p:spPr bwMode="auto">
              <a:xfrm>
                <a:off x="1126" y="2020"/>
                <a:ext cx="542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Preparing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Input Data</a:t>
                </a:r>
              </a:p>
            </p:txBody>
          </p:sp>
          <p:sp>
            <p:nvSpPr>
              <p:cNvPr id="11284" name="Rectangle 1058"/>
              <p:cNvSpPr>
                <a:spLocks noChangeArrowheads="1"/>
              </p:cNvSpPr>
              <p:nvPr/>
            </p:nvSpPr>
            <p:spPr bwMode="auto">
              <a:xfrm>
                <a:off x="2064" y="2592"/>
                <a:ext cx="672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5" name="Text Box 1059"/>
              <p:cNvSpPr txBox="1">
                <a:spLocks noChangeArrowheads="1"/>
              </p:cNvSpPr>
              <p:nvPr/>
            </p:nvSpPr>
            <p:spPr bwMode="auto">
              <a:xfrm>
                <a:off x="2173" y="2592"/>
                <a:ext cx="464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Mining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1286" name="Rectangle 1060"/>
              <p:cNvSpPr>
                <a:spLocks noChangeArrowheads="1"/>
              </p:cNvSpPr>
              <p:nvPr/>
            </p:nvSpPr>
            <p:spPr bwMode="auto">
              <a:xfrm>
                <a:off x="3024" y="3168"/>
                <a:ext cx="768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7" name="Text Box 1061"/>
              <p:cNvSpPr txBox="1">
                <a:spLocks noChangeArrowheads="1"/>
              </p:cNvSpPr>
              <p:nvPr/>
            </p:nvSpPr>
            <p:spPr bwMode="auto">
              <a:xfrm>
                <a:off x="2993" y="3168"/>
                <a:ext cx="801" cy="30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Post-processing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1288" name="Line 1062"/>
              <p:cNvSpPr>
                <a:spLocks noChangeShapeType="1"/>
              </p:cNvSpPr>
              <p:nvPr/>
            </p:nvSpPr>
            <p:spPr bwMode="auto">
              <a:xfrm>
                <a:off x="768" y="2178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stealth" w="lg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89" name="Text Box 1063"/>
              <p:cNvSpPr txBox="1">
                <a:spLocks noChangeArrowheads="1"/>
              </p:cNvSpPr>
              <p:nvPr/>
            </p:nvSpPr>
            <p:spPr bwMode="auto">
              <a:xfrm>
                <a:off x="340" y="2016"/>
                <a:ext cx="371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/>
                  <a:t>Input</a:t>
                </a:r>
              </a:p>
              <a:p>
                <a:pPr algn="ctr"/>
                <a:r>
                  <a:rPr lang="en-GB" sz="1400" b="1"/>
                  <a:t>Data</a:t>
                </a:r>
              </a:p>
            </p:txBody>
          </p:sp>
          <p:sp>
            <p:nvSpPr>
              <p:cNvPr id="11290" name="Line 1064"/>
              <p:cNvSpPr>
                <a:spLocks noChangeShapeType="1"/>
              </p:cNvSpPr>
              <p:nvPr/>
            </p:nvSpPr>
            <p:spPr bwMode="auto">
              <a:xfrm>
                <a:off x="3792" y="3330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stealth" w="lg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91" name="Text Box 1065"/>
              <p:cNvSpPr txBox="1">
                <a:spLocks noChangeArrowheads="1"/>
              </p:cNvSpPr>
              <p:nvPr/>
            </p:nvSpPr>
            <p:spPr bwMode="auto">
              <a:xfrm>
                <a:off x="4105" y="3178"/>
                <a:ext cx="540" cy="30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400" b="1"/>
                  <a:t>Output</a:t>
                </a:r>
              </a:p>
              <a:p>
                <a:pPr algn="ctr"/>
                <a:r>
                  <a:rPr lang="en-GB" sz="1400" b="1"/>
                  <a:t>Patterns</a:t>
                </a:r>
              </a:p>
            </p:txBody>
          </p:sp>
          <p:cxnSp>
            <p:nvCxnSpPr>
              <p:cNvPr id="11292" name="AutoShape 1066"/>
              <p:cNvCxnSpPr>
                <a:cxnSpLocks noChangeShapeType="1"/>
                <a:stCxn id="11282" idx="3"/>
                <a:endCxn id="11284" idx="0"/>
              </p:cNvCxnSpPr>
              <p:nvPr/>
            </p:nvCxnSpPr>
            <p:spPr bwMode="auto">
              <a:xfrm>
                <a:off x="1728" y="2184"/>
                <a:ext cx="672" cy="408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 type="stealth" w="lg" len="lg"/>
              </a:ln>
            </p:spPr>
          </p:cxnSp>
          <p:cxnSp>
            <p:nvCxnSpPr>
              <p:cNvPr id="11293" name="AutoShape 1067"/>
              <p:cNvCxnSpPr>
                <a:cxnSpLocks noChangeShapeType="1"/>
                <a:stCxn id="11284" idx="3"/>
                <a:endCxn id="11287" idx="0"/>
              </p:cNvCxnSpPr>
              <p:nvPr/>
            </p:nvCxnSpPr>
            <p:spPr bwMode="auto">
              <a:xfrm>
                <a:off x="2736" y="2760"/>
                <a:ext cx="658" cy="408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 type="stealth" w="lg" len="lg"/>
              </a:ln>
            </p:spPr>
          </p:cxnSp>
          <p:cxnSp>
            <p:nvCxnSpPr>
              <p:cNvPr id="11294" name="AutoShape 1068"/>
              <p:cNvCxnSpPr>
                <a:cxnSpLocks noChangeShapeType="1"/>
                <a:endCxn id="11283" idx="2"/>
              </p:cNvCxnSpPr>
              <p:nvPr/>
            </p:nvCxnSpPr>
            <p:spPr bwMode="auto">
              <a:xfrm rot="10800000">
                <a:off x="1397" y="2346"/>
                <a:ext cx="662" cy="372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cxnSp>
            <p:nvCxnSpPr>
              <p:cNvPr id="11295" name="AutoShape 1069"/>
              <p:cNvCxnSpPr>
                <a:cxnSpLocks noChangeShapeType="1"/>
              </p:cNvCxnSpPr>
              <p:nvPr/>
            </p:nvCxnSpPr>
            <p:spPr bwMode="auto">
              <a:xfrm rot="10800000">
                <a:off x="1344" y="2352"/>
                <a:ext cx="1627" cy="1052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sp>
            <p:nvSpPr>
              <p:cNvPr id="11296" name="Line 1070"/>
              <p:cNvSpPr>
                <a:spLocks noChangeShapeType="1"/>
              </p:cNvSpPr>
              <p:nvPr/>
            </p:nvSpPr>
            <p:spPr bwMode="auto">
              <a:xfrm>
                <a:off x="2928" y="3402"/>
                <a:ext cx="9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1268" name="Rectangle 1071"/>
            <p:cNvSpPr>
              <a:spLocks noChangeArrowheads="1"/>
            </p:cNvSpPr>
            <p:nvPr/>
          </p:nvSpPr>
          <p:spPr bwMode="auto">
            <a:xfrm>
              <a:off x="912" y="3063"/>
              <a:ext cx="336" cy="121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Text Box 1072"/>
            <p:cNvSpPr txBox="1">
              <a:spLocks noChangeArrowheads="1"/>
            </p:cNvSpPr>
            <p:nvPr/>
          </p:nvSpPr>
          <p:spPr bwMode="auto">
            <a:xfrm>
              <a:off x="1440" y="3024"/>
              <a:ext cx="110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A data mining stage</a:t>
              </a:r>
            </a:p>
          </p:txBody>
        </p:sp>
        <p:sp>
          <p:nvSpPr>
            <p:cNvPr id="11270" name="Text Box 1074"/>
            <p:cNvSpPr txBox="1">
              <a:spLocks noChangeArrowheads="1"/>
            </p:cNvSpPr>
            <p:nvPr/>
          </p:nvSpPr>
          <p:spPr bwMode="auto">
            <a:xfrm>
              <a:off x="1440" y="3232"/>
              <a:ext cx="2473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Flow of control from one stage to the next stage</a:t>
              </a:r>
            </a:p>
          </p:txBody>
        </p:sp>
        <p:sp>
          <p:nvSpPr>
            <p:cNvPr id="11271" name="Text Box 1076"/>
            <p:cNvSpPr txBox="1">
              <a:spLocks noChangeArrowheads="1"/>
            </p:cNvSpPr>
            <p:nvPr/>
          </p:nvSpPr>
          <p:spPr bwMode="auto">
            <a:xfrm>
              <a:off x="1444" y="3424"/>
              <a:ext cx="268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Flow of control from one stage to the previous stage</a:t>
              </a:r>
            </a:p>
          </p:txBody>
        </p:sp>
        <p:grpSp>
          <p:nvGrpSpPr>
            <p:cNvPr id="7" name="Group 1084"/>
            <p:cNvGrpSpPr>
              <a:grpSpLocks/>
            </p:cNvGrpSpPr>
            <p:nvPr/>
          </p:nvGrpSpPr>
          <p:grpSpPr bwMode="auto">
            <a:xfrm>
              <a:off x="960" y="3616"/>
              <a:ext cx="240" cy="240"/>
              <a:chOff x="912" y="3616"/>
              <a:chExt cx="240" cy="240"/>
            </a:xfrm>
          </p:grpSpPr>
          <p:sp>
            <p:nvSpPr>
              <p:cNvPr id="11276" name="Oval 1078"/>
              <p:cNvSpPr>
                <a:spLocks noChangeArrowheads="1"/>
              </p:cNvSpPr>
              <p:nvPr/>
            </p:nvSpPr>
            <p:spPr bwMode="auto">
              <a:xfrm>
                <a:off x="912" y="3616"/>
                <a:ext cx="240" cy="240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1277" name="Line 1079"/>
              <p:cNvSpPr>
                <a:spLocks noChangeShapeType="1"/>
              </p:cNvSpPr>
              <p:nvPr/>
            </p:nvSpPr>
            <p:spPr bwMode="auto">
              <a:xfrm>
                <a:off x="912" y="3694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1273" name="Text Box 1080"/>
            <p:cNvSpPr txBox="1">
              <a:spLocks noChangeArrowheads="1"/>
            </p:cNvSpPr>
            <p:nvPr/>
          </p:nvSpPr>
          <p:spPr bwMode="auto">
            <a:xfrm>
              <a:off x="1440" y="3657"/>
              <a:ext cx="186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Repetition of the tasks at one stage</a:t>
              </a:r>
            </a:p>
          </p:txBody>
        </p:sp>
        <p:sp>
          <p:nvSpPr>
            <p:cNvPr id="11274" name="Line 1081"/>
            <p:cNvSpPr>
              <a:spLocks noChangeShapeType="1"/>
            </p:cNvSpPr>
            <p:nvPr/>
          </p:nvSpPr>
          <p:spPr bwMode="auto">
            <a:xfrm>
              <a:off x="912" y="3328"/>
              <a:ext cx="33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75" name="Line 1083"/>
            <p:cNvSpPr>
              <a:spLocks noChangeShapeType="1"/>
            </p:cNvSpPr>
            <p:nvPr/>
          </p:nvSpPr>
          <p:spPr bwMode="auto">
            <a:xfrm>
              <a:off x="912" y="3520"/>
              <a:ext cx="33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prstDash val="dash"/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290" name="AutoShape 67"/>
          <p:cNvCxnSpPr>
            <a:cxnSpLocks noChangeShapeType="1"/>
          </p:cNvCxnSpPr>
          <p:nvPr/>
        </p:nvCxnSpPr>
        <p:spPr bwMode="auto">
          <a:xfrm rot="16200000" flipH="1">
            <a:off x="5860504" y="4277638"/>
            <a:ext cx="960437" cy="8382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291" name="Title 7"/>
          <p:cNvSpPr>
            <a:spLocks noGrp="1"/>
          </p:cNvSpPr>
          <p:nvPr>
            <p:ph type="title" idx="4294967295"/>
          </p:nvPr>
        </p:nvSpPr>
        <p:spPr>
          <a:xfrm>
            <a:off x="179512" y="188640"/>
            <a:ext cx="7272338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2292" name="Content Placeholder 8"/>
          <p:cNvSpPr>
            <a:spLocks/>
          </p:cNvSpPr>
          <p:nvPr/>
        </p:nvSpPr>
        <p:spPr bwMode="auto">
          <a:xfrm>
            <a:off x="438398" y="1557456"/>
            <a:ext cx="4953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>
                <a:latin typeface="Helvetica" charset="0"/>
                <a:ea typeface="SimSun" pitchFamily="2" charset="-122"/>
              </a:rPr>
              <a:t>Preparation</a:t>
            </a:r>
            <a:endParaRPr lang="en-GB" sz="2800" b="1"/>
          </a:p>
          <a:p>
            <a:pPr marL="760413" lvl="1" indent="-222250" eaLnBrk="0" hangingPunct="0">
              <a:spcBef>
                <a:spcPct val="20000"/>
              </a:spcBef>
              <a:spcAft>
                <a:spcPct val="80000"/>
              </a:spcAft>
              <a:buFontTx/>
              <a:buChar char="–"/>
            </a:pPr>
            <a:endParaRPr lang="en-GB" sz="2400"/>
          </a:p>
        </p:txBody>
      </p:sp>
      <p:sp>
        <p:nvSpPr>
          <p:cNvPr id="64553" name="AutoShape 41"/>
          <p:cNvSpPr>
            <a:spLocks noChangeArrowheads="1"/>
          </p:cNvSpPr>
          <p:nvPr/>
        </p:nvSpPr>
        <p:spPr bwMode="auto">
          <a:xfrm>
            <a:off x="6774111" y="4910256"/>
            <a:ext cx="1066800" cy="5334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Data set</a:t>
            </a:r>
          </a:p>
        </p:txBody>
      </p:sp>
      <p:grpSp>
        <p:nvGrpSpPr>
          <p:cNvPr id="2" name="Group 33"/>
          <p:cNvGrpSpPr>
            <a:grpSpLocks/>
          </p:cNvGrpSpPr>
          <p:nvPr/>
        </p:nvGrpSpPr>
        <p:grpSpPr bwMode="auto">
          <a:xfrm>
            <a:off x="3880098" y="2721094"/>
            <a:ext cx="1371600" cy="609600"/>
            <a:chOff x="2352" y="1536"/>
            <a:chExt cx="864" cy="384"/>
          </a:xfrm>
        </p:grpSpPr>
        <p:sp>
          <p:nvSpPr>
            <p:cNvPr id="64548" name="AutoShape 36"/>
            <p:cNvSpPr>
              <a:spLocks noChangeArrowheads="1"/>
            </p:cNvSpPr>
            <p:nvPr/>
          </p:nvSpPr>
          <p:spPr bwMode="auto">
            <a:xfrm>
              <a:off x="2352" y="1536"/>
              <a:ext cx="864" cy="384"/>
            </a:xfrm>
            <a:prstGeom prst="flowChartInternalStorage">
              <a:avLst/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6" name="Text Box 46"/>
            <p:cNvSpPr txBox="1">
              <a:spLocks noChangeArrowheads="1"/>
            </p:cNvSpPr>
            <p:nvPr/>
          </p:nvSpPr>
          <p:spPr bwMode="auto">
            <a:xfrm>
              <a:off x="2393" y="1602"/>
              <a:ext cx="78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Target Data set</a:t>
              </a:r>
            </a:p>
          </p:txBody>
        </p:sp>
      </p:grpSp>
      <p:sp>
        <p:nvSpPr>
          <p:cNvPr id="64551" name="AutoShape 39"/>
          <p:cNvSpPr>
            <a:spLocks noChangeArrowheads="1"/>
          </p:cNvSpPr>
          <p:nvPr/>
        </p:nvSpPr>
        <p:spPr bwMode="auto">
          <a:xfrm>
            <a:off x="4991348" y="3843456"/>
            <a:ext cx="1911350" cy="457200"/>
          </a:xfrm>
          <a:prstGeom prst="flowChartPunchedCard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14" name="Text Box 47"/>
          <p:cNvSpPr txBox="1">
            <a:spLocks noChangeArrowheads="1"/>
          </p:cNvSpPr>
          <p:nvPr/>
        </p:nvSpPr>
        <p:spPr bwMode="auto">
          <a:xfrm>
            <a:off x="4997698" y="3911719"/>
            <a:ext cx="1828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Pre-Processed Data set</a:t>
            </a:r>
          </a:p>
        </p:txBody>
      </p:sp>
      <p:cxnSp>
        <p:nvCxnSpPr>
          <p:cNvPr id="12307" name="AutoShape 64"/>
          <p:cNvCxnSpPr>
            <a:cxnSpLocks noChangeShapeType="1"/>
          </p:cNvCxnSpPr>
          <p:nvPr/>
        </p:nvCxnSpPr>
        <p:spPr bwMode="auto">
          <a:xfrm>
            <a:off x="5248523" y="3025894"/>
            <a:ext cx="695325" cy="817562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2308" name="AutoShape 68"/>
          <p:cNvSpPr>
            <a:spLocks noChangeArrowheads="1"/>
          </p:cNvSpPr>
          <p:nvPr/>
        </p:nvSpPr>
        <p:spPr bwMode="auto">
          <a:xfrm>
            <a:off x="8007598" y="5015031"/>
            <a:ext cx="685800" cy="304800"/>
          </a:xfrm>
          <a:custGeom>
            <a:avLst/>
            <a:gdLst>
              <a:gd name="T0" fmla="*/ 514350 w 21600"/>
              <a:gd name="T1" fmla="*/ 0 h 21600"/>
              <a:gd name="T2" fmla="*/ 0 w 21600"/>
              <a:gd name="T3" fmla="*/ 152400 h 21600"/>
              <a:gd name="T4" fmla="*/ 514350 w 21600"/>
              <a:gd name="T5" fmla="*/ 304800 h 21600"/>
              <a:gd name="T6" fmla="*/ 685800 w 21600"/>
              <a:gd name="T7" fmla="*/ 1524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395536" y="2700456"/>
            <a:ext cx="3484562" cy="3200400"/>
            <a:chOff x="157" y="1536"/>
            <a:chExt cx="2195" cy="2016"/>
          </a:xfrm>
        </p:grpSpPr>
        <p:sp>
          <p:nvSpPr>
            <p:cNvPr id="64535" name="AutoShape 23"/>
            <p:cNvSpPr>
              <a:spLocks noChangeArrowheads="1"/>
            </p:cNvSpPr>
            <p:nvPr/>
          </p:nvSpPr>
          <p:spPr bwMode="auto">
            <a:xfrm>
              <a:off x="384" y="1536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6" name="AutoShape 24"/>
            <p:cNvSpPr>
              <a:spLocks noChangeArrowheads="1"/>
            </p:cNvSpPr>
            <p:nvPr/>
          </p:nvSpPr>
          <p:spPr bwMode="auto">
            <a:xfrm>
              <a:off x="384" y="2304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37" name="AutoShape 25"/>
            <p:cNvSpPr>
              <a:spLocks noChangeArrowheads="1"/>
            </p:cNvSpPr>
            <p:nvPr/>
          </p:nvSpPr>
          <p:spPr bwMode="auto">
            <a:xfrm>
              <a:off x="384" y="3072"/>
              <a:ext cx="432" cy="240"/>
            </a:xfrm>
            <a:prstGeom prst="flowChartPredefinedProcess">
              <a:avLst/>
            </a:prstGeom>
            <a:solidFill>
              <a:srgbClr val="33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297" name="AutoShape 26"/>
            <p:cNvSpPr>
              <a:spLocks noChangeArrowheads="1"/>
            </p:cNvSpPr>
            <p:nvPr/>
          </p:nvSpPr>
          <p:spPr bwMode="auto">
            <a:xfrm rot="-5400000">
              <a:off x="552" y="1944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8" name="AutoShape 27"/>
            <p:cNvSpPr>
              <a:spLocks noChangeArrowheads="1"/>
            </p:cNvSpPr>
            <p:nvPr/>
          </p:nvSpPr>
          <p:spPr bwMode="auto">
            <a:xfrm rot="-5400000">
              <a:off x="552" y="2712"/>
              <a:ext cx="48" cy="96"/>
            </a:xfrm>
            <a:prstGeom prst="flowChartCollat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12299" name="Text Box 44"/>
            <p:cNvSpPr txBox="1">
              <a:spLocks noChangeArrowheads="1"/>
            </p:cNvSpPr>
            <p:nvPr/>
          </p:nvSpPr>
          <p:spPr bwMode="auto">
            <a:xfrm>
              <a:off x="157" y="3360"/>
              <a:ext cx="89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Original Data sets</a:t>
              </a:r>
            </a:p>
          </p:txBody>
        </p:sp>
        <p:sp>
          <p:nvSpPr>
            <p:cNvPr id="64540" name="AutoShape 28"/>
            <p:cNvSpPr>
              <a:spLocks noChangeArrowheads="1"/>
            </p:cNvSpPr>
            <p:nvPr/>
          </p:nvSpPr>
          <p:spPr bwMode="auto">
            <a:xfrm>
              <a:off x="1309" y="2184"/>
              <a:ext cx="899" cy="432"/>
            </a:xfrm>
            <a:prstGeom prst="flowChartInternalStorage">
              <a:avLst/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318" name="Text Box 45"/>
            <p:cNvSpPr txBox="1">
              <a:spLocks noChangeArrowheads="1"/>
            </p:cNvSpPr>
            <p:nvPr/>
          </p:nvSpPr>
          <p:spPr bwMode="auto">
            <a:xfrm>
              <a:off x="1296" y="2327"/>
              <a:ext cx="914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Collected Data set</a:t>
              </a:r>
            </a:p>
          </p:txBody>
        </p:sp>
        <p:cxnSp>
          <p:nvCxnSpPr>
            <p:cNvPr id="12303" name="AutoShape 60"/>
            <p:cNvCxnSpPr>
              <a:cxnSpLocks noChangeShapeType="1"/>
            </p:cNvCxnSpPr>
            <p:nvPr/>
          </p:nvCxnSpPr>
          <p:spPr bwMode="auto">
            <a:xfrm flipV="1">
              <a:off x="816" y="2448"/>
              <a:ext cx="480" cy="768"/>
            </a:xfrm>
            <a:prstGeom prst="bentConnector3">
              <a:avLst>
                <a:gd name="adj1" fmla="val 48537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4" name="AutoShape 61"/>
            <p:cNvCxnSpPr>
              <a:cxnSpLocks noChangeShapeType="1"/>
            </p:cNvCxnSpPr>
            <p:nvPr/>
          </p:nvCxnSpPr>
          <p:spPr bwMode="auto">
            <a:xfrm>
              <a:off x="816" y="1632"/>
              <a:ext cx="480" cy="768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2305" name="AutoShape 62"/>
            <p:cNvCxnSpPr>
              <a:cxnSpLocks noChangeShapeType="1"/>
              <a:stCxn id="64536" idx="3"/>
              <a:endCxn id="12318" idx="1"/>
            </p:cNvCxnSpPr>
            <p:nvPr/>
          </p:nvCxnSpPr>
          <p:spPr bwMode="auto">
            <a:xfrm flipV="1">
              <a:off x="816" y="2423"/>
              <a:ext cx="480" cy="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cxnSp>
          <p:nvCxnSpPr>
            <p:cNvPr id="12306" name="AutoShape 63"/>
            <p:cNvCxnSpPr>
              <a:cxnSpLocks noChangeShapeType="1"/>
              <a:stCxn id="64540" idx="0"/>
              <a:endCxn id="64548" idx="1"/>
            </p:cNvCxnSpPr>
            <p:nvPr/>
          </p:nvCxnSpPr>
          <p:spPr bwMode="auto">
            <a:xfrm rot="5400000" flipH="1" flipV="1">
              <a:off x="1811" y="1688"/>
              <a:ext cx="443" cy="548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2309" name="AutoShape 70"/>
            <p:cNvSpPr>
              <a:spLocks noChangeArrowheads="1"/>
            </p:cNvSpPr>
            <p:nvPr/>
          </p:nvSpPr>
          <p:spPr bwMode="auto">
            <a:xfrm>
              <a:off x="1200" y="2928"/>
              <a:ext cx="1152" cy="582"/>
            </a:xfrm>
            <a:prstGeom prst="wedgeRectCallout">
              <a:avLst>
                <a:gd name="adj1" fmla="val -56509"/>
                <a:gd name="adj2" fmla="val -1375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192088" indent="-192088">
                <a:buFontTx/>
                <a:buChar char="•"/>
              </a:pPr>
              <a:r>
                <a:rPr lang="en-GB" sz="1400" dirty="0"/>
                <a:t>Integrating data</a:t>
              </a:r>
            </a:p>
            <a:p>
              <a:pPr marL="192088" indent="-192088">
                <a:buFontTx/>
                <a:buChar char="•"/>
              </a:pPr>
              <a:r>
                <a:rPr lang="en-GB" sz="1400" dirty="0"/>
                <a:t>Getting necessary data details</a:t>
              </a:r>
            </a:p>
          </p:txBody>
        </p:sp>
      </p:grpSp>
      <p:sp>
        <p:nvSpPr>
          <p:cNvPr id="12310" name="AutoShape 71"/>
          <p:cNvSpPr>
            <a:spLocks noChangeArrowheads="1"/>
          </p:cNvSpPr>
          <p:nvPr/>
        </p:nvSpPr>
        <p:spPr bwMode="auto">
          <a:xfrm>
            <a:off x="3383204" y="1262164"/>
            <a:ext cx="2514600" cy="928694"/>
          </a:xfrm>
          <a:prstGeom prst="wedgeRectCallout">
            <a:avLst>
              <a:gd name="adj1" fmla="val -57704"/>
              <a:gd name="adj2" fmla="val 132440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Selecting relevant features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Selecting relevant records</a:t>
            </a:r>
          </a:p>
        </p:txBody>
      </p:sp>
      <p:sp>
        <p:nvSpPr>
          <p:cNvPr id="12311" name="AutoShape 72"/>
          <p:cNvSpPr>
            <a:spLocks noChangeArrowheads="1"/>
          </p:cNvSpPr>
          <p:nvPr/>
        </p:nvSpPr>
        <p:spPr bwMode="auto">
          <a:xfrm>
            <a:off x="6169286" y="2190858"/>
            <a:ext cx="2286000" cy="942972"/>
          </a:xfrm>
          <a:prstGeom prst="wedgeRectCallout">
            <a:avLst>
              <a:gd name="adj1" fmla="val -61597"/>
              <a:gd name="adj2" fmla="val 8541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Data cleaning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Deal with unknown data</a:t>
            </a:r>
          </a:p>
          <a:p>
            <a:pPr marL="192088" indent="-192088">
              <a:buFontTx/>
              <a:buChar char="•"/>
            </a:pPr>
            <a:r>
              <a:rPr lang="en-GB" sz="1400" dirty="0"/>
              <a:t>Data transformation</a:t>
            </a:r>
          </a:p>
        </p:txBody>
      </p:sp>
      <p:sp>
        <p:nvSpPr>
          <p:cNvPr id="12312" name="AutoShape 73"/>
          <p:cNvSpPr>
            <a:spLocks noChangeArrowheads="1"/>
          </p:cNvSpPr>
          <p:nvPr/>
        </p:nvSpPr>
        <p:spPr bwMode="auto">
          <a:xfrm>
            <a:off x="4240460" y="5548444"/>
            <a:ext cx="1981200" cy="904892"/>
          </a:xfrm>
          <a:prstGeom prst="wedgeRectCallout">
            <a:avLst>
              <a:gd name="adj1" fmla="val 50560"/>
              <a:gd name="adj2" fmla="val -92708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192088" indent="-192088">
              <a:buFontTx/>
              <a:buChar char="•"/>
            </a:pPr>
            <a:r>
              <a:rPr lang="en-GB" sz="1400" dirty="0"/>
              <a:t>Formatting data into acceptable form by the mining tool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51"/>
          <p:cNvSpPr>
            <a:spLocks noChangeArrowheads="1"/>
          </p:cNvSpPr>
          <p:nvPr/>
        </p:nvSpPr>
        <p:spPr bwMode="auto">
          <a:xfrm>
            <a:off x="5237857" y="2895600"/>
            <a:ext cx="3429000" cy="1219200"/>
          </a:xfrm>
          <a:prstGeom prst="rect">
            <a:avLst/>
          </a:prstGeom>
          <a:solidFill>
            <a:srgbClr val="C7D7D5"/>
          </a:solidFill>
          <a:ln w="9525">
            <a:solidFill>
              <a:schemeClr val="accent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15" name="Title 7"/>
          <p:cNvSpPr>
            <a:spLocks noGrp="1"/>
          </p:cNvSpPr>
          <p:nvPr>
            <p:ph type="title" idx="4294967295"/>
          </p:nvPr>
        </p:nvSpPr>
        <p:spPr>
          <a:xfrm>
            <a:off x="189947" y="188640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3316" name="Content Placeholder 8"/>
          <p:cNvSpPr>
            <a:spLocks/>
          </p:cNvSpPr>
          <p:nvPr/>
        </p:nvSpPr>
        <p:spPr bwMode="auto">
          <a:xfrm>
            <a:off x="251520" y="1295400"/>
            <a:ext cx="4419600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>
                <a:latin typeface="Helvetica" charset="0"/>
                <a:ea typeface="SimSun" pitchFamily="2" charset="-122"/>
              </a:rPr>
              <a:t>Mining</a:t>
            </a:r>
            <a:endParaRPr lang="en-GB" sz="2800" b="1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Determining data mining tasks 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Assigning roles for data for certain tasks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Selecting data mining solution(s) to each task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>
                <a:latin typeface="Helvetica" charset="0"/>
                <a:ea typeface="SimSun" pitchFamily="2" charset="-122"/>
              </a:rPr>
              <a:t>Setting necessary parameters for the solution</a:t>
            </a:r>
            <a:endParaRPr lang="en-GB" sz="240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sz="2400"/>
              <a:t>Collecting result patterns</a:t>
            </a:r>
          </a:p>
        </p:txBody>
      </p:sp>
      <p:sp>
        <p:nvSpPr>
          <p:cNvPr id="66565" name="AutoShape 1029"/>
          <p:cNvSpPr>
            <a:spLocks noChangeArrowheads="1"/>
          </p:cNvSpPr>
          <p:nvPr/>
        </p:nvSpPr>
        <p:spPr bwMode="auto">
          <a:xfrm>
            <a:off x="6380857" y="1905000"/>
            <a:ext cx="1066800" cy="5334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Formatted </a:t>
            </a:r>
          </a:p>
          <a:p>
            <a:pPr algn="ctr">
              <a:defRPr/>
            </a:pPr>
            <a:r>
              <a:rPr lang="en-GB" sz="1400" b="1" dirty="0">
                <a:solidFill>
                  <a:schemeClr val="bg1"/>
                </a:solidFill>
                <a:latin typeface="Arial Narrow" pitchFamily="34" charset="0"/>
              </a:rPr>
              <a:t>Data set</a:t>
            </a:r>
          </a:p>
        </p:txBody>
      </p:sp>
      <p:sp>
        <p:nvSpPr>
          <p:cNvPr id="13318" name="AutoShape 1031"/>
          <p:cNvSpPr>
            <a:spLocks noChangeArrowheads="1"/>
          </p:cNvSpPr>
          <p:nvPr/>
        </p:nvSpPr>
        <p:spPr bwMode="auto">
          <a:xfrm>
            <a:off x="5314057" y="3048000"/>
            <a:ext cx="12192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3</a:t>
            </a:r>
          </a:p>
          <a:p>
            <a:pPr algn="ctr"/>
            <a:r>
              <a:rPr lang="en-GB" sz="1400"/>
              <a:t>(w</a:t>
            </a:r>
            <a:r>
              <a:rPr lang="en-GB" sz="1400" baseline="-25000"/>
              <a:t>1</a:t>
            </a:r>
            <a:r>
              <a:rPr lang="en-GB" sz="1400"/>
              <a:t>, w</a:t>
            </a:r>
            <a:r>
              <a:rPr lang="en-GB" sz="1400" baseline="-25000"/>
              <a:t>2</a:t>
            </a:r>
            <a:r>
              <a:rPr lang="en-GB" sz="1400"/>
              <a:t>, …, w</a:t>
            </a:r>
            <a:r>
              <a:rPr lang="en-GB" sz="1400" baseline="-25000"/>
              <a:t>m</a:t>
            </a:r>
            <a:r>
              <a:rPr lang="en-GB" sz="1400"/>
              <a:t>)</a:t>
            </a:r>
            <a:endParaRPr lang="en-GB"/>
          </a:p>
        </p:txBody>
      </p:sp>
      <p:sp>
        <p:nvSpPr>
          <p:cNvPr id="13319" name="AutoShape 1032"/>
          <p:cNvSpPr>
            <a:spLocks noChangeArrowheads="1"/>
          </p:cNvSpPr>
          <p:nvPr/>
        </p:nvSpPr>
        <p:spPr bwMode="auto">
          <a:xfrm>
            <a:off x="6228457" y="3200400"/>
            <a:ext cx="13716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2</a:t>
            </a:r>
          </a:p>
          <a:p>
            <a:pPr algn="ctr"/>
            <a:r>
              <a:rPr lang="en-GB" sz="1400"/>
              <a:t>(t</a:t>
            </a:r>
            <a:r>
              <a:rPr lang="en-GB" sz="1400" baseline="-25000"/>
              <a:t>1</a:t>
            </a:r>
            <a:r>
              <a:rPr lang="en-GB" sz="1400"/>
              <a:t>, t</a:t>
            </a:r>
            <a:r>
              <a:rPr lang="en-GB" sz="1400" baseline="-25000"/>
              <a:t>2</a:t>
            </a:r>
            <a:r>
              <a:rPr lang="en-GB" sz="1400"/>
              <a:t>, …, t</a:t>
            </a:r>
            <a:r>
              <a:rPr lang="en-GB" sz="1400" baseline="-25000"/>
              <a:t>r</a:t>
            </a:r>
            <a:r>
              <a:rPr lang="en-GB" sz="1400"/>
              <a:t>)</a:t>
            </a:r>
            <a:endParaRPr lang="en-GB"/>
          </a:p>
        </p:txBody>
      </p:sp>
      <p:cxnSp>
        <p:nvCxnSpPr>
          <p:cNvPr id="13320" name="AutoShape 1034"/>
          <p:cNvCxnSpPr>
            <a:cxnSpLocks noChangeShapeType="1"/>
            <a:stCxn id="66565" idx="2"/>
            <a:endCxn id="13318" idx="0"/>
          </p:cNvCxnSpPr>
          <p:nvPr/>
        </p:nvCxnSpPr>
        <p:spPr bwMode="auto">
          <a:xfrm flipH="1">
            <a:off x="5923657" y="2438400"/>
            <a:ext cx="990600" cy="609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cxnSp>
        <p:nvCxnSpPr>
          <p:cNvPr id="13321" name="AutoShape 1035"/>
          <p:cNvCxnSpPr>
            <a:cxnSpLocks noChangeShapeType="1"/>
            <a:stCxn id="66565" idx="2"/>
            <a:endCxn id="13319" idx="0"/>
          </p:cNvCxnSpPr>
          <p:nvPr/>
        </p:nvCxnSpPr>
        <p:spPr bwMode="auto">
          <a:xfrm>
            <a:off x="6914257" y="2438400"/>
            <a:ext cx="0" cy="7620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sp>
        <p:nvSpPr>
          <p:cNvPr id="13322" name="AutoShape 1037"/>
          <p:cNvSpPr>
            <a:spLocks noChangeArrowheads="1"/>
          </p:cNvSpPr>
          <p:nvPr/>
        </p:nvSpPr>
        <p:spPr bwMode="auto">
          <a:xfrm>
            <a:off x="7092280" y="3352800"/>
            <a:ext cx="1447800" cy="5334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/>
              <a:t>Solution</a:t>
            </a:r>
            <a:r>
              <a:rPr lang="en-GB" sz="1400" baseline="-25000"/>
              <a:t>1</a:t>
            </a:r>
          </a:p>
          <a:p>
            <a:pPr algn="ctr"/>
            <a:r>
              <a:rPr lang="en-GB" sz="1400"/>
              <a:t>(p</a:t>
            </a:r>
            <a:r>
              <a:rPr lang="en-GB" sz="1400" baseline="-25000"/>
              <a:t>1</a:t>
            </a:r>
            <a:r>
              <a:rPr lang="en-GB" sz="1400"/>
              <a:t>, p</a:t>
            </a:r>
            <a:r>
              <a:rPr lang="en-GB" sz="1400" baseline="-25000"/>
              <a:t>2</a:t>
            </a:r>
            <a:r>
              <a:rPr lang="en-GB" sz="1400"/>
              <a:t>, …, p</a:t>
            </a:r>
            <a:r>
              <a:rPr lang="en-GB" sz="1400" baseline="-25000"/>
              <a:t>n</a:t>
            </a:r>
            <a:r>
              <a:rPr lang="en-GB" sz="1400"/>
              <a:t>)</a:t>
            </a:r>
          </a:p>
        </p:txBody>
      </p:sp>
      <p:cxnSp>
        <p:nvCxnSpPr>
          <p:cNvPr id="13323" name="AutoShape 1038"/>
          <p:cNvCxnSpPr>
            <a:cxnSpLocks noChangeShapeType="1"/>
            <a:stCxn id="66565" idx="2"/>
          </p:cNvCxnSpPr>
          <p:nvPr/>
        </p:nvCxnSpPr>
        <p:spPr bwMode="auto">
          <a:xfrm>
            <a:off x="6914257" y="2438400"/>
            <a:ext cx="952500" cy="914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sp>
        <p:nvSpPr>
          <p:cNvPr id="13324" name="AutoShape 1042"/>
          <p:cNvSpPr>
            <a:spLocks noChangeArrowheads="1"/>
          </p:cNvSpPr>
          <p:nvPr/>
        </p:nvSpPr>
        <p:spPr bwMode="auto">
          <a:xfrm>
            <a:off x="6266557" y="4495800"/>
            <a:ext cx="1295400" cy="685800"/>
          </a:xfrm>
          <a:prstGeom prst="flowChartMultidocument">
            <a:avLst/>
          </a:prstGeom>
          <a:solidFill>
            <a:srgbClr val="CC99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1400" b="1">
                <a:latin typeface="Arial Narrow" pitchFamily="34" charset="0"/>
              </a:rPr>
              <a:t>Patterns</a:t>
            </a:r>
          </a:p>
        </p:txBody>
      </p:sp>
      <p:cxnSp>
        <p:nvCxnSpPr>
          <p:cNvPr id="13325" name="AutoShape 1044"/>
          <p:cNvCxnSpPr>
            <a:cxnSpLocks noChangeShapeType="1"/>
            <a:stCxn id="13318" idx="2"/>
            <a:endCxn id="13324" idx="1"/>
          </p:cNvCxnSpPr>
          <p:nvPr/>
        </p:nvCxnSpPr>
        <p:spPr bwMode="auto">
          <a:xfrm rot="16200000" flipH="1">
            <a:off x="5466457" y="4038600"/>
            <a:ext cx="1257300" cy="3429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cxnSp>
        <p:nvCxnSpPr>
          <p:cNvPr id="13326" name="AutoShape 1047"/>
          <p:cNvCxnSpPr>
            <a:cxnSpLocks noChangeShapeType="1"/>
            <a:stCxn id="13319" idx="2"/>
            <a:endCxn id="13324" idx="0"/>
          </p:cNvCxnSpPr>
          <p:nvPr/>
        </p:nvCxnSpPr>
        <p:spPr bwMode="auto">
          <a:xfrm>
            <a:off x="6914257" y="3733800"/>
            <a:ext cx="0" cy="7620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</p:cxnSp>
      <p:cxnSp>
        <p:nvCxnSpPr>
          <p:cNvPr id="13327" name="AutoShape 1048"/>
          <p:cNvCxnSpPr>
            <a:cxnSpLocks noChangeShapeType="1"/>
            <a:endCxn id="13324" idx="3"/>
          </p:cNvCxnSpPr>
          <p:nvPr/>
        </p:nvCxnSpPr>
        <p:spPr bwMode="auto">
          <a:xfrm rot="5400000">
            <a:off x="7238107" y="4210050"/>
            <a:ext cx="952500" cy="3048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stealth" w="med" len="med"/>
          </a:ln>
        </p:spPr>
      </p:cxnSp>
      <p:sp>
        <p:nvSpPr>
          <p:cNvPr id="13328" name="AutoShape 1050"/>
          <p:cNvSpPr>
            <a:spLocks noChangeArrowheads="1"/>
          </p:cNvSpPr>
          <p:nvPr/>
        </p:nvSpPr>
        <p:spPr bwMode="auto">
          <a:xfrm rot="5400000">
            <a:off x="6685657" y="5410200"/>
            <a:ext cx="533400" cy="381000"/>
          </a:xfrm>
          <a:custGeom>
            <a:avLst/>
            <a:gdLst>
              <a:gd name="T0" fmla="*/ 400050 w 21600"/>
              <a:gd name="T1" fmla="*/ 0 h 21600"/>
              <a:gd name="T2" fmla="*/ 0 w 21600"/>
              <a:gd name="T3" fmla="*/ 190500 h 21600"/>
              <a:gd name="T4" fmla="*/ 400050 w 21600"/>
              <a:gd name="T5" fmla="*/ 381000 h 21600"/>
              <a:gd name="T6" fmla="*/ 533400 w 21600"/>
              <a:gd name="T7" fmla="*/ 1905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3329" name="Text Box 1052"/>
          <p:cNvSpPr txBox="1">
            <a:spLocks noChangeArrowheads="1"/>
          </p:cNvSpPr>
          <p:nvPr/>
        </p:nvSpPr>
        <p:spPr bwMode="auto">
          <a:xfrm>
            <a:off x="5302945" y="3810000"/>
            <a:ext cx="1632178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dirty="0"/>
              <a:t>Mining solutions</a:t>
            </a:r>
          </a:p>
        </p:txBody>
      </p:sp>
      <p:sp>
        <p:nvSpPr>
          <p:cNvPr id="13330" name="Line 1053"/>
          <p:cNvSpPr>
            <a:spLocks noChangeShapeType="1"/>
          </p:cNvSpPr>
          <p:nvPr/>
        </p:nvSpPr>
        <p:spPr bwMode="auto">
          <a:xfrm>
            <a:off x="4933057" y="3505200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31" name="Text Box 1054"/>
          <p:cNvSpPr txBox="1">
            <a:spLocks noChangeArrowheads="1"/>
          </p:cNvSpPr>
          <p:nvPr/>
        </p:nvSpPr>
        <p:spPr bwMode="auto">
          <a:xfrm rot="5400000">
            <a:off x="4106763" y="3350419"/>
            <a:ext cx="15001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Parameter settings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7"/>
          <p:cNvSpPr>
            <a:spLocks noGrp="1"/>
          </p:cNvSpPr>
          <p:nvPr>
            <p:ph type="title" idx="4294967295"/>
          </p:nvPr>
        </p:nvSpPr>
        <p:spPr>
          <a:xfrm>
            <a:off x="179512" y="188640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4339" name="Content Placeholder 8"/>
          <p:cNvSpPr>
            <a:spLocks/>
          </p:cNvSpPr>
          <p:nvPr/>
        </p:nvSpPr>
        <p:spPr bwMode="auto">
          <a:xfrm>
            <a:off x="426638" y="1395172"/>
            <a:ext cx="44196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Post-processing</a:t>
            </a:r>
            <a:endParaRPr lang="en-GB" sz="2800" b="1" dirty="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evaluation 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selection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interpretation</a:t>
            </a:r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731465" y="2528664"/>
            <a:ext cx="7800975" cy="3276600"/>
            <a:chOff x="432" y="1344"/>
            <a:chExt cx="4914" cy="2064"/>
          </a:xfrm>
        </p:grpSpPr>
        <p:sp>
          <p:nvSpPr>
            <p:cNvPr id="14340" name="AutoShape 12"/>
            <p:cNvSpPr>
              <a:spLocks noChangeArrowheads="1"/>
            </p:cNvSpPr>
            <p:nvPr/>
          </p:nvSpPr>
          <p:spPr bwMode="auto">
            <a:xfrm>
              <a:off x="432" y="2496"/>
              <a:ext cx="816" cy="432"/>
            </a:xfrm>
            <a:prstGeom prst="flowChartMultidocumen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>
                  <a:latin typeface="Arial Narrow" pitchFamily="34" charset="0"/>
                </a:rPr>
                <a:t>Patterns</a:t>
              </a:r>
            </a:p>
          </p:txBody>
        </p:sp>
        <p:sp>
          <p:nvSpPr>
            <p:cNvPr id="14341" name="AutoShape 21"/>
            <p:cNvSpPr>
              <a:spLocks noChangeArrowheads="1"/>
            </p:cNvSpPr>
            <p:nvPr/>
          </p:nvSpPr>
          <p:spPr bwMode="auto">
            <a:xfrm>
              <a:off x="1440" y="2424"/>
              <a:ext cx="960" cy="576"/>
            </a:xfrm>
            <a:prstGeom prst="diamond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Evaluation</a:t>
              </a:r>
            </a:p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criteria</a:t>
              </a:r>
            </a:p>
          </p:txBody>
        </p:sp>
        <p:cxnSp>
          <p:nvCxnSpPr>
            <p:cNvPr id="14342" name="AutoShape 24"/>
            <p:cNvCxnSpPr>
              <a:cxnSpLocks noChangeShapeType="1"/>
              <a:stCxn id="14340" idx="3"/>
              <a:endCxn id="14341" idx="1"/>
            </p:cNvCxnSpPr>
            <p:nvPr/>
          </p:nvCxnSpPr>
          <p:spPr bwMode="auto">
            <a:xfrm>
              <a:off x="1248" y="2712"/>
              <a:ext cx="192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43" name="Line 25"/>
            <p:cNvSpPr>
              <a:spLocks noChangeShapeType="1"/>
            </p:cNvSpPr>
            <p:nvPr/>
          </p:nvSpPr>
          <p:spPr bwMode="auto">
            <a:xfrm>
              <a:off x="1920" y="3006"/>
              <a:ext cx="0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44" name="Line 26"/>
            <p:cNvSpPr>
              <a:spLocks noChangeShapeType="1"/>
            </p:cNvSpPr>
            <p:nvPr/>
          </p:nvSpPr>
          <p:spPr bwMode="auto">
            <a:xfrm flipH="1">
              <a:off x="720" y="3348"/>
              <a:ext cx="1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345" name="Text Box 27"/>
            <p:cNvSpPr txBox="1">
              <a:spLocks noChangeArrowheads="1"/>
            </p:cNvSpPr>
            <p:nvPr/>
          </p:nvSpPr>
          <p:spPr bwMode="auto">
            <a:xfrm>
              <a:off x="1728" y="3072"/>
              <a:ext cx="38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reject</a:t>
              </a:r>
            </a:p>
          </p:txBody>
        </p:sp>
        <p:grpSp>
          <p:nvGrpSpPr>
            <p:cNvPr id="3" name="Group 37"/>
            <p:cNvGrpSpPr>
              <a:grpSpLocks/>
            </p:cNvGrpSpPr>
            <p:nvPr/>
          </p:nvGrpSpPr>
          <p:grpSpPr bwMode="auto">
            <a:xfrm>
              <a:off x="2700" y="2454"/>
              <a:ext cx="660" cy="450"/>
              <a:chOff x="2688" y="2454"/>
              <a:chExt cx="660" cy="450"/>
            </a:xfrm>
          </p:grpSpPr>
          <p:sp>
            <p:nvSpPr>
              <p:cNvPr id="14358" name="AutoShape 36"/>
              <p:cNvSpPr>
                <a:spLocks noChangeArrowheads="1"/>
              </p:cNvSpPr>
              <p:nvPr/>
            </p:nvSpPr>
            <p:spPr bwMode="auto">
              <a:xfrm>
                <a:off x="2772" y="2454"/>
                <a:ext cx="576" cy="384"/>
              </a:xfrm>
              <a:prstGeom prst="flowChartMultidocument">
                <a:avLst/>
              </a:prstGeom>
              <a:solidFill>
                <a:srgbClr val="008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GB" sz="1400" b="1">
                    <a:latin typeface="Arial Narrow" pitchFamily="34" charset="0"/>
                  </a:rPr>
                  <a:t>Valid</a:t>
                </a:r>
              </a:p>
              <a:p>
                <a:pPr algn="ctr"/>
                <a:r>
                  <a:rPr lang="en-GB" sz="140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4359" name="AutoShape 28"/>
              <p:cNvSpPr>
                <a:spLocks noChangeArrowheads="1"/>
              </p:cNvSpPr>
              <p:nvPr/>
            </p:nvSpPr>
            <p:spPr bwMode="auto">
              <a:xfrm>
                <a:off x="2688" y="2520"/>
                <a:ext cx="576" cy="384"/>
              </a:xfrm>
              <a:prstGeom prst="flowChartMultidocument">
                <a:avLst/>
              </a:prstGeom>
              <a:solidFill>
                <a:srgbClr val="008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GB" sz="1400" b="1" dirty="0">
                    <a:solidFill>
                      <a:schemeClr val="bg1"/>
                    </a:solidFill>
                    <a:latin typeface="Arial Narrow" pitchFamily="34" charset="0"/>
                  </a:rPr>
                  <a:t>Valid</a:t>
                </a:r>
              </a:p>
              <a:p>
                <a:pPr algn="ctr"/>
                <a:r>
                  <a:rPr lang="en-GB" sz="1400" b="1" dirty="0">
                    <a:solidFill>
                      <a:schemeClr val="bg1"/>
                    </a:solidFill>
                    <a:latin typeface="Arial Narrow" pitchFamily="34" charset="0"/>
                  </a:rPr>
                  <a:t>Patterns</a:t>
                </a:r>
              </a:p>
            </p:txBody>
          </p:sp>
        </p:grpSp>
        <p:cxnSp>
          <p:nvCxnSpPr>
            <p:cNvPr id="14347" name="AutoShape 30"/>
            <p:cNvCxnSpPr>
              <a:cxnSpLocks noChangeShapeType="1"/>
              <a:stCxn id="14341" idx="3"/>
              <a:endCxn id="14359" idx="1"/>
            </p:cNvCxnSpPr>
            <p:nvPr/>
          </p:nvCxnSpPr>
          <p:spPr bwMode="auto">
            <a:xfrm>
              <a:off x="2400" y="2712"/>
              <a:ext cx="300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48" name="Oval 31"/>
            <p:cNvSpPr>
              <a:spLocks noChangeArrowheads="1"/>
            </p:cNvSpPr>
            <p:nvPr/>
          </p:nvSpPr>
          <p:spPr bwMode="auto">
            <a:xfrm>
              <a:off x="3648" y="2424"/>
              <a:ext cx="576" cy="57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Selection</a:t>
              </a:r>
            </a:p>
            <a:p>
              <a:pPr algn="ctr"/>
              <a:r>
                <a:rPr lang="en-GB" sz="1400" dirty="0">
                  <a:solidFill>
                    <a:schemeClr val="bg1"/>
                  </a:solidFill>
                </a:rPr>
                <a:t>criteria</a:t>
              </a:r>
            </a:p>
          </p:txBody>
        </p:sp>
        <p:cxnSp>
          <p:nvCxnSpPr>
            <p:cNvPr id="14349" name="AutoShape 33"/>
            <p:cNvCxnSpPr>
              <a:cxnSpLocks noChangeShapeType="1"/>
              <a:stCxn id="14359" idx="3"/>
              <a:endCxn id="14348" idx="2"/>
            </p:cNvCxnSpPr>
            <p:nvPr/>
          </p:nvCxnSpPr>
          <p:spPr bwMode="auto">
            <a:xfrm>
              <a:off x="3276" y="2712"/>
              <a:ext cx="372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50" name="AutoShape 34"/>
            <p:cNvSpPr>
              <a:spLocks noChangeArrowheads="1"/>
            </p:cNvSpPr>
            <p:nvPr/>
          </p:nvSpPr>
          <p:spPr bwMode="auto">
            <a:xfrm>
              <a:off x="4608" y="3024"/>
              <a:ext cx="576" cy="384"/>
            </a:xfrm>
            <a:prstGeom prst="flowChartMultidocument">
              <a:avLst/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Selected</a:t>
              </a:r>
            </a:p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Patterns</a:t>
              </a:r>
            </a:p>
          </p:txBody>
        </p:sp>
        <p:sp>
          <p:nvSpPr>
            <p:cNvPr id="14351" name="Text Box 35"/>
            <p:cNvSpPr txBox="1">
              <a:spLocks noChangeArrowheads="1"/>
            </p:cNvSpPr>
            <p:nvPr/>
          </p:nvSpPr>
          <p:spPr bwMode="auto">
            <a:xfrm>
              <a:off x="2256" y="2496"/>
              <a:ext cx="4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/>
                <a:t>accept</a:t>
              </a:r>
            </a:p>
          </p:txBody>
        </p:sp>
        <p:cxnSp>
          <p:nvCxnSpPr>
            <p:cNvPr id="14352" name="AutoShape 39"/>
            <p:cNvCxnSpPr>
              <a:cxnSpLocks noChangeShapeType="1"/>
              <a:stCxn id="14348" idx="6"/>
              <a:endCxn id="14350" idx="1"/>
            </p:cNvCxnSpPr>
            <p:nvPr/>
          </p:nvCxnSpPr>
          <p:spPr bwMode="auto">
            <a:xfrm>
              <a:off x="4224" y="2712"/>
              <a:ext cx="384" cy="504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53" name="Oval 40"/>
            <p:cNvSpPr>
              <a:spLocks noChangeArrowheads="1"/>
            </p:cNvSpPr>
            <p:nvPr/>
          </p:nvSpPr>
          <p:spPr bwMode="auto">
            <a:xfrm>
              <a:off x="4560" y="2208"/>
              <a:ext cx="672" cy="62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Pattern</a:t>
              </a:r>
            </a:p>
            <a:p>
              <a:pPr algn="ctr"/>
              <a:r>
                <a:rPr lang="en-GB" sz="1400" b="1" dirty="0">
                  <a:solidFill>
                    <a:schemeClr val="bg1"/>
                  </a:solidFill>
                  <a:latin typeface="Arial Narrow" pitchFamily="34" charset="0"/>
                </a:rPr>
                <a:t>Interpretation</a:t>
              </a:r>
            </a:p>
          </p:txBody>
        </p:sp>
        <p:cxnSp>
          <p:nvCxnSpPr>
            <p:cNvPr id="14354" name="AutoShape 41"/>
            <p:cNvCxnSpPr>
              <a:cxnSpLocks noChangeShapeType="1"/>
              <a:stCxn id="14350" idx="0"/>
              <a:endCxn id="14353" idx="4"/>
            </p:cNvCxnSpPr>
            <p:nvPr/>
          </p:nvCxnSpPr>
          <p:spPr bwMode="auto">
            <a:xfrm flipV="1">
              <a:off x="4896" y="2832"/>
              <a:ext cx="0" cy="192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00394" name="AutoShape 42"/>
            <p:cNvSpPr>
              <a:spLocks noChangeArrowheads="1"/>
            </p:cNvSpPr>
            <p:nvPr/>
          </p:nvSpPr>
          <p:spPr bwMode="auto">
            <a:xfrm>
              <a:off x="4560" y="1584"/>
              <a:ext cx="672" cy="384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4356" name="AutoShape 43"/>
            <p:cNvCxnSpPr>
              <a:cxnSpLocks noChangeShapeType="1"/>
              <a:stCxn id="14353" idx="0"/>
              <a:endCxn id="100394" idx="3"/>
            </p:cNvCxnSpPr>
            <p:nvPr/>
          </p:nvCxnSpPr>
          <p:spPr bwMode="auto">
            <a:xfrm rot="-5400000">
              <a:off x="4776" y="2088"/>
              <a:ext cx="240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57" name="Text Box 44"/>
            <p:cNvSpPr txBox="1">
              <a:spLocks noChangeArrowheads="1"/>
            </p:cNvSpPr>
            <p:nvPr/>
          </p:nvSpPr>
          <p:spPr bwMode="auto">
            <a:xfrm>
              <a:off x="4464" y="1344"/>
              <a:ext cx="88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400" b="1">
                  <a:latin typeface="Arial Narrow" pitchFamily="34" charset="0"/>
                </a:rPr>
                <a:t>Knowledge learnt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 idx="4294967295"/>
          </p:nvPr>
        </p:nvSpPr>
        <p:spPr>
          <a:xfrm>
            <a:off x="251520" y="116632"/>
            <a:ext cx="7772400" cy="1012825"/>
          </a:xfrm>
        </p:spPr>
        <p:txBody>
          <a:bodyPr/>
          <a:lstStyle/>
          <a:p>
            <a:r>
              <a:rPr lang="en-GB" sz="3200" b="1" dirty="0" smtClean="0"/>
              <a:t>Data Mining Process</a:t>
            </a:r>
          </a:p>
        </p:txBody>
      </p:sp>
      <p:sp>
        <p:nvSpPr>
          <p:cNvPr id="15363" name="Content Placeholder 8"/>
          <p:cNvSpPr>
            <a:spLocks/>
          </p:cNvSpPr>
          <p:nvPr/>
        </p:nvSpPr>
        <p:spPr bwMode="auto">
          <a:xfrm>
            <a:off x="500034" y="928670"/>
            <a:ext cx="82550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4163" indent="-284163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Roles of participants in data mining</a:t>
            </a:r>
            <a:endParaRPr lang="en-GB" sz="2800" b="1" dirty="0"/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Participants include: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Data miners / data analysts: main participant of a DM project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Domain expert: main collaborators of DM project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Decision makers: clients of a DM project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Risk of human bias in the discovery process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Important roles of domain expert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Pattern interpretation (for usefulness)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Pattern evaluation (for significance)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Mining options (for suitable tasks, limited)</a:t>
            </a:r>
          </a:p>
          <a:p>
            <a:pPr marL="1001713" lvl="2" indent="1588" eaLnBrk="0" hangingPunct="0">
              <a:spcBef>
                <a:spcPct val="20000"/>
              </a:spcBef>
              <a:buFontTx/>
              <a:buChar char="•"/>
            </a:pPr>
            <a:r>
              <a:rPr lang="en-GB" altLang="zh-CN" sz="2000" dirty="0">
                <a:latin typeface="Helvetica" charset="0"/>
                <a:ea typeface="SimSun" pitchFamily="2" charset="-122"/>
              </a:rPr>
              <a:t> Advisory on data pre-processing (for suitable operations, limited)</a:t>
            </a:r>
          </a:p>
          <a:p>
            <a:pPr marL="760413" lvl="1" indent="-285750" eaLnBrk="0" hangingPunct="0">
              <a:spcBef>
                <a:spcPct val="20000"/>
              </a:spcBef>
              <a:buFontTx/>
              <a:buChar char="–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Balancing the strength of human and machine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094328"/>
          </a:xfrm>
        </p:spPr>
        <p:txBody>
          <a:bodyPr>
            <a:normAutofit/>
          </a:bodyPr>
          <a:lstStyle/>
          <a:p>
            <a:r>
              <a:rPr lang="en-GB" dirty="0" smtClean="0"/>
              <a:t>Sample, Explore, Modify, Model and Assess</a:t>
            </a:r>
          </a:p>
          <a:p>
            <a:pPr lvl="1"/>
            <a:r>
              <a:rPr lang="en-GB" dirty="0" smtClean="0"/>
              <a:t>SAS Institute </a:t>
            </a:r>
            <a:r>
              <a:rPr lang="en-GB" dirty="0" err="1" smtClean="0"/>
              <a:t>Inc</a:t>
            </a:r>
            <a:endParaRPr lang="en-GB" dirty="0" smtClean="0"/>
          </a:p>
          <a:p>
            <a:r>
              <a:rPr lang="en-GB" dirty="0" smtClean="0"/>
              <a:t>Sample</a:t>
            </a:r>
          </a:p>
          <a:p>
            <a:pPr lvl="1"/>
            <a:r>
              <a:rPr lang="en-GB" dirty="0" smtClean="0"/>
              <a:t>Select the dataset for modelling</a:t>
            </a:r>
          </a:p>
          <a:p>
            <a:r>
              <a:rPr lang="en-GB" dirty="0" smtClean="0"/>
              <a:t>Explore</a:t>
            </a:r>
          </a:p>
          <a:p>
            <a:pPr lvl="1"/>
            <a:r>
              <a:rPr lang="en-GB" dirty="0" smtClean="0"/>
              <a:t>Look for interesting stuff using data visualisation</a:t>
            </a:r>
          </a:p>
          <a:p>
            <a:r>
              <a:rPr lang="en-GB" dirty="0" smtClean="0"/>
              <a:t>Modify</a:t>
            </a:r>
          </a:p>
          <a:p>
            <a:pPr lvl="1"/>
            <a:r>
              <a:rPr lang="en-GB" dirty="0" smtClean="0"/>
              <a:t>Clean the data as necessary, transforming and modifying variables as appropriate</a:t>
            </a:r>
          </a:p>
          <a:p>
            <a:r>
              <a:rPr lang="en-GB" dirty="0" smtClean="0"/>
              <a:t>Model</a:t>
            </a:r>
          </a:p>
          <a:p>
            <a:pPr lvl="1"/>
            <a:r>
              <a:rPr lang="en-GB" dirty="0" smtClean="0"/>
              <a:t>Apply various data mining techniques</a:t>
            </a:r>
          </a:p>
          <a:p>
            <a:r>
              <a:rPr lang="en-GB" dirty="0" smtClean="0"/>
              <a:t>Assess</a:t>
            </a:r>
          </a:p>
          <a:p>
            <a:pPr lvl="1"/>
            <a:r>
              <a:rPr lang="en-GB" dirty="0" smtClean="0"/>
              <a:t>Evaluate the reliability and usefulness of the models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0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sz="3200" dirty="0" err="1" smtClean="0">
                <a:solidFill>
                  <a:schemeClr val="accent3"/>
                </a:solidFill>
              </a:rPr>
              <a:t>CR</a:t>
            </a:r>
            <a:r>
              <a:rPr lang="en-GB" sz="3200" dirty="0" err="1" smtClean="0"/>
              <a:t>oss</a:t>
            </a:r>
            <a:r>
              <a:rPr lang="en-GB" sz="3200" dirty="0"/>
              <a:t> </a:t>
            </a:r>
            <a:r>
              <a:rPr lang="en-GB" sz="3200" dirty="0" smtClean="0">
                <a:solidFill>
                  <a:schemeClr val="accent3"/>
                </a:solidFill>
              </a:rPr>
              <a:t>I</a:t>
            </a:r>
            <a:r>
              <a:rPr lang="en-GB" sz="3200" dirty="0" smtClean="0"/>
              <a:t>ndustry </a:t>
            </a:r>
            <a:r>
              <a:rPr lang="en-GB" sz="3200" dirty="0" smtClean="0">
                <a:solidFill>
                  <a:schemeClr val="accent3"/>
                </a:solidFill>
              </a:rPr>
              <a:t>S</a:t>
            </a:r>
            <a:r>
              <a:rPr lang="en-GB" sz="3200" dirty="0" smtClean="0"/>
              <a:t>tandard </a:t>
            </a:r>
            <a:r>
              <a:rPr lang="en-GB" sz="3200" dirty="0" smtClean="0">
                <a:solidFill>
                  <a:schemeClr val="accent3"/>
                </a:solidFill>
              </a:rPr>
              <a:t>P</a:t>
            </a:r>
            <a:r>
              <a:rPr lang="en-GB" sz="3200" dirty="0" smtClean="0"/>
              <a:t>rocess for </a:t>
            </a:r>
            <a:r>
              <a:rPr lang="en-GB" sz="3200" dirty="0" smtClean="0">
                <a:solidFill>
                  <a:schemeClr val="accent3"/>
                </a:solidFill>
              </a:rPr>
              <a:t>D</a:t>
            </a:r>
            <a:r>
              <a:rPr lang="en-GB" sz="3200" dirty="0" smtClean="0"/>
              <a:t>ata </a:t>
            </a:r>
            <a:r>
              <a:rPr lang="en-GB" sz="3200" dirty="0" smtClean="0">
                <a:solidFill>
                  <a:schemeClr val="accent3"/>
                </a:solidFill>
              </a:rPr>
              <a:t>M</a:t>
            </a:r>
            <a:r>
              <a:rPr lang="en-GB" sz="3200" dirty="0" smtClean="0"/>
              <a:t>ining</a:t>
            </a:r>
          </a:p>
          <a:p>
            <a:endParaRPr lang="en-GB" dirty="0"/>
          </a:p>
          <a:p>
            <a:r>
              <a:rPr lang="en-GB" dirty="0" smtClean="0"/>
              <a:t>Non-proprietary</a:t>
            </a:r>
          </a:p>
          <a:p>
            <a:r>
              <a:rPr lang="en-GB" dirty="0" smtClean="0"/>
              <a:t>Application/Industry-neutral</a:t>
            </a:r>
          </a:p>
          <a:p>
            <a:r>
              <a:rPr lang="en-GB" dirty="0" smtClean="0"/>
              <a:t>Tool-neutral</a:t>
            </a:r>
          </a:p>
          <a:p>
            <a:r>
              <a:rPr lang="en-GB" dirty="0" smtClean="0"/>
              <a:t>Focus on business issues as well as technical analysis</a:t>
            </a:r>
          </a:p>
          <a:p>
            <a:r>
              <a:rPr lang="en-GB" dirty="0" smtClean="0"/>
              <a:t>Framework for guidance</a:t>
            </a:r>
          </a:p>
          <a:p>
            <a:r>
              <a:rPr lang="en-GB" dirty="0" smtClean="0"/>
              <a:t>Experience base (including templates for analysis)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CRISP-DM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733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3"/>
            <a:ext cx="8229600" cy="5264961"/>
          </a:xfrm>
        </p:spPr>
        <p:txBody>
          <a:bodyPr>
            <a:normAutofit/>
          </a:bodyPr>
          <a:lstStyle/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Initiative launched in late 1996 by three “veterans” of data mining </a:t>
            </a:r>
            <a:r>
              <a:rPr lang="en-US" altLang="ko-KR" dirty="0" smtClean="0">
                <a:solidFill>
                  <a:srgbClr val="003300"/>
                </a:solidFill>
              </a:rPr>
              <a:t>market.</a:t>
            </a:r>
          </a:p>
          <a:p>
            <a:pPr marL="530670" lvl="1" indent="-274638"/>
            <a:r>
              <a:rPr lang="en-US" altLang="ko-KR" dirty="0" smtClean="0"/>
              <a:t>Daimler </a:t>
            </a:r>
            <a:r>
              <a:rPr lang="en-US" altLang="ko-KR" dirty="0"/>
              <a:t>Chrysler (then Daimler-Benz), SPSS (then ISL) , </a:t>
            </a:r>
            <a:r>
              <a:rPr lang="en-US" altLang="ko-KR" dirty="0" smtClean="0"/>
              <a:t>NCR</a:t>
            </a:r>
            <a:endParaRPr lang="en-US" altLang="ko-KR" sz="700" dirty="0"/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Developed and refined through series of </a:t>
            </a:r>
            <a:r>
              <a:rPr lang="en-US" altLang="ko-KR" dirty="0" smtClean="0">
                <a:solidFill>
                  <a:srgbClr val="003300"/>
                </a:solidFill>
              </a:rPr>
              <a:t>workshops</a:t>
            </a:r>
          </a:p>
          <a:p>
            <a:pPr marL="530670" lvl="1" indent="-274638"/>
            <a:r>
              <a:rPr lang="en-US" altLang="ko-KR" dirty="0" smtClean="0">
                <a:solidFill>
                  <a:srgbClr val="003300"/>
                </a:solidFill>
              </a:rPr>
              <a:t>1997-1999</a:t>
            </a:r>
            <a:endParaRPr lang="en-US" altLang="ko-KR" dirty="0"/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Over 300 organization contributed to the process </a:t>
            </a:r>
            <a:r>
              <a:rPr lang="en-US" altLang="ko-KR" dirty="0" smtClean="0">
                <a:solidFill>
                  <a:srgbClr val="003300"/>
                </a:solidFill>
              </a:rPr>
              <a:t>model</a:t>
            </a:r>
            <a:endParaRPr lang="en-US" altLang="ko-KR" sz="1100" dirty="0">
              <a:solidFill>
                <a:srgbClr val="003300"/>
              </a:solidFill>
            </a:endParaRPr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Published CRISP-DM 1.0</a:t>
            </a:r>
            <a:r>
              <a:rPr lang="en-US" altLang="ko-KR" dirty="0"/>
              <a:t> (1999</a:t>
            </a:r>
            <a:r>
              <a:rPr lang="en-US" altLang="ko-KR" dirty="0" smtClean="0"/>
              <a:t>)</a:t>
            </a:r>
            <a:endParaRPr lang="en-US" altLang="ko-KR" sz="1100" dirty="0"/>
          </a:p>
          <a:p>
            <a:pPr marL="274638" indent="-274638"/>
            <a:r>
              <a:rPr lang="en-US" altLang="ko-KR" dirty="0">
                <a:solidFill>
                  <a:srgbClr val="003300"/>
                </a:solidFill>
              </a:rPr>
              <a:t>Over 200 members of the CRISP-DM SIG </a:t>
            </a:r>
            <a:r>
              <a:rPr lang="en-US" altLang="ko-KR" dirty="0" smtClean="0">
                <a:solidFill>
                  <a:srgbClr val="003300"/>
                </a:solidFill>
              </a:rPr>
              <a:t>worldwide</a:t>
            </a:r>
          </a:p>
          <a:p>
            <a:pPr marL="530670" lvl="1" indent="-274638"/>
            <a:r>
              <a:rPr lang="en-US" altLang="ko-KR" b="1" dirty="0" smtClean="0"/>
              <a:t>DM </a:t>
            </a:r>
            <a:r>
              <a:rPr lang="en-US" altLang="ko-KR" b="1" dirty="0"/>
              <a:t>Vendors </a:t>
            </a:r>
            <a:r>
              <a:rPr lang="en-US" altLang="ko-KR" dirty="0"/>
              <a:t>- SPSS, NCR, IBM, SAS, SGI, Data Distilleries, </a:t>
            </a:r>
            <a:r>
              <a:rPr lang="en-US" altLang="ko-KR" dirty="0" err="1"/>
              <a:t>Syllogic</a:t>
            </a:r>
            <a:r>
              <a:rPr lang="en-US" altLang="ko-KR" dirty="0"/>
              <a:t>, </a:t>
            </a:r>
            <a:r>
              <a:rPr lang="en-US" altLang="ko-KR" dirty="0" smtClean="0"/>
              <a:t>etc.</a:t>
            </a:r>
          </a:p>
          <a:p>
            <a:pPr marL="530670" lvl="1" indent="-274638"/>
            <a:r>
              <a:rPr lang="en-US" altLang="ko-KR" b="1" dirty="0" smtClean="0"/>
              <a:t>System </a:t>
            </a:r>
            <a:r>
              <a:rPr lang="en-US" altLang="ko-KR" b="1" dirty="0"/>
              <a:t>Suppliers / consultants </a:t>
            </a:r>
            <a:r>
              <a:rPr lang="en-US" altLang="ko-KR" dirty="0"/>
              <a:t>- Cap Gemini, ICL Retail, Deloitte &amp; </a:t>
            </a:r>
            <a:r>
              <a:rPr lang="en-US" altLang="ko-KR" dirty="0" err="1"/>
              <a:t>Touche</a:t>
            </a:r>
            <a:r>
              <a:rPr lang="en-US" altLang="ko-KR" dirty="0"/>
              <a:t>, </a:t>
            </a:r>
            <a:r>
              <a:rPr lang="en-US" altLang="ko-KR" dirty="0" smtClean="0"/>
              <a:t>etc.</a:t>
            </a:r>
          </a:p>
          <a:p>
            <a:pPr marL="530670" lvl="1" indent="-274638"/>
            <a:r>
              <a:rPr lang="en-US" altLang="ko-KR" sz="2000" b="1" dirty="0" smtClean="0"/>
              <a:t>End </a:t>
            </a:r>
            <a:r>
              <a:rPr lang="en-US" altLang="ko-KR" sz="2000" b="1" dirty="0"/>
              <a:t>Users  </a:t>
            </a:r>
            <a:r>
              <a:rPr lang="en-US" altLang="ko-KR" sz="2000" dirty="0"/>
              <a:t>- BT, ABB, Lloyds Bank, </a:t>
            </a:r>
            <a:r>
              <a:rPr lang="en-US" altLang="ko-KR" sz="2000" dirty="0" err="1"/>
              <a:t>AirTouch</a:t>
            </a:r>
            <a:r>
              <a:rPr lang="en-US" altLang="ko-KR" sz="2000" dirty="0"/>
              <a:t>, Experian, etc.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Standardisation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239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3250704" cy="557824"/>
          </a:xfrm>
        </p:spPr>
        <p:txBody>
          <a:bodyPr>
            <a:normAutofit/>
          </a:bodyPr>
          <a:lstStyle/>
          <a:p>
            <a:r>
              <a:rPr lang="en-GB" dirty="0" smtClean="0"/>
              <a:t>6-phase cycle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CRISP-DM</a:t>
            </a:r>
            <a:endParaRPr lang="en-GB" dirty="0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"/>
          <a:stretch>
            <a:fillRect/>
          </a:stretch>
        </p:blipFill>
        <p:spPr>
          <a:xfrm>
            <a:off x="2970871" y="571127"/>
            <a:ext cx="5859281" cy="5834505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3118718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435280" cy="4864307"/>
          </a:xfrm>
        </p:spPr>
        <p:txBody>
          <a:bodyPr/>
          <a:lstStyle/>
          <a:p>
            <a:r>
              <a:rPr lang="en-GB" dirty="0" smtClean="0"/>
              <a:t>Business Understanding</a:t>
            </a:r>
          </a:p>
          <a:p>
            <a:pPr lvl="1"/>
            <a:r>
              <a:rPr lang="en-GB" dirty="0" smtClean="0"/>
              <a:t>Project objective &amp; requirements, DM problem definition</a:t>
            </a:r>
          </a:p>
          <a:p>
            <a:r>
              <a:rPr lang="en-GB" dirty="0" smtClean="0"/>
              <a:t>Data Understanding</a:t>
            </a:r>
          </a:p>
          <a:p>
            <a:pPr lvl="1"/>
            <a:r>
              <a:rPr lang="en-GB" dirty="0" smtClean="0"/>
              <a:t>Data collection and familiarisation, data quality review</a:t>
            </a:r>
          </a:p>
          <a:p>
            <a:r>
              <a:rPr lang="en-GB" dirty="0" smtClean="0"/>
              <a:t>Data Preparation</a:t>
            </a:r>
          </a:p>
          <a:p>
            <a:pPr lvl="1"/>
            <a:r>
              <a:rPr lang="en-GB" dirty="0" smtClean="0"/>
              <a:t>Table, record &amp; attribute selection, transformation &amp; cleaning</a:t>
            </a:r>
          </a:p>
          <a:p>
            <a:r>
              <a:rPr lang="en-GB" dirty="0" smtClean="0"/>
              <a:t>Modelling</a:t>
            </a:r>
          </a:p>
          <a:p>
            <a:pPr lvl="1"/>
            <a:r>
              <a:rPr lang="en-GB" dirty="0" smtClean="0"/>
              <a:t>Modelling techniques selection, calibration &amp; application</a:t>
            </a:r>
          </a:p>
          <a:p>
            <a:r>
              <a:rPr lang="en-GB" dirty="0" smtClean="0"/>
              <a:t>Evaluation</a:t>
            </a:r>
          </a:p>
          <a:p>
            <a:pPr lvl="1"/>
            <a:r>
              <a:rPr lang="en-GB" dirty="0" smtClean="0"/>
              <a:t>Evaluation of business &amp; issues achievements</a:t>
            </a:r>
          </a:p>
          <a:p>
            <a:r>
              <a:rPr lang="en-GB" dirty="0" smtClean="0"/>
              <a:t>Deployment</a:t>
            </a:r>
          </a:p>
          <a:p>
            <a:pPr lvl="1"/>
            <a:r>
              <a:rPr lang="en-GB" dirty="0" smtClean="0"/>
              <a:t>Deploy the results of the model and repeat as necessary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CRISP-DM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88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Business</a:t>
              </a:r>
            </a:p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543628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26376"/>
          </a:xfrm>
        </p:spPr>
        <p:txBody>
          <a:bodyPr>
            <a:normAutofit/>
          </a:bodyPr>
          <a:lstStyle/>
          <a:p>
            <a:r>
              <a:rPr lang="en-GB" dirty="0" smtClean="0"/>
              <a:t>Determine business objectives</a:t>
            </a:r>
          </a:p>
          <a:p>
            <a:pPr lvl="1"/>
            <a:r>
              <a:rPr lang="en-GB" dirty="0" smtClean="0"/>
              <a:t>Understand, from business perspective, what client wants</a:t>
            </a:r>
          </a:p>
          <a:p>
            <a:r>
              <a:rPr lang="en-GB" dirty="0" smtClean="0"/>
              <a:t>Assess situation</a:t>
            </a:r>
          </a:p>
          <a:p>
            <a:pPr lvl="1"/>
            <a:r>
              <a:rPr lang="en-GB" dirty="0" smtClean="0"/>
              <a:t>Detailed fact-finding about the resources, constraints, assumptions and other factors relating to determining the goal of the analysis</a:t>
            </a:r>
          </a:p>
          <a:p>
            <a:r>
              <a:rPr lang="en-GB" dirty="0" smtClean="0"/>
              <a:t>Determine the data mining goals</a:t>
            </a:r>
          </a:p>
          <a:p>
            <a:pPr lvl="1"/>
            <a:r>
              <a:rPr lang="en-GB" dirty="0" smtClean="0"/>
              <a:t>A </a:t>
            </a:r>
            <a:r>
              <a:rPr lang="en-GB" i="1" dirty="0" smtClean="0"/>
              <a:t>business goal</a:t>
            </a:r>
            <a:r>
              <a:rPr lang="en-GB" i="1" dirty="0"/>
              <a:t> </a:t>
            </a:r>
            <a:r>
              <a:rPr lang="en-GB" dirty="0" smtClean="0"/>
              <a:t>states an objective in business terminology, e.g. “Increase sales”</a:t>
            </a:r>
          </a:p>
          <a:p>
            <a:pPr lvl="1"/>
            <a:r>
              <a:rPr lang="en-GB" dirty="0" smtClean="0"/>
              <a:t>A </a:t>
            </a:r>
            <a:r>
              <a:rPr lang="en-GB" i="1" dirty="0" smtClean="0"/>
              <a:t>data mining goal</a:t>
            </a:r>
            <a:r>
              <a:rPr lang="en-GB" dirty="0" smtClean="0"/>
              <a:t> state it in technical terms, e.g. “Predict how many widgets a customer will buy over 3 years”</a:t>
            </a:r>
          </a:p>
          <a:p>
            <a:r>
              <a:rPr lang="en-GB" dirty="0" smtClean="0"/>
              <a:t>Produce project plan</a:t>
            </a:r>
          </a:p>
          <a:p>
            <a:pPr lvl="1"/>
            <a:r>
              <a:rPr lang="en-GB" dirty="0" smtClean="0"/>
              <a:t>Create a plan for achieving the data mining goals and therefore the business goals, via a set of stages and using a specific set of tools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1 – Business Understanding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4837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</a:t>
              </a:r>
              <a:r>
                <a:rPr lang="en-US" altLang="ko-KR" sz="1400" dirty="0">
                  <a:solidFill>
                    <a:schemeClr val="bg1"/>
                  </a:solidFill>
                </a:rPr>
                <a:t>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Data</a:t>
              </a:r>
            </a:p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312591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Collect initial data</a:t>
            </a:r>
          </a:p>
          <a:p>
            <a:pPr lvl="1"/>
            <a:r>
              <a:rPr lang="en-GB" dirty="0" smtClean="0"/>
              <a:t>Acquire the required data, from multiple sources if needed</a:t>
            </a:r>
          </a:p>
          <a:p>
            <a:r>
              <a:rPr lang="en-GB" dirty="0" smtClean="0"/>
              <a:t>Describe data</a:t>
            </a:r>
          </a:p>
          <a:p>
            <a:pPr lvl="1"/>
            <a:r>
              <a:rPr lang="en-GB" dirty="0" smtClean="0"/>
              <a:t>Examine the “surface” properties and report on the results</a:t>
            </a:r>
          </a:p>
          <a:p>
            <a:r>
              <a:rPr lang="en-GB" dirty="0" smtClean="0"/>
              <a:t>Explore the data</a:t>
            </a:r>
          </a:p>
          <a:p>
            <a:pPr lvl="1"/>
            <a:r>
              <a:rPr lang="en-GB" dirty="0" smtClean="0"/>
              <a:t>This may include querying or visualising the data to find the distribution of attributes, results of simple aggregations, properties of significant sub-populations, simple statistical analyses</a:t>
            </a:r>
          </a:p>
          <a:p>
            <a:r>
              <a:rPr lang="en-GB" dirty="0" smtClean="0"/>
              <a:t>Verify data quality</a:t>
            </a:r>
          </a:p>
          <a:p>
            <a:pPr lvl="1"/>
            <a:r>
              <a:rPr lang="en-GB" dirty="0" smtClean="0"/>
              <a:t>Examine the quality of the data for completeness, case coverage, correctness (how many errors does it contain?) and missing values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2 – Data Understanding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48741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Data</a:t>
              </a:r>
            </a:p>
            <a:p>
              <a:pPr algn="ctr"/>
              <a:r>
                <a:rPr lang="en-US" altLang="ko-KR" sz="1300" dirty="0">
                  <a:solidFill>
                    <a:schemeClr val="bg1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9588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 data</a:t>
            </a:r>
          </a:p>
          <a:p>
            <a:pPr lvl="1"/>
            <a:r>
              <a:rPr lang="en-GB" dirty="0" smtClean="0"/>
              <a:t>Decide on the records and attributes to be used, giving consideration to data volume, quality and types</a:t>
            </a:r>
          </a:p>
          <a:p>
            <a:r>
              <a:rPr lang="en-GB" dirty="0" smtClean="0"/>
              <a:t>Clean data</a:t>
            </a:r>
          </a:p>
          <a:p>
            <a:pPr lvl="1"/>
            <a:r>
              <a:rPr lang="en-GB" dirty="0" smtClean="0"/>
              <a:t>Raise the data quality to the level required</a:t>
            </a:r>
          </a:p>
          <a:p>
            <a:r>
              <a:rPr lang="en-GB" dirty="0" smtClean="0"/>
              <a:t>Construct data</a:t>
            </a:r>
          </a:p>
          <a:p>
            <a:pPr lvl="1"/>
            <a:r>
              <a:rPr lang="en-GB" dirty="0" smtClean="0"/>
              <a:t>Create any derived or transformed attributes</a:t>
            </a:r>
          </a:p>
          <a:p>
            <a:r>
              <a:rPr lang="en-GB" dirty="0" smtClean="0"/>
              <a:t>Integrate data</a:t>
            </a:r>
          </a:p>
          <a:p>
            <a:pPr lvl="1"/>
            <a:r>
              <a:rPr lang="en-GB" dirty="0" smtClean="0"/>
              <a:t>Combine data from multiple sources as appropriate</a:t>
            </a:r>
          </a:p>
          <a:p>
            <a:r>
              <a:rPr lang="en-GB" dirty="0" smtClean="0"/>
              <a:t>Format data</a:t>
            </a:r>
          </a:p>
          <a:p>
            <a:pPr lvl="1"/>
            <a:r>
              <a:rPr lang="en-GB" dirty="0" smtClean="0"/>
              <a:t>Make any changes necessary to allow the data to be read by the analysis tool chosen; this is syntactic, rather than semantic, modification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3 – Data Preparation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357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10236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 modelling technique</a:t>
            </a:r>
          </a:p>
          <a:p>
            <a:pPr lvl="1"/>
            <a:r>
              <a:rPr lang="en-GB" dirty="0" smtClean="0"/>
              <a:t>Select the specific technique, e.g. building a decision tree with C4.5. Repeat for each individual technique used</a:t>
            </a:r>
          </a:p>
          <a:p>
            <a:r>
              <a:rPr lang="en-GB" dirty="0" smtClean="0"/>
              <a:t>Generate test design</a:t>
            </a:r>
          </a:p>
          <a:p>
            <a:pPr lvl="1"/>
            <a:r>
              <a:rPr lang="en-GB" dirty="0" smtClean="0"/>
              <a:t>Define a procedure to test the model’s quality &amp; validity, e.g. create the model on a training dataset and test on a separate dataset</a:t>
            </a:r>
          </a:p>
          <a:p>
            <a:r>
              <a:rPr lang="en-GB" dirty="0" smtClean="0"/>
              <a:t>Build model</a:t>
            </a:r>
          </a:p>
          <a:p>
            <a:pPr lvl="1"/>
            <a:r>
              <a:rPr lang="en-GB" dirty="0" smtClean="0"/>
              <a:t>Run the modelling tool to create one or more models</a:t>
            </a:r>
          </a:p>
          <a:p>
            <a:r>
              <a:rPr lang="en-GB" dirty="0" smtClean="0"/>
              <a:t>Assess model</a:t>
            </a:r>
          </a:p>
          <a:p>
            <a:pPr lvl="1"/>
            <a:r>
              <a:rPr lang="en-GB" dirty="0" smtClean="0"/>
              <a:t>Interpret the model with reference to the analyst’s domain knowledge, the data mining success criteria, and the desired test design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4 - Modelling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7723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chemeClr val="bg1"/>
                  </a:solidFill>
                </a:rPr>
                <a:t> 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423956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Evaluate results</a:t>
            </a:r>
          </a:p>
          <a:p>
            <a:pPr lvl="1"/>
            <a:r>
              <a:rPr lang="en-GB" dirty="0" smtClean="0"/>
              <a:t>Determine if the model meets the business objectives; if possible test against new real-world data</a:t>
            </a:r>
          </a:p>
          <a:p>
            <a:r>
              <a:rPr lang="en-GB" dirty="0" smtClean="0"/>
              <a:t>Review process</a:t>
            </a:r>
          </a:p>
          <a:p>
            <a:pPr lvl="1"/>
            <a:r>
              <a:rPr lang="en-GB" dirty="0" smtClean="0"/>
              <a:t>Check that the model has been built correctly and with the correct data; perform quality assurance checks</a:t>
            </a:r>
          </a:p>
          <a:p>
            <a:r>
              <a:rPr lang="en-GB" dirty="0" smtClean="0"/>
              <a:t>Determine next steps</a:t>
            </a:r>
          </a:p>
          <a:p>
            <a:pPr lvl="1"/>
            <a:r>
              <a:rPr lang="en-GB" dirty="0" smtClean="0"/>
              <a:t>Decide at this point if further iterations of the data mining cycle are required, or if the results can be deployed and the project completed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5 - Evaluation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1254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Phases &amp; Tasks</a:t>
            </a:r>
            <a:endParaRPr lang="en-GB" dirty="0"/>
          </a:p>
        </p:txBody>
      </p:sp>
      <p:grpSp>
        <p:nvGrpSpPr>
          <p:cNvPr id="5" name="Group 102"/>
          <p:cNvGrpSpPr>
            <a:grpSpLocks/>
          </p:cNvGrpSpPr>
          <p:nvPr/>
        </p:nvGrpSpPr>
        <p:grpSpPr bwMode="auto">
          <a:xfrm>
            <a:off x="251469" y="1124744"/>
            <a:ext cx="8595919" cy="804287"/>
            <a:chOff x="476" y="935"/>
            <a:chExt cx="5171" cy="454"/>
          </a:xfrm>
        </p:grpSpPr>
        <p:sp>
          <p:nvSpPr>
            <p:cNvPr id="6" name="AutoShape 8"/>
            <p:cNvSpPr>
              <a:spLocks noChangeArrowheads="1"/>
            </p:cNvSpPr>
            <p:nvPr/>
          </p:nvSpPr>
          <p:spPr bwMode="auto">
            <a:xfrm>
              <a:off x="476" y="935"/>
              <a:ext cx="1088" cy="453"/>
            </a:xfrm>
            <a:prstGeom prst="homePlate">
              <a:avLst>
                <a:gd name="adj" fmla="val 6004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Business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Understanding</a:t>
              </a:r>
            </a:p>
          </p:txBody>
        </p:sp>
        <p:sp>
          <p:nvSpPr>
            <p:cNvPr id="7" name="AutoShape 31"/>
            <p:cNvSpPr>
              <a:spLocks noChangeArrowheads="1"/>
            </p:cNvSpPr>
            <p:nvPr/>
          </p:nvSpPr>
          <p:spPr bwMode="auto">
            <a:xfrm>
              <a:off x="1338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Understanding</a:t>
              </a:r>
            </a:p>
          </p:txBody>
        </p:sp>
        <p:sp>
          <p:nvSpPr>
            <p:cNvPr id="8" name="AutoShape 35"/>
            <p:cNvSpPr>
              <a:spLocks noChangeArrowheads="1"/>
            </p:cNvSpPr>
            <p:nvPr/>
          </p:nvSpPr>
          <p:spPr bwMode="auto">
            <a:xfrm>
              <a:off x="2154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Data</a:t>
              </a:r>
            </a:p>
            <a:p>
              <a:pPr algn="ctr"/>
              <a:r>
                <a:rPr lang="en-US" altLang="ko-KR" sz="1300">
                  <a:solidFill>
                    <a:srgbClr val="003300"/>
                  </a:solidFill>
                </a:rPr>
                <a:t>     Preparation</a:t>
              </a:r>
            </a:p>
          </p:txBody>
        </p:sp>
        <p:sp>
          <p:nvSpPr>
            <p:cNvPr id="9" name="AutoShape 36"/>
            <p:cNvSpPr>
              <a:spLocks noChangeArrowheads="1"/>
            </p:cNvSpPr>
            <p:nvPr/>
          </p:nvSpPr>
          <p:spPr bwMode="auto">
            <a:xfrm>
              <a:off x="2971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 smtClean="0">
                  <a:solidFill>
                    <a:srgbClr val="003300"/>
                  </a:solidFill>
                </a:rPr>
                <a:t>Modelling</a:t>
              </a:r>
              <a:endParaRPr lang="en-US" altLang="ko-KR" sz="1300" dirty="0">
                <a:solidFill>
                  <a:srgbClr val="003300"/>
                </a:solidFill>
              </a:endParaRPr>
            </a:p>
          </p:txBody>
        </p:sp>
        <p:sp>
          <p:nvSpPr>
            <p:cNvPr id="10" name="AutoShape 37"/>
            <p:cNvSpPr>
              <a:spLocks noChangeArrowheads="1"/>
            </p:cNvSpPr>
            <p:nvPr/>
          </p:nvSpPr>
          <p:spPr bwMode="auto">
            <a:xfrm>
              <a:off x="4604" y="935"/>
              <a:ext cx="1043" cy="454"/>
            </a:xfrm>
            <a:prstGeom prst="chevron">
              <a:avLst>
                <a:gd name="adj" fmla="val 57434"/>
              </a:avLst>
            </a:prstGeom>
            <a:ln>
              <a:headEnd/>
              <a:tailEnd/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wrap="none" anchor="ctr"/>
            <a:lstStyle/>
            <a:p>
              <a:pPr algn="ctr"/>
              <a:r>
                <a:rPr lang="en-US" altLang="ko-KR" sz="1400" dirty="0">
                  <a:solidFill>
                    <a:srgbClr val="003300"/>
                  </a:solidFill>
                </a:rPr>
                <a:t>     </a:t>
              </a:r>
              <a:r>
                <a:rPr lang="en-US" altLang="ko-KR" sz="1300" dirty="0">
                  <a:solidFill>
                    <a:schemeClr val="bg1"/>
                  </a:solidFill>
                </a:rPr>
                <a:t>Deployment</a:t>
              </a:r>
            </a:p>
          </p:txBody>
        </p:sp>
        <p:sp>
          <p:nvSpPr>
            <p:cNvPr id="11" name="AutoShape 38"/>
            <p:cNvSpPr>
              <a:spLocks noChangeArrowheads="1"/>
            </p:cNvSpPr>
            <p:nvPr/>
          </p:nvSpPr>
          <p:spPr bwMode="auto">
            <a:xfrm>
              <a:off x="3787" y="935"/>
              <a:ext cx="1043" cy="454"/>
            </a:xfrm>
            <a:prstGeom prst="chevron">
              <a:avLst>
                <a:gd name="adj" fmla="val 57434"/>
              </a:avLst>
            </a:prstGeom>
            <a:solidFill>
              <a:srgbClr val="99CC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400">
                  <a:solidFill>
                    <a:srgbClr val="003300"/>
                  </a:solidFill>
                </a:rPr>
                <a:t>     </a:t>
              </a:r>
              <a:r>
                <a:rPr lang="en-US" altLang="ko-KR" sz="1300">
                  <a:solidFill>
                    <a:srgbClr val="003300"/>
                  </a:solidFill>
                </a:rPr>
                <a:t>Evaluation</a:t>
              </a:r>
            </a:p>
          </p:txBody>
        </p:sp>
      </p:grpSp>
      <p:grpSp>
        <p:nvGrpSpPr>
          <p:cNvPr id="12" name="Group 103"/>
          <p:cNvGrpSpPr>
            <a:grpSpLocks/>
          </p:cNvGrpSpPr>
          <p:nvPr/>
        </p:nvGrpSpPr>
        <p:grpSpPr bwMode="auto">
          <a:xfrm>
            <a:off x="395932" y="2060922"/>
            <a:ext cx="7992492" cy="3456310"/>
            <a:chOff x="567" y="1434"/>
            <a:chExt cx="4808" cy="1951"/>
          </a:xfrm>
        </p:grpSpPr>
        <p:sp>
          <p:nvSpPr>
            <p:cNvPr id="13" name="AutoShape 40"/>
            <p:cNvSpPr>
              <a:spLocks noChangeArrowheads="1"/>
            </p:cNvSpPr>
            <p:nvPr/>
          </p:nvSpPr>
          <p:spPr bwMode="auto">
            <a:xfrm>
              <a:off x="2200" y="3067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Format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4" name="AutoShape 73"/>
            <p:cNvSpPr>
              <a:spLocks noChangeArrowheads="1"/>
            </p:cNvSpPr>
            <p:nvPr/>
          </p:nvSpPr>
          <p:spPr bwMode="auto">
            <a:xfrm>
              <a:off x="2200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Integrate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5" name="AutoShape 74"/>
            <p:cNvSpPr>
              <a:spLocks noChangeArrowheads="1"/>
            </p:cNvSpPr>
            <p:nvPr/>
          </p:nvSpPr>
          <p:spPr bwMode="auto">
            <a:xfrm>
              <a:off x="2200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Construct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6" name="AutoShape 75"/>
            <p:cNvSpPr>
              <a:spLocks noChangeArrowheads="1"/>
            </p:cNvSpPr>
            <p:nvPr/>
          </p:nvSpPr>
          <p:spPr bwMode="auto">
            <a:xfrm>
              <a:off x="2200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Clean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7" name="AutoShape 76"/>
            <p:cNvSpPr>
              <a:spLocks noChangeArrowheads="1"/>
            </p:cNvSpPr>
            <p:nvPr/>
          </p:nvSpPr>
          <p:spPr bwMode="auto">
            <a:xfrm>
              <a:off x="2200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18" name="AutoShape 77"/>
            <p:cNvSpPr>
              <a:spLocks noChangeArrowheads="1"/>
            </p:cNvSpPr>
            <p:nvPr/>
          </p:nvSpPr>
          <p:spPr bwMode="auto">
            <a:xfrm>
              <a:off x="567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Business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Objectives</a:t>
              </a:r>
            </a:p>
          </p:txBody>
        </p:sp>
        <p:sp>
          <p:nvSpPr>
            <p:cNvPr id="19" name="AutoShape 78"/>
            <p:cNvSpPr>
              <a:spLocks noChangeArrowheads="1"/>
            </p:cNvSpPr>
            <p:nvPr/>
          </p:nvSpPr>
          <p:spPr bwMode="auto">
            <a:xfrm>
              <a:off x="4649" y="2659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</a:t>
              </a:r>
            </a:p>
          </p:txBody>
        </p:sp>
        <p:sp>
          <p:nvSpPr>
            <p:cNvPr id="20" name="AutoShape 79"/>
            <p:cNvSpPr>
              <a:spLocks noChangeArrowheads="1"/>
            </p:cNvSpPr>
            <p:nvPr/>
          </p:nvSpPr>
          <p:spPr bwMode="auto">
            <a:xfrm>
              <a:off x="4649" y="2251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Final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Report</a:t>
              </a:r>
            </a:p>
          </p:txBody>
        </p:sp>
        <p:sp>
          <p:nvSpPr>
            <p:cNvPr id="21" name="AutoShape 80"/>
            <p:cNvSpPr>
              <a:spLocks noChangeArrowheads="1"/>
            </p:cNvSpPr>
            <p:nvPr/>
          </p:nvSpPr>
          <p:spPr bwMode="auto">
            <a:xfrm>
              <a:off x="4649" y="1842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Plan </a:t>
              </a:r>
              <a:r>
                <a:rPr lang="en-US" altLang="ko-KR" sz="1100" dirty="0" smtClean="0">
                  <a:solidFill>
                    <a:schemeClr val="tx1"/>
                  </a:solidFill>
                </a:rPr>
                <a:t>Monitoring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&amp;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Maintenance</a:t>
              </a:r>
            </a:p>
          </p:txBody>
        </p:sp>
        <p:sp>
          <p:nvSpPr>
            <p:cNvPr id="22" name="AutoShape 82"/>
            <p:cNvSpPr>
              <a:spLocks noChangeArrowheads="1"/>
            </p:cNvSpPr>
            <p:nvPr/>
          </p:nvSpPr>
          <p:spPr bwMode="auto">
            <a:xfrm>
              <a:off x="4649" y="1434"/>
              <a:ext cx="726" cy="318"/>
            </a:xfrm>
            <a:prstGeom prst="flowChartProcess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Plan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Deployment</a:t>
              </a:r>
            </a:p>
          </p:txBody>
        </p:sp>
        <p:sp>
          <p:nvSpPr>
            <p:cNvPr id="23" name="AutoShape 83"/>
            <p:cNvSpPr>
              <a:spLocks noChangeArrowheads="1"/>
            </p:cNvSpPr>
            <p:nvPr/>
          </p:nvSpPr>
          <p:spPr bwMode="auto">
            <a:xfrm>
              <a:off x="383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Next Steps</a:t>
              </a:r>
            </a:p>
          </p:txBody>
        </p:sp>
        <p:sp>
          <p:nvSpPr>
            <p:cNvPr id="24" name="AutoShape 84"/>
            <p:cNvSpPr>
              <a:spLocks noChangeArrowheads="1"/>
            </p:cNvSpPr>
            <p:nvPr/>
          </p:nvSpPr>
          <p:spPr bwMode="auto">
            <a:xfrm>
              <a:off x="383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Review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Process</a:t>
              </a:r>
            </a:p>
          </p:txBody>
        </p:sp>
        <p:sp>
          <p:nvSpPr>
            <p:cNvPr id="25" name="AutoShape 85"/>
            <p:cNvSpPr>
              <a:spLocks noChangeArrowheads="1"/>
            </p:cNvSpPr>
            <p:nvPr/>
          </p:nvSpPr>
          <p:spPr bwMode="auto">
            <a:xfrm>
              <a:off x="383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Evaluate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Results</a:t>
              </a:r>
            </a:p>
          </p:txBody>
        </p:sp>
        <p:sp>
          <p:nvSpPr>
            <p:cNvPr id="26" name="AutoShape 86"/>
            <p:cNvSpPr>
              <a:spLocks noChangeArrowheads="1"/>
            </p:cNvSpPr>
            <p:nvPr/>
          </p:nvSpPr>
          <p:spPr bwMode="auto">
            <a:xfrm>
              <a:off x="3016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7" name="AutoShape 87"/>
            <p:cNvSpPr>
              <a:spLocks noChangeArrowheads="1"/>
            </p:cNvSpPr>
            <p:nvPr/>
          </p:nvSpPr>
          <p:spPr bwMode="auto">
            <a:xfrm>
              <a:off x="3016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Build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Model</a:t>
              </a:r>
            </a:p>
          </p:txBody>
        </p:sp>
        <p:sp>
          <p:nvSpPr>
            <p:cNvPr id="28" name="AutoShape 88"/>
            <p:cNvSpPr>
              <a:spLocks noChangeArrowheads="1"/>
            </p:cNvSpPr>
            <p:nvPr/>
          </p:nvSpPr>
          <p:spPr bwMode="auto">
            <a:xfrm>
              <a:off x="3016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Generate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Test Design</a:t>
              </a:r>
            </a:p>
          </p:txBody>
        </p:sp>
        <p:sp>
          <p:nvSpPr>
            <p:cNvPr id="29" name="AutoShape 89"/>
            <p:cNvSpPr>
              <a:spLocks noChangeArrowheads="1"/>
            </p:cNvSpPr>
            <p:nvPr/>
          </p:nvSpPr>
          <p:spPr bwMode="auto">
            <a:xfrm>
              <a:off x="3016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Select</a:t>
              </a:r>
            </a:p>
            <a:p>
              <a:pPr algn="ctr"/>
              <a:r>
                <a:rPr lang="en-US" altLang="ko-KR" sz="1100" dirty="0" smtClean="0">
                  <a:solidFill>
                    <a:schemeClr val="tx1"/>
                  </a:solidFill>
                </a:rPr>
                <a:t>Modelling</a:t>
              </a:r>
              <a:endParaRPr lang="en-US" altLang="ko-KR" sz="1100" dirty="0">
                <a:solidFill>
                  <a:schemeClr val="tx1"/>
                </a:solidFill>
              </a:endParaRP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Technique</a:t>
              </a:r>
            </a:p>
          </p:txBody>
        </p:sp>
        <p:sp>
          <p:nvSpPr>
            <p:cNvPr id="30" name="AutoShape 95"/>
            <p:cNvSpPr>
              <a:spLocks noChangeArrowheads="1"/>
            </p:cNvSpPr>
            <p:nvPr/>
          </p:nvSpPr>
          <p:spPr bwMode="auto">
            <a:xfrm>
              <a:off x="567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Assess</a:t>
              </a:r>
            </a:p>
            <a:p>
              <a:pPr algn="ctr"/>
              <a:r>
                <a:rPr lang="en-US" altLang="ko-KR" sz="1100" dirty="0">
                  <a:solidFill>
                    <a:schemeClr val="tx1"/>
                  </a:solidFill>
                </a:rPr>
                <a:t>Situation</a:t>
              </a:r>
            </a:p>
          </p:txBody>
        </p:sp>
        <p:sp>
          <p:nvSpPr>
            <p:cNvPr id="31" name="AutoShape 96"/>
            <p:cNvSpPr>
              <a:spLocks noChangeArrowheads="1"/>
            </p:cNvSpPr>
            <p:nvPr/>
          </p:nvSpPr>
          <p:spPr bwMode="auto">
            <a:xfrm>
              <a:off x="1383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Explore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2" name="AutoShape 97"/>
            <p:cNvSpPr>
              <a:spLocks noChangeArrowheads="1"/>
            </p:cNvSpPr>
            <p:nvPr/>
          </p:nvSpPr>
          <p:spPr bwMode="auto">
            <a:xfrm>
              <a:off x="1383" y="1842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Describe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3" name="AutoShape 98"/>
            <p:cNvSpPr>
              <a:spLocks noChangeArrowheads="1"/>
            </p:cNvSpPr>
            <p:nvPr/>
          </p:nvSpPr>
          <p:spPr bwMode="auto">
            <a:xfrm>
              <a:off x="1383" y="1434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Collect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Initial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</p:txBody>
        </p:sp>
        <p:sp>
          <p:nvSpPr>
            <p:cNvPr id="34" name="AutoShape 99"/>
            <p:cNvSpPr>
              <a:spLocks noChangeArrowheads="1"/>
            </p:cNvSpPr>
            <p:nvPr/>
          </p:nvSpPr>
          <p:spPr bwMode="auto">
            <a:xfrm>
              <a:off x="567" y="2251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Determine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 Mining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Goals</a:t>
              </a:r>
            </a:p>
          </p:txBody>
        </p:sp>
        <p:sp>
          <p:nvSpPr>
            <p:cNvPr id="35" name="AutoShape 100"/>
            <p:cNvSpPr>
              <a:spLocks noChangeArrowheads="1"/>
            </p:cNvSpPr>
            <p:nvPr/>
          </p:nvSpPr>
          <p:spPr bwMode="auto">
            <a:xfrm>
              <a:off x="1383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Verify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Data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Quality</a:t>
              </a:r>
            </a:p>
          </p:txBody>
        </p:sp>
        <p:sp>
          <p:nvSpPr>
            <p:cNvPr id="36" name="AutoShape 101"/>
            <p:cNvSpPr>
              <a:spLocks noChangeArrowheads="1"/>
            </p:cNvSpPr>
            <p:nvPr/>
          </p:nvSpPr>
          <p:spPr bwMode="auto">
            <a:xfrm>
              <a:off x="567" y="2659"/>
              <a:ext cx="726" cy="318"/>
            </a:xfrm>
            <a:prstGeom prst="flowChartProcess">
              <a:avLst/>
            </a:prstGeom>
            <a:solidFill>
              <a:srgbClr val="CC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Produce</a:t>
              </a:r>
            </a:p>
            <a:p>
              <a:pPr algn="ctr"/>
              <a:r>
                <a:rPr lang="en-US" altLang="ko-KR" sz="1100">
                  <a:solidFill>
                    <a:schemeClr val="tx1"/>
                  </a:solidFill>
                </a:rPr>
                <a:t>Project Plan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486512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 deployment</a:t>
            </a:r>
          </a:p>
          <a:p>
            <a:pPr lvl="1"/>
            <a:r>
              <a:rPr lang="en-GB" dirty="0" smtClean="0"/>
              <a:t>Create a strategy for deploying the results of the evaluation</a:t>
            </a:r>
          </a:p>
          <a:p>
            <a:r>
              <a:rPr lang="en-GB" dirty="0" smtClean="0"/>
              <a:t>Plan monitoring &amp; maintenance</a:t>
            </a:r>
          </a:p>
          <a:p>
            <a:pPr lvl="1"/>
            <a:r>
              <a:rPr lang="en-GB" dirty="0" smtClean="0"/>
              <a:t>This is important if the data mining results are to be used in the day-to-day running of the business; plan for how to monitor that the results are being used correctly</a:t>
            </a:r>
          </a:p>
          <a:p>
            <a:r>
              <a:rPr lang="en-GB" dirty="0" smtClean="0"/>
              <a:t>Produce final report</a:t>
            </a:r>
          </a:p>
          <a:p>
            <a:pPr lvl="1"/>
            <a:r>
              <a:rPr lang="en-GB" dirty="0" smtClean="0"/>
              <a:t>This may either be a summary of the project and its experiences, or it may be a comprehensive presentation of the data mining process and results</a:t>
            </a:r>
          </a:p>
          <a:p>
            <a:r>
              <a:rPr lang="en-GB" dirty="0" smtClean="0"/>
              <a:t>Review project</a:t>
            </a:r>
          </a:p>
          <a:p>
            <a:pPr lvl="1"/>
            <a:r>
              <a:rPr lang="en-GB" dirty="0" smtClean="0"/>
              <a:t>Assess what went right, what went wrong, what was done well, and what needs to be improved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6 - Deployment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6073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250704" cy="5094327"/>
          </a:xfrm>
        </p:spPr>
        <p:txBody>
          <a:bodyPr>
            <a:normAutofit/>
          </a:bodyPr>
          <a:lstStyle/>
          <a:p>
            <a:r>
              <a:rPr lang="en-GB" dirty="0" smtClean="0"/>
              <a:t>6-phase cycle</a:t>
            </a:r>
          </a:p>
          <a:p>
            <a:r>
              <a:rPr lang="en-GB" dirty="0" smtClean="0"/>
              <a:t>Multiple iteration through 5 of the stages </a:t>
            </a:r>
          </a:p>
          <a:p>
            <a:pPr lvl="1"/>
            <a:r>
              <a:rPr lang="en-GB" dirty="0" smtClean="0"/>
              <a:t>Business understanding</a:t>
            </a:r>
          </a:p>
          <a:p>
            <a:pPr lvl="1"/>
            <a:r>
              <a:rPr lang="en-GB" dirty="0" smtClean="0"/>
              <a:t>Data understanding</a:t>
            </a:r>
          </a:p>
          <a:p>
            <a:pPr lvl="1"/>
            <a:r>
              <a:rPr lang="en-GB" dirty="0" smtClean="0"/>
              <a:t>Data preparation</a:t>
            </a:r>
          </a:p>
          <a:p>
            <a:pPr lvl="1"/>
            <a:r>
              <a:rPr lang="en-GB" dirty="0" smtClean="0"/>
              <a:t>Modelling</a:t>
            </a:r>
          </a:p>
          <a:p>
            <a:pPr lvl="1"/>
            <a:r>
              <a:rPr lang="en-GB" dirty="0" smtClean="0"/>
              <a:t>Evaluation</a:t>
            </a:r>
          </a:p>
          <a:p>
            <a:r>
              <a:rPr lang="en-GB" dirty="0" smtClean="0"/>
              <a:t>Final deployment stage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CRISP-DM</a:t>
            </a:r>
            <a:endParaRPr lang="en-GB" dirty="0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"/>
          <a:stretch>
            <a:fillRect/>
          </a:stretch>
        </p:blipFill>
        <p:spPr>
          <a:xfrm>
            <a:off x="3863044" y="571127"/>
            <a:ext cx="4967108" cy="4946105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3994926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session: Approaches, Problems and Patterns</a:t>
            </a:r>
          </a:p>
          <a:p>
            <a:endParaRPr lang="en-GB" dirty="0" smtClean="0"/>
          </a:p>
          <a:p>
            <a:r>
              <a:rPr lang="en-GB" dirty="0" smtClean="0"/>
              <a:t>Homework: Start looking for an appropriately-sized data set of interest to you. This should contain a minimum </a:t>
            </a:r>
            <a:r>
              <a:rPr lang="en-GB" smtClean="0"/>
              <a:t>of </a:t>
            </a:r>
            <a:r>
              <a:rPr lang="en-GB" smtClean="0"/>
              <a:t>15</a:t>
            </a:r>
            <a:r>
              <a:rPr lang="en-GB" smtClean="0"/>
              <a:t>000 </a:t>
            </a:r>
            <a:r>
              <a:rPr lang="en-GB" dirty="0" smtClean="0"/>
              <a:t>records </a:t>
            </a:r>
            <a:r>
              <a:rPr lang="en-GB" dirty="0" smtClean="0"/>
              <a:t>and </a:t>
            </a:r>
            <a:r>
              <a:rPr lang="en-GB" dirty="0" smtClean="0"/>
              <a:t>12 </a:t>
            </a:r>
            <a:r>
              <a:rPr lang="en-GB" dirty="0" smtClean="0"/>
              <a:t>attributes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3222</TotalTime>
  <Words>1659</Words>
  <Application>Microsoft Office PowerPoint</Application>
  <PresentationFormat>On-screen Show (4:3)</PresentationFormat>
  <Paragraphs>612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6" baseType="lpstr">
      <vt:lpstr>맑은 고딕</vt:lpstr>
      <vt:lpstr>SimSun</vt:lpstr>
      <vt:lpstr>Arial</vt:lpstr>
      <vt:lpstr>Arial Narrow</vt:lpstr>
      <vt:lpstr>Calibri</vt:lpstr>
      <vt:lpstr>Helvetica</vt:lpstr>
      <vt:lpstr>Lucida Sans Unicode</vt:lpstr>
      <vt:lpstr>Verdana</vt:lpstr>
      <vt:lpstr>Wingdings 2</vt:lpstr>
      <vt:lpstr>Wingdings 3</vt:lpstr>
      <vt:lpstr>Concourse</vt:lpstr>
      <vt:lpstr>Data Mining &amp; Visualisation</vt:lpstr>
      <vt:lpstr>Data Mining Process</vt:lpstr>
      <vt:lpstr>Data Mining Process</vt:lpstr>
      <vt:lpstr>Data Mining Process</vt:lpstr>
      <vt:lpstr>Data Mining Process</vt:lpstr>
      <vt:lpstr>Data Mining Process</vt:lpstr>
      <vt:lpstr>SEMMA</vt:lpstr>
      <vt:lpstr>CRISP-DM</vt:lpstr>
      <vt:lpstr>Process Standardisation</vt:lpstr>
      <vt:lpstr>CRISP-DM</vt:lpstr>
      <vt:lpstr>CRISP-DM</vt:lpstr>
      <vt:lpstr>Phases &amp; Tasks</vt:lpstr>
      <vt:lpstr>Phase 1 – Business Understanding</vt:lpstr>
      <vt:lpstr>Phases &amp; Tasks</vt:lpstr>
      <vt:lpstr>Phase 2 – Data Understanding</vt:lpstr>
      <vt:lpstr>Phases &amp; Tasks</vt:lpstr>
      <vt:lpstr>Phase 3 – Data Preparation</vt:lpstr>
      <vt:lpstr>Phases &amp; Tasks</vt:lpstr>
      <vt:lpstr>Phase 4 - Modelling</vt:lpstr>
      <vt:lpstr>Phases &amp; Tasks</vt:lpstr>
      <vt:lpstr>Phase 5 - Evaluation</vt:lpstr>
      <vt:lpstr>Phases &amp; Tasks</vt:lpstr>
      <vt:lpstr>Phase 6 - Deployment</vt:lpstr>
      <vt:lpstr>CRISP-DM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216</cp:revision>
  <dcterms:created xsi:type="dcterms:W3CDTF">2011-09-13T10:27:46Z</dcterms:created>
  <dcterms:modified xsi:type="dcterms:W3CDTF">2021-01-28T09:03:09Z</dcterms:modified>
</cp:coreProperties>
</file>