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1" r:id="rId1"/>
  </p:sldMasterIdLst>
  <p:notesMasterIdLst>
    <p:notesMasterId r:id="rId12"/>
  </p:notesMasterIdLst>
  <p:sldIdLst>
    <p:sldId id="281" r:id="rId2"/>
    <p:sldId id="282" r:id="rId3"/>
    <p:sldId id="273" r:id="rId4"/>
    <p:sldId id="278" r:id="rId5"/>
    <p:sldId id="274" r:id="rId6"/>
    <p:sldId id="275" r:id="rId7"/>
    <p:sldId id="276" r:id="rId8"/>
    <p:sldId id="279" r:id="rId9"/>
    <p:sldId id="260" r:id="rId10"/>
    <p:sldId id="27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971FFC9-629B-4BF2-9BA6-6749AA025D30}">
          <p14:sldIdLst>
            <p14:sldId id="281"/>
            <p14:sldId id="282"/>
            <p14:sldId id="273"/>
            <p14:sldId id="278"/>
            <p14:sldId id="274"/>
            <p14:sldId id="275"/>
            <p14:sldId id="276"/>
            <p14:sldId id="279"/>
            <p14:sldId id="260"/>
            <p14:sldId id="271"/>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60" autoAdjust="0"/>
    <p:restoredTop sz="95256" autoAdjust="0"/>
  </p:normalViewPr>
  <p:slideViewPr>
    <p:cSldViewPr snapToGrid="0" snapToObjects="1">
      <p:cViewPr varScale="1">
        <p:scale>
          <a:sx n="82" d="100"/>
          <a:sy n="82" d="100"/>
        </p:scale>
        <p:origin x="216"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DCBE42-BE21-46FA-90D6-A13866A3CB0D}" type="datetimeFigureOut">
              <a:rPr lang="en-IN" smtClean="0"/>
              <a:t>07-12-2021</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168C0D-2B9B-4178-BDE5-71EAC9DA475E}" type="slidenum">
              <a:rPr lang="en-IN" smtClean="0"/>
              <a:t>‹#›</a:t>
            </a:fld>
            <a:endParaRPr lang="en-IN"/>
          </a:p>
        </p:txBody>
      </p:sp>
    </p:spTree>
    <p:extLst>
      <p:ext uri="{BB962C8B-B14F-4D97-AF65-F5344CB8AC3E}">
        <p14:creationId xmlns:p14="http://schemas.microsoft.com/office/powerpoint/2010/main" val="504773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Introduction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solidFill>
                  <a:srgbClr val="7030A0"/>
                </a:solidFill>
              </a:rPr>
              <a:t>Skills encourage students to become more efficient learners</a:t>
            </a:r>
            <a:r>
              <a:rPr lang="en-IN" sz="1200" kern="1200" dirty="0">
                <a:solidFill>
                  <a:schemeClr val="tx1"/>
                </a:solidFill>
                <a:effectLst/>
                <a:latin typeface="+mn-lt"/>
                <a:ea typeface="+mn-ea"/>
                <a:cs typeface="+mn-cs"/>
              </a:rPr>
              <a:t>. So, academic and employability skills are important. Academic skills are the collection of the study habits, tools of time management and also learning strategies which support students absorb and learn school lessons.</a:t>
            </a:r>
            <a:r>
              <a:rPr lang="en-US" dirty="0">
                <a:solidFill>
                  <a:schemeClr val="tx1">
                    <a:lumMod val="75000"/>
                    <a:lumOff val="25000"/>
                  </a:schemeClr>
                </a:solidFill>
                <a:latin typeface="Times New Roman" panose="02020603050405020304" pitchFamily="18" charset="0"/>
                <a:cs typeface="Times New Roman" panose="02020603050405020304" pitchFamily="18" charset="0"/>
              </a:rPr>
              <a:t> </a:t>
            </a:r>
            <a:r>
              <a:rPr lang="en-IN" dirty="0"/>
              <a:t>The common academic</a:t>
            </a:r>
            <a:r>
              <a:rPr lang="en-IN" baseline="0" dirty="0"/>
              <a:t> and employability skills are social </a:t>
            </a:r>
            <a:r>
              <a:rPr lang="en-IN" baseline="0" dirty="0" err="1"/>
              <a:t>responsabillity</a:t>
            </a:r>
            <a:r>
              <a:rPr lang="en-IN" baseline="0" dirty="0"/>
              <a:t>, problem solving, written and oral communication, creativity, teamwork and collaboration, technology use and professionalism. </a:t>
            </a:r>
            <a:endParaRPr lang="en-IN" dirty="0"/>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68C0D-2B9B-4178-BDE5-71EAC9DA475E}" type="slidenum">
              <a:rPr lang="en-IN" smtClean="0"/>
              <a:t>2</a:t>
            </a:fld>
            <a:endParaRPr lang="en-IN"/>
          </a:p>
        </p:txBody>
      </p:sp>
    </p:spTree>
    <p:extLst>
      <p:ext uri="{BB962C8B-B14F-4D97-AF65-F5344CB8AC3E}">
        <p14:creationId xmlns:p14="http://schemas.microsoft.com/office/powerpoint/2010/main" val="4182793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Selected career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individual’s career choice is restaurant manager. Currently I am working at the restaurant in East London. The goal is to become the restaurant manager. Food service managers’ employment is also projected to develop 15% to 2030 from 2020, faster compare to every occupations. The salaries for the restaurant managers are also working in the fine dining normally in between £22,000 to £40,000. The main responsibilities of the restaurant managers are maintaining the revenue of restaurant, quality and profitability goals. Even managers should ensure the efficient operation of restaurant and also maintain high productivity, production, quality and more (Hiring, 2021).     </a:t>
            </a:r>
          </a:p>
          <a:p>
            <a:endParaRPr lang="en-IN" dirty="0"/>
          </a:p>
        </p:txBody>
      </p:sp>
      <p:sp>
        <p:nvSpPr>
          <p:cNvPr id="4" name="Slide Number Placeholder 3"/>
          <p:cNvSpPr>
            <a:spLocks noGrp="1"/>
          </p:cNvSpPr>
          <p:nvPr>
            <p:ph type="sldNum" sz="quarter" idx="10"/>
          </p:nvPr>
        </p:nvSpPr>
        <p:spPr/>
        <p:txBody>
          <a:bodyPr/>
          <a:lstStyle/>
          <a:p>
            <a:fld id="{01168C0D-2B9B-4178-BDE5-71EAC9DA475E}" type="slidenum">
              <a:rPr lang="en-IN" smtClean="0"/>
              <a:t>3</a:t>
            </a:fld>
            <a:endParaRPr lang="en-IN"/>
          </a:p>
        </p:txBody>
      </p:sp>
    </p:spTree>
    <p:extLst>
      <p:ext uri="{BB962C8B-B14F-4D97-AF65-F5344CB8AC3E}">
        <p14:creationId xmlns:p14="http://schemas.microsoft.com/office/powerpoint/2010/main" val="3426604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Restaurant managers are required to show multiple skills to keep restaurants productive and customers satisfied.</a:t>
            </a:r>
            <a:r>
              <a:rPr lang="en-IN" baseline="0" dirty="0"/>
              <a:t> These managers are required good communication skills, doing multitasking, conflict resolution, understanding and empathetic by the nature, prioritising the staff retention and also manage proactively. It will help them to run smooth operation inside restaurants.  </a:t>
            </a:r>
            <a:r>
              <a:rPr lang="en-IN" dirty="0"/>
              <a:t>  </a:t>
            </a:r>
          </a:p>
        </p:txBody>
      </p:sp>
      <p:sp>
        <p:nvSpPr>
          <p:cNvPr id="4" name="Slide Number Placeholder 3"/>
          <p:cNvSpPr>
            <a:spLocks noGrp="1"/>
          </p:cNvSpPr>
          <p:nvPr>
            <p:ph type="sldNum" sz="quarter" idx="10"/>
          </p:nvPr>
        </p:nvSpPr>
        <p:spPr/>
        <p:txBody>
          <a:bodyPr/>
          <a:lstStyle/>
          <a:p>
            <a:fld id="{01168C0D-2B9B-4178-BDE5-71EAC9DA475E}" type="slidenum">
              <a:rPr lang="en-IN" smtClean="0"/>
              <a:t>4</a:t>
            </a:fld>
            <a:endParaRPr lang="en-IN"/>
          </a:p>
        </p:txBody>
      </p:sp>
    </p:spTree>
    <p:extLst>
      <p:ext uri="{BB962C8B-B14F-4D97-AF65-F5344CB8AC3E}">
        <p14:creationId xmlns:p14="http://schemas.microsoft.com/office/powerpoint/2010/main" val="762327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SWOT analysis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Through this the individual’s own strength and weaknesses are determined. </a:t>
            </a:r>
          </a:p>
          <a:p>
            <a:r>
              <a:rPr lang="en-IN" sz="1200" kern="1200" dirty="0">
                <a:solidFill>
                  <a:schemeClr val="tx1"/>
                </a:solidFill>
                <a:effectLst/>
                <a:latin typeface="+mn-lt"/>
                <a:ea typeface="+mn-ea"/>
                <a:cs typeface="+mn-cs"/>
              </a:rPr>
              <a:t>Strength </a:t>
            </a:r>
          </a:p>
          <a:p>
            <a:pPr lvl="0"/>
            <a:r>
              <a:rPr lang="en-IN" sz="1200" b="1" kern="1200" dirty="0">
                <a:solidFill>
                  <a:schemeClr val="tx1"/>
                </a:solidFill>
                <a:effectLst/>
                <a:latin typeface="+mn-lt"/>
                <a:ea typeface="+mn-ea"/>
                <a:cs typeface="+mn-cs"/>
              </a:rPr>
              <a:t>Time management skills- </a:t>
            </a:r>
            <a:r>
              <a:rPr lang="en-IN" sz="1200" kern="1200" dirty="0">
                <a:solidFill>
                  <a:schemeClr val="tx1"/>
                </a:solidFill>
                <a:effectLst/>
                <a:latin typeface="+mn-lt"/>
                <a:ea typeface="+mn-ea"/>
                <a:cs typeface="+mn-cs"/>
              </a:rPr>
              <a:t>It think it is my strength because during university I used to do a plan before start any project. Even in my current restaurant job I divide my tasks into several parts and tried to complete it within the given time. So, in future it will help me to maintain effective restaurant operation as restaurant manager.   </a:t>
            </a:r>
          </a:p>
          <a:p>
            <a:pPr lvl="0"/>
            <a:r>
              <a:rPr lang="en-IN" sz="1200" b="1" kern="1200" dirty="0">
                <a:solidFill>
                  <a:schemeClr val="tx1"/>
                </a:solidFill>
                <a:effectLst/>
                <a:latin typeface="+mn-lt"/>
                <a:ea typeface="+mn-ea"/>
                <a:cs typeface="+mn-cs"/>
              </a:rPr>
              <a:t>Team work</a:t>
            </a:r>
            <a:r>
              <a:rPr lang="en-IN" sz="1200" kern="1200" dirty="0">
                <a:solidFill>
                  <a:schemeClr val="tx1"/>
                </a:solidFill>
                <a:effectLst/>
                <a:latin typeface="+mn-lt"/>
                <a:ea typeface="+mn-ea"/>
                <a:cs typeface="+mn-cs"/>
              </a:rPr>
              <a:t>- It is also my strength. While working in group in restaurant I always share my viewpoints with team members and also listen to others. So, it helped us to do our own respective tasks at proper manner. So, I think as restaurant manager it will help me to maintain high production.  </a:t>
            </a:r>
          </a:p>
          <a:p>
            <a:r>
              <a:rPr lang="en-IN" sz="1200" kern="1200" dirty="0">
                <a:solidFill>
                  <a:schemeClr val="tx1"/>
                </a:solidFill>
                <a:effectLst/>
                <a:latin typeface="+mn-lt"/>
                <a:ea typeface="+mn-ea"/>
                <a:cs typeface="+mn-cs"/>
              </a:rPr>
              <a:t>Weaknesses  </a:t>
            </a:r>
          </a:p>
          <a:p>
            <a:pPr lvl="0"/>
            <a:r>
              <a:rPr lang="en-IN" sz="1200" b="1" kern="1200" dirty="0">
                <a:solidFill>
                  <a:schemeClr val="tx1"/>
                </a:solidFill>
                <a:effectLst/>
                <a:latin typeface="+mn-lt"/>
                <a:ea typeface="+mn-ea"/>
                <a:cs typeface="+mn-cs"/>
              </a:rPr>
              <a:t>Communication- </a:t>
            </a:r>
            <a:r>
              <a:rPr lang="en-IN" sz="1200" kern="1200" dirty="0">
                <a:solidFill>
                  <a:schemeClr val="tx1"/>
                </a:solidFill>
                <a:effectLst/>
                <a:latin typeface="+mn-lt"/>
                <a:ea typeface="+mn-ea"/>
                <a:cs typeface="+mn-cs"/>
              </a:rPr>
              <a:t>I think it is my weakness. During my academics I was failed to communicate with teachers and class-mates so I could not make them understand my queries. Even in restaurant job I sometime failed to understand customer’s requirement while taking orders. So this creates some issue which I need to solve. </a:t>
            </a:r>
          </a:p>
          <a:p>
            <a:pPr lvl="0"/>
            <a:r>
              <a:rPr lang="en-IN" sz="1200" b="1" kern="1200" dirty="0">
                <a:solidFill>
                  <a:schemeClr val="tx1"/>
                </a:solidFill>
                <a:effectLst/>
                <a:latin typeface="+mn-lt"/>
                <a:ea typeface="+mn-ea"/>
                <a:cs typeface="+mn-cs"/>
              </a:rPr>
              <a:t>Operation skill</a:t>
            </a:r>
            <a:r>
              <a:rPr lang="en-IN" sz="1200" kern="1200" dirty="0">
                <a:solidFill>
                  <a:schemeClr val="tx1"/>
                </a:solidFill>
                <a:effectLst/>
                <a:latin typeface="+mn-lt"/>
                <a:ea typeface="+mn-ea"/>
                <a:cs typeface="+mn-cs"/>
              </a:rPr>
              <a:t>- I think it is also a weakness. During restaurant job in maximum cases I failed to operate as per the instruction. I have failed to reach the quality goals that I think in future affect my restaurant manager career. </a:t>
            </a:r>
          </a:p>
          <a:p>
            <a:pPr lvl="0"/>
            <a:r>
              <a:rPr lang="en-IN" sz="1200" kern="1200" dirty="0">
                <a:solidFill>
                  <a:schemeClr val="tx1"/>
                </a:solidFill>
                <a:effectLst/>
                <a:latin typeface="+mn-lt"/>
                <a:ea typeface="+mn-ea"/>
                <a:cs typeface="+mn-cs"/>
              </a:rPr>
              <a:t>Opportunity </a:t>
            </a:r>
          </a:p>
          <a:p>
            <a:pPr lvl="0"/>
            <a:r>
              <a:rPr lang="en-IN" sz="1200" kern="1200" dirty="0">
                <a:solidFill>
                  <a:schemeClr val="tx1"/>
                </a:solidFill>
                <a:effectLst/>
                <a:latin typeface="+mn-lt"/>
                <a:ea typeface="+mn-ea"/>
                <a:cs typeface="+mn-cs"/>
              </a:rPr>
              <a:t>Collaboration skill- I have the opportunity to collaborate with the groups in future projects and complete projects perfectly. Through proper team work</a:t>
            </a:r>
            <a:r>
              <a:rPr lang="en-IN" sz="1200" kern="1200" baseline="0" dirty="0">
                <a:solidFill>
                  <a:schemeClr val="tx1"/>
                </a:solidFill>
                <a:effectLst/>
                <a:latin typeface="+mn-lt"/>
                <a:ea typeface="+mn-ea"/>
                <a:cs typeface="+mn-cs"/>
              </a:rPr>
              <a:t> I can also provide better service to customer through collaborative manner. </a:t>
            </a: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Threat </a:t>
            </a:r>
          </a:p>
          <a:p>
            <a:pPr lvl="0"/>
            <a:r>
              <a:rPr lang="en-IN" sz="1200" kern="1200" dirty="0">
                <a:solidFill>
                  <a:schemeClr val="tx1"/>
                </a:solidFill>
                <a:effectLst/>
                <a:latin typeface="+mn-lt"/>
                <a:ea typeface="+mn-ea"/>
                <a:cs typeface="+mn-cs"/>
              </a:rPr>
              <a:t>Lack of experience- I have little experience</a:t>
            </a:r>
            <a:r>
              <a:rPr lang="en-IN" sz="1200" kern="1200" baseline="0" dirty="0">
                <a:solidFill>
                  <a:schemeClr val="tx1"/>
                </a:solidFill>
                <a:effectLst/>
                <a:latin typeface="+mn-lt"/>
                <a:ea typeface="+mn-ea"/>
                <a:cs typeface="+mn-cs"/>
              </a:rPr>
              <a:t> in my current restaurant job so there are several things that I need to learn otherwise it will be great threat for me to not fulfilling the goals.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168C0D-2B9B-4178-BDE5-71EAC9DA475E}" type="slidenum">
              <a:rPr lang="en-IN" smtClean="0"/>
              <a:t>5</a:t>
            </a:fld>
            <a:endParaRPr lang="en-IN"/>
          </a:p>
        </p:txBody>
      </p:sp>
    </p:spTree>
    <p:extLst>
      <p:ext uri="{BB962C8B-B14F-4D97-AF65-F5344CB8AC3E}">
        <p14:creationId xmlns:p14="http://schemas.microsoft.com/office/powerpoint/2010/main" val="1018361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Time management tools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 used Score to manage my time in the current restaurant job. Score is the time management tool helps me to manage my time efficiently. I used this tool to do the billing for customers, track the time of customer orders whether it is properly deliver to their table or not. So, this tool helps me in doing proper task management (Leis, 2021).   </a:t>
            </a:r>
          </a:p>
          <a:p>
            <a:endParaRPr lang="en-IN" dirty="0"/>
          </a:p>
        </p:txBody>
      </p:sp>
      <p:sp>
        <p:nvSpPr>
          <p:cNvPr id="4" name="Slide Number Placeholder 3"/>
          <p:cNvSpPr>
            <a:spLocks noGrp="1"/>
          </p:cNvSpPr>
          <p:nvPr>
            <p:ph type="sldNum" sz="quarter" idx="10"/>
          </p:nvPr>
        </p:nvSpPr>
        <p:spPr/>
        <p:txBody>
          <a:bodyPr/>
          <a:lstStyle/>
          <a:p>
            <a:fld id="{01168C0D-2B9B-4178-BDE5-71EAC9DA475E}" type="slidenum">
              <a:rPr lang="en-IN" smtClean="0"/>
              <a:t>6</a:t>
            </a:fld>
            <a:endParaRPr lang="en-IN"/>
          </a:p>
        </p:txBody>
      </p:sp>
    </p:spTree>
    <p:extLst>
      <p:ext uri="{BB962C8B-B14F-4D97-AF65-F5344CB8AC3E}">
        <p14:creationId xmlns:p14="http://schemas.microsoft.com/office/powerpoint/2010/main" val="3459811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68C0D-2B9B-4178-BDE5-71EAC9DA475E}" type="slidenum">
              <a:rPr lang="en-IN" smtClean="0"/>
              <a:t>7</a:t>
            </a:fld>
            <a:endParaRPr lang="en-IN"/>
          </a:p>
        </p:txBody>
      </p:sp>
    </p:spTree>
    <p:extLst>
      <p:ext uri="{BB962C8B-B14F-4D97-AF65-F5344CB8AC3E}">
        <p14:creationId xmlns:p14="http://schemas.microsoft.com/office/powerpoint/2010/main" val="3028322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My conclusion </a:t>
            </a:r>
            <a:r>
              <a:rPr lang="en-IN" sz="1200" kern="1200" dirty="0">
                <a:solidFill>
                  <a:schemeClr val="tx1"/>
                </a:solidFill>
                <a:effectLst/>
                <a:latin typeface="+mn-lt"/>
                <a:ea typeface="+mn-ea"/>
                <a:cs typeface="+mn-cs"/>
              </a:rPr>
              <a:t>is currently working in restaurant and future career goal is to become restaurant manager. </a:t>
            </a:r>
          </a:p>
          <a:p>
            <a:endParaRPr lang="en-IN" dirty="0"/>
          </a:p>
        </p:txBody>
      </p:sp>
      <p:sp>
        <p:nvSpPr>
          <p:cNvPr id="4" name="Slide Number Placeholder 3"/>
          <p:cNvSpPr>
            <a:spLocks noGrp="1"/>
          </p:cNvSpPr>
          <p:nvPr>
            <p:ph type="sldNum" sz="quarter" idx="10"/>
          </p:nvPr>
        </p:nvSpPr>
        <p:spPr/>
        <p:txBody>
          <a:bodyPr/>
          <a:lstStyle/>
          <a:p>
            <a:fld id="{01168C0D-2B9B-4178-BDE5-71EAC9DA475E}" type="slidenum">
              <a:rPr lang="en-IN" smtClean="0"/>
              <a:t>8</a:t>
            </a:fld>
            <a:endParaRPr lang="en-IN"/>
          </a:p>
        </p:txBody>
      </p:sp>
    </p:spTree>
    <p:extLst>
      <p:ext uri="{BB962C8B-B14F-4D97-AF65-F5344CB8AC3E}">
        <p14:creationId xmlns:p14="http://schemas.microsoft.com/office/powerpoint/2010/main" val="381659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1922D7-3D89-004B-878D-692C4AA7F85C}"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2080667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1922D7-3D89-004B-878D-692C4AA7F85C}"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3972710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1922D7-3D89-004B-878D-692C4AA7F85C}"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4230927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1922D7-3D89-004B-878D-692C4AA7F85C}"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160217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1922D7-3D89-004B-878D-692C4AA7F85C}" type="datetimeFigureOut">
              <a:rPr lang="en-US" smtClean="0"/>
              <a:t>12/7/2021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2673696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1922D7-3D89-004B-878D-692C4AA7F85C}" type="datetimeFigureOut">
              <a:rPr lang="en-US" smtClean="0"/>
              <a:t>12/7/2021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2459624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1922D7-3D89-004B-878D-692C4AA7F85C}" type="datetimeFigureOut">
              <a:rPr lang="en-US" smtClean="0"/>
              <a:t>12/7/2021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4294623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1922D7-3D89-004B-878D-692C4AA7F85C}"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3288247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1922D7-3D89-004B-878D-692C4AA7F85C}" type="datetimeFigureOut">
              <a:rPr lang="en-US" smtClean="0"/>
              <a:t>12/7/2021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2371539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1922D7-3D89-004B-878D-692C4AA7F85C}"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3771134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1922D7-3D89-004B-878D-692C4AA7F85C}" type="datetimeFigureOut">
              <a:rPr lang="en-US" smtClean="0"/>
              <a:t>12/7/2021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9A506A-3F9A-C74F-B604-F589BBC07FF3}" type="slidenum">
              <a:rPr lang="en-US" smtClean="0"/>
              <a:t>‹#›</a:t>
            </a:fld>
            <a:endParaRPr lang="en-US"/>
          </a:p>
        </p:txBody>
      </p:sp>
    </p:spTree>
    <p:extLst>
      <p:ext uri="{BB962C8B-B14F-4D97-AF65-F5344CB8AC3E}">
        <p14:creationId xmlns:p14="http://schemas.microsoft.com/office/powerpoint/2010/main" val="3784277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1922D7-3D89-004B-878D-692C4AA7F85C}" type="datetimeFigureOut">
              <a:rPr lang="en-US" smtClean="0"/>
              <a:t>12/7/2021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9A506A-3F9A-C74F-B604-F589BBC07FF3}" type="slidenum">
              <a:rPr lang="en-US" smtClean="0"/>
              <a:t>‹#›</a:t>
            </a:fld>
            <a:endParaRPr lang="en-US"/>
          </a:p>
        </p:txBody>
      </p:sp>
    </p:spTree>
    <p:extLst>
      <p:ext uri="{BB962C8B-B14F-4D97-AF65-F5344CB8AC3E}">
        <p14:creationId xmlns:p14="http://schemas.microsoft.com/office/powerpoint/2010/main" val="1251351235"/>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7951A-025D-AF4E-9F09-856DE27A9715}"/>
              </a:ext>
            </a:extLst>
          </p:cNvPr>
          <p:cNvSpPr>
            <a:spLocks noGrp="1"/>
          </p:cNvSpPr>
          <p:nvPr>
            <p:ph type="ctrTitle"/>
          </p:nvPr>
        </p:nvSpPr>
        <p:spPr>
          <a:xfrm>
            <a:off x="585828" y="458032"/>
            <a:ext cx="6936644" cy="894003"/>
          </a:xfrm>
        </p:spPr>
        <p:txBody>
          <a:bodyPr>
            <a:normAutofit/>
          </a:bodyPr>
          <a:lstStyle/>
          <a:p>
            <a:pPr algn="ctr"/>
            <a:r>
              <a:rPr lang="en-IN" sz="3200" b="1" dirty="0"/>
              <a:t>Academic and employability skills</a:t>
            </a:r>
            <a:endParaRPr lang="en-IN" sz="3200" dirty="0"/>
          </a:p>
        </p:txBody>
      </p:sp>
      <p:sp>
        <p:nvSpPr>
          <p:cNvPr id="3" name="Subtitle 2">
            <a:extLst>
              <a:ext uri="{FF2B5EF4-FFF2-40B4-BE49-F238E27FC236}">
                <a16:creationId xmlns:a16="http://schemas.microsoft.com/office/drawing/2014/main" id="{5157D384-23B1-A646-8D57-727BDC601484}"/>
              </a:ext>
            </a:extLst>
          </p:cNvPr>
          <p:cNvSpPr>
            <a:spLocks noGrp="1"/>
          </p:cNvSpPr>
          <p:nvPr>
            <p:ph type="subTitle" idx="1"/>
          </p:nvPr>
        </p:nvSpPr>
        <p:spPr>
          <a:xfrm>
            <a:off x="1182849" y="5535191"/>
            <a:ext cx="4741334" cy="771786"/>
          </a:xfrm>
        </p:spPr>
        <p:txBody>
          <a:bodyPr>
            <a:normAutofit/>
          </a:bodyPr>
          <a:lstStyle/>
          <a:p>
            <a:r>
              <a:rPr lang="en-US" sz="2800" b="1" dirty="0"/>
              <a:t>Restaurant manager </a:t>
            </a:r>
          </a:p>
        </p:txBody>
      </p:sp>
      <p:sp>
        <p:nvSpPr>
          <p:cNvPr id="4" name="TextBox 3">
            <a:extLst>
              <a:ext uri="{FF2B5EF4-FFF2-40B4-BE49-F238E27FC236}">
                <a16:creationId xmlns:a16="http://schemas.microsoft.com/office/drawing/2014/main" id="{80ABC5D8-F9D2-4BFC-8481-AD232C5A5142}"/>
              </a:ext>
            </a:extLst>
          </p:cNvPr>
          <p:cNvSpPr txBox="1"/>
          <p:nvPr/>
        </p:nvSpPr>
        <p:spPr>
          <a:xfrm>
            <a:off x="1895912" y="1677798"/>
            <a:ext cx="3942826" cy="3693319"/>
          </a:xfrm>
          <a:prstGeom prst="rect">
            <a:avLst/>
          </a:prstGeom>
          <a:noFill/>
        </p:spPr>
        <p:txBody>
          <a:bodyPr wrap="square" rtlCol="0">
            <a:spAutoFit/>
          </a:bodyPr>
          <a:lstStyle/>
          <a:p>
            <a:r>
              <a:rPr lang="en-GB" dirty="0"/>
              <a:t>VERONICA-DANIELA FLORIA</a:t>
            </a:r>
          </a:p>
          <a:p>
            <a:endParaRPr lang="en-GB" dirty="0"/>
          </a:p>
          <a:p>
            <a:r>
              <a:rPr lang="en-GB" dirty="0"/>
              <a:t>STUDENT ID:2115140</a:t>
            </a:r>
          </a:p>
          <a:p>
            <a:endParaRPr lang="en-GB" dirty="0"/>
          </a:p>
          <a:p>
            <a:r>
              <a:rPr lang="en-GB" dirty="0"/>
              <a:t>UNIVERSITY OF WALES,TRINITY SAINT DAVID</a:t>
            </a:r>
          </a:p>
          <a:p>
            <a:endParaRPr lang="en-GB" dirty="0"/>
          </a:p>
          <a:p>
            <a:r>
              <a:rPr lang="en-GB" dirty="0"/>
              <a:t>BMSW4001</a:t>
            </a:r>
          </a:p>
          <a:p>
            <a:endParaRPr lang="en-GB" dirty="0"/>
          </a:p>
          <a:p>
            <a:r>
              <a:rPr lang="en-GB" dirty="0"/>
              <a:t>LECTURER:SOBAN SADIC</a:t>
            </a:r>
          </a:p>
          <a:p>
            <a:endParaRPr lang="en-GB" dirty="0"/>
          </a:p>
          <a:p>
            <a:r>
              <a:rPr lang="en-GB" dirty="0"/>
              <a:t>DATE:12.12.2021</a:t>
            </a:r>
          </a:p>
          <a:p>
            <a:endParaRPr lang="en-GB" dirty="0"/>
          </a:p>
        </p:txBody>
      </p:sp>
    </p:spTree>
    <p:extLst>
      <p:ext uri="{BB962C8B-B14F-4D97-AF65-F5344CB8AC3E}">
        <p14:creationId xmlns:p14="http://schemas.microsoft.com/office/powerpoint/2010/main" val="186635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236" y="0"/>
            <a:ext cx="8911687" cy="1280890"/>
          </a:xfrm>
        </p:spPr>
        <p:txBody>
          <a:bodyPr>
            <a:normAutofit fontScale="90000"/>
          </a:bodyPr>
          <a:lstStyle/>
          <a:p>
            <a:r>
              <a:rPr lang="en-IN" b="1" dirty="0"/>
              <a:t>Introduction</a:t>
            </a:r>
            <a:br>
              <a:rPr lang="en-IN" dirty="0"/>
            </a:br>
            <a:endParaRPr lang="en-IN" dirty="0"/>
          </a:p>
        </p:txBody>
      </p:sp>
      <p:sp>
        <p:nvSpPr>
          <p:cNvPr id="3" name="Content Placeholder 2"/>
          <p:cNvSpPr>
            <a:spLocks noGrp="1"/>
          </p:cNvSpPr>
          <p:nvPr>
            <p:ph idx="1"/>
          </p:nvPr>
        </p:nvSpPr>
        <p:spPr>
          <a:xfrm>
            <a:off x="1771121" y="738517"/>
            <a:ext cx="8915400" cy="4678213"/>
          </a:xfrm>
        </p:spPr>
        <p:txBody>
          <a:bodyPr>
            <a:normAutofit/>
          </a:bodyPr>
          <a:lstStyle/>
          <a:p>
            <a:pPr>
              <a:buFont typeface="Wingdings" panose="05000000000000000000" pitchFamily="2" charset="2"/>
              <a:buChar char="§"/>
            </a:pPr>
            <a:r>
              <a:rPr lang="en-IN" sz="2400" dirty="0">
                <a:latin typeface="Times New Roman" panose="02020603050405020304" pitchFamily="18" charset="0"/>
                <a:cs typeface="Times New Roman" panose="02020603050405020304" pitchFamily="18" charset="0"/>
              </a:rPr>
              <a:t>The academic skills are such as CV writing, reflection, referencing paragraph, summarising</a:t>
            </a:r>
          </a:p>
        </p:txBody>
      </p:sp>
      <p:pic>
        <p:nvPicPr>
          <p:cNvPr id="4" name="Picture 2" descr="Employability skills: what makes us employable?">
            <a:extLst>
              <a:ext uri="{FF2B5EF4-FFF2-40B4-BE49-F238E27FC236}">
                <a16:creationId xmlns:a16="http://schemas.microsoft.com/office/drawing/2014/main" id="{6209DA5A-AE18-47D7-98FA-93B7C2C9D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8644" y="1547768"/>
            <a:ext cx="7448203" cy="21858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4947FE-3078-4160-9A63-98EBBCFDC679}"/>
              </a:ext>
            </a:extLst>
          </p:cNvPr>
          <p:cNvSpPr txBox="1"/>
          <p:nvPr/>
        </p:nvSpPr>
        <p:spPr>
          <a:xfrm>
            <a:off x="1883816" y="3597796"/>
            <a:ext cx="6341695" cy="2246769"/>
          </a:xfrm>
          <a:prstGeom prst="rect">
            <a:avLst/>
          </a:prstGeom>
          <a:noFill/>
        </p:spPr>
        <p:txBody>
          <a:bodyPr wrap="square">
            <a:spAutoFit/>
          </a:bodyPr>
          <a:lstStyle/>
          <a:p>
            <a:pPr marL="742950" lvl="1" indent="-285750">
              <a:buFont typeface="Wingdings" panose="05000000000000000000" pitchFamily="2" charset="2"/>
              <a:buChar char="§"/>
            </a:pPr>
            <a:endParaRPr lang="en-IN" sz="2000" dirty="0"/>
          </a:p>
          <a:p>
            <a:pPr marL="285750" indent="-285750">
              <a:buFont typeface="Wingdings" panose="05000000000000000000" pitchFamily="2" charset="2"/>
              <a:buChar char="§"/>
            </a:pPr>
            <a:r>
              <a:rPr lang="en-IN" sz="2400" dirty="0">
                <a:latin typeface="Times New Roman" panose="02020603050405020304" pitchFamily="18" charset="0"/>
                <a:cs typeface="Times New Roman" panose="02020603050405020304" pitchFamily="18" charset="0"/>
              </a:rPr>
              <a:t>Skills encourage students to become more efficient learners</a:t>
            </a:r>
          </a:p>
          <a:p>
            <a:pPr marL="285750" indent="-285750">
              <a:buFont typeface="Wingdings" panose="05000000000000000000" pitchFamily="2" charset="2"/>
              <a:buChar char="§"/>
            </a:pPr>
            <a:r>
              <a:rPr lang="en-IN" sz="2400" dirty="0">
                <a:latin typeface="Times New Roman" panose="02020603050405020304" pitchFamily="18" charset="0"/>
                <a:cs typeface="Times New Roman" panose="02020603050405020304" pitchFamily="18" charset="0"/>
              </a:rPr>
              <a:t>Development: `essential life skills` such as confidence, social skills, self-control, motivation, and resilience</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767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12630"/>
            <a:ext cx="8911687" cy="1280890"/>
          </a:xfrm>
        </p:spPr>
        <p:txBody>
          <a:bodyPr>
            <a:normAutofit fontScale="90000"/>
          </a:bodyPr>
          <a:lstStyle/>
          <a:p>
            <a:r>
              <a:rPr lang="en-IN" b="1" dirty="0"/>
              <a:t>Selected career </a:t>
            </a:r>
            <a:br>
              <a:rPr lang="en-IN" dirty="0"/>
            </a:br>
            <a:endParaRPr lang="en-IN" dirty="0"/>
          </a:p>
        </p:txBody>
      </p:sp>
      <p:sp>
        <p:nvSpPr>
          <p:cNvPr id="3" name="Content Placeholder 2"/>
          <p:cNvSpPr>
            <a:spLocks noGrp="1"/>
          </p:cNvSpPr>
          <p:nvPr>
            <p:ph idx="1"/>
          </p:nvPr>
        </p:nvSpPr>
        <p:spPr>
          <a:xfrm>
            <a:off x="620453" y="1271451"/>
            <a:ext cx="8915400" cy="1478280"/>
          </a:xfrm>
        </p:spPr>
        <p:txBody>
          <a:bodyPr>
            <a:normAutofit/>
          </a:bodyPr>
          <a:lstStyle/>
          <a:p>
            <a:r>
              <a:rPr lang="en-IN" sz="2400" dirty="0">
                <a:latin typeface="Times New Roman" panose="02020603050405020304" pitchFamily="18" charset="0"/>
                <a:cs typeface="Times New Roman" panose="02020603050405020304" pitchFamily="18" charset="0"/>
              </a:rPr>
              <a:t>Restaurant manager is the future career goal of an individual</a:t>
            </a:r>
          </a:p>
          <a:p>
            <a:r>
              <a:rPr lang="en-IN" sz="2400" dirty="0">
                <a:latin typeface="Times New Roman" panose="02020603050405020304" pitchFamily="18" charset="0"/>
                <a:cs typeface="Times New Roman" panose="02020603050405020304" pitchFamily="18" charset="0"/>
              </a:rPr>
              <a:t>The growth of this job will increase to 15% since 2020</a:t>
            </a:r>
          </a:p>
          <a:p>
            <a:r>
              <a:rPr lang="en-IN" sz="2400" dirty="0">
                <a:latin typeface="Times New Roman" panose="02020603050405020304" pitchFamily="18" charset="0"/>
                <a:cs typeface="Times New Roman" panose="02020603050405020304" pitchFamily="18" charset="0"/>
              </a:rPr>
              <a:t>The estimated salary will be £22,000 to £40,000</a:t>
            </a:r>
          </a:p>
        </p:txBody>
      </p:sp>
      <p:pic>
        <p:nvPicPr>
          <p:cNvPr id="4102" name="Picture 6" descr="How to Write the Perfect Restaurant Manager Resu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594" y="2876006"/>
            <a:ext cx="5412358" cy="2710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152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Required skills</a:t>
            </a:r>
          </a:p>
        </p:txBody>
      </p:sp>
      <p:sp>
        <p:nvSpPr>
          <p:cNvPr id="3" name="Content Placeholder 2"/>
          <p:cNvSpPr>
            <a:spLocks noGrp="1"/>
          </p:cNvSpPr>
          <p:nvPr>
            <p:ph idx="1"/>
          </p:nvPr>
        </p:nvSpPr>
        <p:spPr>
          <a:xfrm>
            <a:off x="678180" y="1682402"/>
            <a:ext cx="5577840" cy="4724400"/>
          </a:xfrm>
        </p:spPr>
        <p:txBody>
          <a:bodyPr>
            <a:normAutofit/>
          </a:bodyPr>
          <a:lstStyle/>
          <a:p>
            <a:r>
              <a:rPr lang="en-IN" sz="2400" dirty="0">
                <a:latin typeface="Times New Roman" panose="02020603050405020304" pitchFamily="18" charset="0"/>
                <a:cs typeface="Times New Roman" panose="02020603050405020304" pitchFamily="18" charset="0"/>
              </a:rPr>
              <a:t>Communication skills</a:t>
            </a:r>
          </a:p>
          <a:p>
            <a:r>
              <a:rPr lang="en-IN" sz="2400" dirty="0">
                <a:latin typeface="Times New Roman" panose="02020603050405020304" pitchFamily="18" charset="0"/>
                <a:cs typeface="Times New Roman" panose="02020603050405020304" pitchFamily="18" charset="0"/>
              </a:rPr>
              <a:t>Multitasking</a:t>
            </a:r>
          </a:p>
          <a:p>
            <a:r>
              <a:rPr lang="en-IN" sz="2400" dirty="0">
                <a:latin typeface="Times New Roman" panose="02020603050405020304" pitchFamily="18" charset="0"/>
                <a:cs typeface="Times New Roman" panose="02020603050405020304" pitchFamily="18" charset="0"/>
              </a:rPr>
              <a:t>Conflict resolution </a:t>
            </a:r>
          </a:p>
          <a:p>
            <a:r>
              <a:rPr lang="en-IN" sz="2400" dirty="0">
                <a:latin typeface="Times New Roman" panose="02020603050405020304" pitchFamily="18" charset="0"/>
                <a:cs typeface="Times New Roman" panose="02020603050405020304" pitchFamily="18" charset="0"/>
              </a:rPr>
              <a:t>Understanding and empathetic by nature </a:t>
            </a:r>
          </a:p>
          <a:p>
            <a:r>
              <a:rPr lang="en-IN" sz="2400" dirty="0">
                <a:latin typeface="Times New Roman" panose="02020603050405020304" pitchFamily="18" charset="0"/>
                <a:cs typeface="Times New Roman" panose="02020603050405020304" pitchFamily="18" charset="0"/>
              </a:rPr>
              <a:t>Prioritise the staff retention </a:t>
            </a:r>
          </a:p>
          <a:p>
            <a:r>
              <a:rPr lang="en-IN" sz="2400" dirty="0">
                <a:latin typeface="Times New Roman" panose="02020603050405020304" pitchFamily="18" charset="0"/>
                <a:cs typeface="Times New Roman" panose="02020603050405020304" pitchFamily="18" charset="0"/>
              </a:rPr>
              <a:t>Manage proactively </a:t>
            </a:r>
          </a:p>
        </p:txBody>
      </p:sp>
      <p:pic>
        <p:nvPicPr>
          <p:cNvPr id="2050" name="Picture 2" descr="How the improvement of long-term employability skills can decrease  unemployment rates in Europe - Institute of Entrepreneurship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01257"/>
            <a:ext cx="4048125" cy="2571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750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600" y="365125"/>
            <a:ext cx="4334933" cy="1008341"/>
          </a:xfrm>
        </p:spPr>
        <p:txBody>
          <a:bodyPr>
            <a:normAutofit fontScale="90000"/>
          </a:bodyPr>
          <a:lstStyle/>
          <a:p>
            <a:r>
              <a:rPr lang="en-IN" sz="3200" b="1" dirty="0"/>
              <a:t>SWOT analysis</a:t>
            </a:r>
            <a:br>
              <a:rPr lang="en-IN" dirty="0"/>
            </a:br>
            <a:endParaRPr lang="en-IN" dirty="0"/>
          </a:p>
        </p:txBody>
      </p:sp>
      <p:sp>
        <p:nvSpPr>
          <p:cNvPr id="3" name="Content Placeholder 2"/>
          <p:cNvSpPr>
            <a:spLocks noGrp="1"/>
          </p:cNvSpPr>
          <p:nvPr>
            <p:ph idx="1"/>
          </p:nvPr>
        </p:nvSpPr>
        <p:spPr>
          <a:xfrm>
            <a:off x="283514" y="1747136"/>
            <a:ext cx="4085908" cy="1660525"/>
          </a:xfrm>
        </p:spPr>
        <p:txBody>
          <a:bodyPr/>
          <a:lstStyle/>
          <a:p>
            <a:r>
              <a:rPr lang="en-IN" sz="2000" dirty="0">
                <a:latin typeface="Times New Roman" panose="02020603050405020304" pitchFamily="18" charset="0"/>
                <a:cs typeface="Times New Roman" panose="02020603050405020304" pitchFamily="18" charset="0"/>
              </a:rPr>
              <a:t>Strengths of an individual are-</a:t>
            </a:r>
          </a:p>
          <a:p>
            <a:pPr marL="457200" lvl="1" indent="0">
              <a:buNone/>
            </a:pPr>
            <a:r>
              <a:rPr lang="en-IN" sz="2000" dirty="0">
                <a:latin typeface="Times New Roman" panose="02020603050405020304" pitchFamily="18" charset="0"/>
                <a:cs typeface="Times New Roman" panose="02020603050405020304" pitchFamily="18" charset="0"/>
              </a:rPr>
              <a:t>Time management skills</a:t>
            </a:r>
          </a:p>
          <a:p>
            <a:pPr marL="457200" lvl="1" indent="0">
              <a:buNone/>
            </a:pPr>
            <a:r>
              <a:rPr lang="en-IN" sz="2000" dirty="0">
                <a:latin typeface="Times New Roman" panose="02020603050405020304" pitchFamily="18" charset="0"/>
                <a:cs typeface="Times New Roman" panose="02020603050405020304" pitchFamily="18" charset="0"/>
              </a:rPr>
              <a:t>Team work</a:t>
            </a:r>
          </a:p>
          <a:p>
            <a:pPr marL="457200" lvl="1" indent="0">
              <a:buNone/>
            </a:pPr>
            <a:endParaRPr lang="en-IN" dirty="0"/>
          </a:p>
        </p:txBody>
      </p:sp>
      <p:pic>
        <p:nvPicPr>
          <p:cNvPr id="6146" name="Picture 2" descr="How to Perform a SWOT Analysis for SE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4899" y="1373466"/>
            <a:ext cx="5311140" cy="36347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E67C49-6666-4EE1-B0C4-BDE4FEAE784B}"/>
              </a:ext>
            </a:extLst>
          </p:cNvPr>
          <p:cNvSpPr txBox="1"/>
          <p:nvPr/>
        </p:nvSpPr>
        <p:spPr>
          <a:xfrm>
            <a:off x="-101600" y="2837920"/>
            <a:ext cx="3970868" cy="3323987"/>
          </a:xfrm>
          <a:prstGeom prst="rect">
            <a:avLst/>
          </a:prstGeom>
          <a:noFill/>
        </p:spPr>
        <p:txBody>
          <a:bodyPr wrap="square">
            <a:spAutoFit/>
          </a:bodyPr>
          <a:lstStyle/>
          <a:p>
            <a:pPr marL="742950" lvl="1" indent="-285750">
              <a:buFont typeface="Arial" panose="020B0604020202020204" pitchFamily="34" charset="0"/>
              <a:buChar char="•"/>
            </a:pPr>
            <a:endParaRPr lang="en-IN" dirty="0"/>
          </a:p>
          <a:p>
            <a:pPr marL="742950" lvl="1" indent="-285750">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Weaknesses of an individual are- </a:t>
            </a:r>
          </a:p>
          <a:p>
            <a:pPr marL="457200" lvl="1" indent="0">
              <a:buNone/>
            </a:pPr>
            <a:r>
              <a:rPr lang="en-IN" sz="2400" dirty="0">
                <a:latin typeface="Times New Roman" panose="02020603050405020304" pitchFamily="18" charset="0"/>
                <a:cs typeface="Times New Roman" panose="02020603050405020304" pitchFamily="18" charset="0"/>
              </a:rPr>
              <a:t>	Operation skill</a:t>
            </a:r>
          </a:p>
          <a:p>
            <a:pPr marL="457200" lvl="1" indent="0">
              <a:buNone/>
            </a:pPr>
            <a:r>
              <a:rPr lang="en-IN" sz="2400" dirty="0">
                <a:latin typeface="Times New Roman" panose="02020603050405020304" pitchFamily="18" charset="0"/>
                <a:cs typeface="Times New Roman" panose="02020603050405020304" pitchFamily="18" charset="0"/>
              </a:rPr>
              <a:t>	Communication skill  </a:t>
            </a:r>
          </a:p>
          <a:p>
            <a:pPr marL="742950" lvl="1" indent="-285750">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Opportunities are-</a:t>
            </a:r>
          </a:p>
          <a:p>
            <a:pPr marL="457200" lvl="1" indent="0">
              <a:buNone/>
            </a:pPr>
            <a:r>
              <a:rPr lang="en-IN" sz="2400" dirty="0">
                <a:latin typeface="Times New Roman" panose="02020603050405020304" pitchFamily="18" charset="0"/>
                <a:cs typeface="Times New Roman" panose="02020603050405020304" pitchFamily="18" charset="0"/>
              </a:rPr>
              <a:t>	Collaboration skill</a:t>
            </a:r>
          </a:p>
          <a:p>
            <a:pPr marL="742950" lvl="1" indent="-285750">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Threat are-</a:t>
            </a:r>
          </a:p>
          <a:p>
            <a:pPr marL="457200" lvl="1" indent="0">
              <a:buNone/>
            </a:pPr>
            <a:r>
              <a:rPr lang="en-IN" sz="2400" dirty="0">
                <a:latin typeface="Times New Roman" panose="02020603050405020304" pitchFamily="18" charset="0"/>
                <a:cs typeface="Times New Roman" panose="02020603050405020304" pitchFamily="18" charset="0"/>
              </a:rPr>
              <a:t>	Lack of experience</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7057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Time management tools</a:t>
            </a:r>
            <a:br>
              <a:rPr lang="en-IN" dirty="0"/>
            </a:br>
            <a:endParaRPr lang="en-IN" dirty="0"/>
          </a:p>
        </p:txBody>
      </p:sp>
      <p:sp>
        <p:nvSpPr>
          <p:cNvPr id="3" name="Content Placeholder 2"/>
          <p:cNvSpPr>
            <a:spLocks noGrp="1"/>
          </p:cNvSpPr>
          <p:nvPr>
            <p:ph idx="1"/>
          </p:nvPr>
        </p:nvSpPr>
        <p:spPr>
          <a:xfrm>
            <a:off x="989012" y="1363133"/>
            <a:ext cx="10515600" cy="2477347"/>
          </a:xfrm>
        </p:spPr>
        <p:txBody>
          <a:bodyPr>
            <a:normAutofit/>
          </a:bodyPr>
          <a:lstStyle/>
          <a:p>
            <a:r>
              <a:rPr lang="en-IN" dirty="0"/>
              <a:t>Score is the time management tool used by restaurant operator</a:t>
            </a:r>
          </a:p>
          <a:p>
            <a:r>
              <a:rPr lang="en-IN" dirty="0"/>
              <a:t>It helps the individual to-</a:t>
            </a:r>
          </a:p>
          <a:p>
            <a:pPr lvl="1"/>
            <a:r>
              <a:rPr lang="en-IN" dirty="0"/>
              <a:t>Billing for the customers</a:t>
            </a:r>
          </a:p>
          <a:p>
            <a:pPr lvl="1"/>
            <a:r>
              <a:rPr lang="en-IN" dirty="0"/>
              <a:t>Tracking orders are timely provided or not </a:t>
            </a:r>
          </a:p>
        </p:txBody>
      </p:sp>
      <p:pic>
        <p:nvPicPr>
          <p:cNvPr id="7170" name="Picture 2" descr="The 7 Best Time Management Tools For Your Small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2457" y="3520104"/>
            <a:ext cx="6774180" cy="2271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116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0168" y="341477"/>
            <a:ext cx="8911687" cy="1280890"/>
          </a:xfrm>
        </p:spPr>
        <p:txBody>
          <a:bodyPr>
            <a:normAutofit fontScale="90000"/>
          </a:bodyPr>
          <a:lstStyle/>
          <a:p>
            <a:r>
              <a:rPr lang="en-IN" b="1" dirty="0"/>
              <a:t>Personal development plan</a:t>
            </a:r>
            <a:br>
              <a:rPr lang="en-IN" dirty="0"/>
            </a:b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213802901"/>
              </p:ext>
            </p:extLst>
          </p:nvPr>
        </p:nvGraphicFramePr>
        <p:xfrm>
          <a:off x="487681" y="1002704"/>
          <a:ext cx="11016930" cy="5321363"/>
        </p:xfrm>
        <a:graphic>
          <a:graphicData uri="http://schemas.openxmlformats.org/drawingml/2006/table">
            <a:tbl>
              <a:tblPr firstRow="1" firstCol="1" bandRow="1">
                <a:tableStyleId>{5C22544A-7EE6-4342-B048-85BDC9FD1C3A}</a:tableStyleId>
              </a:tblPr>
              <a:tblGrid>
                <a:gridCol w="2753637">
                  <a:extLst>
                    <a:ext uri="{9D8B030D-6E8A-4147-A177-3AD203B41FA5}">
                      <a16:colId xmlns:a16="http://schemas.microsoft.com/office/drawing/2014/main" val="20000"/>
                    </a:ext>
                  </a:extLst>
                </a:gridCol>
                <a:gridCol w="2753637">
                  <a:extLst>
                    <a:ext uri="{9D8B030D-6E8A-4147-A177-3AD203B41FA5}">
                      <a16:colId xmlns:a16="http://schemas.microsoft.com/office/drawing/2014/main" val="20001"/>
                    </a:ext>
                  </a:extLst>
                </a:gridCol>
                <a:gridCol w="2754828">
                  <a:extLst>
                    <a:ext uri="{9D8B030D-6E8A-4147-A177-3AD203B41FA5}">
                      <a16:colId xmlns:a16="http://schemas.microsoft.com/office/drawing/2014/main" val="20002"/>
                    </a:ext>
                  </a:extLst>
                </a:gridCol>
                <a:gridCol w="2754828">
                  <a:extLst>
                    <a:ext uri="{9D8B030D-6E8A-4147-A177-3AD203B41FA5}">
                      <a16:colId xmlns:a16="http://schemas.microsoft.com/office/drawing/2014/main" val="3185549914"/>
                    </a:ext>
                  </a:extLst>
                </a:gridCol>
              </a:tblGrid>
              <a:tr h="309526">
                <a:tc>
                  <a:txBody>
                    <a:bodyPr/>
                    <a:lstStyle/>
                    <a:p>
                      <a:pPr algn="ctr">
                        <a:lnSpc>
                          <a:spcPct val="150000"/>
                        </a:lnSpc>
                        <a:spcAft>
                          <a:spcPts val="0"/>
                        </a:spcAft>
                      </a:pPr>
                      <a:r>
                        <a:rPr lang="en-IN" sz="1800">
                          <a:effectLst/>
                        </a:rPr>
                        <a:t>Deliverables </a:t>
                      </a:r>
                      <a:endParaRPr lang="en-IN" sz="1800">
                        <a:effectLst/>
                        <a:latin typeface="Calibri"/>
                        <a:ea typeface="Calibri"/>
                        <a:cs typeface="Times New Roman"/>
                      </a:endParaRPr>
                    </a:p>
                  </a:txBody>
                  <a:tcPr marL="57150" marR="57150" marT="0" marB="0"/>
                </a:tc>
                <a:tc>
                  <a:txBody>
                    <a:bodyPr/>
                    <a:lstStyle/>
                    <a:p>
                      <a:pPr algn="ctr">
                        <a:lnSpc>
                          <a:spcPct val="150000"/>
                        </a:lnSpc>
                        <a:spcAft>
                          <a:spcPts val="0"/>
                        </a:spcAft>
                      </a:pPr>
                      <a:r>
                        <a:rPr lang="en-IN" sz="1800">
                          <a:effectLst/>
                        </a:rPr>
                        <a:t>Action taken </a:t>
                      </a:r>
                      <a:endParaRPr lang="en-IN" sz="1800">
                        <a:effectLst/>
                        <a:latin typeface="Calibri"/>
                        <a:ea typeface="Calibri"/>
                        <a:cs typeface="Times New Roman"/>
                      </a:endParaRPr>
                    </a:p>
                  </a:txBody>
                  <a:tcPr marL="57150" marR="57150" marT="0" marB="0"/>
                </a:tc>
                <a:tc>
                  <a:txBody>
                    <a:bodyPr/>
                    <a:lstStyle/>
                    <a:p>
                      <a:pPr algn="ctr">
                        <a:lnSpc>
                          <a:spcPct val="150000"/>
                        </a:lnSpc>
                        <a:spcAft>
                          <a:spcPts val="0"/>
                        </a:spcAft>
                      </a:pPr>
                      <a:r>
                        <a:rPr lang="en-IN" sz="1800">
                          <a:effectLst/>
                        </a:rPr>
                        <a:t>Time </a:t>
                      </a:r>
                      <a:endParaRPr lang="en-IN" sz="1800">
                        <a:effectLst/>
                        <a:latin typeface="Calibri"/>
                        <a:ea typeface="Calibri"/>
                        <a:cs typeface="Times New Roman"/>
                      </a:endParaRPr>
                    </a:p>
                  </a:txBody>
                  <a:tcPr marL="57150" marR="57150" marT="0" marB="0"/>
                </a:tc>
                <a:tc>
                  <a:txBody>
                    <a:bodyPr/>
                    <a:lstStyle/>
                    <a:p>
                      <a:pPr algn="ctr">
                        <a:lnSpc>
                          <a:spcPct val="150000"/>
                        </a:lnSpc>
                        <a:spcAft>
                          <a:spcPts val="0"/>
                        </a:spcAft>
                      </a:pPr>
                      <a:endParaRPr lang="en-IN" sz="1800">
                        <a:effectLst/>
                        <a:latin typeface="Calibri"/>
                        <a:ea typeface="Calibri"/>
                        <a:cs typeface="Times New Roman"/>
                      </a:endParaRPr>
                    </a:p>
                  </a:txBody>
                  <a:tcPr marL="57150" marR="57150" marT="0" marB="0"/>
                </a:tc>
                <a:extLst>
                  <a:ext uri="{0D108BD9-81ED-4DB2-BD59-A6C34878D82A}">
                    <a16:rowId xmlns:a16="http://schemas.microsoft.com/office/drawing/2014/main" val="10000"/>
                  </a:ext>
                </a:extLst>
              </a:tr>
              <a:tr h="2476214">
                <a:tc>
                  <a:txBody>
                    <a:bodyPr/>
                    <a:lstStyle/>
                    <a:p>
                      <a:pPr algn="just">
                        <a:lnSpc>
                          <a:spcPct val="150000"/>
                        </a:lnSpc>
                        <a:spcAft>
                          <a:spcPts val="0"/>
                        </a:spcAft>
                      </a:pPr>
                      <a:r>
                        <a:rPr lang="en-IN" sz="1800">
                          <a:effectLst/>
                        </a:rPr>
                        <a:t>Communication skill</a:t>
                      </a:r>
                      <a:endParaRPr lang="en-IN" sz="1800">
                        <a:effectLst/>
                        <a:latin typeface="Calibri"/>
                        <a:ea typeface="Calibri"/>
                        <a:cs typeface="Times New Roman"/>
                      </a:endParaRPr>
                    </a:p>
                  </a:txBody>
                  <a:tcPr marL="57150" marR="57150" marT="0" marB="0"/>
                </a:tc>
                <a:tc>
                  <a:txBody>
                    <a:bodyPr/>
                    <a:lstStyle/>
                    <a:p>
                      <a:pPr marL="342900" lvl="0" indent="-342900" algn="just">
                        <a:lnSpc>
                          <a:spcPct val="150000"/>
                        </a:lnSpc>
                        <a:spcAft>
                          <a:spcPts val="0"/>
                        </a:spcAft>
                        <a:buFont typeface="Symbol"/>
                        <a:buChar char=""/>
                      </a:pPr>
                      <a:r>
                        <a:rPr lang="en-IN" sz="1800">
                          <a:effectLst/>
                        </a:rPr>
                        <a:t>Improve listening skills</a:t>
                      </a:r>
                    </a:p>
                    <a:p>
                      <a:pPr marL="342900" lvl="0" indent="-342900" algn="just">
                        <a:lnSpc>
                          <a:spcPct val="150000"/>
                        </a:lnSpc>
                        <a:spcAft>
                          <a:spcPts val="0"/>
                        </a:spcAft>
                        <a:buFont typeface="Symbol"/>
                        <a:buChar char=""/>
                      </a:pPr>
                      <a:r>
                        <a:rPr lang="en-IN" sz="1800">
                          <a:effectLst/>
                        </a:rPr>
                        <a:t>Should think properly before speaking </a:t>
                      </a:r>
                    </a:p>
                    <a:p>
                      <a:pPr marL="342900" lvl="0" indent="-342900" algn="just">
                        <a:lnSpc>
                          <a:spcPct val="150000"/>
                        </a:lnSpc>
                        <a:spcAft>
                          <a:spcPts val="0"/>
                        </a:spcAft>
                        <a:buFont typeface="Symbol"/>
                        <a:buChar char=""/>
                      </a:pPr>
                      <a:r>
                        <a:rPr lang="en-IN" sz="1800">
                          <a:effectLst/>
                        </a:rPr>
                        <a:t>Have to be specific and brief </a:t>
                      </a:r>
                      <a:endParaRPr lang="en-IN" sz="1800">
                        <a:effectLst/>
                        <a:latin typeface="Calibri"/>
                        <a:ea typeface="Calibri"/>
                        <a:cs typeface="Times New Roman"/>
                      </a:endParaRPr>
                    </a:p>
                  </a:txBody>
                  <a:tcPr marL="57150" marR="57150" marT="0" marB="0"/>
                </a:tc>
                <a:tc>
                  <a:txBody>
                    <a:bodyPr/>
                    <a:lstStyle/>
                    <a:p>
                      <a:pPr algn="just">
                        <a:lnSpc>
                          <a:spcPct val="150000"/>
                        </a:lnSpc>
                        <a:spcAft>
                          <a:spcPts val="0"/>
                        </a:spcAft>
                      </a:pPr>
                      <a:r>
                        <a:rPr lang="en-IN" sz="1800" dirty="0">
                          <a:effectLst/>
                        </a:rPr>
                        <a:t>3 months </a:t>
                      </a:r>
                      <a:endParaRPr lang="en-IN" sz="1800" dirty="0">
                        <a:effectLst/>
                        <a:latin typeface="Calibri"/>
                        <a:ea typeface="Calibri"/>
                        <a:cs typeface="Times New Roman"/>
                      </a:endParaRPr>
                    </a:p>
                  </a:txBody>
                  <a:tcPr marL="57150" marR="57150" marT="0" marB="0"/>
                </a:tc>
                <a:tc>
                  <a:txBody>
                    <a:bodyPr/>
                    <a:lstStyle/>
                    <a:p>
                      <a:pPr algn="just">
                        <a:lnSpc>
                          <a:spcPct val="150000"/>
                        </a:lnSpc>
                        <a:spcAft>
                          <a:spcPts val="0"/>
                        </a:spcAft>
                      </a:pPr>
                      <a:r>
                        <a:rPr lang="en-IN" sz="1800" dirty="0">
                          <a:effectLst/>
                          <a:latin typeface="Calibri"/>
                          <a:ea typeface="Calibri"/>
                          <a:cs typeface="Times New Roman"/>
                        </a:rPr>
                        <a:t>Training course</a:t>
                      </a:r>
                    </a:p>
                  </a:txBody>
                  <a:tcPr marL="57150" marR="57150" marT="0" marB="0"/>
                </a:tc>
                <a:extLst>
                  <a:ext uri="{0D108BD9-81ED-4DB2-BD59-A6C34878D82A}">
                    <a16:rowId xmlns:a16="http://schemas.microsoft.com/office/drawing/2014/main" val="10001"/>
                  </a:ext>
                </a:extLst>
              </a:tr>
              <a:tr h="2476214">
                <a:tc>
                  <a:txBody>
                    <a:bodyPr/>
                    <a:lstStyle/>
                    <a:p>
                      <a:pPr algn="just">
                        <a:lnSpc>
                          <a:spcPct val="150000"/>
                        </a:lnSpc>
                        <a:spcAft>
                          <a:spcPts val="0"/>
                        </a:spcAft>
                      </a:pPr>
                      <a:r>
                        <a:rPr lang="en-IN" sz="1800">
                          <a:effectLst/>
                        </a:rPr>
                        <a:t>Operation skill</a:t>
                      </a:r>
                      <a:endParaRPr lang="en-IN" sz="1800">
                        <a:effectLst/>
                        <a:latin typeface="Calibri"/>
                        <a:ea typeface="Calibri"/>
                        <a:cs typeface="Times New Roman"/>
                      </a:endParaRPr>
                    </a:p>
                  </a:txBody>
                  <a:tcPr marL="57150" marR="57150" marT="0" marB="0"/>
                </a:tc>
                <a:tc>
                  <a:txBody>
                    <a:bodyPr/>
                    <a:lstStyle/>
                    <a:p>
                      <a:pPr marL="342900" lvl="0" indent="-342900" algn="just">
                        <a:lnSpc>
                          <a:spcPct val="150000"/>
                        </a:lnSpc>
                        <a:spcAft>
                          <a:spcPts val="0"/>
                        </a:spcAft>
                        <a:buFont typeface="Symbol"/>
                        <a:buChar char=""/>
                      </a:pPr>
                      <a:r>
                        <a:rPr lang="en-IN" sz="1800">
                          <a:effectLst/>
                        </a:rPr>
                        <a:t>Have to resolve the small challenges</a:t>
                      </a:r>
                    </a:p>
                    <a:p>
                      <a:pPr marL="342900" lvl="0" indent="-342900" algn="just">
                        <a:lnSpc>
                          <a:spcPct val="150000"/>
                        </a:lnSpc>
                        <a:spcAft>
                          <a:spcPts val="0"/>
                        </a:spcAft>
                        <a:buFont typeface="Symbol"/>
                        <a:buChar char=""/>
                      </a:pPr>
                      <a:r>
                        <a:rPr lang="en-IN" sz="1800">
                          <a:effectLst/>
                        </a:rPr>
                        <a:t>Properly measure the performance </a:t>
                      </a:r>
                    </a:p>
                    <a:p>
                      <a:pPr marL="342900" lvl="0" indent="-342900" algn="just">
                        <a:lnSpc>
                          <a:spcPct val="150000"/>
                        </a:lnSpc>
                        <a:spcAft>
                          <a:spcPts val="0"/>
                        </a:spcAft>
                        <a:buFont typeface="Symbol"/>
                        <a:buChar char=""/>
                      </a:pPr>
                      <a:r>
                        <a:rPr lang="en-IN" sz="1800">
                          <a:effectLst/>
                        </a:rPr>
                        <a:t>Should keep up with the trends  </a:t>
                      </a:r>
                      <a:endParaRPr lang="en-IN" sz="1800">
                        <a:effectLst/>
                        <a:latin typeface="Calibri"/>
                        <a:ea typeface="Calibri"/>
                        <a:cs typeface="Times New Roman"/>
                      </a:endParaRPr>
                    </a:p>
                  </a:txBody>
                  <a:tcPr marL="57150" marR="57150" marT="0" marB="0"/>
                </a:tc>
                <a:tc>
                  <a:txBody>
                    <a:bodyPr/>
                    <a:lstStyle/>
                    <a:p>
                      <a:pPr algn="just">
                        <a:lnSpc>
                          <a:spcPct val="150000"/>
                        </a:lnSpc>
                        <a:spcAft>
                          <a:spcPts val="0"/>
                        </a:spcAft>
                      </a:pPr>
                      <a:r>
                        <a:rPr lang="en-IN" sz="1800" dirty="0">
                          <a:effectLst/>
                        </a:rPr>
                        <a:t>6 months </a:t>
                      </a:r>
                      <a:endParaRPr lang="en-IN" sz="1800" dirty="0">
                        <a:effectLst/>
                        <a:latin typeface="Calibri"/>
                        <a:ea typeface="Calibri"/>
                        <a:cs typeface="Times New Roman"/>
                      </a:endParaRPr>
                    </a:p>
                  </a:txBody>
                  <a:tcPr marL="57150" marR="57150" marT="0" marB="0"/>
                </a:tc>
                <a:tc>
                  <a:txBody>
                    <a:bodyPr/>
                    <a:lstStyle/>
                    <a:p>
                      <a:pPr algn="just">
                        <a:lnSpc>
                          <a:spcPct val="150000"/>
                        </a:lnSpc>
                        <a:spcAft>
                          <a:spcPts val="0"/>
                        </a:spcAft>
                      </a:pPr>
                      <a:r>
                        <a:rPr lang="en-IN" sz="1800" dirty="0">
                          <a:effectLst/>
                          <a:latin typeface="Calibri"/>
                          <a:ea typeface="Calibri"/>
                          <a:cs typeface="Times New Roman"/>
                        </a:rPr>
                        <a:t>Training course</a:t>
                      </a:r>
                    </a:p>
                  </a:txBody>
                  <a:tcPr marL="57150" marR="5715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248851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81210"/>
            <a:ext cx="8911687" cy="1280890"/>
          </a:xfrm>
        </p:spPr>
        <p:txBody>
          <a:bodyPr/>
          <a:lstStyle/>
          <a:p>
            <a:r>
              <a:rPr lang="en-IN" b="1" dirty="0">
                <a:solidFill>
                  <a:srgbClr val="7030A0"/>
                </a:solidFill>
              </a:rPr>
              <a:t>Conclusion </a:t>
            </a:r>
          </a:p>
        </p:txBody>
      </p:sp>
      <p:sp>
        <p:nvSpPr>
          <p:cNvPr id="3" name="Content Placeholder 2"/>
          <p:cNvSpPr>
            <a:spLocks noGrp="1"/>
          </p:cNvSpPr>
          <p:nvPr>
            <p:ph idx="1"/>
          </p:nvPr>
        </p:nvSpPr>
        <p:spPr>
          <a:xfrm>
            <a:off x="672246" y="1961500"/>
            <a:ext cx="9625936" cy="1903614"/>
          </a:xfrm>
        </p:spPr>
        <p:txBody>
          <a:bodyPr>
            <a:normAutofit/>
          </a:bodyPr>
          <a:lstStyle/>
          <a:p>
            <a:pPr>
              <a:buFont typeface="Wingdings" panose="05000000000000000000" pitchFamily="2" charset="2"/>
              <a:buChar char="§"/>
            </a:pPr>
            <a:r>
              <a:rPr lang="en-IN" sz="2000" dirty="0"/>
              <a:t>For restaurant manager following skills are must such as communication skills, customers service, team working</a:t>
            </a:r>
          </a:p>
          <a:p>
            <a:pPr>
              <a:buFont typeface="Wingdings" panose="05000000000000000000" pitchFamily="2" charset="2"/>
              <a:buChar char="§"/>
            </a:pPr>
            <a:r>
              <a:rPr lang="en-IN" sz="2000" dirty="0"/>
              <a:t>To get seiten skills I need to attend training courses</a:t>
            </a:r>
          </a:p>
        </p:txBody>
      </p:sp>
      <p:pic>
        <p:nvPicPr>
          <p:cNvPr id="3074" name="Picture 2" descr="Employability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4659" y="3655741"/>
            <a:ext cx="6079863" cy="2535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861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D7B54-413F-354E-9819-3E9B4DA43592}"/>
              </a:ext>
            </a:extLst>
          </p:cNvPr>
          <p:cNvSpPr>
            <a:spLocks noGrp="1"/>
          </p:cNvSpPr>
          <p:nvPr>
            <p:ph type="title"/>
          </p:nvPr>
        </p:nvSpPr>
        <p:spPr/>
        <p:txBody>
          <a:bodyPr/>
          <a:lstStyle/>
          <a:p>
            <a:r>
              <a:rPr lang="en-IN" b="1" dirty="0"/>
              <a:t>Reference </a:t>
            </a:r>
            <a:br>
              <a:rPr lang="en-IN" dirty="0"/>
            </a:br>
            <a:endParaRPr lang="en-US" dirty="0"/>
          </a:p>
        </p:txBody>
      </p:sp>
      <p:sp>
        <p:nvSpPr>
          <p:cNvPr id="3" name="Content Placeholder 2">
            <a:extLst>
              <a:ext uri="{FF2B5EF4-FFF2-40B4-BE49-F238E27FC236}">
                <a16:creationId xmlns:a16="http://schemas.microsoft.com/office/drawing/2014/main" id="{FCF4517F-2A61-F44A-90A8-4E6048DB91E1}"/>
              </a:ext>
            </a:extLst>
          </p:cNvPr>
          <p:cNvSpPr>
            <a:spLocks noGrp="1"/>
          </p:cNvSpPr>
          <p:nvPr>
            <p:ph idx="1"/>
          </p:nvPr>
        </p:nvSpPr>
        <p:spPr/>
        <p:txBody>
          <a:bodyPr>
            <a:normAutofit/>
          </a:bodyPr>
          <a:lstStyle/>
          <a:p>
            <a:r>
              <a:rPr lang="en-IN" dirty="0" err="1"/>
              <a:t>Devis</a:t>
            </a:r>
            <a:r>
              <a:rPr lang="en-IN" dirty="0"/>
              <a:t>, B., 2021. </a:t>
            </a:r>
            <a:r>
              <a:rPr lang="en-IN" i="1" dirty="0"/>
              <a:t>What are the basic academic skills?</a:t>
            </a:r>
            <a:r>
              <a:rPr lang="en-IN" dirty="0"/>
              <a:t>. [online] Available at: &lt;https://www.mvorganizing.org/what-are-the-basic-academic-skills/&gt; [Accessed 13 November 2021].</a:t>
            </a:r>
          </a:p>
          <a:p>
            <a:r>
              <a:rPr lang="en-IN" dirty="0"/>
              <a:t>Hiring, B., 2021. </a:t>
            </a:r>
            <a:r>
              <a:rPr lang="en-IN" i="1" dirty="0"/>
              <a:t>Restaurant Manager job description</a:t>
            </a:r>
            <a:r>
              <a:rPr lang="en-IN" dirty="0"/>
              <a:t>. [online] Recruiting Resources: How to Recruit and Hire Better. Available at: &lt;https://resources.workable.com/restaurant-manager-job-description&gt; [Accessed 13 November 2021].</a:t>
            </a:r>
          </a:p>
          <a:p>
            <a:r>
              <a:rPr lang="en-IN" dirty="0"/>
              <a:t>Leis, M., 2021. </a:t>
            </a:r>
            <a:r>
              <a:rPr lang="en-IN" i="1" dirty="0"/>
              <a:t>17 Best Time Management Tools You Need to Check Out</a:t>
            </a:r>
            <a:r>
              <a:rPr lang="en-IN" dirty="0"/>
              <a:t>. [online] </a:t>
            </a:r>
            <a:r>
              <a:rPr lang="en-IN" dirty="0" err="1"/>
              <a:t>Scoro</a:t>
            </a:r>
            <a:r>
              <a:rPr lang="en-IN" dirty="0"/>
              <a:t>. Available at: &lt;https://www.scoro.com/blog/best-time-management-tools-reviewed/&gt; [Accessed 13 November 2021].</a:t>
            </a:r>
          </a:p>
          <a:p>
            <a:pPr marL="0" indent="0">
              <a:buNone/>
            </a:pPr>
            <a:endParaRPr lang="en-IN" dirty="0"/>
          </a:p>
        </p:txBody>
      </p:sp>
    </p:spTree>
    <p:extLst>
      <p:ext uri="{BB962C8B-B14F-4D97-AF65-F5344CB8AC3E}">
        <p14:creationId xmlns:p14="http://schemas.microsoft.com/office/powerpoint/2010/main" val="1419620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ank You Written Yellow Chat Bubble On Blue Background Stock Photo -  Download Image Now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2277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676</TotalTime>
  <Words>1053</Words>
  <Application>Microsoft Office PowerPoint</Application>
  <PresentationFormat>Widescreen</PresentationFormat>
  <Paragraphs>96</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Symbol</vt:lpstr>
      <vt:lpstr>Times New Roman</vt:lpstr>
      <vt:lpstr>Wingdings</vt:lpstr>
      <vt:lpstr>Office Theme</vt:lpstr>
      <vt:lpstr>Academic and employability skills</vt:lpstr>
      <vt:lpstr>Introduction </vt:lpstr>
      <vt:lpstr>Selected career  </vt:lpstr>
      <vt:lpstr>Required skills</vt:lpstr>
      <vt:lpstr>SWOT analysis </vt:lpstr>
      <vt:lpstr>Time management tools </vt:lpstr>
      <vt:lpstr>Personal development plan </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a5199</dc:creator>
  <cp:lastModifiedBy>Viroanadumitru Frincu</cp:lastModifiedBy>
  <cp:revision>130</cp:revision>
  <dcterms:created xsi:type="dcterms:W3CDTF">2021-09-23T08:08:33Z</dcterms:created>
  <dcterms:modified xsi:type="dcterms:W3CDTF">2021-12-07T10:09:08Z</dcterms:modified>
</cp:coreProperties>
</file>