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1" r:id="rId4"/>
    <p:sldId id="262" r:id="rId5"/>
    <p:sldId id="258" r:id="rId6"/>
    <p:sldId id="259" r:id="rId7"/>
    <p:sldId id="264" r:id="rId8"/>
    <p:sldId id="260"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719E58-D480-4355-8356-B8B90B520C39}"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3129700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719E58-D480-4355-8356-B8B90B520C39}"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2101613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719E58-D480-4355-8356-B8B90B520C39}"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631350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308882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719E58-D480-4355-8356-B8B90B520C39}" type="datetimeFigureOut">
              <a:rPr lang="en-GB" smtClean="0"/>
              <a:t>16/03/2023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291455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719E58-D480-4355-8356-B8B90B520C39}" type="datetimeFigureOut">
              <a:rPr lang="en-GB" smtClean="0"/>
              <a:t>16/03/2023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2600027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719E58-D480-4355-8356-B8B90B520C39}" type="datetimeFigureOut">
              <a:rPr lang="en-GB" smtClean="0"/>
              <a:t>16/03/2023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3581071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943701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2781071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396192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3905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91629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719E58-D480-4355-8356-B8B90B520C39}" type="datetimeFigureOut">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34961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1719E58-D480-4355-8356-B8B90B520C39}" type="datetimeFigureOut">
              <a:rPr lang="en-GB" smtClean="0"/>
              <a:t>16/03/2023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3400160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1719E58-D480-4355-8356-B8B90B520C39}" type="datetimeFigureOut">
              <a:rPr lang="en-GB" smtClean="0"/>
              <a:t>16/03/2023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4241513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719E58-D480-4355-8356-B8B90B520C39}"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18966771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719E58-D480-4355-8356-B8B90B520C39}" type="datetimeFigureOut">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37D02D-290C-4B19-B74F-460D2A4EE2B3}" type="slidenum">
              <a:rPr lang="en-GB" smtClean="0"/>
              <a:t>‹#›</a:t>
            </a:fld>
            <a:endParaRPr lang="en-GB"/>
          </a:p>
        </p:txBody>
      </p:sp>
    </p:spTree>
    <p:extLst>
      <p:ext uri="{BB962C8B-B14F-4D97-AF65-F5344CB8AC3E}">
        <p14:creationId xmlns:p14="http://schemas.microsoft.com/office/powerpoint/2010/main" val="2920294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1719E58-D480-4355-8356-B8B90B520C39}" type="datetimeFigureOut">
              <a:rPr lang="en-GB" smtClean="0"/>
              <a:t>16/03/2023</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D37D02D-290C-4B19-B74F-460D2A4EE2B3}" type="slidenum">
              <a:rPr lang="en-GB" smtClean="0"/>
              <a:t>‹#›</a:t>
            </a:fld>
            <a:endParaRPr lang="en-GB"/>
          </a:p>
        </p:txBody>
      </p:sp>
    </p:spTree>
    <p:extLst>
      <p:ext uri="{BB962C8B-B14F-4D97-AF65-F5344CB8AC3E}">
        <p14:creationId xmlns:p14="http://schemas.microsoft.com/office/powerpoint/2010/main" val="122983358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blog.practicalethics.ox.ac.uk/2022/09/protecting-children-or-policing-gender/" TargetMode="External"/><Relationship Id="rId7" Type="http://schemas.openxmlformats.org/officeDocument/2006/relationships/hyperlink" Target="https://www.bbc.co.uk/programmes/p03djj5j" TargetMode="External"/><Relationship Id="rId2" Type="http://schemas.openxmlformats.org/officeDocument/2006/relationships/hyperlink" Target="https://www.opendemocracy.net/en/5050/female-genital-mutilation-fgm-texas-trans-healthcare/" TargetMode="External"/><Relationship Id="rId1" Type="http://schemas.openxmlformats.org/officeDocument/2006/relationships/slideLayout" Target="../slideLayouts/slideLayout2.xml"/><Relationship Id="rId6" Type="http://schemas.openxmlformats.org/officeDocument/2006/relationships/hyperlink" Target="https://amp.cnn.com/cnn/2021/03/04/politics/rand-paul-genital-mutilation-gender-confirmation-fact-check/index.html" TargetMode="External"/><Relationship Id="rId5" Type="http://schemas.openxmlformats.org/officeDocument/2006/relationships/hyperlink" Target="https://www.nbcnews.com/feature/nbc-out/rand-paul-criticized-trans-gender-mutilation-remarks-rachel-levine-hearing-n1259004" TargetMode="External"/><Relationship Id="rId4" Type="http://schemas.openxmlformats.org/officeDocument/2006/relationships/hyperlink" Target="https://www.opendemocracy.net/en/5050/ban-trans-healthcare-female-genital-mutilation-idaho-texa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hotosforclass.com/search/culture-africa/2" TargetMode="External"/><Relationship Id="rId7" Type="http://schemas.openxmlformats.org/officeDocument/2006/relationships/hyperlink" Target="https://www.photosforclass.com/search/options" TargetMode="External"/><Relationship Id="rId2" Type="http://schemas.openxmlformats.org/officeDocument/2006/relationships/hyperlink" Target="https://www.photosforclass.com/search/community/1" TargetMode="External"/><Relationship Id="rId1" Type="http://schemas.openxmlformats.org/officeDocument/2006/relationships/slideLayout" Target="../slideLayouts/slideLayout2.xml"/><Relationship Id="rId6" Type="http://schemas.openxmlformats.org/officeDocument/2006/relationships/hyperlink" Target="https://www.photosforclass.com/search/transgender/4" TargetMode="External"/><Relationship Id="rId5" Type="http://schemas.openxmlformats.org/officeDocument/2006/relationships/hyperlink" Target="https://www.photosforclass.com/search/feminism-march" TargetMode="External"/><Relationship Id="rId4" Type="http://schemas.openxmlformats.org/officeDocument/2006/relationships/hyperlink" Target="https://www.photosforclass.com/search/med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7AEF0-541F-ABD8-3E8C-F2AD2DCD8930}"/>
              </a:ext>
            </a:extLst>
          </p:cNvPr>
          <p:cNvSpPr>
            <a:spLocks noGrp="1"/>
          </p:cNvSpPr>
          <p:nvPr>
            <p:ph type="ctrTitle"/>
          </p:nvPr>
        </p:nvSpPr>
        <p:spPr/>
        <p:txBody>
          <a:bodyPr/>
          <a:lstStyle/>
          <a:p>
            <a:r>
              <a:rPr lang="en-GB" dirty="0"/>
              <a:t>The Ethics of Circumcision</a:t>
            </a:r>
          </a:p>
        </p:txBody>
      </p:sp>
      <p:sp>
        <p:nvSpPr>
          <p:cNvPr id="3" name="Subtitle 2">
            <a:extLst>
              <a:ext uri="{FF2B5EF4-FFF2-40B4-BE49-F238E27FC236}">
                <a16:creationId xmlns:a16="http://schemas.microsoft.com/office/drawing/2014/main" id="{19E0D207-CFBA-6F4C-9491-24CB6DC51712}"/>
              </a:ext>
            </a:extLst>
          </p:cNvPr>
          <p:cNvSpPr>
            <a:spLocks noGrp="1"/>
          </p:cNvSpPr>
          <p:nvPr>
            <p:ph type="subTitle" idx="1"/>
          </p:nvPr>
        </p:nvSpPr>
        <p:spPr/>
        <p:txBody>
          <a:bodyPr/>
          <a:lstStyle/>
          <a:p>
            <a:r>
              <a:rPr lang="en-GB" dirty="0"/>
              <a:t>Alier Collins – Morality Ethics and Reason Y1M5</a:t>
            </a:r>
          </a:p>
        </p:txBody>
      </p:sp>
    </p:spTree>
    <p:extLst>
      <p:ext uri="{BB962C8B-B14F-4D97-AF65-F5344CB8AC3E}">
        <p14:creationId xmlns:p14="http://schemas.microsoft.com/office/powerpoint/2010/main" val="1127144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F32BD-0692-4B81-302D-4B06B1C492C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3C43A2F-8600-94BB-556B-04D307DBE703}"/>
              </a:ext>
            </a:extLst>
          </p:cNvPr>
          <p:cNvSpPr>
            <a:spLocks noGrp="1"/>
          </p:cNvSpPr>
          <p:nvPr>
            <p:ph idx="1"/>
          </p:nvPr>
        </p:nvSpPr>
        <p:spPr>
          <a:xfrm>
            <a:off x="913795" y="1779014"/>
            <a:ext cx="4953604" cy="4058751"/>
          </a:xfrm>
        </p:spPr>
        <p:txBody>
          <a:bodyPr>
            <a:normAutofit lnSpcReduction="10000"/>
          </a:bodyPr>
          <a:lstStyle/>
          <a:p>
            <a:r>
              <a:rPr lang="en-GB" dirty="0"/>
              <a:t>Autonomy – freedom, control and consent</a:t>
            </a:r>
          </a:p>
          <a:p>
            <a:r>
              <a:rPr lang="en-GB" dirty="0"/>
              <a:t>Kindness, love and understanding</a:t>
            </a:r>
          </a:p>
          <a:p>
            <a:r>
              <a:rPr lang="en-GB" dirty="0"/>
              <a:t>Health – including mental health</a:t>
            </a:r>
          </a:p>
          <a:p>
            <a:r>
              <a:rPr lang="en-GB" dirty="0"/>
              <a:t>Community </a:t>
            </a:r>
          </a:p>
          <a:p>
            <a:endParaRPr lang="en-GB" dirty="0"/>
          </a:p>
          <a:p>
            <a:r>
              <a:rPr lang="en-GB" dirty="0"/>
              <a:t>Circumcision should not be made universally illegal. Free will and choice is important, and preventing people from doing what they want to with their bodies is a form of oppression.</a:t>
            </a:r>
          </a:p>
        </p:txBody>
      </p:sp>
      <p:pic>
        <p:nvPicPr>
          <p:cNvPr id="4" name="Picture 3">
            <a:extLst>
              <a:ext uri="{FF2B5EF4-FFF2-40B4-BE49-F238E27FC236}">
                <a16:creationId xmlns:a16="http://schemas.microsoft.com/office/drawing/2014/main" id="{0B310A79-D19A-8E43-7DE4-5A46690A9161}"/>
              </a:ext>
            </a:extLst>
          </p:cNvPr>
          <p:cNvPicPr>
            <a:picLocks noChangeAspect="1"/>
          </p:cNvPicPr>
          <p:nvPr/>
        </p:nvPicPr>
        <p:blipFill rotWithShape="1">
          <a:blip r:embed="rId2"/>
          <a:srcRect b="7084"/>
          <a:stretch/>
        </p:blipFill>
        <p:spPr>
          <a:xfrm>
            <a:off x="6257925" y="1779014"/>
            <a:ext cx="5593546" cy="4174111"/>
          </a:xfrm>
          <a:prstGeom prst="rect">
            <a:avLst/>
          </a:prstGeom>
        </p:spPr>
      </p:pic>
    </p:spTree>
    <p:extLst>
      <p:ext uri="{BB962C8B-B14F-4D97-AF65-F5344CB8AC3E}">
        <p14:creationId xmlns:p14="http://schemas.microsoft.com/office/powerpoint/2010/main" val="1703244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02F4-C483-2696-2603-1440ABEBE336}"/>
              </a:ext>
            </a:extLst>
          </p:cNvPr>
          <p:cNvSpPr>
            <a:spLocks noGrp="1"/>
          </p:cNvSpPr>
          <p:nvPr>
            <p:ph type="title"/>
          </p:nvPr>
        </p:nvSpPr>
        <p:spPr>
          <a:xfrm>
            <a:off x="913795" y="667300"/>
            <a:ext cx="10353762" cy="970450"/>
          </a:xfrm>
        </p:spPr>
        <p:txBody>
          <a:bodyPr/>
          <a:lstStyle/>
          <a:p>
            <a:r>
              <a:rPr lang="en-GB" dirty="0"/>
              <a:t>Culture And Community</a:t>
            </a:r>
          </a:p>
        </p:txBody>
      </p:sp>
      <p:sp>
        <p:nvSpPr>
          <p:cNvPr id="3" name="Content Placeholder 2">
            <a:extLst>
              <a:ext uri="{FF2B5EF4-FFF2-40B4-BE49-F238E27FC236}">
                <a16:creationId xmlns:a16="http://schemas.microsoft.com/office/drawing/2014/main" id="{79791645-93F6-2463-9BB5-A18663BF8741}"/>
              </a:ext>
            </a:extLst>
          </p:cNvPr>
          <p:cNvSpPr>
            <a:spLocks noGrp="1"/>
          </p:cNvSpPr>
          <p:nvPr>
            <p:ph idx="1"/>
          </p:nvPr>
        </p:nvSpPr>
        <p:spPr>
          <a:xfrm>
            <a:off x="913795" y="2491401"/>
            <a:ext cx="5057237" cy="4058751"/>
          </a:xfrm>
        </p:spPr>
        <p:txBody>
          <a:bodyPr/>
          <a:lstStyle/>
          <a:p>
            <a:r>
              <a:rPr lang="en-GB" dirty="0"/>
              <a:t>Religion and faith – </a:t>
            </a:r>
            <a:r>
              <a:rPr lang="en-GB" dirty="0" err="1"/>
              <a:t>Eg</a:t>
            </a:r>
            <a:r>
              <a:rPr lang="en-GB" dirty="0"/>
              <a:t> Jewish boys are circumcised to bring them closer to God</a:t>
            </a:r>
          </a:p>
          <a:p>
            <a:r>
              <a:rPr lang="en-GB" dirty="0"/>
              <a:t>Allowing cultural and religious tradition to continue in the communities they exist within</a:t>
            </a:r>
          </a:p>
          <a:p>
            <a:r>
              <a:rPr lang="en-GB" dirty="0" err="1"/>
              <a:t>Fuamabai</a:t>
            </a:r>
            <a:r>
              <a:rPr lang="en-GB" dirty="0"/>
              <a:t> Ahmadu – Empowerment of women through this initiation ceremony – Sierra Leone </a:t>
            </a:r>
          </a:p>
          <a:p>
            <a:endParaRPr lang="en-GB" dirty="0"/>
          </a:p>
          <a:p>
            <a:endParaRPr lang="en-GB" dirty="0"/>
          </a:p>
        </p:txBody>
      </p:sp>
      <p:pic>
        <p:nvPicPr>
          <p:cNvPr id="4" name="Picture 3">
            <a:extLst>
              <a:ext uri="{FF2B5EF4-FFF2-40B4-BE49-F238E27FC236}">
                <a16:creationId xmlns:a16="http://schemas.microsoft.com/office/drawing/2014/main" id="{125AD021-560C-8304-B1FB-736D31A445AA}"/>
              </a:ext>
            </a:extLst>
          </p:cNvPr>
          <p:cNvPicPr>
            <a:picLocks noChangeAspect="1"/>
          </p:cNvPicPr>
          <p:nvPr/>
        </p:nvPicPr>
        <p:blipFill rotWithShape="1">
          <a:blip r:embed="rId2"/>
          <a:srcRect l="16900" t="-227" r="632" b="9958"/>
          <a:stretch/>
        </p:blipFill>
        <p:spPr>
          <a:xfrm>
            <a:off x="6400800" y="1837242"/>
            <a:ext cx="5396261" cy="4102414"/>
          </a:xfrm>
          <a:prstGeom prst="rect">
            <a:avLst/>
          </a:prstGeom>
        </p:spPr>
      </p:pic>
    </p:spTree>
    <p:extLst>
      <p:ext uri="{BB962C8B-B14F-4D97-AF65-F5344CB8AC3E}">
        <p14:creationId xmlns:p14="http://schemas.microsoft.com/office/powerpoint/2010/main" val="494154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84B3-D9C6-FF04-8203-9EA12ADA8064}"/>
              </a:ext>
            </a:extLst>
          </p:cNvPr>
          <p:cNvSpPr>
            <a:spLocks noGrp="1"/>
          </p:cNvSpPr>
          <p:nvPr>
            <p:ph type="title"/>
          </p:nvPr>
        </p:nvSpPr>
        <p:spPr/>
        <p:txBody>
          <a:bodyPr/>
          <a:lstStyle/>
          <a:p>
            <a:r>
              <a:rPr lang="en-GB" dirty="0"/>
              <a:t>Health: Mental and Physical</a:t>
            </a:r>
          </a:p>
        </p:txBody>
      </p:sp>
      <p:sp>
        <p:nvSpPr>
          <p:cNvPr id="3" name="Content Placeholder 2">
            <a:extLst>
              <a:ext uri="{FF2B5EF4-FFF2-40B4-BE49-F238E27FC236}">
                <a16:creationId xmlns:a16="http://schemas.microsoft.com/office/drawing/2014/main" id="{DF49F627-8F05-AEAE-3068-533867ED1EF3}"/>
              </a:ext>
            </a:extLst>
          </p:cNvPr>
          <p:cNvSpPr>
            <a:spLocks noGrp="1"/>
          </p:cNvSpPr>
          <p:nvPr>
            <p:ph idx="1"/>
          </p:nvPr>
        </p:nvSpPr>
        <p:spPr>
          <a:xfrm>
            <a:off x="913795" y="1732449"/>
            <a:ext cx="4380581" cy="4058751"/>
          </a:xfrm>
        </p:spPr>
        <p:txBody>
          <a:bodyPr/>
          <a:lstStyle/>
          <a:p>
            <a:r>
              <a:rPr lang="en-GB" dirty="0"/>
              <a:t>Sterility of Environment, link to prevention of infection &amp; rights to medical practice and qualification</a:t>
            </a:r>
          </a:p>
          <a:p>
            <a:r>
              <a:rPr lang="en-GB" dirty="0"/>
              <a:t>Circumcision for health reasons</a:t>
            </a:r>
          </a:p>
          <a:p>
            <a:r>
              <a:rPr lang="en-GB" dirty="0"/>
              <a:t>Related to culture – ability to fit into communities taking its toll on mental health</a:t>
            </a:r>
          </a:p>
          <a:p>
            <a:r>
              <a:rPr lang="en-GB" dirty="0"/>
              <a:t>On the other hand, traumatic experiences affecting mental health – </a:t>
            </a:r>
            <a:r>
              <a:rPr lang="en-GB" dirty="0" err="1"/>
              <a:t>Eg</a:t>
            </a:r>
            <a:r>
              <a:rPr lang="en-GB" dirty="0"/>
              <a:t> </a:t>
            </a:r>
            <a:r>
              <a:rPr lang="en-GB" dirty="0" err="1"/>
              <a:t>Nimco</a:t>
            </a:r>
            <a:r>
              <a:rPr lang="en-GB" dirty="0"/>
              <a:t> Ali’s Daughters of Eve movement</a:t>
            </a:r>
          </a:p>
        </p:txBody>
      </p:sp>
      <p:pic>
        <p:nvPicPr>
          <p:cNvPr id="4" name="Picture 3">
            <a:extLst>
              <a:ext uri="{FF2B5EF4-FFF2-40B4-BE49-F238E27FC236}">
                <a16:creationId xmlns:a16="http://schemas.microsoft.com/office/drawing/2014/main" id="{A85DBEFE-B7D8-DAD3-34DC-037998CAC6B8}"/>
              </a:ext>
            </a:extLst>
          </p:cNvPr>
          <p:cNvPicPr>
            <a:picLocks noChangeAspect="1"/>
          </p:cNvPicPr>
          <p:nvPr/>
        </p:nvPicPr>
        <p:blipFill rotWithShape="1">
          <a:blip r:embed="rId2"/>
          <a:srcRect b="8889"/>
          <a:stretch/>
        </p:blipFill>
        <p:spPr>
          <a:xfrm>
            <a:off x="5650992" y="1814306"/>
            <a:ext cx="5956344" cy="3976894"/>
          </a:xfrm>
          <a:prstGeom prst="rect">
            <a:avLst/>
          </a:prstGeom>
        </p:spPr>
      </p:pic>
    </p:spTree>
    <p:extLst>
      <p:ext uri="{BB962C8B-B14F-4D97-AF65-F5344CB8AC3E}">
        <p14:creationId xmlns:p14="http://schemas.microsoft.com/office/powerpoint/2010/main" val="4258478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B592-99C1-83FB-2A0D-588AA9FF97E2}"/>
              </a:ext>
            </a:extLst>
          </p:cNvPr>
          <p:cNvSpPr>
            <a:spLocks noGrp="1"/>
          </p:cNvSpPr>
          <p:nvPr>
            <p:ph type="title"/>
          </p:nvPr>
        </p:nvSpPr>
        <p:spPr/>
        <p:txBody>
          <a:bodyPr/>
          <a:lstStyle/>
          <a:p>
            <a:r>
              <a:rPr lang="en-GB" dirty="0"/>
              <a:t>Autonomy And Consent: Feminist Arguments</a:t>
            </a:r>
          </a:p>
        </p:txBody>
      </p:sp>
      <p:sp>
        <p:nvSpPr>
          <p:cNvPr id="3" name="Content Placeholder 2">
            <a:extLst>
              <a:ext uri="{FF2B5EF4-FFF2-40B4-BE49-F238E27FC236}">
                <a16:creationId xmlns:a16="http://schemas.microsoft.com/office/drawing/2014/main" id="{92E356E7-9B7B-180C-7FAA-324CFBD4D82F}"/>
              </a:ext>
            </a:extLst>
          </p:cNvPr>
          <p:cNvSpPr>
            <a:spLocks noGrp="1"/>
          </p:cNvSpPr>
          <p:nvPr>
            <p:ph idx="1"/>
          </p:nvPr>
        </p:nvSpPr>
        <p:spPr>
          <a:xfrm>
            <a:off x="1147061" y="2391750"/>
            <a:ext cx="4236703" cy="4058751"/>
          </a:xfrm>
        </p:spPr>
        <p:txBody>
          <a:bodyPr/>
          <a:lstStyle/>
          <a:p>
            <a:r>
              <a:rPr lang="en-GB" dirty="0"/>
              <a:t>Use of words – mutilation vs cutting vs circumcision – ‘protecting’ people </a:t>
            </a:r>
            <a:r>
              <a:rPr lang="en-GB"/>
              <a:t>from this cultural </a:t>
            </a:r>
            <a:r>
              <a:rPr lang="en-GB" dirty="0"/>
              <a:t>practice</a:t>
            </a:r>
          </a:p>
          <a:p>
            <a:r>
              <a:rPr lang="en-GB" dirty="0"/>
              <a:t>Racism and Misogyny – Cosmetic </a:t>
            </a:r>
            <a:r>
              <a:rPr lang="en-GB" dirty="0" err="1"/>
              <a:t>gynecology</a:t>
            </a:r>
            <a:r>
              <a:rPr lang="en-GB" dirty="0"/>
              <a:t> in the global north vs ‘protecting’ African women from their cultural rituals - Boddy</a:t>
            </a:r>
          </a:p>
        </p:txBody>
      </p:sp>
      <p:pic>
        <p:nvPicPr>
          <p:cNvPr id="4" name="Picture 3">
            <a:extLst>
              <a:ext uri="{FF2B5EF4-FFF2-40B4-BE49-F238E27FC236}">
                <a16:creationId xmlns:a16="http://schemas.microsoft.com/office/drawing/2014/main" id="{52C32000-ED3F-C171-F09D-3487826300F5}"/>
              </a:ext>
            </a:extLst>
          </p:cNvPr>
          <p:cNvPicPr>
            <a:picLocks noChangeAspect="1"/>
          </p:cNvPicPr>
          <p:nvPr/>
        </p:nvPicPr>
        <p:blipFill rotWithShape="1">
          <a:blip r:embed="rId2"/>
          <a:srcRect l="1" r="18929" b="8889"/>
          <a:stretch/>
        </p:blipFill>
        <p:spPr>
          <a:xfrm>
            <a:off x="6090676" y="1580050"/>
            <a:ext cx="5683971" cy="4676157"/>
          </a:xfrm>
          <a:prstGeom prst="rect">
            <a:avLst/>
          </a:prstGeom>
        </p:spPr>
      </p:pic>
    </p:spTree>
    <p:extLst>
      <p:ext uri="{BB962C8B-B14F-4D97-AF65-F5344CB8AC3E}">
        <p14:creationId xmlns:p14="http://schemas.microsoft.com/office/powerpoint/2010/main" val="855877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81DB-99CA-1D62-1C6B-FB4EB870EFC4}"/>
              </a:ext>
            </a:extLst>
          </p:cNvPr>
          <p:cNvSpPr>
            <a:spLocks noGrp="1"/>
          </p:cNvSpPr>
          <p:nvPr>
            <p:ph type="title"/>
          </p:nvPr>
        </p:nvSpPr>
        <p:spPr/>
        <p:txBody>
          <a:bodyPr/>
          <a:lstStyle/>
          <a:p>
            <a:r>
              <a:rPr lang="en-GB" dirty="0"/>
              <a:t>Autonomy And Love: The Trans Debate</a:t>
            </a:r>
          </a:p>
        </p:txBody>
      </p:sp>
      <p:sp>
        <p:nvSpPr>
          <p:cNvPr id="3" name="Content Placeholder 2">
            <a:extLst>
              <a:ext uri="{FF2B5EF4-FFF2-40B4-BE49-F238E27FC236}">
                <a16:creationId xmlns:a16="http://schemas.microsoft.com/office/drawing/2014/main" id="{AD4D7F6E-9462-D298-4A84-99156C7B18A5}"/>
              </a:ext>
            </a:extLst>
          </p:cNvPr>
          <p:cNvSpPr>
            <a:spLocks noGrp="1"/>
          </p:cNvSpPr>
          <p:nvPr>
            <p:ph idx="1"/>
          </p:nvPr>
        </p:nvSpPr>
        <p:spPr>
          <a:xfrm>
            <a:off x="913795" y="1797176"/>
            <a:ext cx="4737197" cy="4058751"/>
          </a:xfrm>
        </p:spPr>
        <p:txBody>
          <a:bodyPr>
            <a:normAutofit fontScale="92500" lnSpcReduction="20000"/>
          </a:bodyPr>
          <a:lstStyle/>
          <a:p>
            <a:r>
              <a:rPr lang="en-GB" dirty="0"/>
              <a:t>Rand Paul – assimilating FGM and transgender healthcare – using circumcision ethics to back a ban on transgender care</a:t>
            </a:r>
          </a:p>
          <a:p>
            <a:r>
              <a:rPr lang="en-GB" dirty="0"/>
              <a:t>Bigotry like this has led to increases in suicide rates and mental health problems amongst trans youth</a:t>
            </a:r>
          </a:p>
          <a:p>
            <a:r>
              <a:rPr lang="en-GB" dirty="0"/>
              <a:t>Idaho &amp; Texas – Bills to prevent transgender healthcare on grounds of circumcision laws</a:t>
            </a:r>
          </a:p>
          <a:p>
            <a:r>
              <a:rPr lang="en-GB" dirty="0"/>
              <a:t>Protecting children or binary gender? – intersex healthcare – child operations, lack of health reasons, lack of consent from children themselves</a:t>
            </a:r>
          </a:p>
        </p:txBody>
      </p:sp>
      <p:pic>
        <p:nvPicPr>
          <p:cNvPr id="6" name="Picture 5">
            <a:extLst>
              <a:ext uri="{FF2B5EF4-FFF2-40B4-BE49-F238E27FC236}">
                <a16:creationId xmlns:a16="http://schemas.microsoft.com/office/drawing/2014/main" id="{F8C7241A-F011-D284-F8CC-58CE00759283}"/>
              </a:ext>
            </a:extLst>
          </p:cNvPr>
          <p:cNvPicPr>
            <a:picLocks noChangeAspect="1"/>
          </p:cNvPicPr>
          <p:nvPr/>
        </p:nvPicPr>
        <p:blipFill rotWithShape="1">
          <a:blip r:embed="rId2"/>
          <a:srcRect r="16898" b="9866"/>
          <a:stretch/>
        </p:blipFill>
        <p:spPr>
          <a:xfrm>
            <a:off x="6090676" y="1797176"/>
            <a:ext cx="5532296" cy="3994024"/>
          </a:xfrm>
          <a:prstGeom prst="rect">
            <a:avLst/>
          </a:prstGeom>
        </p:spPr>
      </p:pic>
    </p:spTree>
    <p:extLst>
      <p:ext uri="{BB962C8B-B14F-4D97-AF65-F5344CB8AC3E}">
        <p14:creationId xmlns:p14="http://schemas.microsoft.com/office/powerpoint/2010/main" val="247695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AFFD9-6FFD-AAE0-0D35-FD87560DB95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2FC5CD0-9915-1834-035C-20BEF61114AF}"/>
              </a:ext>
            </a:extLst>
          </p:cNvPr>
          <p:cNvSpPr>
            <a:spLocks noGrp="1"/>
          </p:cNvSpPr>
          <p:nvPr>
            <p:ph idx="1"/>
          </p:nvPr>
        </p:nvSpPr>
        <p:spPr>
          <a:xfrm>
            <a:off x="338327" y="1580050"/>
            <a:ext cx="6684265" cy="4939622"/>
          </a:xfrm>
        </p:spPr>
        <p:txBody>
          <a:bodyPr>
            <a:normAutofit fontScale="92500" lnSpcReduction="20000"/>
          </a:bodyPr>
          <a:lstStyle/>
          <a:p>
            <a:r>
              <a:rPr lang="en-GB" dirty="0"/>
              <a:t>Circumcision should not be made universally illegal because it is important in some cultures and religions to individual identity within the groups and ability to fit in/ be a part of their communities</a:t>
            </a:r>
          </a:p>
          <a:p>
            <a:r>
              <a:rPr lang="en-GB" dirty="0"/>
              <a:t>It can have some physical health benefits for some individuals, and banning it universally will prevent these people from accessing necessary healthcare</a:t>
            </a:r>
          </a:p>
          <a:p>
            <a:r>
              <a:rPr lang="en-GB" dirty="0"/>
              <a:t>Feminism aims to protect women, but can do some harm in places, as it can be unintentionally hypocritical – </a:t>
            </a:r>
            <a:r>
              <a:rPr lang="en-GB" dirty="0" err="1"/>
              <a:t>eg</a:t>
            </a:r>
            <a:r>
              <a:rPr lang="en-GB" dirty="0"/>
              <a:t> cosmetic gynaecology</a:t>
            </a:r>
          </a:p>
          <a:p>
            <a:r>
              <a:rPr lang="en-GB" dirty="0"/>
              <a:t>The argument is being used in some areas to prevent necessary healthcare for transgender individuals, which is bigoted and contributes to rising suicide rates and damages mental health.</a:t>
            </a:r>
          </a:p>
          <a:p>
            <a:r>
              <a:rPr lang="en-GB" dirty="0"/>
              <a:t>In short, circumcision should be allowed and available to those who want it, and with informed consent, people should have free will and be able to make decisions freely when it comes to their own bodies.</a:t>
            </a:r>
          </a:p>
        </p:txBody>
      </p:sp>
      <p:pic>
        <p:nvPicPr>
          <p:cNvPr id="5" name="Picture 4" descr="A picture containing text&#10;&#10;Description automatically generated">
            <a:extLst>
              <a:ext uri="{FF2B5EF4-FFF2-40B4-BE49-F238E27FC236}">
                <a16:creationId xmlns:a16="http://schemas.microsoft.com/office/drawing/2014/main" id="{45201F9E-1BEB-5CA8-8A20-95196F376F8B}"/>
              </a:ext>
            </a:extLst>
          </p:cNvPr>
          <p:cNvPicPr>
            <a:picLocks noChangeAspect="1"/>
          </p:cNvPicPr>
          <p:nvPr/>
        </p:nvPicPr>
        <p:blipFill rotWithShape="1">
          <a:blip r:embed="rId2">
            <a:extLst>
              <a:ext uri="{28A0092B-C50C-407E-A947-70E740481C1C}">
                <a14:useLocalDpi xmlns:a14="http://schemas.microsoft.com/office/drawing/2010/main" val="0"/>
              </a:ext>
            </a:extLst>
          </a:blip>
          <a:srcRect l="7585" r="8106" b="8889"/>
          <a:stretch/>
        </p:blipFill>
        <p:spPr>
          <a:xfrm>
            <a:off x="7168896" y="1986110"/>
            <a:ext cx="4361687" cy="3847762"/>
          </a:xfrm>
          <a:prstGeom prst="rect">
            <a:avLst/>
          </a:prstGeom>
        </p:spPr>
      </p:pic>
    </p:spTree>
    <p:extLst>
      <p:ext uri="{BB962C8B-B14F-4D97-AF65-F5344CB8AC3E}">
        <p14:creationId xmlns:p14="http://schemas.microsoft.com/office/powerpoint/2010/main" val="3531956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F8F32-2218-21F7-C504-C94C871EC7B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12D598A-BFD1-568E-5C66-6A73C6F3D03E}"/>
              </a:ext>
            </a:extLst>
          </p:cNvPr>
          <p:cNvSpPr>
            <a:spLocks noGrp="1"/>
          </p:cNvSpPr>
          <p:nvPr>
            <p:ph idx="1"/>
          </p:nvPr>
        </p:nvSpPr>
        <p:spPr>
          <a:xfrm>
            <a:off x="924443" y="1399624"/>
            <a:ext cx="10353762" cy="4058751"/>
          </a:xfrm>
        </p:spPr>
        <p:txBody>
          <a:bodyPr>
            <a:normAutofit fontScale="25000" lnSpcReduction="20000"/>
          </a:bodyPr>
          <a:lstStyle/>
          <a:p>
            <a:r>
              <a:rPr lang="en-GB" sz="5600" dirty="0"/>
              <a:t>Disputing the Myth of the Sexual Dysfunction of Circumcised Women – Interview with </a:t>
            </a:r>
            <a:r>
              <a:rPr lang="en-GB" sz="5600" dirty="0" err="1"/>
              <a:t>Fuambai</a:t>
            </a:r>
            <a:r>
              <a:rPr lang="en-GB" sz="5600" dirty="0"/>
              <a:t> S. </a:t>
            </a:r>
            <a:r>
              <a:rPr lang="en-GB" sz="5600"/>
              <a:t>Ahmadu </a:t>
            </a:r>
            <a:r>
              <a:rPr lang="en-GB" sz="5600" dirty="0"/>
              <a:t>by Richard A. </a:t>
            </a:r>
            <a:r>
              <a:rPr lang="en-GB" sz="5600" dirty="0" err="1"/>
              <a:t>Shweder</a:t>
            </a:r>
            <a:r>
              <a:rPr lang="en-GB" sz="5600" dirty="0"/>
              <a:t>, Published by Royal Anthropological Institute of Great Britain and Ireland, from JSTOR December 2009, Accessed  14</a:t>
            </a:r>
            <a:r>
              <a:rPr lang="en-GB" sz="5600" baseline="30000" dirty="0"/>
              <a:t>th</a:t>
            </a:r>
            <a:r>
              <a:rPr lang="en-GB" sz="5600" dirty="0"/>
              <a:t> March 2023</a:t>
            </a:r>
          </a:p>
          <a:p>
            <a:r>
              <a:rPr lang="en-GB" sz="5600" dirty="0"/>
              <a:t>The Normal and the Aberrant in Female Genital Cutting: Shifting Paradigms – Janice Boddy, University of Toronto, 2016, </a:t>
            </a:r>
            <a:r>
              <a:rPr lang="en-GB" sz="5600" dirty="0" err="1"/>
              <a:t>Hau</a:t>
            </a:r>
            <a:r>
              <a:rPr lang="en-GB" sz="5600" dirty="0"/>
              <a:t> Journal or Ethnographic Theory 6, Accessed 15</a:t>
            </a:r>
            <a:r>
              <a:rPr lang="en-GB" sz="5600" baseline="30000" dirty="0"/>
              <a:t>th</a:t>
            </a:r>
            <a:r>
              <a:rPr lang="en-GB" sz="5600" dirty="0"/>
              <a:t> March 2023</a:t>
            </a:r>
          </a:p>
          <a:p>
            <a:r>
              <a:rPr lang="en-GB" sz="5600" dirty="0"/>
              <a:t>Feminist Bastards Toward a </a:t>
            </a:r>
            <a:r>
              <a:rPr lang="en-GB" sz="5600" dirty="0" err="1"/>
              <a:t>Posthumanist</a:t>
            </a:r>
            <a:r>
              <a:rPr lang="en-GB" sz="5600" dirty="0"/>
              <a:t> Critique of </a:t>
            </a:r>
            <a:r>
              <a:rPr lang="en-GB" sz="5600" dirty="0" err="1"/>
              <a:t>NGOization</a:t>
            </a:r>
            <a:r>
              <a:rPr lang="en-GB" sz="5600" dirty="0"/>
              <a:t> – Saida </a:t>
            </a:r>
            <a:r>
              <a:rPr lang="en-GB" sz="5600" dirty="0" err="1"/>
              <a:t>Hodzic</a:t>
            </a:r>
            <a:r>
              <a:rPr lang="en-GB" sz="5600" dirty="0"/>
              <a:t> - From Theorizing NGOs by Grewal, </a:t>
            </a:r>
            <a:r>
              <a:rPr lang="en-GB" sz="5600" dirty="0" err="1"/>
              <a:t>Inderpal</a:t>
            </a:r>
            <a:r>
              <a:rPr lang="en-GB" sz="5600" dirty="0"/>
              <a:t> Duke University Press, 2014 – Accessed 15</a:t>
            </a:r>
            <a:r>
              <a:rPr lang="en-GB" sz="5600" baseline="30000" dirty="0"/>
              <a:t>th</a:t>
            </a:r>
            <a:r>
              <a:rPr lang="en-GB" sz="5600" dirty="0"/>
              <a:t> March 2023</a:t>
            </a:r>
          </a:p>
          <a:p>
            <a:r>
              <a:rPr lang="en-GB" sz="5600" dirty="0"/>
              <a:t>US bill equates healthcare for trans people with female genital mutilation – Diana </a:t>
            </a:r>
            <a:r>
              <a:rPr lang="en-GB" sz="5600" dirty="0" err="1"/>
              <a:t>Cariboni</a:t>
            </a:r>
            <a:r>
              <a:rPr lang="en-GB" sz="5600" dirty="0"/>
              <a:t> and Sydney Bauer - </a:t>
            </a:r>
            <a:r>
              <a:rPr lang="en-GB" sz="5600" dirty="0">
                <a:hlinkClick r:id="rId2"/>
              </a:rPr>
              <a:t>https://www.opendemocracy.net/en/5050/female-genital-mutilation-fgm-texas-trans-healthcare/</a:t>
            </a:r>
            <a:r>
              <a:rPr lang="en-GB" sz="5600" dirty="0"/>
              <a:t> - 22</a:t>
            </a:r>
            <a:r>
              <a:rPr lang="en-GB" sz="5600" baseline="30000" dirty="0"/>
              <a:t>nd</a:t>
            </a:r>
            <a:r>
              <a:rPr lang="en-GB" sz="5600" dirty="0"/>
              <a:t> December 2022 – Accessed 14</a:t>
            </a:r>
            <a:r>
              <a:rPr lang="en-GB" sz="5600" baseline="30000" dirty="0"/>
              <a:t>th</a:t>
            </a:r>
            <a:r>
              <a:rPr lang="en-GB" sz="5600" dirty="0"/>
              <a:t> March 2023</a:t>
            </a:r>
          </a:p>
          <a:p>
            <a:r>
              <a:rPr lang="en-GB" sz="5600" dirty="0"/>
              <a:t>Protecting Children or Policing Gender? – </a:t>
            </a:r>
            <a:r>
              <a:rPr lang="en-GB" sz="5600" dirty="0" err="1"/>
              <a:t>Dr.</a:t>
            </a:r>
            <a:r>
              <a:rPr lang="en-GB" sz="5600" dirty="0"/>
              <a:t> Brian D. Earp –University of Oxford – Practical Ethics - </a:t>
            </a:r>
            <a:r>
              <a:rPr lang="en-GB" sz="5600" dirty="0">
                <a:hlinkClick r:id="rId3"/>
              </a:rPr>
              <a:t>http://blog.practicalethics.ox.ac.uk/2022/09/protecting-children-or-policing-gender/</a:t>
            </a:r>
            <a:r>
              <a:rPr lang="en-GB" sz="5600" dirty="0"/>
              <a:t> - 20</a:t>
            </a:r>
            <a:r>
              <a:rPr lang="en-GB" sz="5600" baseline="30000" dirty="0"/>
              <a:t>th</a:t>
            </a:r>
            <a:r>
              <a:rPr lang="en-GB" sz="5600" dirty="0"/>
              <a:t> September 2022 – Accessed 14</a:t>
            </a:r>
            <a:r>
              <a:rPr lang="en-GB" sz="5600" baseline="30000" dirty="0"/>
              <a:t>th</a:t>
            </a:r>
            <a:r>
              <a:rPr lang="en-GB" sz="5600" dirty="0"/>
              <a:t> March 2023</a:t>
            </a:r>
          </a:p>
          <a:p>
            <a:r>
              <a:rPr lang="en-GB" sz="5600" dirty="0"/>
              <a:t>Idaho bill tries again to equate trans healthcare with female genital mutilation – Sydney Bauer - </a:t>
            </a:r>
            <a:r>
              <a:rPr lang="en-GB" sz="5600" dirty="0">
                <a:hlinkClick r:id="rId4"/>
              </a:rPr>
              <a:t>https://www.opendemocracy.net/en/5050/ban-trans-healthcare-female-genital-mutilation-idaho-texas/</a:t>
            </a:r>
            <a:r>
              <a:rPr lang="en-GB" sz="5600" dirty="0"/>
              <a:t> - 2</a:t>
            </a:r>
            <a:r>
              <a:rPr lang="en-GB" sz="5600" baseline="30000" dirty="0"/>
              <a:t>nd</a:t>
            </a:r>
            <a:r>
              <a:rPr lang="en-GB" sz="5600" dirty="0"/>
              <a:t> March 2023 – Accessed 14</a:t>
            </a:r>
            <a:r>
              <a:rPr lang="en-GB" sz="5600" baseline="30000" dirty="0"/>
              <a:t>th</a:t>
            </a:r>
            <a:r>
              <a:rPr lang="en-GB" sz="5600" dirty="0"/>
              <a:t> March 2023</a:t>
            </a:r>
          </a:p>
          <a:p>
            <a:r>
              <a:rPr lang="en-GB" sz="5600" dirty="0"/>
              <a:t>Rand Paul criticized for trans 'gender mutilation' remarks in Rachel Levine hearing - Dan Avery and Jo </a:t>
            </a:r>
            <a:r>
              <a:rPr lang="en-GB" sz="5600" dirty="0" err="1"/>
              <a:t>Yurcaba</a:t>
            </a:r>
            <a:r>
              <a:rPr lang="en-GB" sz="5600" dirty="0"/>
              <a:t> - </a:t>
            </a:r>
            <a:r>
              <a:rPr lang="en-GB" sz="5600" dirty="0">
                <a:hlinkClick r:id="rId5"/>
              </a:rPr>
              <a:t>https://www.nbcnews.com/feature/nbc-out/rand-paul-criticized-trans-gender-mutilation-remarks-rachel-levine-hearing-n1259004</a:t>
            </a:r>
            <a:r>
              <a:rPr lang="en-GB" sz="5600" dirty="0"/>
              <a:t> – 26</a:t>
            </a:r>
            <a:r>
              <a:rPr lang="en-GB" sz="5600" baseline="30000" dirty="0"/>
              <a:t>th</a:t>
            </a:r>
            <a:r>
              <a:rPr lang="en-GB" sz="5600" dirty="0"/>
              <a:t> February 2021 – Accessed 14</a:t>
            </a:r>
            <a:r>
              <a:rPr lang="en-GB" sz="5600" baseline="30000" dirty="0"/>
              <a:t>th</a:t>
            </a:r>
            <a:r>
              <a:rPr lang="en-GB" sz="5600" dirty="0"/>
              <a:t> March 2023</a:t>
            </a:r>
          </a:p>
          <a:p>
            <a:r>
              <a:rPr lang="en-GB" sz="5600" dirty="0"/>
              <a:t>Fact-checking Rand Paul's comparisons of genital mutilation and gender confirmation surgery – Andrew Millman - </a:t>
            </a:r>
            <a:r>
              <a:rPr lang="en-GB" sz="5600" dirty="0">
                <a:hlinkClick r:id="rId6"/>
              </a:rPr>
              <a:t>https://amp.cnn.com/cnn/2021/03/04/politics/rand-paul-genital-mutilation-gender-confirmation-fact-check/index.html</a:t>
            </a:r>
            <a:r>
              <a:rPr lang="en-GB" sz="5600" dirty="0"/>
              <a:t> - 4th March 2021 – Accessed 14</a:t>
            </a:r>
            <a:r>
              <a:rPr lang="en-GB" sz="5600" baseline="30000" dirty="0"/>
              <a:t>th</a:t>
            </a:r>
            <a:r>
              <a:rPr lang="en-GB" sz="5600" dirty="0"/>
              <a:t> March 2023</a:t>
            </a:r>
          </a:p>
          <a:p>
            <a:r>
              <a:rPr lang="en-GB" sz="5600" dirty="0"/>
              <a:t>FGM Activists: </a:t>
            </a:r>
            <a:r>
              <a:rPr lang="en-GB" sz="5600" dirty="0" err="1"/>
              <a:t>Fuambai</a:t>
            </a:r>
            <a:r>
              <a:rPr lang="en-GB" sz="5600" dirty="0"/>
              <a:t> Ahmadu and </a:t>
            </a:r>
            <a:r>
              <a:rPr lang="en-GB" sz="5600" dirty="0" err="1"/>
              <a:t>Nimco</a:t>
            </a:r>
            <a:r>
              <a:rPr lang="en-GB" sz="5600" dirty="0"/>
              <a:t> Ali - </a:t>
            </a:r>
            <a:r>
              <a:rPr lang="en-GB" sz="5600" dirty="0">
                <a:hlinkClick r:id="rId7"/>
              </a:rPr>
              <a:t>https://www.bbc.co.uk/programmes/p03djj5j</a:t>
            </a:r>
            <a:r>
              <a:rPr lang="en-GB" sz="5600" dirty="0"/>
              <a:t> - 11th January 2016 – Accessed 14</a:t>
            </a:r>
            <a:r>
              <a:rPr lang="en-GB" sz="5600" baseline="30000" dirty="0"/>
              <a:t>th</a:t>
            </a:r>
            <a:r>
              <a:rPr lang="en-GB" sz="5600" dirty="0"/>
              <a:t> March 2023 </a:t>
            </a:r>
          </a:p>
          <a:p>
            <a:endParaRPr lang="en-GB" dirty="0"/>
          </a:p>
        </p:txBody>
      </p:sp>
    </p:spTree>
    <p:extLst>
      <p:ext uri="{BB962C8B-B14F-4D97-AF65-F5344CB8AC3E}">
        <p14:creationId xmlns:p14="http://schemas.microsoft.com/office/powerpoint/2010/main" val="59907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8E3FE-B561-E530-5284-39369ED90027}"/>
              </a:ext>
            </a:extLst>
          </p:cNvPr>
          <p:cNvSpPr>
            <a:spLocks noGrp="1"/>
          </p:cNvSpPr>
          <p:nvPr>
            <p:ph type="title"/>
          </p:nvPr>
        </p:nvSpPr>
        <p:spPr/>
        <p:txBody>
          <a:bodyPr/>
          <a:lstStyle/>
          <a:p>
            <a:r>
              <a:rPr lang="en-GB" dirty="0"/>
              <a:t>Pictures</a:t>
            </a:r>
          </a:p>
        </p:txBody>
      </p:sp>
      <p:sp>
        <p:nvSpPr>
          <p:cNvPr id="3" name="Content Placeholder 2">
            <a:extLst>
              <a:ext uri="{FF2B5EF4-FFF2-40B4-BE49-F238E27FC236}">
                <a16:creationId xmlns:a16="http://schemas.microsoft.com/office/drawing/2014/main" id="{6DCA42C4-EFCC-9C5F-ACA3-A813BD6BD0E9}"/>
              </a:ext>
            </a:extLst>
          </p:cNvPr>
          <p:cNvSpPr>
            <a:spLocks noGrp="1"/>
          </p:cNvSpPr>
          <p:nvPr>
            <p:ph idx="1"/>
          </p:nvPr>
        </p:nvSpPr>
        <p:spPr>
          <a:xfrm>
            <a:off x="584610" y="1732449"/>
            <a:ext cx="11183717" cy="4058751"/>
          </a:xfrm>
        </p:spPr>
        <p:txBody>
          <a:bodyPr/>
          <a:lstStyle/>
          <a:p>
            <a:r>
              <a:rPr lang="en-GB" dirty="0"/>
              <a:t>Henning W – Photos for Class - </a:t>
            </a:r>
            <a:r>
              <a:rPr lang="en-GB" dirty="0">
                <a:hlinkClick r:id="rId2"/>
              </a:rPr>
              <a:t>https://www.photosforclass.com/search/community/1</a:t>
            </a:r>
            <a:endParaRPr lang="en-GB" dirty="0"/>
          </a:p>
          <a:p>
            <a:r>
              <a:rPr lang="en-GB" dirty="0"/>
              <a:t>Mohammed Hassan – Photos for Class - </a:t>
            </a:r>
            <a:r>
              <a:rPr lang="en-GB" dirty="0">
                <a:hlinkClick r:id="rId3"/>
              </a:rPr>
              <a:t>https://www.photosforclass.com/search/culture-africa/2</a:t>
            </a:r>
            <a:endParaRPr lang="en-GB" dirty="0"/>
          </a:p>
          <a:p>
            <a:r>
              <a:rPr lang="en-GB" dirty="0" err="1"/>
              <a:t>Sasint</a:t>
            </a:r>
            <a:r>
              <a:rPr lang="en-GB" dirty="0"/>
              <a:t> – Photos for Class - </a:t>
            </a:r>
            <a:r>
              <a:rPr lang="en-GB" dirty="0">
                <a:hlinkClick r:id="rId4"/>
              </a:rPr>
              <a:t>https://www.photosforclass.com/search/medical</a:t>
            </a:r>
            <a:endParaRPr lang="en-GB" dirty="0"/>
          </a:p>
          <a:p>
            <a:r>
              <a:rPr lang="en-GB" dirty="0"/>
              <a:t>Mia Wicks - Photos for Class - </a:t>
            </a:r>
            <a:r>
              <a:rPr lang="en-GB" dirty="0">
                <a:hlinkClick r:id="rId5"/>
              </a:rPr>
              <a:t>https://www.photosforclass.com/search/feminism-march</a:t>
            </a:r>
            <a:endParaRPr lang="en-GB" dirty="0"/>
          </a:p>
          <a:p>
            <a:r>
              <a:rPr lang="en-GB" dirty="0" err="1"/>
              <a:t>Katlove</a:t>
            </a:r>
            <a:r>
              <a:rPr lang="en-GB" dirty="0"/>
              <a:t> – Photos for Class -  </a:t>
            </a:r>
            <a:r>
              <a:rPr lang="en-GB" dirty="0">
                <a:hlinkClick r:id="rId6"/>
              </a:rPr>
              <a:t>https://www.photosforclass.com/search/transgender/4</a:t>
            </a:r>
            <a:r>
              <a:rPr lang="en-GB" dirty="0"/>
              <a:t> </a:t>
            </a:r>
          </a:p>
          <a:p>
            <a:r>
              <a:rPr lang="en-GB" dirty="0" err="1"/>
              <a:t>Geralt</a:t>
            </a:r>
            <a:r>
              <a:rPr lang="en-GB" dirty="0"/>
              <a:t> – Photos for Class - </a:t>
            </a:r>
            <a:r>
              <a:rPr lang="en-GB" dirty="0">
                <a:hlinkClick r:id="rId7"/>
              </a:rPr>
              <a:t>https://www.photosforclass.com/search/options</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638454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1814</TotalTime>
  <Words>905</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Calisto MT</vt:lpstr>
      <vt:lpstr>Wingdings 2</vt:lpstr>
      <vt:lpstr>Slate</vt:lpstr>
      <vt:lpstr>The Ethics of Circumcision</vt:lpstr>
      <vt:lpstr>Introduction</vt:lpstr>
      <vt:lpstr>Culture And Community</vt:lpstr>
      <vt:lpstr>Health: Mental and Physical</vt:lpstr>
      <vt:lpstr>Autonomy And Consent: Feminist Arguments</vt:lpstr>
      <vt:lpstr>Autonomy And Love: The Trans Debate</vt:lpstr>
      <vt:lpstr>Conclusion</vt:lpstr>
      <vt:lpstr>References</vt:lpstr>
      <vt:lpstr>Pictures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Ethics of Circumcision</dc:title>
  <dc:creator>Holly Collins</dc:creator>
  <cp:lastModifiedBy>Holly Collins</cp:lastModifiedBy>
  <cp:revision>2</cp:revision>
  <dcterms:created xsi:type="dcterms:W3CDTF">2023-03-14T13:53:59Z</dcterms:created>
  <dcterms:modified xsi:type="dcterms:W3CDTF">2023-03-16T01:21:50Z</dcterms:modified>
</cp:coreProperties>
</file>