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0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609745-312F-4AA6-9D23-0652FF303023}"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869196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09745-312F-4AA6-9D23-0652FF303023}"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61734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609745-312F-4AA6-9D23-0652FF303023}"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1080353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609745-312F-4AA6-9D23-0652FF303023}"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51440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609745-312F-4AA6-9D23-0652FF303023}" type="datetimeFigureOut">
              <a:rPr lang="en-GB" smtClean="0"/>
              <a:t>11/06/2020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386464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609745-312F-4AA6-9D23-0652FF303023}" type="datetimeFigureOut">
              <a:rPr lang="en-GB" smtClean="0"/>
              <a:t>11/06/2020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12438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609745-312F-4AA6-9D23-0652FF303023}" type="datetimeFigureOut">
              <a:rPr lang="en-GB" smtClean="0"/>
              <a:t>11/06/2020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1914482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609745-312F-4AA6-9D23-0652FF303023}"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063005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609745-312F-4AA6-9D23-0652FF303023}"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75977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09745-312F-4AA6-9D23-0652FF303023}"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2894136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09745-312F-4AA6-9D23-0652FF303023}"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4B0E5C-24AA-43E0-8BD2-590F801F9483}" type="slidenum">
              <a:rPr lang="en-GB" smtClean="0"/>
              <a:t>‹#›</a:t>
            </a:fld>
            <a:endParaRPr lang="en-GB"/>
          </a:p>
        </p:txBody>
      </p:sp>
    </p:spTree>
    <p:extLst>
      <p:ext uri="{BB962C8B-B14F-4D97-AF65-F5344CB8AC3E}">
        <p14:creationId xmlns:p14="http://schemas.microsoft.com/office/powerpoint/2010/main" val="302132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609745-312F-4AA6-9D23-0652FF303023}" type="datetimeFigureOut">
              <a:rPr lang="en-GB" smtClean="0"/>
              <a:t>11/06/2020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4B0E5C-24AA-43E0-8BD2-590F801F9483}" type="slidenum">
              <a:rPr lang="en-GB" smtClean="0"/>
              <a:t>‹#›</a:t>
            </a:fld>
            <a:endParaRPr lang="en-GB"/>
          </a:p>
        </p:txBody>
      </p:sp>
    </p:spTree>
    <p:extLst>
      <p:ext uri="{BB962C8B-B14F-4D97-AF65-F5344CB8AC3E}">
        <p14:creationId xmlns:p14="http://schemas.microsoft.com/office/powerpoint/2010/main" val="21656241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mommasview.wordpress.com/2016/07/27/1790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hipxchange.org/familyrounds"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ciclog.blogspot.com/2011/09/sabes-que-rol-ocupas-en-tu-equipo.html"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blog.luigimengato.com/"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7gF3hDoUqk"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en.wikipedia.org/wiki/Drift_mini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30478819@N08/26276594594"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doug-johnson.squarespace.com/blue-skunk-blog/2011/5/20/getting-the-most-from-your-tech-dollar-2-buying-power-of-gro.html" TargetMode="External"/><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imperial.ac.uk/" TargetMode="External"/><Relationship Id="rId2" Type="http://schemas.openxmlformats.org/officeDocument/2006/relationships/hyperlink" Target="https://www.mindtools.com/" TargetMode="External"/><Relationship Id="rId1" Type="http://schemas.openxmlformats.org/officeDocument/2006/relationships/slideLayout" Target="../slideLayouts/slideLayout7.xml"/><Relationship Id="rId5" Type="http://schemas.openxmlformats.org/officeDocument/2006/relationships/hyperlink" Target="http://www.braintrainingtools.org/skills/category/quotes/mind-quotes/" TargetMode="External"/><Relationship Id="rId4"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AB66-FB6B-4646-990A-A6152227F546}"/>
              </a:ext>
            </a:extLst>
          </p:cNvPr>
          <p:cNvSpPr>
            <a:spLocks noGrp="1"/>
          </p:cNvSpPr>
          <p:nvPr>
            <p:ph type="ctrTitle"/>
          </p:nvPr>
        </p:nvSpPr>
        <p:spPr/>
        <p:txBody>
          <a:bodyPr>
            <a:normAutofit/>
          </a:bodyPr>
          <a:lstStyle/>
          <a:p>
            <a:r>
              <a:rPr lang="en-GB" dirty="0">
                <a:solidFill>
                  <a:schemeClr val="accent4"/>
                </a:solidFill>
                <a:latin typeface="Algerian" panose="04020705040A02060702" pitchFamily="82" charset="0"/>
              </a:rPr>
              <a:t>E</a:t>
            </a:r>
            <a:r>
              <a:rPr lang="en-GB" sz="5400" dirty="0">
                <a:solidFill>
                  <a:schemeClr val="accent4"/>
                </a:solidFill>
                <a:latin typeface="Algerian" panose="04020705040A02060702" pitchFamily="82" charset="0"/>
              </a:rPr>
              <a:t>ffective</a:t>
            </a:r>
            <a:r>
              <a:rPr lang="en-GB" dirty="0">
                <a:solidFill>
                  <a:schemeClr val="accent4"/>
                </a:solidFill>
                <a:latin typeface="Algerian" panose="04020705040A02060702" pitchFamily="82" charset="0"/>
              </a:rPr>
              <a:t> T</a:t>
            </a:r>
            <a:r>
              <a:rPr lang="en-GB" sz="5400" dirty="0">
                <a:solidFill>
                  <a:schemeClr val="accent4"/>
                </a:solidFill>
                <a:latin typeface="Algerian" panose="04020705040A02060702" pitchFamily="82" charset="0"/>
              </a:rPr>
              <a:t>eamwork</a:t>
            </a:r>
            <a:br>
              <a:rPr lang="en-GB" dirty="0">
                <a:solidFill>
                  <a:schemeClr val="accent4"/>
                </a:solidFill>
              </a:rPr>
            </a:br>
            <a:r>
              <a:rPr lang="en-GB" sz="3100" dirty="0">
                <a:solidFill>
                  <a:schemeClr val="accent4"/>
                </a:solidFill>
              </a:rPr>
              <a:t>Presented by Chris Griffiths</a:t>
            </a:r>
            <a:br>
              <a:rPr lang="en-GB" sz="3100" dirty="0">
                <a:solidFill>
                  <a:schemeClr val="accent4"/>
                </a:solidFill>
              </a:rPr>
            </a:br>
            <a:r>
              <a:rPr lang="en-GB" sz="3100" dirty="0">
                <a:solidFill>
                  <a:schemeClr val="accent4"/>
                </a:solidFill>
              </a:rPr>
              <a:t>1403999</a:t>
            </a:r>
          </a:p>
        </p:txBody>
      </p:sp>
      <p:sp>
        <p:nvSpPr>
          <p:cNvPr id="3" name="Subtitle 2">
            <a:extLst>
              <a:ext uri="{FF2B5EF4-FFF2-40B4-BE49-F238E27FC236}">
                <a16:creationId xmlns:a16="http://schemas.microsoft.com/office/drawing/2014/main" id="{B538633D-70A5-4CA2-B186-E694D114EA75}"/>
              </a:ext>
            </a:extLst>
          </p:cNvPr>
          <p:cNvSpPr>
            <a:spLocks noGrp="1"/>
          </p:cNvSpPr>
          <p:nvPr>
            <p:ph type="subTitle" idx="1"/>
          </p:nvPr>
        </p:nvSpPr>
        <p:spPr/>
        <p:txBody>
          <a:bodyPr/>
          <a:lstStyle/>
          <a:p>
            <a:endParaRPr lang="en-GB" dirty="0"/>
          </a:p>
        </p:txBody>
      </p:sp>
      <p:pic>
        <p:nvPicPr>
          <p:cNvPr id="8" name="Picture 7" descr="A bird sitting on top of a tree&#10;&#10;Description automatically generated">
            <a:extLst>
              <a:ext uri="{FF2B5EF4-FFF2-40B4-BE49-F238E27FC236}">
                <a16:creationId xmlns:a16="http://schemas.microsoft.com/office/drawing/2014/main" id="{CD578CEF-333D-4DBA-AE4F-CBE03F4035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10000" y="3602038"/>
            <a:ext cx="4572000" cy="1655762"/>
          </a:xfrm>
          <a:prstGeom prst="rect">
            <a:avLst/>
          </a:prstGeom>
        </p:spPr>
      </p:pic>
    </p:spTree>
    <p:extLst>
      <p:ext uri="{BB962C8B-B14F-4D97-AF65-F5344CB8AC3E}">
        <p14:creationId xmlns:p14="http://schemas.microsoft.com/office/powerpoint/2010/main" val="208035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young, child, boy, man&#10;&#10;Description automatically generated">
            <a:extLst>
              <a:ext uri="{FF2B5EF4-FFF2-40B4-BE49-F238E27FC236}">
                <a16:creationId xmlns:a16="http://schemas.microsoft.com/office/drawing/2014/main" id="{CE08FEDC-C89A-4539-816F-D066D3B1297D}"/>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00"/>
          <a:stretch/>
        </p:blipFill>
        <p:spPr>
          <a:xfrm>
            <a:off x="20" y="1"/>
            <a:ext cx="12191980" cy="6857999"/>
          </a:xfrm>
          <a:prstGeom prst="rect">
            <a:avLst/>
          </a:prstGeom>
        </p:spPr>
      </p:pic>
      <p:sp>
        <p:nvSpPr>
          <p:cNvPr id="3" name="Rectangle 2">
            <a:extLst>
              <a:ext uri="{FF2B5EF4-FFF2-40B4-BE49-F238E27FC236}">
                <a16:creationId xmlns:a16="http://schemas.microsoft.com/office/drawing/2014/main" id="{EBED4F4D-FEB2-48F9-A794-05F02755D6A9}"/>
              </a:ext>
            </a:extLst>
          </p:cNvPr>
          <p:cNvSpPr/>
          <p:nvPr/>
        </p:nvSpPr>
        <p:spPr>
          <a:xfrm>
            <a:off x="1524000" y="1122362"/>
            <a:ext cx="9144000" cy="290051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6000" dirty="0">
                <a:solidFill>
                  <a:schemeClr val="accent4"/>
                </a:solidFill>
                <a:latin typeface="Algerian" panose="04020705040A02060702" pitchFamily="82" charset="0"/>
                <a:ea typeface="+mj-ea"/>
                <a:cs typeface="+mj-cs"/>
              </a:rPr>
              <a:t>What makes effective Teamwork</a:t>
            </a:r>
            <a:r>
              <a:rPr lang="en-US" sz="6000" dirty="0">
                <a:solidFill>
                  <a:schemeClr val="accent4"/>
                </a:solidFill>
                <a:latin typeface="+mj-lt"/>
                <a:ea typeface="+mj-ea"/>
                <a:cs typeface="+mj-cs"/>
              </a:rPr>
              <a:t>?</a:t>
            </a:r>
          </a:p>
        </p:txBody>
      </p:sp>
    </p:spTree>
    <p:extLst>
      <p:ext uri="{BB962C8B-B14F-4D97-AF65-F5344CB8AC3E}">
        <p14:creationId xmlns:p14="http://schemas.microsoft.com/office/powerpoint/2010/main" val="2663905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C013C6-1D20-4E6D-B114-CF924A3C4032}"/>
              </a:ext>
            </a:extLst>
          </p:cNvPr>
          <p:cNvSpPr txBox="1"/>
          <p:nvPr/>
        </p:nvSpPr>
        <p:spPr>
          <a:xfrm>
            <a:off x="413468" y="477077"/>
            <a:ext cx="11313476" cy="4370427"/>
          </a:xfrm>
          <a:prstGeom prst="rect">
            <a:avLst/>
          </a:prstGeom>
          <a:noFill/>
        </p:spPr>
        <p:txBody>
          <a:bodyPr wrap="square" rtlCol="0">
            <a:spAutoFit/>
          </a:bodyPr>
          <a:lstStyle/>
          <a:p>
            <a:r>
              <a:rPr lang="en-GB" sz="4400" dirty="0">
                <a:solidFill>
                  <a:schemeClr val="accent4"/>
                </a:solidFill>
                <a:latin typeface="Algerian" panose="04020705040A02060702" pitchFamily="82" charset="0"/>
              </a:rPr>
              <a:t>Valid points of a good team;-</a:t>
            </a:r>
          </a:p>
          <a:p>
            <a:endParaRPr lang="en-GB" dirty="0"/>
          </a:p>
          <a:p>
            <a:r>
              <a:rPr lang="en-GB" sz="3600" dirty="0">
                <a:solidFill>
                  <a:schemeClr val="accent4"/>
                </a:solidFill>
              </a:rPr>
              <a:t>Trust </a:t>
            </a:r>
          </a:p>
          <a:p>
            <a:r>
              <a:rPr lang="en-GB" sz="3600" dirty="0">
                <a:solidFill>
                  <a:schemeClr val="accent4"/>
                </a:solidFill>
              </a:rPr>
              <a:t>Communication</a:t>
            </a:r>
          </a:p>
          <a:p>
            <a:r>
              <a:rPr lang="en-GB" sz="3600" dirty="0">
                <a:solidFill>
                  <a:schemeClr val="accent4"/>
                </a:solidFill>
              </a:rPr>
              <a:t>Support</a:t>
            </a:r>
          </a:p>
          <a:p>
            <a:r>
              <a:rPr lang="en-GB" sz="3600" dirty="0">
                <a:solidFill>
                  <a:schemeClr val="accent4"/>
                </a:solidFill>
              </a:rPr>
              <a:t>Mutual accountability</a:t>
            </a:r>
          </a:p>
          <a:p>
            <a:r>
              <a:rPr lang="en-GB" sz="3600" dirty="0">
                <a:solidFill>
                  <a:schemeClr val="accent4"/>
                </a:solidFill>
              </a:rPr>
              <a:t>Encouragement</a:t>
            </a:r>
          </a:p>
          <a:p>
            <a:r>
              <a:rPr lang="en-GB" sz="3600" dirty="0">
                <a:solidFill>
                  <a:schemeClr val="accent4"/>
                </a:solidFill>
              </a:rPr>
              <a:t>Definable roles</a:t>
            </a:r>
          </a:p>
        </p:txBody>
      </p:sp>
    </p:spTree>
    <p:extLst>
      <p:ext uri="{BB962C8B-B14F-4D97-AF65-F5344CB8AC3E}">
        <p14:creationId xmlns:p14="http://schemas.microsoft.com/office/powerpoint/2010/main" val="1511487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4390D3-7D81-4BEB-BB47-B60367D10C2A}"/>
              </a:ext>
            </a:extLst>
          </p:cNvPr>
          <p:cNvSpPr txBox="1"/>
          <p:nvPr/>
        </p:nvSpPr>
        <p:spPr>
          <a:xfrm>
            <a:off x="1041400" y="863600"/>
            <a:ext cx="10312400" cy="5139869"/>
          </a:xfrm>
          <a:prstGeom prst="rect">
            <a:avLst/>
          </a:prstGeom>
          <a:noFill/>
        </p:spPr>
        <p:txBody>
          <a:bodyPr wrap="square" rtlCol="0">
            <a:spAutoFit/>
          </a:bodyPr>
          <a:lstStyle/>
          <a:p>
            <a:r>
              <a:rPr lang="en-GB" sz="2800" dirty="0">
                <a:solidFill>
                  <a:schemeClr val="accent4"/>
                </a:solidFill>
                <a:latin typeface="Algerian" panose="04020705040A02060702" pitchFamily="82" charset="0"/>
              </a:rPr>
              <a:t>Dr Meredith Belbin undertook several studies to evaluate what it takes to create a strong working team,.</a:t>
            </a:r>
          </a:p>
          <a:p>
            <a:r>
              <a:rPr lang="en-GB" sz="2800" dirty="0">
                <a:solidFill>
                  <a:schemeClr val="accent4"/>
                </a:solidFill>
                <a:latin typeface="Algerian" panose="04020705040A02060702" pitchFamily="82" charset="0"/>
              </a:rPr>
              <a:t>The nine points of structure are:-</a:t>
            </a:r>
          </a:p>
          <a:p>
            <a:endParaRPr lang="en-GB" dirty="0">
              <a:solidFill>
                <a:schemeClr val="accent4"/>
              </a:solidFill>
            </a:endParaRPr>
          </a:p>
          <a:p>
            <a:r>
              <a:rPr lang="en-GB" dirty="0">
                <a:solidFill>
                  <a:srgbClr val="FF0000"/>
                </a:solidFill>
              </a:rPr>
              <a:t>Resource</a:t>
            </a:r>
          </a:p>
          <a:p>
            <a:r>
              <a:rPr lang="en-GB" dirty="0">
                <a:solidFill>
                  <a:srgbClr val="FF0000"/>
                </a:solidFill>
              </a:rPr>
              <a:t>Team Worker</a:t>
            </a:r>
          </a:p>
          <a:p>
            <a:r>
              <a:rPr lang="en-GB" dirty="0">
                <a:solidFill>
                  <a:srgbClr val="FF0000"/>
                </a:solidFill>
              </a:rPr>
              <a:t>Co-Ordinator</a:t>
            </a:r>
          </a:p>
          <a:p>
            <a:r>
              <a:rPr lang="en-GB" dirty="0">
                <a:solidFill>
                  <a:srgbClr val="FF0000"/>
                </a:solidFill>
              </a:rPr>
              <a:t>Plant</a:t>
            </a:r>
          </a:p>
          <a:p>
            <a:r>
              <a:rPr lang="en-GB" dirty="0">
                <a:solidFill>
                  <a:srgbClr val="FF0000"/>
                </a:solidFill>
              </a:rPr>
              <a:t>Monitor Evaluator</a:t>
            </a:r>
          </a:p>
          <a:p>
            <a:r>
              <a:rPr lang="en-GB" dirty="0">
                <a:solidFill>
                  <a:srgbClr val="FF0000"/>
                </a:solidFill>
              </a:rPr>
              <a:t>Specialist</a:t>
            </a:r>
          </a:p>
          <a:p>
            <a:r>
              <a:rPr lang="en-GB" dirty="0">
                <a:solidFill>
                  <a:srgbClr val="FF0000"/>
                </a:solidFill>
              </a:rPr>
              <a:t>Shaper</a:t>
            </a:r>
          </a:p>
          <a:p>
            <a:r>
              <a:rPr lang="en-GB" dirty="0">
                <a:solidFill>
                  <a:srgbClr val="FF0000"/>
                </a:solidFill>
              </a:rPr>
              <a:t>Implementer</a:t>
            </a:r>
          </a:p>
          <a:p>
            <a:r>
              <a:rPr lang="en-GB" dirty="0">
                <a:solidFill>
                  <a:srgbClr val="FF0000"/>
                </a:solidFill>
              </a:rPr>
              <a:t>Completer Finisher.</a:t>
            </a:r>
          </a:p>
          <a:p>
            <a:endParaRPr lang="en-GB" dirty="0">
              <a:solidFill>
                <a:schemeClr val="accent4"/>
              </a:solidFill>
            </a:endParaRPr>
          </a:p>
          <a:p>
            <a:r>
              <a:rPr lang="en-GB" dirty="0">
                <a:solidFill>
                  <a:schemeClr val="accent4"/>
                </a:solidFill>
              </a:rPr>
              <a:t>These nine points are the key to Belbin's successful team.</a:t>
            </a:r>
          </a:p>
        </p:txBody>
      </p:sp>
      <p:pic>
        <p:nvPicPr>
          <p:cNvPr id="4" name="Picture 3" descr="A screenshot of a cell phone&#10;&#10;Description automatically generated">
            <a:extLst>
              <a:ext uri="{FF2B5EF4-FFF2-40B4-BE49-F238E27FC236}">
                <a16:creationId xmlns:a16="http://schemas.microsoft.com/office/drawing/2014/main" id="{49BBB158-EF21-4249-9055-08365F31E5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10670" y="2759420"/>
            <a:ext cx="3048000" cy="2905125"/>
          </a:xfrm>
          <a:prstGeom prst="rect">
            <a:avLst/>
          </a:prstGeom>
        </p:spPr>
      </p:pic>
    </p:spTree>
    <p:extLst>
      <p:ext uri="{BB962C8B-B14F-4D97-AF65-F5344CB8AC3E}">
        <p14:creationId xmlns:p14="http://schemas.microsoft.com/office/powerpoint/2010/main" val="2122957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244638-3E90-4921-87ED-229833CC5E60}"/>
              </a:ext>
            </a:extLst>
          </p:cNvPr>
          <p:cNvSpPr txBox="1"/>
          <p:nvPr/>
        </p:nvSpPr>
        <p:spPr>
          <a:xfrm>
            <a:off x="463825" y="702364"/>
            <a:ext cx="11330609" cy="1477328"/>
          </a:xfrm>
          <a:prstGeom prst="rect">
            <a:avLst/>
          </a:prstGeom>
          <a:noFill/>
        </p:spPr>
        <p:txBody>
          <a:bodyPr wrap="square" rtlCol="0">
            <a:spAutoFit/>
          </a:bodyPr>
          <a:lstStyle/>
          <a:p>
            <a:r>
              <a:rPr lang="en-GB" sz="2400" dirty="0">
                <a:solidFill>
                  <a:schemeClr val="accent4"/>
                </a:solidFill>
                <a:latin typeface="Algerian" panose="04020705040A02060702" pitchFamily="82" charset="0"/>
              </a:rPr>
              <a:t>How Dr Belbin's nine points are constructed into three main categories:-</a:t>
            </a:r>
          </a:p>
          <a:p>
            <a:endParaRPr lang="en-GB" sz="2400" dirty="0">
              <a:latin typeface="Algerian" panose="04020705040A02060702" pitchFamily="82" charset="0"/>
            </a:endParaRPr>
          </a:p>
          <a:p>
            <a:endParaRPr lang="en-GB" dirty="0"/>
          </a:p>
        </p:txBody>
      </p:sp>
      <p:sp>
        <p:nvSpPr>
          <p:cNvPr id="3" name="Rectangle: Rounded Corners 2">
            <a:extLst>
              <a:ext uri="{FF2B5EF4-FFF2-40B4-BE49-F238E27FC236}">
                <a16:creationId xmlns:a16="http://schemas.microsoft.com/office/drawing/2014/main" id="{B1474BAF-4A41-4107-879B-035599CB4ABF}"/>
              </a:ext>
            </a:extLst>
          </p:cNvPr>
          <p:cNvSpPr/>
          <p:nvPr/>
        </p:nvSpPr>
        <p:spPr>
          <a:xfrm>
            <a:off x="993912" y="1643270"/>
            <a:ext cx="3564835" cy="8044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Thought Orientated Position</a:t>
            </a:r>
          </a:p>
        </p:txBody>
      </p:sp>
      <p:sp>
        <p:nvSpPr>
          <p:cNvPr id="4" name="TextBox 3">
            <a:extLst>
              <a:ext uri="{FF2B5EF4-FFF2-40B4-BE49-F238E27FC236}">
                <a16:creationId xmlns:a16="http://schemas.microsoft.com/office/drawing/2014/main" id="{1419E01A-2C95-45C8-843F-5FDEC215C48F}"/>
              </a:ext>
            </a:extLst>
          </p:cNvPr>
          <p:cNvSpPr txBox="1"/>
          <p:nvPr/>
        </p:nvSpPr>
        <p:spPr>
          <a:xfrm>
            <a:off x="4850296" y="1842052"/>
            <a:ext cx="6559826" cy="1200329"/>
          </a:xfrm>
          <a:prstGeom prst="rect">
            <a:avLst/>
          </a:prstGeom>
          <a:noFill/>
        </p:spPr>
        <p:txBody>
          <a:bodyPr wrap="square" rtlCol="0">
            <a:spAutoFit/>
          </a:bodyPr>
          <a:lstStyle/>
          <a:p>
            <a:r>
              <a:rPr lang="en-GB" sz="2400" dirty="0">
                <a:solidFill>
                  <a:srgbClr val="FF0000"/>
                </a:solidFill>
              </a:rPr>
              <a:t>Monitor Evaluator</a:t>
            </a:r>
          </a:p>
          <a:p>
            <a:r>
              <a:rPr lang="en-GB" sz="2400" dirty="0">
                <a:solidFill>
                  <a:srgbClr val="FF0000"/>
                </a:solidFill>
              </a:rPr>
              <a:t>Specialist</a:t>
            </a:r>
          </a:p>
          <a:p>
            <a:r>
              <a:rPr lang="en-GB" sz="2400" dirty="0">
                <a:solidFill>
                  <a:srgbClr val="FF0000"/>
                </a:solidFill>
              </a:rPr>
              <a:t>Plant</a:t>
            </a:r>
          </a:p>
        </p:txBody>
      </p:sp>
      <p:sp>
        <p:nvSpPr>
          <p:cNvPr id="5" name="Rectangle: Rounded Corners 4">
            <a:extLst>
              <a:ext uri="{FF2B5EF4-FFF2-40B4-BE49-F238E27FC236}">
                <a16:creationId xmlns:a16="http://schemas.microsoft.com/office/drawing/2014/main" id="{AADE63CF-F827-417E-B551-B983A9D143C3}"/>
              </a:ext>
            </a:extLst>
          </p:cNvPr>
          <p:cNvSpPr/>
          <p:nvPr/>
        </p:nvSpPr>
        <p:spPr>
          <a:xfrm>
            <a:off x="993913" y="3498574"/>
            <a:ext cx="3432313"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solidFill>
              </a:rPr>
              <a:t>People Orientated Position</a:t>
            </a:r>
          </a:p>
        </p:txBody>
      </p:sp>
      <p:sp>
        <p:nvSpPr>
          <p:cNvPr id="6" name="TextBox 5">
            <a:extLst>
              <a:ext uri="{FF2B5EF4-FFF2-40B4-BE49-F238E27FC236}">
                <a16:creationId xmlns:a16="http://schemas.microsoft.com/office/drawing/2014/main" id="{D807242A-72F8-4880-A5B8-CEEF046D5B29}"/>
              </a:ext>
            </a:extLst>
          </p:cNvPr>
          <p:cNvSpPr txBox="1"/>
          <p:nvPr/>
        </p:nvSpPr>
        <p:spPr>
          <a:xfrm>
            <a:off x="4850296" y="3670852"/>
            <a:ext cx="4426226" cy="1200329"/>
          </a:xfrm>
          <a:prstGeom prst="rect">
            <a:avLst/>
          </a:prstGeom>
          <a:noFill/>
        </p:spPr>
        <p:txBody>
          <a:bodyPr wrap="square" rtlCol="0">
            <a:spAutoFit/>
          </a:bodyPr>
          <a:lstStyle/>
          <a:p>
            <a:r>
              <a:rPr lang="en-GB" sz="2400" dirty="0">
                <a:solidFill>
                  <a:schemeClr val="accent2"/>
                </a:solidFill>
              </a:rPr>
              <a:t>Co-Ordinator</a:t>
            </a:r>
          </a:p>
          <a:p>
            <a:r>
              <a:rPr lang="en-GB" sz="2400" dirty="0">
                <a:solidFill>
                  <a:schemeClr val="accent2"/>
                </a:solidFill>
              </a:rPr>
              <a:t>Team worker</a:t>
            </a:r>
          </a:p>
          <a:p>
            <a:r>
              <a:rPr lang="en-GB" sz="2400" dirty="0">
                <a:solidFill>
                  <a:schemeClr val="accent2"/>
                </a:solidFill>
              </a:rPr>
              <a:t>Resource Investigator</a:t>
            </a:r>
          </a:p>
        </p:txBody>
      </p:sp>
      <p:sp>
        <p:nvSpPr>
          <p:cNvPr id="7" name="Rectangle: Rounded Corners 6">
            <a:extLst>
              <a:ext uri="{FF2B5EF4-FFF2-40B4-BE49-F238E27FC236}">
                <a16:creationId xmlns:a16="http://schemas.microsoft.com/office/drawing/2014/main" id="{E7F792F1-5D23-4A5A-9C1B-510F00AC272E}"/>
              </a:ext>
            </a:extLst>
          </p:cNvPr>
          <p:cNvSpPr/>
          <p:nvPr/>
        </p:nvSpPr>
        <p:spPr>
          <a:xfrm>
            <a:off x="993912" y="5062330"/>
            <a:ext cx="3432312"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B050"/>
                </a:solidFill>
              </a:rPr>
              <a:t>Action Orientated Position</a:t>
            </a:r>
          </a:p>
        </p:txBody>
      </p:sp>
      <p:sp>
        <p:nvSpPr>
          <p:cNvPr id="8" name="TextBox 7">
            <a:extLst>
              <a:ext uri="{FF2B5EF4-FFF2-40B4-BE49-F238E27FC236}">
                <a16:creationId xmlns:a16="http://schemas.microsoft.com/office/drawing/2014/main" id="{01B6316B-BBDE-4B3A-8849-201E2B9F0543}"/>
              </a:ext>
            </a:extLst>
          </p:cNvPr>
          <p:cNvSpPr txBox="1"/>
          <p:nvPr/>
        </p:nvSpPr>
        <p:spPr>
          <a:xfrm>
            <a:off x="4804577" y="5287616"/>
            <a:ext cx="4047875" cy="1200329"/>
          </a:xfrm>
          <a:prstGeom prst="rect">
            <a:avLst/>
          </a:prstGeom>
          <a:noFill/>
        </p:spPr>
        <p:txBody>
          <a:bodyPr wrap="square" rtlCol="0">
            <a:spAutoFit/>
          </a:bodyPr>
          <a:lstStyle/>
          <a:p>
            <a:r>
              <a:rPr lang="en-GB" sz="2400" dirty="0">
                <a:solidFill>
                  <a:srgbClr val="00B050"/>
                </a:solidFill>
              </a:rPr>
              <a:t>Implementor</a:t>
            </a:r>
          </a:p>
          <a:p>
            <a:r>
              <a:rPr lang="en-GB" sz="2400" dirty="0">
                <a:solidFill>
                  <a:srgbClr val="00B050"/>
                </a:solidFill>
              </a:rPr>
              <a:t>Shaper</a:t>
            </a:r>
          </a:p>
          <a:p>
            <a:r>
              <a:rPr lang="en-GB" sz="2400" dirty="0">
                <a:solidFill>
                  <a:srgbClr val="00B050"/>
                </a:solidFill>
              </a:rPr>
              <a:t>Completer Finisher</a:t>
            </a:r>
          </a:p>
        </p:txBody>
      </p:sp>
    </p:spTree>
    <p:extLst>
      <p:ext uri="{BB962C8B-B14F-4D97-AF65-F5344CB8AC3E}">
        <p14:creationId xmlns:p14="http://schemas.microsoft.com/office/powerpoint/2010/main" val="97078707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AF432C-491B-4677-9B13-7B06D29D8537}"/>
              </a:ext>
            </a:extLst>
          </p:cNvPr>
          <p:cNvSpPr txBox="1"/>
          <p:nvPr/>
        </p:nvSpPr>
        <p:spPr>
          <a:xfrm>
            <a:off x="622852" y="622852"/>
            <a:ext cx="10946296" cy="4370427"/>
          </a:xfrm>
          <a:prstGeom prst="rect">
            <a:avLst/>
          </a:prstGeom>
          <a:noFill/>
        </p:spPr>
        <p:txBody>
          <a:bodyPr wrap="square" rtlCol="0">
            <a:spAutoFit/>
          </a:bodyPr>
          <a:lstStyle/>
          <a:p>
            <a:r>
              <a:rPr lang="en-GB" sz="3600" dirty="0">
                <a:solidFill>
                  <a:schemeClr val="accent4"/>
                </a:solidFill>
                <a:latin typeface="Algerian" panose="04020705040A02060702" pitchFamily="82" charset="0"/>
              </a:rPr>
              <a:t>Tuckman's Theory:</a:t>
            </a:r>
          </a:p>
          <a:p>
            <a:endParaRPr lang="en-GB" dirty="0"/>
          </a:p>
          <a:p>
            <a:r>
              <a:rPr lang="en-GB" sz="2800" dirty="0">
                <a:solidFill>
                  <a:schemeClr val="accent4"/>
                </a:solidFill>
              </a:rPr>
              <a:t>This involves four stages.</a:t>
            </a:r>
          </a:p>
          <a:p>
            <a:endParaRPr lang="en-GB" sz="2800" dirty="0">
              <a:solidFill>
                <a:schemeClr val="accent4"/>
              </a:solidFill>
            </a:endParaRPr>
          </a:p>
          <a:p>
            <a:pPr marL="342900" indent="-342900">
              <a:buAutoNum type="arabicPeriod"/>
            </a:pPr>
            <a:r>
              <a:rPr lang="en-GB" sz="2800" dirty="0">
                <a:solidFill>
                  <a:srgbClr val="FF0000"/>
                </a:solidFill>
              </a:rPr>
              <a:t>Forming</a:t>
            </a:r>
          </a:p>
          <a:p>
            <a:pPr marL="342900" indent="-342900">
              <a:buAutoNum type="arabicPeriod"/>
            </a:pPr>
            <a:r>
              <a:rPr lang="en-GB" sz="2800" dirty="0">
                <a:solidFill>
                  <a:srgbClr val="FF0000"/>
                </a:solidFill>
              </a:rPr>
              <a:t>Storming</a:t>
            </a:r>
          </a:p>
          <a:p>
            <a:pPr marL="342900" indent="-342900">
              <a:buAutoNum type="arabicPeriod"/>
            </a:pPr>
            <a:r>
              <a:rPr lang="en-GB" sz="2800" dirty="0">
                <a:solidFill>
                  <a:srgbClr val="FF0000"/>
                </a:solidFill>
              </a:rPr>
              <a:t>Norming</a:t>
            </a:r>
          </a:p>
          <a:p>
            <a:pPr marL="342900" indent="-342900">
              <a:buAutoNum type="arabicPeriod"/>
            </a:pPr>
            <a:r>
              <a:rPr lang="en-GB" sz="2800" dirty="0">
                <a:solidFill>
                  <a:srgbClr val="FF0000"/>
                </a:solidFill>
              </a:rPr>
              <a:t>Performing</a:t>
            </a:r>
          </a:p>
          <a:p>
            <a:pPr marL="342900" indent="-342900">
              <a:buAutoNum type="arabicPeriod"/>
            </a:pPr>
            <a:endParaRPr lang="en-GB" sz="2800" dirty="0">
              <a:solidFill>
                <a:schemeClr val="accent4"/>
              </a:solidFill>
            </a:endParaRPr>
          </a:p>
          <a:p>
            <a:r>
              <a:rPr lang="en-GB" sz="2800" dirty="0">
                <a:solidFill>
                  <a:schemeClr val="accent4"/>
                </a:solidFill>
              </a:rPr>
              <a:t>A 1977 update by MaryAnn Jensen added  </a:t>
            </a:r>
            <a:r>
              <a:rPr lang="en-GB" sz="2800" dirty="0">
                <a:solidFill>
                  <a:srgbClr val="FF0000"/>
                </a:solidFill>
              </a:rPr>
              <a:t>Adjourning</a:t>
            </a:r>
          </a:p>
        </p:txBody>
      </p:sp>
      <p:pic>
        <p:nvPicPr>
          <p:cNvPr id="4" name="Picture 3" descr="A close up of a logo&#10;&#10;Description automatically generated">
            <a:extLst>
              <a:ext uri="{FF2B5EF4-FFF2-40B4-BE49-F238E27FC236}">
                <a16:creationId xmlns:a16="http://schemas.microsoft.com/office/drawing/2014/main" id="{B9D8EEA4-0243-4473-A677-66D5F2F135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3652" y="728871"/>
            <a:ext cx="4545495" cy="3458816"/>
          </a:xfrm>
          <a:prstGeom prst="rect">
            <a:avLst/>
          </a:prstGeom>
        </p:spPr>
      </p:pic>
    </p:spTree>
    <p:extLst>
      <p:ext uri="{BB962C8B-B14F-4D97-AF65-F5344CB8AC3E}">
        <p14:creationId xmlns:p14="http://schemas.microsoft.com/office/powerpoint/2010/main" val="3924761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985AEF-DF0D-4FE5-9A11-8BA1BBAFD492}"/>
              </a:ext>
            </a:extLst>
          </p:cNvPr>
          <p:cNvSpPr txBox="1"/>
          <p:nvPr/>
        </p:nvSpPr>
        <p:spPr>
          <a:xfrm>
            <a:off x="556591" y="569843"/>
            <a:ext cx="10999305" cy="4924425"/>
          </a:xfrm>
          <a:prstGeom prst="rect">
            <a:avLst/>
          </a:prstGeom>
          <a:noFill/>
        </p:spPr>
        <p:txBody>
          <a:bodyPr wrap="square" rtlCol="0">
            <a:spAutoFit/>
          </a:bodyPr>
          <a:lstStyle/>
          <a:p>
            <a:r>
              <a:rPr lang="en-GB" dirty="0">
                <a:solidFill>
                  <a:schemeClr val="accent4"/>
                </a:solidFill>
              </a:rPr>
              <a:t>	</a:t>
            </a:r>
            <a:r>
              <a:rPr lang="en-GB" sz="3200" dirty="0">
                <a:solidFill>
                  <a:schemeClr val="accent4"/>
                </a:solidFill>
                <a:latin typeface="Algerian" panose="04020705040A02060702" pitchFamily="82" charset="0"/>
              </a:rPr>
              <a:t>The Tuckman Model</a:t>
            </a:r>
          </a:p>
          <a:p>
            <a:endParaRPr lang="en-GB" sz="3200" dirty="0">
              <a:solidFill>
                <a:schemeClr val="accent4"/>
              </a:solidFill>
              <a:latin typeface="Algerian" panose="04020705040A02060702" pitchFamily="82" charset="0"/>
            </a:endParaRPr>
          </a:p>
          <a:p>
            <a:endParaRPr lang="en-GB" dirty="0">
              <a:solidFill>
                <a:schemeClr val="accent4"/>
              </a:solidFill>
            </a:endParaRPr>
          </a:p>
          <a:p>
            <a:endParaRPr lang="en-GB" dirty="0">
              <a:solidFill>
                <a:schemeClr val="accent4"/>
              </a:solidFill>
            </a:endParaRPr>
          </a:p>
          <a:p>
            <a:endParaRPr lang="en-GB" dirty="0">
              <a:solidFill>
                <a:schemeClr val="accent4"/>
              </a:solidFill>
            </a:endParaRPr>
          </a:p>
          <a:p>
            <a:r>
              <a:rPr lang="en-GB" sz="2800" dirty="0">
                <a:solidFill>
                  <a:schemeClr val="accent4"/>
                </a:solidFill>
              </a:rPr>
              <a:t>The forming-storming-norming-performing model of group development was first produced by Bruce Wayne Tuckman in 1965, and said that these phrases are all necessary and inevitable in order for the team to grow , face up to challenges, tackle problems, find solutions, plan work, and deliver results.</a:t>
            </a:r>
          </a:p>
          <a:p>
            <a:endParaRPr lang="en-GB" sz="2800" dirty="0">
              <a:solidFill>
                <a:schemeClr val="accent4"/>
              </a:solidFill>
            </a:endParaRPr>
          </a:p>
          <a:p>
            <a:endParaRPr lang="en-GB" sz="1600" dirty="0">
              <a:solidFill>
                <a:srgbClr val="FF0000"/>
              </a:solidFill>
            </a:endParaRPr>
          </a:p>
        </p:txBody>
      </p:sp>
    </p:spTree>
    <p:extLst>
      <p:ext uri="{BB962C8B-B14F-4D97-AF65-F5344CB8AC3E}">
        <p14:creationId xmlns:p14="http://schemas.microsoft.com/office/powerpoint/2010/main" val="203930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B49E87-059F-463D-BDDB-ECBF5E2FCDE7}"/>
              </a:ext>
            </a:extLst>
          </p:cNvPr>
          <p:cNvSpPr txBox="1"/>
          <p:nvPr/>
        </p:nvSpPr>
        <p:spPr>
          <a:xfrm>
            <a:off x="318053" y="662609"/>
            <a:ext cx="11264348" cy="3908762"/>
          </a:xfrm>
          <a:prstGeom prst="rect">
            <a:avLst/>
          </a:prstGeom>
          <a:noFill/>
        </p:spPr>
        <p:txBody>
          <a:bodyPr wrap="square" rtlCol="0">
            <a:spAutoFit/>
          </a:bodyPr>
          <a:lstStyle/>
          <a:p>
            <a:r>
              <a:rPr lang="en-GB" sz="4000" dirty="0">
                <a:solidFill>
                  <a:schemeClr val="accent4"/>
                </a:solidFill>
                <a:latin typeface="Algerian" panose="04020705040A02060702" pitchFamily="82" charset="0"/>
              </a:rPr>
              <a:t>A perfect example of Teamwork:-</a:t>
            </a:r>
          </a:p>
          <a:p>
            <a:r>
              <a:rPr lang="en-GB" sz="4000" dirty="0">
                <a:solidFill>
                  <a:schemeClr val="accent4"/>
                </a:solidFill>
                <a:latin typeface="Algerian" panose="04020705040A02060702" pitchFamily="82" charset="0"/>
              </a:rPr>
              <a:t>The mere “ANT”</a:t>
            </a:r>
          </a:p>
          <a:p>
            <a:endParaRPr lang="en-GB" sz="2800" dirty="0">
              <a:solidFill>
                <a:schemeClr val="accent4"/>
              </a:solidFill>
            </a:endParaRPr>
          </a:p>
          <a:p>
            <a:r>
              <a:rPr lang="en-GB" sz="2800" dirty="0">
                <a:solidFill>
                  <a:schemeClr val="accent4"/>
                </a:solidFill>
              </a:rPr>
              <a:t>This tiny insect is the best example of how teamwork works at its best , the Ant will always work in teams where they can scour around looking for food then when a suitable supply has been found a team of Ants will work as one to bring home the goods always helping each other until the job is completed successfully.</a:t>
            </a:r>
          </a:p>
        </p:txBody>
      </p:sp>
      <p:pic>
        <p:nvPicPr>
          <p:cNvPr id="4" name="Picture 3" descr="A picture containing animal, bird&#10;&#10;Description automatically generated">
            <a:extLst>
              <a:ext uri="{FF2B5EF4-FFF2-40B4-BE49-F238E27FC236}">
                <a16:creationId xmlns:a16="http://schemas.microsoft.com/office/drawing/2014/main" id="{A676819E-CBF2-420F-8DC1-FCE102694E7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00938" y="4094921"/>
            <a:ext cx="6599583" cy="2478157"/>
          </a:xfrm>
          <a:prstGeom prst="rect">
            <a:avLst/>
          </a:prstGeom>
        </p:spPr>
      </p:pic>
    </p:spTree>
    <p:extLst>
      <p:ext uri="{BB962C8B-B14F-4D97-AF65-F5344CB8AC3E}">
        <p14:creationId xmlns:p14="http://schemas.microsoft.com/office/powerpoint/2010/main" val="1665249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76F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Freeform: Shape 1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picture containing outdoor, old, mountain, building&#10;&#10;Description automatically generated">
            <a:extLst>
              <a:ext uri="{FF2B5EF4-FFF2-40B4-BE49-F238E27FC236}">
                <a16:creationId xmlns:a16="http://schemas.microsoft.com/office/drawing/2014/main" id="{C3373755-0B06-41FC-8F2C-847131E14E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6181" y="1384203"/>
            <a:ext cx="5462546" cy="4133326"/>
          </a:xfrm>
          <a:prstGeom prst="rect">
            <a:avLst/>
          </a:prstGeom>
        </p:spPr>
      </p:pic>
      <p:sp>
        <p:nvSpPr>
          <p:cNvPr id="7" name="TextBox 6">
            <a:extLst>
              <a:ext uri="{FF2B5EF4-FFF2-40B4-BE49-F238E27FC236}">
                <a16:creationId xmlns:a16="http://schemas.microsoft.com/office/drawing/2014/main" id="{650C27E5-6411-4D6E-8D4D-D3D9FF94A54D}"/>
              </a:ext>
            </a:extLst>
          </p:cNvPr>
          <p:cNvSpPr txBox="1"/>
          <p:nvPr/>
        </p:nvSpPr>
        <p:spPr>
          <a:xfrm>
            <a:off x="8513997" y="5317474"/>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
        <p:nvSpPr>
          <p:cNvPr id="8" name="TextBox 7">
            <a:extLst>
              <a:ext uri="{FF2B5EF4-FFF2-40B4-BE49-F238E27FC236}">
                <a16:creationId xmlns:a16="http://schemas.microsoft.com/office/drawing/2014/main" id="{3021C495-F4A9-47A2-ABB1-4FFFBF706AB3}"/>
              </a:ext>
            </a:extLst>
          </p:cNvPr>
          <p:cNvSpPr txBox="1"/>
          <p:nvPr/>
        </p:nvSpPr>
        <p:spPr>
          <a:xfrm>
            <a:off x="4081670" y="636104"/>
            <a:ext cx="4161182" cy="461665"/>
          </a:xfrm>
          <a:prstGeom prst="rect">
            <a:avLst/>
          </a:prstGeom>
          <a:noFill/>
        </p:spPr>
        <p:txBody>
          <a:bodyPr wrap="square" rtlCol="0">
            <a:spAutoFit/>
          </a:bodyPr>
          <a:lstStyle/>
          <a:p>
            <a:r>
              <a:rPr lang="en-GB" sz="2400" dirty="0">
                <a:solidFill>
                  <a:schemeClr val="accent4"/>
                </a:solidFill>
                <a:latin typeface="Algerian" panose="04020705040A02060702" pitchFamily="82" charset="0"/>
              </a:rPr>
              <a:t>Industry &amp; Teamwork</a:t>
            </a:r>
          </a:p>
        </p:txBody>
      </p:sp>
    </p:spTree>
    <p:extLst>
      <p:ext uri="{BB962C8B-B14F-4D97-AF65-F5344CB8AC3E}">
        <p14:creationId xmlns:p14="http://schemas.microsoft.com/office/powerpoint/2010/main" val="3025046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2F6585-4AE1-4C3E-B7DA-DCBDC50D9E11}"/>
              </a:ext>
            </a:extLst>
          </p:cNvPr>
          <p:cNvSpPr txBox="1"/>
          <p:nvPr/>
        </p:nvSpPr>
        <p:spPr>
          <a:xfrm>
            <a:off x="331304" y="503583"/>
            <a:ext cx="11529392" cy="2585323"/>
          </a:xfrm>
          <a:prstGeom prst="rect">
            <a:avLst/>
          </a:prstGeom>
          <a:noFill/>
        </p:spPr>
        <p:txBody>
          <a:bodyPr wrap="square" rtlCol="0">
            <a:spAutoFit/>
          </a:bodyPr>
          <a:lstStyle/>
          <a:p>
            <a:r>
              <a:rPr lang="en-GB" dirty="0">
                <a:solidFill>
                  <a:schemeClr val="accent4"/>
                </a:solidFill>
              </a:rPr>
              <a:t>Working within the civil engineering sector you would think that team work is a key factor……. You would be wrong this industry is far from a teamwork zone.</a:t>
            </a:r>
          </a:p>
          <a:p>
            <a:endParaRPr lang="en-GB" dirty="0">
              <a:solidFill>
                <a:schemeClr val="accent4"/>
              </a:solidFill>
            </a:endParaRPr>
          </a:p>
          <a:p>
            <a:r>
              <a:rPr lang="en-GB" dirty="0">
                <a:solidFill>
                  <a:schemeClr val="accent4"/>
                </a:solidFill>
              </a:rPr>
              <a:t>The industry thrives on passing the buck until it has nowhere else to land, this stems from the management not working with staff to empower them as a team to get the best results, but what I have found is that the further from the top you get the closer and more efficient the teams become.</a:t>
            </a:r>
          </a:p>
          <a:p>
            <a:r>
              <a:rPr lang="en-GB" dirty="0">
                <a:solidFill>
                  <a:schemeClr val="accent4"/>
                </a:solidFill>
              </a:rPr>
              <a:t>This picture shows how typical it is in the sector.</a:t>
            </a:r>
          </a:p>
          <a:p>
            <a:endParaRPr lang="en-GB" dirty="0"/>
          </a:p>
          <a:p>
            <a:endParaRPr lang="en-GB" dirty="0"/>
          </a:p>
        </p:txBody>
      </p:sp>
      <p:pic>
        <p:nvPicPr>
          <p:cNvPr id="4" name="Picture 3" descr="A group of people walking down a street&#10;&#10;Description automatically generated">
            <a:extLst>
              <a:ext uri="{FF2B5EF4-FFF2-40B4-BE49-F238E27FC236}">
                <a16:creationId xmlns:a16="http://schemas.microsoft.com/office/drawing/2014/main" id="{D14D89C6-8D50-4EF3-A376-DE38C55A64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3962" y="2663687"/>
            <a:ext cx="9744075" cy="3056075"/>
          </a:xfrm>
          <a:prstGeom prst="rect">
            <a:avLst/>
          </a:prstGeom>
        </p:spPr>
      </p:pic>
    </p:spTree>
    <p:extLst>
      <p:ext uri="{BB962C8B-B14F-4D97-AF65-F5344CB8AC3E}">
        <p14:creationId xmlns:p14="http://schemas.microsoft.com/office/powerpoint/2010/main" val="408121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ECE7599-6B54-43C7-B86A-AF0A9F4F7270}"/>
              </a:ext>
            </a:extLst>
          </p:cNvPr>
          <p:cNvSpPr txBox="1"/>
          <p:nvPr/>
        </p:nvSpPr>
        <p:spPr>
          <a:xfrm>
            <a:off x="742950" y="742951"/>
            <a:ext cx="3476625" cy="4962524"/>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endParaRPr lang="en-US" sz="4800" kern="1200" dirty="0">
              <a:solidFill>
                <a:srgbClr val="FFFFFF"/>
              </a:solidFill>
              <a:latin typeface="+mj-lt"/>
              <a:ea typeface="+mj-ea"/>
              <a:cs typeface="+mj-cs"/>
            </a:endParaRPr>
          </a:p>
          <a:p>
            <a:pPr algn="ctr" defTabSz="914400">
              <a:lnSpc>
                <a:spcPct val="90000"/>
              </a:lnSpc>
              <a:spcBef>
                <a:spcPct val="0"/>
              </a:spcBef>
              <a:spcAft>
                <a:spcPts val="600"/>
              </a:spcAft>
            </a:pPr>
            <a:r>
              <a:rPr lang="en-US" sz="4800" kern="1200" dirty="0">
                <a:solidFill>
                  <a:srgbClr val="FFFFFF"/>
                </a:solidFill>
                <a:latin typeface="Algerian" panose="04020705040A02060702" pitchFamily="82" charset="0"/>
                <a:ea typeface="+mj-ea"/>
                <a:cs typeface="+mj-cs"/>
              </a:rPr>
              <a:t>              </a:t>
            </a:r>
            <a:r>
              <a:rPr lang="en-US" sz="4800" kern="1200" dirty="0">
                <a:solidFill>
                  <a:schemeClr val="accent4"/>
                </a:solidFill>
                <a:latin typeface="Algerian" panose="04020705040A02060702" pitchFamily="82" charset="0"/>
                <a:ea typeface="+mj-ea"/>
                <a:cs typeface="+mj-cs"/>
              </a:rPr>
              <a:t>Just remember </a:t>
            </a:r>
          </a:p>
          <a:p>
            <a:pPr algn="ctr" defTabSz="914400">
              <a:lnSpc>
                <a:spcPct val="90000"/>
              </a:lnSpc>
              <a:spcBef>
                <a:spcPct val="0"/>
              </a:spcBef>
              <a:spcAft>
                <a:spcPts val="600"/>
              </a:spcAft>
            </a:pPr>
            <a:r>
              <a:rPr lang="en-US" sz="4800" kern="1200" dirty="0">
                <a:solidFill>
                  <a:schemeClr val="accent4"/>
                </a:solidFill>
                <a:latin typeface="Algerian" panose="04020705040A02060702" pitchFamily="82" charset="0"/>
                <a:ea typeface="+mj-ea"/>
                <a:cs typeface="+mj-cs"/>
              </a:rPr>
              <a:t>   “ </a:t>
            </a:r>
            <a:r>
              <a:rPr lang="en-US" sz="4400" kern="1200" dirty="0">
                <a:solidFill>
                  <a:schemeClr val="accent4"/>
                </a:solidFill>
                <a:latin typeface="Algerian" panose="04020705040A02060702" pitchFamily="82" charset="0"/>
                <a:ea typeface="+mj-ea"/>
                <a:cs typeface="+mj-cs"/>
              </a:rPr>
              <a:t>There's no </a:t>
            </a:r>
            <a:r>
              <a:rPr lang="en-US" sz="4400" u="sng" kern="1200" dirty="0">
                <a:solidFill>
                  <a:schemeClr val="accent4"/>
                </a:solidFill>
                <a:latin typeface="Algerian" panose="04020705040A02060702" pitchFamily="82" charset="0"/>
                <a:ea typeface="+mj-ea"/>
                <a:cs typeface="+mj-cs"/>
              </a:rPr>
              <a:t>I</a:t>
            </a:r>
            <a:r>
              <a:rPr lang="en-US" sz="4400" kern="1200" dirty="0">
                <a:solidFill>
                  <a:schemeClr val="accent4"/>
                </a:solidFill>
                <a:latin typeface="Algerian" panose="04020705040A02060702" pitchFamily="82" charset="0"/>
                <a:ea typeface="+mj-ea"/>
                <a:cs typeface="+mj-cs"/>
              </a:rPr>
              <a:t> in Teamwork</a:t>
            </a:r>
            <a:r>
              <a:rPr lang="en-US" sz="4800" kern="1200" dirty="0">
                <a:solidFill>
                  <a:schemeClr val="accent4"/>
                </a:solidFill>
                <a:latin typeface="Algerian" panose="04020705040A02060702" pitchFamily="82" charset="0"/>
                <a:ea typeface="+mj-ea"/>
                <a:cs typeface="+mj-cs"/>
              </a:rPr>
              <a:t>”</a:t>
            </a:r>
          </a:p>
        </p:txBody>
      </p:sp>
      <p:pic>
        <p:nvPicPr>
          <p:cNvPr id="4" name="Picture 3" descr="A dog that is standing in front of a window&#10;&#10;Description automatically generated">
            <a:extLst>
              <a:ext uri="{FF2B5EF4-FFF2-40B4-BE49-F238E27FC236}">
                <a16:creationId xmlns:a16="http://schemas.microsoft.com/office/drawing/2014/main" id="{A8563A7A-C2E8-4CAD-91F2-62B15BB071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78276" y="492573"/>
            <a:ext cx="4704636" cy="5880796"/>
          </a:xfrm>
          <a:prstGeom prst="rect">
            <a:avLst/>
          </a:prstGeom>
        </p:spPr>
      </p:pic>
      <p:sp>
        <p:nvSpPr>
          <p:cNvPr id="5" name="TextBox 4">
            <a:extLst>
              <a:ext uri="{FF2B5EF4-FFF2-40B4-BE49-F238E27FC236}">
                <a16:creationId xmlns:a16="http://schemas.microsoft.com/office/drawing/2014/main" id="{956D0342-49DD-462D-B3BC-E7A4140762B1}"/>
              </a:ext>
            </a:extLst>
          </p:cNvPr>
          <p:cNvSpPr txBox="1"/>
          <p:nvPr/>
        </p:nvSpPr>
        <p:spPr>
          <a:xfrm>
            <a:off x="8342821" y="617331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doug-johnson.squarespace.com/blue-skunk-blog/2011/5/20/getting-the-most-from-your-tech-dollar-2-buying-power-of-g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159286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500AC0-E084-4006-BA5A-A3AA3FF16920}"/>
              </a:ext>
            </a:extLst>
          </p:cNvPr>
          <p:cNvSpPr txBox="1"/>
          <p:nvPr/>
        </p:nvSpPr>
        <p:spPr>
          <a:xfrm>
            <a:off x="397565" y="1152939"/>
            <a:ext cx="13954540" cy="5478423"/>
          </a:xfrm>
          <a:prstGeom prst="rect">
            <a:avLst/>
          </a:prstGeom>
          <a:noFill/>
        </p:spPr>
        <p:txBody>
          <a:bodyPr wrap="square" rtlCol="0">
            <a:spAutoFit/>
          </a:bodyPr>
          <a:lstStyle/>
          <a:p>
            <a:r>
              <a:rPr lang="en-GB" sz="4400" dirty="0">
                <a:solidFill>
                  <a:schemeClr val="accent4"/>
                </a:solidFill>
                <a:latin typeface="Algerian" panose="04020705040A02060702" pitchFamily="82" charset="0"/>
              </a:rPr>
              <a:t>References:</a:t>
            </a:r>
          </a:p>
          <a:p>
            <a:endParaRPr lang="en-GB" dirty="0"/>
          </a:p>
          <a:p>
            <a:r>
              <a:rPr lang="en-GB" dirty="0">
                <a:solidFill>
                  <a:schemeClr val="accent4"/>
                </a:solidFill>
              </a:rPr>
              <a:t>Tuckman, Bruce W (1965).</a:t>
            </a:r>
          </a:p>
          <a:p>
            <a:r>
              <a:rPr lang="en-GB" dirty="0">
                <a:solidFill>
                  <a:schemeClr val="accent4"/>
                </a:solidFill>
              </a:rPr>
              <a:t>“Development sequence in small groups”</a:t>
            </a:r>
          </a:p>
          <a:p>
            <a:endParaRPr lang="en-GB" dirty="0"/>
          </a:p>
          <a:p>
            <a:r>
              <a:rPr lang="en-GB" dirty="0">
                <a:hlinkClick r:id="rId2"/>
              </a:rPr>
              <a:t>https://www.mindtools.com</a:t>
            </a:r>
            <a:r>
              <a:rPr lang="en-GB" dirty="0"/>
              <a:t> </a:t>
            </a:r>
            <a:r>
              <a:rPr lang="en-GB" dirty="0">
                <a:solidFill>
                  <a:schemeClr val="accent4"/>
                </a:solidFill>
              </a:rPr>
              <a:t>(Tuckman) &amp; (Belbin)</a:t>
            </a:r>
          </a:p>
          <a:p>
            <a:endParaRPr lang="en-GB" dirty="0"/>
          </a:p>
          <a:p>
            <a:r>
              <a:rPr lang="en-GB" dirty="0">
                <a:hlinkClick r:id="rId3"/>
              </a:rPr>
              <a:t>www.imperial.ac.uk</a:t>
            </a:r>
            <a:endParaRPr lang="en-GB" dirty="0"/>
          </a:p>
          <a:p>
            <a:endParaRPr lang="en-GB" dirty="0"/>
          </a:p>
          <a:p>
            <a:r>
              <a:rPr lang="en-GB" dirty="0">
                <a:solidFill>
                  <a:schemeClr val="accent4"/>
                </a:solidFill>
              </a:rPr>
              <a:t>Team roles at work.  Meredith Belbin 1993</a:t>
            </a:r>
          </a:p>
          <a:p>
            <a:endParaRPr lang="en-GB" dirty="0">
              <a:solidFill>
                <a:schemeClr val="accent4"/>
              </a:solidFill>
            </a:endParaRPr>
          </a:p>
          <a:p>
            <a:r>
              <a:rPr lang="en-GB" dirty="0">
                <a:solidFill>
                  <a:schemeClr val="accent4"/>
                </a:solidFill>
              </a:rPr>
              <a:t>Beyond the team.    Meredith Belbin 2000</a:t>
            </a:r>
          </a:p>
          <a:p>
            <a:endParaRPr lang="en-GB" dirty="0">
              <a:solidFill>
                <a:schemeClr val="accent4"/>
              </a:solidFill>
            </a:endParaRPr>
          </a:p>
          <a:p>
            <a:r>
              <a:rPr lang="en-GB" dirty="0">
                <a:solidFill>
                  <a:schemeClr val="accent4"/>
                </a:solidFill>
              </a:rPr>
              <a:t>Bill Bethel </a:t>
            </a:r>
            <a:r>
              <a:rPr lang="en-GB" dirty="0" err="1">
                <a:solidFill>
                  <a:schemeClr val="accent4"/>
                </a:solidFill>
              </a:rPr>
              <a:t>Brainquotes</a:t>
            </a:r>
            <a:r>
              <a:rPr lang="en-GB" dirty="0">
                <a:solidFill>
                  <a:schemeClr val="accent4"/>
                </a:solidFill>
              </a:rPr>
              <a:t> 2018</a:t>
            </a:r>
          </a:p>
          <a:p>
            <a:endParaRPr lang="en-GB" dirty="0">
              <a:solidFill>
                <a:schemeClr val="accent4"/>
              </a:solidFill>
            </a:endParaRPr>
          </a:p>
          <a:p>
            <a:endParaRPr lang="en-GB" dirty="0"/>
          </a:p>
          <a:p>
            <a:endParaRPr lang="en-GB" dirty="0"/>
          </a:p>
          <a:p>
            <a:endParaRPr lang="en-GB" dirty="0"/>
          </a:p>
        </p:txBody>
      </p:sp>
      <p:pic>
        <p:nvPicPr>
          <p:cNvPr id="7" name="Picture 6" descr="A person holding a sign&#10;&#10;Description automatically generated">
            <a:extLst>
              <a:ext uri="{FF2B5EF4-FFF2-40B4-BE49-F238E27FC236}">
                <a16:creationId xmlns:a16="http://schemas.microsoft.com/office/drawing/2014/main" id="{4F5A488C-CF98-4B91-A31E-FA13407AF4A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86380" y="872406"/>
            <a:ext cx="5113188" cy="4454968"/>
          </a:xfrm>
          <a:prstGeom prst="rect">
            <a:avLst/>
          </a:prstGeom>
        </p:spPr>
      </p:pic>
    </p:spTree>
    <p:extLst>
      <p:ext uri="{BB962C8B-B14F-4D97-AF65-F5344CB8AC3E}">
        <p14:creationId xmlns:p14="http://schemas.microsoft.com/office/powerpoint/2010/main" val="3026366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10B5ABF0-CD60-449E-9DFE-4D4C35A020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1542F8-52B5-48A5-8735-C977A95D7BAA}">
  <ds:schemaRefs>
    <ds:schemaRef ds:uri="http://schemas.microsoft.com/sharepoint/v3/contenttype/forms"/>
  </ds:schemaRefs>
</ds:datastoreItem>
</file>

<file path=customXml/itemProps3.xml><?xml version="1.0" encoding="utf-8"?>
<ds:datastoreItem xmlns:ds="http://schemas.openxmlformats.org/officeDocument/2006/customXml" ds:itemID="{B1BEA7CE-6394-4F65-B369-330365E780FB}">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152</TotalTime>
  <Words>441</Words>
  <Application>Microsoft Office PowerPoint</Application>
  <PresentationFormat>Widescreen</PresentationFormat>
  <Paragraphs>82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Algerian</vt:lpstr>
      <vt:lpstr>Arial</vt:lpstr>
      <vt:lpstr>Calibri</vt:lpstr>
      <vt:lpstr>Calibri Light</vt:lpstr>
      <vt:lpstr>Office Theme</vt:lpstr>
      <vt:lpstr>Effective Teamwork Presented by Chris Griffiths 1403999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Presented by Chris Griffiths 1403999</dc:title>
  <dc:creator>Christopher Griffiths (1403999)</dc:creator>
  <cp:lastModifiedBy>Julia Ault</cp:lastModifiedBy>
  <cp:revision>6</cp:revision>
  <cp:lastPrinted>2020-05-17T10:31:39Z</cp:lastPrinted>
  <dcterms:created xsi:type="dcterms:W3CDTF">2020-05-16T22:05:49Z</dcterms:created>
  <dcterms:modified xsi:type="dcterms:W3CDTF">2020-06-11T16:00:34Z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