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"/>
  </p:notesMasterIdLst>
  <p:sldIdLst>
    <p:sldId id="256" r:id="rId2"/>
    <p:sldId id="273" r:id="rId3"/>
    <p:sldId id="272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70" d="100"/>
          <a:sy n="70" d="100"/>
        </p:scale>
        <p:origin x="738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-90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BBA4E-0E9C-4ABF-AA5F-84E5FDB76FEB}" type="datetimeFigureOut">
              <a:rPr lang="en-IN" smtClean="0"/>
              <a:t>28-04-2023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932D24-AC8A-4ACA-8503-1072DF0D189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1710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ejournal.aibpmjournals.com/index.php/JCDA/article/download/807/772" TargetMode="External" /><Relationship Id="rId3" Type="http://schemas.openxmlformats.org/officeDocument/2006/relationships/hyperlink" Target="https://www.statista.com/statistics/1085422/hrms-distribution-organizational-size-worldwide/" TargetMode="External" /><Relationship Id="rId7" Type="http://schemas.openxmlformats.org/officeDocument/2006/relationships/hyperlink" Target="https://www.ncbi.nlm.nih.gov/pmc/articles/PMC8013558/" TargetMode="External" /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Relationship Id="rId6" Type="http://schemas.openxmlformats.org/officeDocument/2006/relationships/hyperlink" Target="https://www.academia.edu/24865661/Tesco_PLC_Human_Resource_Management_HND_Business_Assignment_Report" TargetMode="External" /><Relationship Id="rId5" Type="http://schemas.openxmlformats.org/officeDocument/2006/relationships/hyperlink" Target="https://www.tableau.com/solutions/human-resources-analytics" TargetMode="External" /><Relationship Id="rId10" Type="http://schemas.openxmlformats.org/officeDocument/2006/relationships/hyperlink" Target="https://goodwoodpub.com/index.php/ijfam/article/download/93/23" TargetMode="External" /><Relationship Id="rId4" Type="http://schemas.openxmlformats.org/officeDocument/2006/relationships/hyperlink" Target="https://www.quora.com/What-is-the-impact-of-globalization-on-HRD" TargetMode="External" /><Relationship Id="rId9" Type="http://schemas.openxmlformats.org/officeDocument/2006/relationships/hyperlink" Target="https://norma.ncirl.ie/5851/1/estherbolanleajibola.pdf" TargetMode="Externa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‌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Statista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(2019).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Resource Management Systems (HRMS) distribution worldwide by organisational size 2019 | </a:t>
            </a:r>
            <a:r>
              <a:rPr lang="en-IN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Statista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[online] Available at: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https://www.statista.com/statistics/1085422/hrms-distribution-organizational-size-worldwide/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[Accessed 28 Mar. 2023].</a:t>
            </a:r>
          </a:p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‌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Quora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(2022).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the impact of globalisation on HRD?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[online] Available at: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https://www.quora.com/What-is-the-impact-of-globalization-on-HRD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[Accessed 28 Mar. 2023].</a:t>
            </a:r>
          </a:p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‌Tableau. (2023).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Resources Analytics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[online] Available at: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https://www.tableau.com/solutions/human-resources-analytics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[Accessed 28 Mar. 2023].</a:t>
            </a:r>
          </a:p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‌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Reffill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 (2016).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PLC Human Resource Management HND Business Assignment Report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[online] Academia.edu. Available at: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https://www.academia.edu/24865661/Tesco_PLC_Human_Resource_Management_HND_Business_Assignment_Report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[Accessed 28 Mar. 2023].</a:t>
            </a:r>
          </a:p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Collings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D.G.,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McMackin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J., Nyberg, A.J. and Wright, P.M., (2021). Strategic human resource management and COVID‐19: Emerging challenges and research opportunities.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Management Studies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58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(5), p.1378.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https://www.ncbi.nlm.nih.gov/pmc/articles/PMC8013558/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Rosnizam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M.R.A.B.,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D.M.H.,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Akhir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M.E.H.B.M.,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Shahqira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M.,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Yusoff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M.A.H.B.M.,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Budiman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R.S. and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Alajmi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A.M., (2020). Market opportunities and challenges: A case study of Tesco.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the Community Development in Asia (JCDA)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pp.18-27.‌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https://ejournal.aibpmjournals.com/index.php/JCDA/article/download/807/772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Ajibola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E.B., (2022).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investigation into talent management in the Irish retail sector: a case of Tesco, Aldi and Super </a:t>
            </a:r>
            <a:r>
              <a:rPr lang="en-IN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(Doctoral dissertation, Dublin, National College of Ireland).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/>
              </a:rPr>
              <a:t>https://norma.ncirl.ie/5851/1/estherbolanleajibola.pdf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Awadari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A.C. and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Kanwal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(2019). Employee participation in organisational change: A case of Tesco PLC.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International Journal of Financial, Accounting, and Management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pp.91-99. 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/>
              </a:rPr>
              <a:t>https://goodwoodpub.com/index.php/ijfam/article/download/93/23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IN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</a:p>
          <a:p>
            <a:r>
              <a:rPr lang="en-IN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932D24-AC8A-4ACA-8503-1072DF0D1891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8752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bf6c212b-84a7-4e0d-8613-7d61bc0%20c24e6" TargetMode="Externa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online.ljmu.ac.uk/id/eprint/12549/3/Essential%20ingredients%20for%20the%20implementation%20of%20Quality%204.0.pdf" TargetMode="External" /><Relationship Id="rId3" Type="http://schemas.openxmlformats.org/officeDocument/2006/relationships/hyperlink" Target="https://www.ncbi.nlm.nih.gov/pmc/articles/PMC7326455/" TargetMode="External" /><Relationship Id="rId7" Type="http://schemas.openxmlformats.org/officeDocument/2006/relationships/hyperlink" Target="https://dergipark.org.tr/en/pub/idd/article/520197" TargetMode="Externa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researchgate.net/profile/Nada-Khaddage-Soboh/publication/334649748_The_impact_of_implementing_fun_activities_on_employee's_engagement_The_case_of_Lebanese_financial_institutions/links/63e35798c002331f725ffdd0/The-impact-of-implementing-fun-activities-on-employees-engagement-The-case-of-Lebanese-financial-institutions.pdf" TargetMode="External" /><Relationship Id="rId11" Type="http://schemas.openxmlformats.org/officeDocument/2006/relationships/hyperlink" Target="https://www.slideshare.net/AtifaMahmoodi/3rdcwtescoanalysisatifamahmoodi270414" TargetMode="External" /><Relationship Id="rId5" Type="http://schemas.openxmlformats.org/officeDocument/2006/relationships/hyperlink" Target="https://www.sciencedirect.com/science/article/pii/S0007681320300367" TargetMode="External" /><Relationship Id="rId10" Type="http://schemas.openxmlformats.org/officeDocument/2006/relationships/hyperlink" Target="https://www.shs-conferences.org/articles/shsconf/pdf/2020/15/shsconf_ictp2020_00073.pdf" TargetMode="External" /><Relationship Id="rId4" Type="http://schemas.openxmlformats.org/officeDocument/2006/relationships/hyperlink" Target="https://fardapaper.ir/mohavaha/uploads/2019/08/Fardapaper-Employees%E2%80%99-perceived-benefits-from-participating-in-CSR-activities-and-implications-for-increasing-employees-engagement-in-CSR.pdf" TargetMode="External" /><Relationship Id="rId9" Type="http://schemas.openxmlformats.org/officeDocument/2006/relationships/hyperlink" Target="https://www.researchgate.net/profile/Michael-Sony/publication/337333407_Critical_factors_for_the_successful_implementation_of_Industry_40_a_review_and_future_research_direction/links/5f26dccc299bf134049c6144/Critical-factors-for-the-successful-implementation-of-Industry-40-a-review-and-future-research-direction.pdf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4935" y="3181444"/>
            <a:ext cx="9448800" cy="1825096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/>
              <a:t>HUMAN RESOURCE MANAGEMENT of Tesco</a:t>
            </a:r>
            <a:br>
              <a:rPr lang="en-IN" dirty="0"/>
            </a:br>
            <a:r>
              <a:rPr lang="en-IN" b="1" dirty="0"/>
              <a:t>Module code: BMMB7007</a:t>
            </a:r>
            <a:br>
              <a:rPr lang="en-IN" dirty="0"/>
            </a:br>
            <a:r>
              <a:rPr lang="en-IN" sz="3100" dirty="0"/>
              <a:t>student id:2229957</a:t>
            </a:r>
            <a:br>
              <a:rPr lang="en-IN" sz="3100" dirty="0"/>
            </a:br>
            <a:r>
              <a:rPr lang="en-IN" sz="3100" dirty="0"/>
              <a:t>student </a:t>
            </a:r>
            <a:r>
              <a:rPr lang="en-IN" sz="3100" dirty="0" err="1"/>
              <a:t>name:amanpreet</a:t>
            </a:r>
            <a:r>
              <a:rPr lang="en-IN" sz="3100" dirty="0"/>
              <a:t> </a:t>
            </a:r>
            <a:r>
              <a:rPr lang="en-IN" sz="3100" dirty="0" err="1"/>
              <a:t>kaur</a:t>
            </a:r>
            <a:endParaRPr lang="en-IN" sz="3100" dirty="0"/>
          </a:p>
        </p:txBody>
      </p:sp>
    </p:spTree>
    <p:extLst>
      <p:ext uri="{BB962C8B-B14F-4D97-AF65-F5344CB8AC3E}">
        <p14:creationId xmlns:p14="http://schemas.microsoft.com/office/powerpoint/2010/main" val="3390093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9DF3-F564-37B2-F955-0F34B9B37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Presentation link of Microsoft stream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AD7A4-991B-489E-E573-0331ED17A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2725315"/>
            <a:ext cx="15091171" cy="3668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https://web.microsoftstream.com/video/bf6c212b-84a7-4e0d-8613-7d61bc0</a:t>
            </a:r>
            <a:r>
              <a:rPr lang="en-IN" dirty="0">
                <a:hlinkClick r:id="rId2"/>
              </a:rPr>
              <a:t> </a:t>
            </a:r>
            <a:r>
              <a:rPr lang="en-US" dirty="0">
                <a:hlinkClick r:id="rId2"/>
              </a:rPr>
              <a:t>c24e6</a:t>
            </a:r>
            <a:r>
              <a:rPr lang="en-IN" dirty="0"/>
              <a:t>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161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185" y="2194560"/>
            <a:ext cx="11711353" cy="4663440"/>
          </a:xfrm>
        </p:spPr>
        <p:txBody>
          <a:bodyPr>
            <a:normAutofit fontScale="55000" lnSpcReduction="20000"/>
          </a:bodyPr>
          <a:lstStyle/>
          <a:p>
            <a:r>
              <a:rPr lang="en-IN" dirty="0"/>
              <a:t>Chen, I.S. and </a:t>
            </a:r>
            <a:r>
              <a:rPr lang="en-IN" dirty="0" err="1"/>
              <a:t>Fellenz</a:t>
            </a:r>
            <a:r>
              <a:rPr lang="en-IN" dirty="0"/>
              <a:t>, M.R., (2020). Personal resources and demands for work engagement: Evidence from employees in the service industry. International journal of hospitality management, 90, p.102600. </a:t>
            </a:r>
            <a:r>
              <a:rPr lang="en-IN" u="sng" dirty="0">
                <a:hlinkClick r:id="rId3"/>
              </a:rPr>
              <a:t>https://www.ncbi.nlm.nih.gov/pmc/articles/PMC7326455/</a:t>
            </a:r>
            <a:endParaRPr lang="en-IN" dirty="0"/>
          </a:p>
          <a:p>
            <a:r>
              <a:rPr lang="en-IN" dirty="0"/>
              <a:t>Koch, C., </a:t>
            </a:r>
            <a:r>
              <a:rPr lang="en-IN" dirty="0" err="1"/>
              <a:t>Bekmeier-Feuerhahn</a:t>
            </a:r>
            <a:r>
              <a:rPr lang="en-IN" dirty="0"/>
              <a:t>, S., </a:t>
            </a:r>
            <a:r>
              <a:rPr lang="en-IN" dirty="0" err="1"/>
              <a:t>Bögel</a:t>
            </a:r>
            <a:r>
              <a:rPr lang="en-IN" dirty="0"/>
              <a:t>, P.M. and Adam, U., (2019). Employees' perceived benefits from participating in CSR activities and implications for increasing employees' engagement in CSR. Corporate Communications: An International Journal, 24(2), pp.303-317. </a:t>
            </a:r>
            <a:r>
              <a:rPr lang="en-IN" u="sng" dirty="0">
                <a:hlinkClick r:id="rId4"/>
              </a:rPr>
              <a:t>https://fardapaper.ir/mohavaha/uploads/2019/08/Fardapaper-Employees%E2%80%99-perceived-benefits-from-participating-in-CSR-activities-and-implications-for-increasing-employees-engagement-in-CSR.pdf</a:t>
            </a:r>
            <a:endParaRPr lang="en-IN" dirty="0"/>
          </a:p>
          <a:p>
            <a:r>
              <a:rPr lang="en-IN" dirty="0" err="1"/>
              <a:t>Maltseva</a:t>
            </a:r>
            <a:r>
              <a:rPr lang="en-IN" dirty="0"/>
              <a:t>, K., (2020). </a:t>
            </a:r>
            <a:r>
              <a:rPr lang="en-IN" dirty="0" err="1"/>
              <a:t>Wearables</a:t>
            </a:r>
            <a:r>
              <a:rPr lang="en-IN" dirty="0"/>
              <a:t> in the workplace: The brave new world of employee engagement. Business Horizons, 63(4), pp.493-505. </a:t>
            </a:r>
            <a:r>
              <a:rPr lang="en-IN" u="sng" dirty="0">
                <a:hlinkClick r:id="rId5"/>
              </a:rPr>
              <a:t>https://www.sciencedirect.com/science/article/pii/S0007681320300367</a:t>
            </a:r>
            <a:endParaRPr lang="en-IN" dirty="0"/>
          </a:p>
          <a:p>
            <a:r>
              <a:rPr lang="en-IN" dirty="0" err="1"/>
              <a:t>Sakr</a:t>
            </a:r>
            <a:r>
              <a:rPr lang="en-IN" dirty="0"/>
              <a:t>, C., </a:t>
            </a:r>
            <a:r>
              <a:rPr lang="en-IN" dirty="0" err="1"/>
              <a:t>Zotti</a:t>
            </a:r>
            <a:r>
              <a:rPr lang="en-IN" dirty="0"/>
              <a:t>, R. and </a:t>
            </a:r>
            <a:r>
              <a:rPr lang="en-IN" dirty="0" err="1"/>
              <a:t>Khaddage-Soboh</a:t>
            </a:r>
            <a:r>
              <a:rPr lang="en-IN" dirty="0"/>
              <a:t>, N., (2019). The impact of implementing fun activities on employee's engagement: The case of Lebanese financial institutions. International Journal of Organizational Analysis. </a:t>
            </a:r>
            <a:r>
              <a:rPr lang="en-IN" u="sng" dirty="0">
                <a:hlinkClick r:id="rId6"/>
              </a:rPr>
              <a:t>https://www.researchgate.net/profile/Nada-Khaddage-Soboh/publication/334649748_The_impact_of_implementing_fun_activities_on_employee%27s_engagement_The_case_of_Lebanese_financial_institutions/links/63e35798c002331f725ffdd0/The-impact-of-implementing-fun-activities-on-employees-engagement-The-case-of-Lebanese-financial-institutions.pdf</a:t>
            </a:r>
            <a:endParaRPr lang="en-IN" dirty="0"/>
          </a:p>
          <a:p>
            <a:r>
              <a:rPr lang="en-IN" dirty="0"/>
              <a:t>JAVADİ, S.M. and DAVARDOOST, H., (2019). The impact of internal communications on employee engagement in Iran’s petrochemical industry. </a:t>
            </a:r>
            <a:r>
              <a:rPr lang="en-IN" dirty="0" err="1"/>
              <a:t>İş'te</a:t>
            </a:r>
            <a:r>
              <a:rPr lang="en-IN" dirty="0"/>
              <a:t> </a:t>
            </a:r>
            <a:r>
              <a:rPr lang="en-IN" dirty="0" err="1"/>
              <a:t>Davranış</a:t>
            </a:r>
            <a:r>
              <a:rPr lang="en-IN" dirty="0"/>
              <a:t> </a:t>
            </a:r>
            <a:r>
              <a:rPr lang="en-IN" dirty="0" err="1"/>
              <a:t>Dergisi</a:t>
            </a:r>
            <a:r>
              <a:rPr lang="en-IN" dirty="0"/>
              <a:t>, 4(1), pp.56-67. </a:t>
            </a:r>
            <a:r>
              <a:rPr lang="en-IN" u="sng" dirty="0">
                <a:hlinkClick r:id="rId7"/>
              </a:rPr>
              <a:t>https://dergipark.org.tr/en/pub/idd/article/520197</a:t>
            </a:r>
            <a:endParaRPr lang="en-IN" dirty="0"/>
          </a:p>
          <a:p>
            <a:r>
              <a:rPr lang="en-IN" dirty="0"/>
              <a:t>Sony, M., Antony, J. and Douglas, J.A., (2020). Essential ingredients for the implementation of Quality 4.0: a narrative review of literature and future directions for research. The TQM Journal. </a:t>
            </a:r>
            <a:r>
              <a:rPr lang="en-IN" u="sng" dirty="0">
                <a:hlinkClick r:id="rId8"/>
              </a:rPr>
              <a:t>https://researchonline.ljmu.ac.uk/id/eprint/12549/3/Essential%20ingredients%20for%20the%20implementation%20of%20Quality%204.0.pdf</a:t>
            </a:r>
            <a:endParaRPr lang="en-IN" dirty="0"/>
          </a:p>
          <a:p>
            <a:r>
              <a:rPr lang="en-IN" dirty="0"/>
              <a:t>Sony, M. and </a:t>
            </a:r>
            <a:r>
              <a:rPr lang="en-IN" dirty="0" err="1"/>
              <a:t>Naik</a:t>
            </a:r>
            <a:r>
              <a:rPr lang="en-IN" dirty="0"/>
              <a:t>, S., (2020). Critical factors for the successful implementation of Industry 4.0: a review and future research direction. Production Planning &amp; Control, 31(10), pp.799-815. </a:t>
            </a:r>
            <a:r>
              <a:rPr lang="en-IN" u="sng" dirty="0">
                <a:hlinkClick r:id="rId9"/>
              </a:rPr>
              <a:t>https://www.researchgate.net/profile/Michael-Sony/publication/337333407_Critical_factors_for_the_successful_implementation_of_Industry_40_a_review_and_future_research_direction/links/5f26dccc299bf134049c6144/Critical-factors-for-the-successful-implementation-of-Industry-40-a-review-and-future-research-direction.pdf</a:t>
            </a:r>
            <a:endParaRPr lang="en-IN" dirty="0"/>
          </a:p>
          <a:p>
            <a:r>
              <a:rPr lang="en-IN" dirty="0" err="1"/>
              <a:t>Vezetiu</a:t>
            </a:r>
            <a:r>
              <a:rPr lang="en-IN" dirty="0"/>
              <a:t>, E.V., </a:t>
            </a:r>
            <a:r>
              <a:rPr lang="en-IN" dirty="0" err="1"/>
              <a:t>Vovk</a:t>
            </a:r>
            <a:r>
              <a:rPr lang="en-IN" dirty="0"/>
              <a:t>, E.V. and </a:t>
            </a:r>
            <a:r>
              <a:rPr lang="en-IN" dirty="0" err="1"/>
              <a:t>Martynyuk</a:t>
            </a:r>
            <a:r>
              <a:rPr lang="en-IN" dirty="0"/>
              <a:t>, O.B., (2020). Diagnostics of future preschool educators research skills development. In SHS Web of Conferences (Vol. 87, p. 00073). EDP Sciences. </a:t>
            </a:r>
            <a:r>
              <a:rPr lang="en-IN" u="sng" dirty="0">
                <a:hlinkClick r:id="rId10"/>
              </a:rPr>
              <a:t>https://www.shs-conferences.org/articles/shsconf/pdf/2020/15/shsconf_ictp2020_00073.pdf</a:t>
            </a:r>
            <a:r>
              <a:rPr lang="en-IN" dirty="0"/>
              <a:t> </a:t>
            </a:r>
          </a:p>
          <a:p>
            <a:r>
              <a:rPr lang="en-IN" dirty="0" err="1"/>
              <a:t>Mahmoodi</a:t>
            </a:r>
            <a:r>
              <a:rPr lang="en-IN" dirty="0"/>
              <a:t>, A. (2016). </a:t>
            </a:r>
            <a:r>
              <a:rPr lang="en-IN" i="1" dirty="0"/>
              <a:t>3rd_CW_Tesco_Analysis_Atifa_Mahmoodi_27_04_14</a:t>
            </a:r>
            <a:r>
              <a:rPr lang="en-IN" dirty="0"/>
              <a:t>. [online] Slideshare.net. Available at: </a:t>
            </a:r>
            <a:r>
              <a:rPr lang="en-IN" u="sng" dirty="0">
                <a:hlinkClick r:id="rId11"/>
              </a:rPr>
              <a:t>https://www.slideshare.net/AtifaMahmoodi/3rdcwtescoanalysisatifamahmoodi270414</a:t>
            </a:r>
            <a:r>
              <a:rPr lang="en-IN" dirty="0"/>
              <a:t>  [Accessed 28 Mar. 2023].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3612012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32</TotalTime>
  <Words>2460</Words>
  <Application>Microsoft Office PowerPoint</Application>
  <PresentationFormat>Widescreen</PresentationFormat>
  <Paragraphs>132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Vapor Trail</vt:lpstr>
      <vt:lpstr>HUMAN RESOURCE MANAGEMENT of Tesco Module code: BMMB7007 student id:2229957 student name:amanpreet kaur</vt:lpstr>
      <vt:lpstr>Presentation link of Microsoft stream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 of Tesco Module code: BMMB7007 student id student name date</dc:title>
  <dc:creator>USER</dc:creator>
  <cp:lastModifiedBy>amanbal9435@gmail.com</cp:lastModifiedBy>
  <cp:revision>14</cp:revision>
  <dcterms:created xsi:type="dcterms:W3CDTF">2023-03-28T15:00:19Z</dcterms:created>
  <dcterms:modified xsi:type="dcterms:W3CDTF">2023-04-27T23:25:46Z</dcterms:modified>
</cp:coreProperties>
</file>