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1296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8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8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876D8A-DE5D-4C42-A63C-904037D0022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7C39C5-C7E4-4B98-8E2C-4D8C65965B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Cultural differences in global business partnerships may cause misunderstandings and conflict that reduce the effectiveness of these partnerships. </a:t>
          </a:r>
          <a:endParaRPr lang="en-US"/>
        </a:p>
      </dgm:t>
    </dgm:pt>
    <dgm:pt modelId="{0175F4C5-3430-49CF-8CE7-85595993A001}" type="parTrans" cxnId="{B4F9CE25-CB15-4660-95A9-40839E2FA04A}">
      <dgm:prSet/>
      <dgm:spPr/>
      <dgm:t>
        <a:bodyPr/>
        <a:lstStyle/>
        <a:p>
          <a:endParaRPr lang="en-US"/>
        </a:p>
      </dgm:t>
    </dgm:pt>
    <dgm:pt modelId="{DA654E7E-AE68-4C8B-A458-C76FB864A1FC}" type="sibTrans" cxnId="{B4F9CE25-CB15-4660-95A9-40839E2FA04A}">
      <dgm:prSet/>
      <dgm:spPr/>
      <dgm:t>
        <a:bodyPr/>
        <a:lstStyle/>
        <a:p>
          <a:endParaRPr lang="en-US"/>
        </a:p>
      </dgm:t>
    </dgm:pt>
    <dgm:pt modelId="{7E77667F-AA5B-42B7-9205-560D5E4C4C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Cross-cultural training, multicultural leadership competencies and effective communications systems promote engagement and collaboration among partners by mitigating these misunderstandings and conflicts. </a:t>
          </a:r>
          <a:endParaRPr lang="en-US"/>
        </a:p>
      </dgm:t>
    </dgm:pt>
    <dgm:pt modelId="{AA0C4970-D1B4-48FE-B655-16F4A4039EB8}" type="parTrans" cxnId="{F719692D-FF05-4C56-A570-9A2A1C74349C}">
      <dgm:prSet/>
      <dgm:spPr/>
      <dgm:t>
        <a:bodyPr/>
        <a:lstStyle/>
        <a:p>
          <a:endParaRPr lang="en-US"/>
        </a:p>
      </dgm:t>
    </dgm:pt>
    <dgm:pt modelId="{F24E97AE-9C7A-47A1-AA11-D7176169B305}" type="sibTrans" cxnId="{F719692D-FF05-4C56-A570-9A2A1C74349C}">
      <dgm:prSet/>
      <dgm:spPr/>
      <dgm:t>
        <a:bodyPr/>
        <a:lstStyle/>
        <a:p>
          <a:endParaRPr lang="en-US"/>
        </a:p>
      </dgm:t>
    </dgm:pt>
    <dgm:pt modelId="{DA62832C-B3B1-43FB-B1F4-669BB37FA1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improvement in partner communications and engagement enhances overall partnership performance. Well-managed people become a critical asset for a successful partnership through development.</a:t>
          </a:r>
          <a:endParaRPr lang="en-US"/>
        </a:p>
      </dgm:t>
    </dgm:pt>
    <dgm:pt modelId="{A5A71E3A-5F9B-4F53-A7C9-2EB0BE970A69}" type="parTrans" cxnId="{AB00EF1A-5E5F-4637-9D81-B2D648AC9535}">
      <dgm:prSet/>
      <dgm:spPr/>
      <dgm:t>
        <a:bodyPr/>
        <a:lstStyle/>
        <a:p>
          <a:endParaRPr lang="en-US"/>
        </a:p>
      </dgm:t>
    </dgm:pt>
    <dgm:pt modelId="{9C9BC369-B849-4D9D-8001-B9D778C62205}" type="sibTrans" cxnId="{AB00EF1A-5E5F-4637-9D81-B2D648AC9535}">
      <dgm:prSet/>
      <dgm:spPr/>
      <dgm:t>
        <a:bodyPr/>
        <a:lstStyle/>
        <a:p>
          <a:endParaRPr lang="en-US"/>
        </a:p>
      </dgm:t>
    </dgm:pt>
    <dgm:pt modelId="{AE07951C-4614-481C-845A-FB47E6BCE9D0}" type="pres">
      <dgm:prSet presAssocID="{3E876D8A-DE5D-4C42-A63C-904037D0022C}" presName="root" presStyleCnt="0">
        <dgm:presLayoutVars>
          <dgm:dir/>
          <dgm:resizeHandles val="exact"/>
        </dgm:presLayoutVars>
      </dgm:prSet>
      <dgm:spPr/>
    </dgm:pt>
    <dgm:pt modelId="{578A9837-6A51-4E18-B4B2-A99F09789165}" type="pres">
      <dgm:prSet presAssocID="{A17C39C5-C7E4-4B98-8E2C-4D8C65965B62}" presName="compNode" presStyleCnt="0"/>
      <dgm:spPr/>
    </dgm:pt>
    <dgm:pt modelId="{139D5652-FF7B-415F-BC32-A32346ECC562}" type="pres">
      <dgm:prSet presAssocID="{A17C39C5-C7E4-4B98-8E2C-4D8C65965B62}" presName="bgRect" presStyleLbl="bgShp" presStyleIdx="0" presStyleCnt="3"/>
      <dgm:spPr/>
    </dgm:pt>
    <dgm:pt modelId="{E7515A96-FD63-42DE-BC9A-F1F4530A9ADE}" type="pres">
      <dgm:prSet presAssocID="{A17C39C5-C7E4-4B98-8E2C-4D8C65965B6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00C2DD2-B165-45C7-A6C4-89B00F8D2A73}" type="pres">
      <dgm:prSet presAssocID="{A17C39C5-C7E4-4B98-8E2C-4D8C65965B62}" presName="spaceRect" presStyleCnt="0"/>
      <dgm:spPr/>
    </dgm:pt>
    <dgm:pt modelId="{0DC280BC-AA2E-4F23-9D1B-26312E0111F1}" type="pres">
      <dgm:prSet presAssocID="{A17C39C5-C7E4-4B98-8E2C-4D8C65965B62}" presName="parTx" presStyleLbl="revTx" presStyleIdx="0" presStyleCnt="3">
        <dgm:presLayoutVars>
          <dgm:chMax val="0"/>
          <dgm:chPref val="0"/>
        </dgm:presLayoutVars>
      </dgm:prSet>
      <dgm:spPr/>
    </dgm:pt>
    <dgm:pt modelId="{16899EFA-23D7-40FE-AB65-1E11AD27A526}" type="pres">
      <dgm:prSet presAssocID="{DA654E7E-AE68-4C8B-A458-C76FB864A1FC}" presName="sibTrans" presStyleCnt="0"/>
      <dgm:spPr/>
    </dgm:pt>
    <dgm:pt modelId="{6A242315-A03D-4B95-A807-CBD3B5A3966F}" type="pres">
      <dgm:prSet presAssocID="{7E77667F-AA5B-42B7-9205-560D5E4C4C19}" presName="compNode" presStyleCnt="0"/>
      <dgm:spPr/>
    </dgm:pt>
    <dgm:pt modelId="{F31D1E6B-BC2A-4629-ADB0-6C849A1614F4}" type="pres">
      <dgm:prSet presAssocID="{7E77667F-AA5B-42B7-9205-560D5E4C4C19}" presName="bgRect" presStyleLbl="bgShp" presStyleIdx="1" presStyleCnt="3"/>
      <dgm:spPr/>
    </dgm:pt>
    <dgm:pt modelId="{CC3B76F3-812B-4F2E-BBE9-1D35DAF3ED97}" type="pres">
      <dgm:prSet presAssocID="{7E77667F-AA5B-42B7-9205-560D5E4C4C1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B3C4B4A-BBE7-4204-ADC6-74DF207F3865}" type="pres">
      <dgm:prSet presAssocID="{7E77667F-AA5B-42B7-9205-560D5E4C4C19}" presName="spaceRect" presStyleCnt="0"/>
      <dgm:spPr/>
    </dgm:pt>
    <dgm:pt modelId="{443DD38A-90FA-4E4D-9CAA-7490E8C322E8}" type="pres">
      <dgm:prSet presAssocID="{7E77667F-AA5B-42B7-9205-560D5E4C4C19}" presName="parTx" presStyleLbl="revTx" presStyleIdx="1" presStyleCnt="3">
        <dgm:presLayoutVars>
          <dgm:chMax val="0"/>
          <dgm:chPref val="0"/>
        </dgm:presLayoutVars>
      </dgm:prSet>
      <dgm:spPr/>
    </dgm:pt>
    <dgm:pt modelId="{F60F993D-3C12-4828-8BA4-1EA9C8038697}" type="pres">
      <dgm:prSet presAssocID="{F24E97AE-9C7A-47A1-AA11-D7176169B305}" presName="sibTrans" presStyleCnt="0"/>
      <dgm:spPr/>
    </dgm:pt>
    <dgm:pt modelId="{755B632E-CE0C-4E7A-B54B-721A237549D4}" type="pres">
      <dgm:prSet presAssocID="{DA62832C-B3B1-43FB-B1F4-669BB37FA11A}" presName="compNode" presStyleCnt="0"/>
      <dgm:spPr/>
    </dgm:pt>
    <dgm:pt modelId="{B2EBFF52-DCA3-41E3-A89B-B3420A4E80CE}" type="pres">
      <dgm:prSet presAssocID="{DA62832C-B3B1-43FB-B1F4-669BB37FA11A}" presName="bgRect" presStyleLbl="bgShp" presStyleIdx="2" presStyleCnt="3"/>
      <dgm:spPr/>
    </dgm:pt>
    <dgm:pt modelId="{4FFA5241-3BB5-47B4-9A9F-6DA2084FA298}" type="pres">
      <dgm:prSet presAssocID="{DA62832C-B3B1-43FB-B1F4-669BB37FA11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F732AF8-9332-41C7-A9D9-76DAFEAD2C8E}" type="pres">
      <dgm:prSet presAssocID="{DA62832C-B3B1-43FB-B1F4-669BB37FA11A}" presName="spaceRect" presStyleCnt="0"/>
      <dgm:spPr/>
    </dgm:pt>
    <dgm:pt modelId="{A41EA140-77D1-4ED9-B914-52EAD0A56B27}" type="pres">
      <dgm:prSet presAssocID="{DA62832C-B3B1-43FB-B1F4-669BB37FA11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B00EF1A-5E5F-4637-9D81-B2D648AC9535}" srcId="{3E876D8A-DE5D-4C42-A63C-904037D0022C}" destId="{DA62832C-B3B1-43FB-B1F4-669BB37FA11A}" srcOrd="2" destOrd="0" parTransId="{A5A71E3A-5F9B-4F53-A7C9-2EB0BE970A69}" sibTransId="{9C9BC369-B849-4D9D-8001-B9D778C62205}"/>
    <dgm:cxn modelId="{B4F9CE25-CB15-4660-95A9-40839E2FA04A}" srcId="{3E876D8A-DE5D-4C42-A63C-904037D0022C}" destId="{A17C39C5-C7E4-4B98-8E2C-4D8C65965B62}" srcOrd="0" destOrd="0" parTransId="{0175F4C5-3430-49CF-8CE7-85595993A001}" sibTransId="{DA654E7E-AE68-4C8B-A458-C76FB864A1FC}"/>
    <dgm:cxn modelId="{F719692D-FF05-4C56-A570-9A2A1C74349C}" srcId="{3E876D8A-DE5D-4C42-A63C-904037D0022C}" destId="{7E77667F-AA5B-42B7-9205-560D5E4C4C19}" srcOrd="1" destOrd="0" parTransId="{AA0C4970-D1B4-48FE-B655-16F4A4039EB8}" sibTransId="{F24E97AE-9C7A-47A1-AA11-D7176169B305}"/>
    <dgm:cxn modelId="{A8AE1C2E-99C0-4301-A2A3-D91E6D8C238A}" type="presOf" srcId="{DA62832C-B3B1-43FB-B1F4-669BB37FA11A}" destId="{A41EA140-77D1-4ED9-B914-52EAD0A56B27}" srcOrd="0" destOrd="0" presId="urn:microsoft.com/office/officeart/2018/2/layout/IconVerticalSolidList"/>
    <dgm:cxn modelId="{88A4E135-5D17-4075-9CC7-5419ABB8050C}" type="presOf" srcId="{3E876D8A-DE5D-4C42-A63C-904037D0022C}" destId="{AE07951C-4614-481C-845A-FB47E6BCE9D0}" srcOrd="0" destOrd="0" presId="urn:microsoft.com/office/officeart/2018/2/layout/IconVerticalSolidList"/>
    <dgm:cxn modelId="{7321218D-2783-4A56-A4C0-BF262603F4B3}" type="presOf" srcId="{7E77667F-AA5B-42B7-9205-560D5E4C4C19}" destId="{443DD38A-90FA-4E4D-9CAA-7490E8C322E8}" srcOrd="0" destOrd="0" presId="urn:microsoft.com/office/officeart/2018/2/layout/IconVerticalSolidList"/>
    <dgm:cxn modelId="{791CE4F8-CA1F-4F03-A263-26A043EA5832}" type="presOf" srcId="{A17C39C5-C7E4-4B98-8E2C-4D8C65965B62}" destId="{0DC280BC-AA2E-4F23-9D1B-26312E0111F1}" srcOrd="0" destOrd="0" presId="urn:microsoft.com/office/officeart/2018/2/layout/IconVerticalSolidList"/>
    <dgm:cxn modelId="{91FEF61D-E639-487F-B5A5-E2233DEA210B}" type="presParOf" srcId="{AE07951C-4614-481C-845A-FB47E6BCE9D0}" destId="{578A9837-6A51-4E18-B4B2-A99F09789165}" srcOrd="0" destOrd="0" presId="urn:microsoft.com/office/officeart/2018/2/layout/IconVerticalSolidList"/>
    <dgm:cxn modelId="{F545272E-9186-47C4-9031-AF120B9E49EE}" type="presParOf" srcId="{578A9837-6A51-4E18-B4B2-A99F09789165}" destId="{139D5652-FF7B-415F-BC32-A32346ECC562}" srcOrd="0" destOrd="0" presId="urn:microsoft.com/office/officeart/2018/2/layout/IconVerticalSolidList"/>
    <dgm:cxn modelId="{EEB47833-CF53-44AA-BE32-2CBC3D28EFC0}" type="presParOf" srcId="{578A9837-6A51-4E18-B4B2-A99F09789165}" destId="{E7515A96-FD63-42DE-BC9A-F1F4530A9ADE}" srcOrd="1" destOrd="0" presId="urn:microsoft.com/office/officeart/2018/2/layout/IconVerticalSolidList"/>
    <dgm:cxn modelId="{7470016F-BD99-4CDD-9309-FFB07CAD364B}" type="presParOf" srcId="{578A9837-6A51-4E18-B4B2-A99F09789165}" destId="{700C2DD2-B165-45C7-A6C4-89B00F8D2A73}" srcOrd="2" destOrd="0" presId="urn:microsoft.com/office/officeart/2018/2/layout/IconVerticalSolidList"/>
    <dgm:cxn modelId="{D186C352-1AB3-42D9-B790-0B21ED9B2B2B}" type="presParOf" srcId="{578A9837-6A51-4E18-B4B2-A99F09789165}" destId="{0DC280BC-AA2E-4F23-9D1B-26312E0111F1}" srcOrd="3" destOrd="0" presId="urn:microsoft.com/office/officeart/2018/2/layout/IconVerticalSolidList"/>
    <dgm:cxn modelId="{9A34A9C6-2800-419C-99BE-0E0495C52074}" type="presParOf" srcId="{AE07951C-4614-481C-845A-FB47E6BCE9D0}" destId="{16899EFA-23D7-40FE-AB65-1E11AD27A526}" srcOrd="1" destOrd="0" presId="urn:microsoft.com/office/officeart/2018/2/layout/IconVerticalSolidList"/>
    <dgm:cxn modelId="{60802B82-F6F2-420F-9F97-75293807565D}" type="presParOf" srcId="{AE07951C-4614-481C-845A-FB47E6BCE9D0}" destId="{6A242315-A03D-4B95-A807-CBD3B5A3966F}" srcOrd="2" destOrd="0" presId="urn:microsoft.com/office/officeart/2018/2/layout/IconVerticalSolidList"/>
    <dgm:cxn modelId="{43B41B03-4315-4ADC-B76F-B6DCA9477BB3}" type="presParOf" srcId="{6A242315-A03D-4B95-A807-CBD3B5A3966F}" destId="{F31D1E6B-BC2A-4629-ADB0-6C849A1614F4}" srcOrd="0" destOrd="0" presId="urn:microsoft.com/office/officeart/2018/2/layout/IconVerticalSolidList"/>
    <dgm:cxn modelId="{5D3FE3C3-75C1-4A38-B378-92B69D83A78C}" type="presParOf" srcId="{6A242315-A03D-4B95-A807-CBD3B5A3966F}" destId="{CC3B76F3-812B-4F2E-BBE9-1D35DAF3ED97}" srcOrd="1" destOrd="0" presId="urn:microsoft.com/office/officeart/2018/2/layout/IconVerticalSolidList"/>
    <dgm:cxn modelId="{BE6BC316-D70F-4214-9ED4-4E86843D9205}" type="presParOf" srcId="{6A242315-A03D-4B95-A807-CBD3B5A3966F}" destId="{FB3C4B4A-BBE7-4204-ADC6-74DF207F3865}" srcOrd="2" destOrd="0" presId="urn:microsoft.com/office/officeart/2018/2/layout/IconVerticalSolidList"/>
    <dgm:cxn modelId="{4D55C568-AACA-4FCB-B25C-331EA9463F85}" type="presParOf" srcId="{6A242315-A03D-4B95-A807-CBD3B5A3966F}" destId="{443DD38A-90FA-4E4D-9CAA-7490E8C322E8}" srcOrd="3" destOrd="0" presId="urn:microsoft.com/office/officeart/2018/2/layout/IconVerticalSolidList"/>
    <dgm:cxn modelId="{BF4EA396-B736-4047-BA70-3658E68405F1}" type="presParOf" srcId="{AE07951C-4614-481C-845A-FB47E6BCE9D0}" destId="{F60F993D-3C12-4828-8BA4-1EA9C8038697}" srcOrd="3" destOrd="0" presId="urn:microsoft.com/office/officeart/2018/2/layout/IconVerticalSolidList"/>
    <dgm:cxn modelId="{2FC3A58B-BAC9-4F7A-A7E2-77AC08A8AD3C}" type="presParOf" srcId="{AE07951C-4614-481C-845A-FB47E6BCE9D0}" destId="{755B632E-CE0C-4E7A-B54B-721A237549D4}" srcOrd="4" destOrd="0" presId="urn:microsoft.com/office/officeart/2018/2/layout/IconVerticalSolidList"/>
    <dgm:cxn modelId="{4912A4C7-A427-4136-9003-15439C37B627}" type="presParOf" srcId="{755B632E-CE0C-4E7A-B54B-721A237549D4}" destId="{B2EBFF52-DCA3-41E3-A89B-B3420A4E80CE}" srcOrd="0" destOrd="0" presId="urn:microsoft.com/office/officeart/2018/2/layout/IconVerticalSolidList"/>
    <dgm:cxn modelId="{299C20A4-A1FA-407B-BA6C-1F63FC79F0FB}" type="presParOf" srcId="{755B632E-CE0C-4E7A-B54B-721A237549D4}" destId="{4FFA5241-3BB5-47B4-9A9F-6DA2084FA298}" srcOrd="1" destOrd="0" presId="urn:microsoft.com/office/officeart/2018/2/layout/IconVerticalSolidList"/>
    <dgm:cxn modelId="{9147DE24-4335-401B-AA9F-20ECE950EFEE}" type="presParOf" srcId="{755B632E-CE0C-4E7A-B54B-721A237549D4}" destId="{8F732AF8-9332-41C7-A9D9-76DAFEAD2C8E}" srcOrd="2" destOrd="0" presId="urn:microsoft.com/office/officeart/2018/2/layout/IconVerticalSolidList"/>
    <dgm:cxn modelId="{CC5C7DAA-590A-433B-9A5F-3B563C181902}" type="presParOf" srcId="{755B632E-CE0C-4E7A-B54B-721A237549D4}" destId="{A41EA140-77D1-4ED9-B914-52EAD0A56B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9D5652-FF7B-415F-BC32-A32346ECC562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515A96-FD63-42DE-BC9A-F1F4530A9ADE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280BC-AA2E-4F23-9D1B-26312E0111F1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Cultural differences in global business partnerships may cause misunderstandings and conflict that reduce the effectiveness of these partnerships. </a:t>
          </a:r>
          <a:endParaRPr lang="en-US" sz="2100" kern="1200"/>
        </a:p>
      </dsp:txBody>
      <dsp:txXfrm>
        <a:off x="1435590" y="531"/>
        <a:ext cx="9080009" cy="1242935"/>
      </dsp:txXfrm>
    </dsp:sp>
    <dsp:sp modelId="{F31D1E6B-BC2A-4629-ADB0-6C849A1614F4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3B76F3-812B-4F2E-BBE9-1D35DAF3ED97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3DD38A-90FA-4E4D-9CAA-7490E8C322E8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Cross-cultural training, multicultural leadership competencies and effective communications systems promote engagement and collaboration among partners by mitigating these misunderstandings and conflicts. </a:t>
          </a:r>
          <a:endParaRPr lang="en-US" sz="2100" kern="1200"/>
        </a:p>
      </dsp:txBody>
      <dsp:txXfrm>
        <a:off x="1435590" y="1554201"/>
        <a:ext cx="9080009" cy="1242935"/>
      </dsp:txXfrm>
    </dsp:sp>
    <dsp:sp modelId="{B2EBFF52-DCA3-41E3-A89B-B3420A4E80CE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FA5241-3BB5-47B4-9A9F-6DA2084FA298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1EA140-77D1-4ED9-B914-52EAD0A56B27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This improvement in partner communications and engagement enhances overall partnership performance. Well-managed people become a critical asset for a successful partnership through development.</a:t>
          </a:r>
          <a:endParaRPr lang="en-US" sz="2100" kern="120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1FC8E-11B4-BB08-616E-87512BFA0C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EA53A6-B70E-E848-09A2-5A76E59931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1B3EF-6703-AF81-ADAA-84A5965F1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3DE1C-6FE1-4889-AED3-75CF2E80367C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F175F-F179-81AA-86F0-66597665B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E9308F-FCFE-0078-4A7D-3655D2868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1B52-E178-42D1-B7AD-76B3B5E83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9233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87C65-1E70-EC00-F78C-4DEBE1292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37D57-B331-4E12-6149-9F37EEB4F5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A2C30-126A-5A56-D3BB-8CD1A95E1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3DE1C-6FE1-4889-AED3-75CF2E80367C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0CF544-7FD0-A530-CE91-1E9D5E7E1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F69103-4B81-F643-6EBC-6A00729A5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1B52-E178-42D1-B7AD-76B3B5E83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025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845CB-6C6B-D7D5-A74A-4631068C9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7539C9-3629-D117-86A9-BA112E24D7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BDE85-A724-4519-B717-D8110F612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3DE1C-6FE1-4889-AED3-75CF2E80367C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2A370B-7F15-D88E-9534-56F68558D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00866E-C7B6-CF1B-DBB4-FF3E77859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1B52-E178-42D1-B7AD-76B3B5E83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577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F9723-EC20-D6D6-9B79-4CEAECCD8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14380-624E-8A4E-8B95-6499FB33E3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C610E6-FD03-784E-0F5A-844353FED7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C64B01-1333-51C9-AB9F-7F04373F3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3DE1C-6FE1-4889-AED3-75CF2E80367C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2D7157-CF10-B263-76B3-77382C356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267FCF-AA8D-2EB3-4494-AFA122EAA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1B52-E178-42D1-B7AD-76B3B5E83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290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94CB3-F2AB-AB26-E0DE-B5069A842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38ACA8-680A-3AE5-F4E0-96E1C0D363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EB11A4-D4AF-C587-EE38-8A6A84E1A5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BB12D6-CECB-1721-AA91-46FE6E814B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860BBD-5A79-B524-AAD6-975E30BACC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F669E39-FDE6-B939-FDDA-90E1F4490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3DE1C-6FE1-4889-AED3-75CF2E80367C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ED1DF6-0294-31B5-AE3B-299E2B01DB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438379-1D6F-420C-C5D0-59E0A12CD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1B52-E178-42D1-B7AD-76B3B5E83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470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6C9AD-FA48-F51B-A325-A7A6B998F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8A231B8-9A35-CD24-B9C8-BC7A6ABAFC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3DE1C-6FE1-4889-AED3-75CF2E80367C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E4A32C-24AE-7E31-CD0C-D93445597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C60C1E-9595-A6AE-207E-2E9DB50DF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1B52-E178-42D1-B7AD-76B3B5E83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956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71858E-D9AD-BBAB-6FB1-B495B4ADC6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3DE1C-6FE1-4889-AED3-75CF2E80367C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500742-F019-A39B-BC95-65744BF43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656917-2EF1-4DF8-4F21-625CF0FAE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1B52-E178-42D1-B7AD-76B3B5E83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1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E7886-CBD8-74BC-4F98-5C50B8D47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5B694-5605-1816-1A8C-5F5100662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7AF8B7-9400-71B1-645E-D966B7FF2A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A7EED5-0725-F4D4-514F-F9F2AFFF8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3DE1C-6FE1-4889-AED3-75CF2E80367C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1E7BB1-05F5-6644-DA51-A213AB05E3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52D574-0AC8-EE44-F50A-4F9481157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1B52-E178-42D1-B7AD-76B3B5E83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835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79A2C-5523-F7BF-B861-195B1845D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DC8A53-C1DD-E5A9-8B51-E018AF0D05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15A0D4-4D73-40D9-95DE-91C0966C8A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C2D9EE-E4F3-6909-1226-64907D754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3DE1C-6FE1-4889-AED3-75CF2E80367C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94AE81-91A2-9C30-A1F2-EABA512A3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7FC5FE-46FF-C54B-ED49-414B2D43B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1B52-E178-42D1-B7AD-76B3B5E83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3902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45442-DEE9-732B-BFB7-A2B3DEC50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E0AF5F-3C62-D064-9465-39A699EE51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2674FE-2DA6-2AC9-D1F1-4ED013D41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3DE1C-6FE1-4889-AED3-75CF2E80367C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935169-3659-3CB2-7FFD-EBE943D4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56B73C-5246-F742-6D9C-622E008F4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1B52-E178-42D1-B7AD-76B3B5E83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707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A762D2-C8A2-CBB7-ED24-3BD058EFC1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4FEA02-75C9-C571-8518-5A5C44925E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273D5D-0128-F9B8-8479-1A38D0DC8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3DE1C-6FE1-4889-AED3-75CF2E80367C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D0D269-AF71-C2BC-A562-B258C5D73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D7AF3-6B4C-E926-76A6-17CA8A39D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21B52-E178-42D1-B7AD-76B3B5E83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155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F14056-837A-2D19-0523-CE157814D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5D3BF8-01D3-13AC-3F04-3EFF7104DA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ABCD42-4FC7-C59D-1907-F17BF998B1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03DE1C-6FE1-4889-AED3-75CF2E80367C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9B02BE-9C1D-6C0E-E5D5-C7F681F68C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25C5D-6873-0037-9681-DDBA868067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021B52-E178-42D1-B7AD-76B3B5E835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464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global-jet/2256338278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heagiletimes.com/three-company-culture-elements-increased-agility-cant-go-without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2375B2-5DBB-2914-8C72-2243ED0546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2608" y="1380564"/>
            <a:ext cx="4561369" cy="2346229"/>
          </a:xfrm>
        </p:spPr>
        <p:txBody>
          <a:bodyPr anchor="b">
            <a:normAutofit/>
          </a:bodyPr>
          <a:lstStyle/>
          <a:p>
            <a:r>
              <a:rPr lang="ro-RO" sz="2200" dirty="0">
                <a:solidFill>
                  <a:srgbClr val="595959"/>
                </a:solidFill>
                <a:latin typeface="Arial Black" panose="020B0A04020102020204" pitchFamily="34" charset="0"/>
              </a:rPr>
              <a:t>STUDENT NAME</a:t>
            </a:r>
            <a:r>
              <a:rPr lang="en-GB" sz="2200" dirty="0">
                <a:solidFill>
                  <a:srgbClr val="595959"/>
                </a:solidFill>
                <a:latin typeface="Arial Black" panose="020B0A04020102020204" pitchFamily="34" charset="0"/>
              </a:rPr>
              <a:t>: EMMA RYDER </a:t>
            </a:r>
            <a:br>
              <a:rPr lang="en-GB" sz="2200" dirty="0">
                <a:solidFill>
                  <a:srgbClr val="595959"/>
                </a:solidFill>
                <a:latin typeface="Arial Black" panose="020B0A04020102020204" pitchFamily="34" charset="0"/>
              </a:rPr>
            </a:br>
            <a:r>
              <a:rPr lang="en-GB" sz="2200" dirty="0">
                <a:solidFill>
                  <a:srgbClr val="595959"/>
                </a:solidFill>
                <a:latin typeface="Arial Black" panose="020B0A04020102020204" pitchFamily="34" charset="0"/>
              </a:rPr>
              <a:t>STUDENT ID: 2221740</a:t>
            </a:r>
            <a:br>
              <a:rPr lang="en-GB" sz="2200" dirty="0">
                <a:solidFill>
                  <a:srgbClr val="595959"/>
                </a:solidFill>
                <a:latin typeface="Arial Black" panose="020B0A04020102020204" pitchFamily="34" charset="0"/>
              </a:rPr>
            </a:br>
            <a:r>
              <a:rPr lang="en-GB" sz="2200" dirty="0">
                <a:solidFill>
                  <a:srgbClr val="595959"/>
                </a:solidFill>
                <a:latin typeface="Arial Black" panose="020B0A04020102020204" pitchFamily="34" charset="0"/>
              </a:rPr>
              <a:t>LECTURE NAME:  LIYANAGE RODRIGO</a:t>
            </a:r>
            <a:br>
              <a:rPr lang="en-GB" sz="2200" dirty="0">
                <a:solidFill>
                  <a:srgbClr val="595959"/>
                </a:solidFill>
                <a:latin typeface="Arial Black" panose="020B0A04020102020204" pitchFamily="34" charset="0"/>
              </a:rPr>
            </a:br>
            <a:r>
              <a:rPr lang="en-GB" sz="2200" dirty="0">
                <a:solidFill>
                  <a:srgbClr val="595959"/>
                </a:solidFill>
                <a:latin typeface="Arial Black" panose="020B0A04020102020204" pitchFamily="34" charset="0"/>
              </a:rPr>
              <a:t>MODULE CODE: LCBB6023</a:t>
            </a:r>
            <a:br>
              <a:rPr lang="en-GB" sz="2200" dirty="0">
                <a:solidFill>
                  <a:srgbClr val="595959"/>
                </a:solidFill>
                <a:latin typeface="Arial Black" panose="020B0A04020102020204" pitchFamily="34" charset="0"/>
              </a:rPr>
            </a:br>
            <a:endParaRPr lang="en-GB" sz="2200" dirty="0">
              <a:solidFill>
                <a:srgbClr val="595959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AA6A46-B37B-09EB-D29F-53C10912CF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0030" y="4061344"/>
            <a:ext cx="6812280" cy="1927975"/>
          </a:xfrm>
        </p:spPr>
        <p:txBody>
          <a:bodyPr anchor="t">
            <a:normAutofit fontScale="85000" lnSpcReduction="20000"/>
          </a:bodyPr>
          <a:lstStyle/>
          <a:p>
            <a:r>
              <a:rPr lang="en-GB" sz="38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(10-15 MINUTE)</a:t>
            </a:r>
          </a:p>
          <a:p>
            <a:endParaRPr lang="en-GB" sz="40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Culture Shapes Business Negotiations in the UK and China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3E537A-3D78-DB03-88FC-A7D5413540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0935" y="2087849"/>
            <a:ext cx="4018430" cy="268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8049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A03013-E228-91B1-4D30-125BDD90B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/>
              <a:t>Presentation Outline</a:t>
            </a:r>
            <a:br>
              <a:rPr lang="en-GB" sz="4800" b="1"/>
            </a:br>
            <a:endParaRPr lang="en-GB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D8E0D-F2FE-EFCC-E24B-E96E968675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670" y="2692141"/>
            <a:ext cx="10718510" cy="3175159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successful cross-cultural strategic alliance demands certain people management practices (with negotiation approaches).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presentation looks at culture and UK–China business negotiations, the main Chinese cultural barriers, and international strategic questions.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2199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5A7CE-CEC3-D03B-45FC-A1D537FDC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 of Culture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8E59B4-203A-05A2-6890-BCB6ECAF56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1690688"/>
            <a:ext cx="6926580" cy="4486275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Culture is an inclusive term for a group of people’s living or belief patterns. Culture involves shared values and beliefs as well as behaviours which happen to classify the social norms.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feature makes it easier for a group of people to comprehend on how to interact and do business. Culture has a major impact on communication, leadership, decision making and negotiation in international business.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CFE199-CEF5-0F4C-06CD-6EBFDE1149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244840" y="1690688"/>
            <a:ext cx="3714750" cy="2477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73172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02A070-395A-7AF9-EADD-2E4ABF3ED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b="1" dirty="0"/>
              <a:t>Cultural Elements Affecting Business</a:t>
            </a:r>
            <a:br>
              <a:rPr lang="en-GB" b="1" dirty="0"/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7176D7-F506-20BB-54A0-63ADAF78C2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CA252-A5D4-6692-0960-C4347BF83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8"/>
            <a:ext cx="5135916" cy="5833111"/>
          </a:xfrm>
        </p:spPr>
        <p:txBody>
          <a:bodyPr anchor="t"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According to Hofstede (2001), joint factors that influence international business negotiation behaviour and collaboration between organisations are the cultural communication style, attitudes towards hierarchy</a:t>
            </a:r>
            <a:r>
              <a:rPr lang="ro-RO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3962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4A2B24-996C-AD4F-B42B-9AF8E094A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524" y="492305"/>
            <a:ext cx="6000750" cy="1708242"/>
          </a:xfrm>
        </p:spPr>
        <p:txBody>
          <a:bodyPr anchor="ctr">
            <a:normAutofit/>
          </a:bodyPr>
          <a:lstStyle/>
          <a:p>
            <a:r>
              <a:rPr lang="en-GB" sz="3700" dirty="0"/>
              <a:t>Cultural Dimensions by Hofstede</a:t>
            </a:r>
            <a:br>
              <a:rPr lang="en-GB" sz="3700" dirty="0"/>
            </a:br>
            <a:endParaRPr lang="en-GB" sz="3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91514-9477-A161-E00B-07F1B4FCAC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80" y="2205990"/>
            <a:ext cx="6000750" cy="432054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behaviour of an organisation is strongly influenced by the national culture.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Hofstede’s cultural dimension theory effectively helps us understand this aspect better in detail.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When examining the features of China, we find many dimensions. Such things include power</a:t>
            </a:r>
          </a:p>
        </p:txBody>
      </p:sp>
      <p:pic>
        <p:nvPicPr>
          <p:cNvPr id="5" name="Picture 4" descr="Decorations for Mexican fiesta">
            <a:extLst>
              <a:ext uri="{FF2B5EF4-FFF2-40B4-BE49-F238E27FC236}">
                <a16:creationId xmlns:a16="http://schemas.microsoft.com/office/drawing/2014/main" id="{9B82A5E0-616F-BF56-8D62-95E0E1CFE7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62" r="25496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557026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CFB28D-2E6F-693F-48B0-15E27A6F3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2366" y="-214381"/>
            <a:ext cx="5801917" cy="2228760"/>
          </a:xfrm>
        </p:spPr>
        <p:txBody>
          <a:bodyPr anchor="b">
            <a:normAutofit/>
          </a:bodyPr>
          <a:lstStyle/>
          <a:p>
            <a:r>
              <a:rPr lang="en-GB" sz="4000" dirty="0"/>
              <a:t>Theory of High Culture Communication.</a:t>
            </a:r>
            <a:br>
              <a:rPr lang="en-GB" sz="4000" dirty="0"/>
            </a:br>
            <a:endParaRPr lang="en-GB" sz="4000" dirty="0"/>
          </a:p>
        </p:txBody>
      </p:sp>
      <p:pic>
        <p:nvPicPr>
          <p:cNvPr id="15" name="Graphic 14" descr="Chat Bubble">
            <a:extLst>
              <a:ext uri="{FF2B5EF4-FFF2-40B4-BE49-F238E27FC236}">
                <a16:creationId xmlns:a16="http://schemas.microsoft.com/office/drawing/2014/main" id="{FA959B79-32A7-BDDE-430F-8D5EE18392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E5EF1-B930-3266-68AC-6310B38DC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5789" y="3608610"/>
            <a:ext cx="7909562" cy="324939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Hall (1976) states that high context communication refers to the communication differences. In Chinese culture, communication is indirect and context-dependent. In the UK, direct communication of thoughts is valued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16" name="Graphic 15" descr="Chat Bubble">
            <a:extLst>
              <a:ext uri="{FF2B5EF4-FFF2-40B4-BE49-F238E27FC236}">
                <a16:creationId xmlns:a16="http://schemas.microsoft.com/office/drawing/2014/main" id="{11ED37A0-02E8-44E3-A4D5-FDD8FF5E3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2244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D6EB30-8AB0-EC0A-441D-08AC8C9B2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618" y="1239927"/>
            <a:ext cx="4008586" cy="4680583"/>
          </a:xfrm>
        </p:spPr>
        <p:txBody>
          <a:bodyPr anchor="ctr"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Chinese Cultural Elements to Overcome.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26337-0280-45AB-DA13-B2E4DB2A6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634" y="1167677"/>
            <a:ext cx="6627838" cy="468058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Every day, it is becoming easier to get information communicated across borders. However, dealing with concepts such as “Values” in cross-culture negotiation is still a tough nut to crack. Conflicts of interest are negotiable: whereas conflicts of value are not negotiable.</a:t>
            </a:r>
          </a:p>
        </p:txBody>
      </p:sp>
    </p:spTree>
    <p:extLst>
      <p:ext uri="{BB962C8B-B14F-4D97-AF65-F5344CB8AC3E}">
        <p14:creationId xmlns:p14="http://schemas.microsoft.com/office/powerpoint/2010/main" val="1744195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AC6261-B7E7-020B-84F1-B85AC023F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sz="3700"/>
              <a:t>Factors to consider for International Strategy.</a:t>
            </a:r>
            <a:br>
              <a:rPr lang="en-GB" sz="3700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BAC5F1-94F4-D84A-2B7D-BEC5D3FAD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460" y="2297430"/>
            <a:ext cx="5844540" cy="38187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Multinational corporations must tailor their strategies to fit the specific local environment they are located in at the same time.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is because national borders affect local markets, business systems, and political economies among other things. According to Bartlet and Ghoshal, the strategic alignment is prioritized. They should.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5CBB6D-2B8A-5576-D1D7-0263E0813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464708"/>
            <a:ext cx="4788505" cy="3196327"/>
          </a:xfrm>
          <a:prstGeom prst="rect">
            <a:avLst/>
          </a:pr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5873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C412E4-C1CE-8179-FA41-528E37557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8972" y="131729"/>
            <a:ext cx="6007608" cy="1454051"/>
          </a:xfrm>
        </p:spPr>
        <p:txBody>
          <a:bodyPr>
            <a:normAutofit/>
          </a:bodyPr>
          <a:lstStyle/>
          <a:p>
            <a:r>
              <a:rPr lang="en-GB" sz="3300" dirty="0">
                <a:solidFill>
                  <a:schemeClr val="tx2"/>
                </a:solidFill>
              </a:rPr>
              <a:t>Effective Negotiation Tactics.</a:t>
            </a:r>
            <a:br>
              <a:rPr lang="en-GB" sz="3300" dirty="0">
                <a:solidFill>
                  <a:schemeClr val="tx2"/>
                </a:solidFill>
              </a:rPr>
            </a:br>
            <a:endParaRPr lang="en-GB" sz="33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D2C56-5ED3-1393-9595-8DD1FF3A3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253" y="1684440"/>
            <a:ext cx="6362027" cy="4676690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sz="1800" dirty="0">
              <a:solidFill>
                <a:schemeClr val="tx2"/>
              </a:solidFill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negotiation process will be successful if experts are hired who can build relationships, respect hierarchy and have a culturally aware negotiation team. Subsequently, frequently a decision needs to wait as it goes up the chain. </a:t>
            </a:r>
            <a:endParaRPr lang="ro-RO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Most importantly, negotiation involve developing long-term relationships as partners. Similar Methods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565C9F5F-F2EC-2961-A2C5-773259AA77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539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BAF72-C3DC-E1CB-FAF5-454FABD3A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0"/>
            <a:ext cx="10942320" cy="1325563"/>
          </a:xfrm>
        </p:spPr>
        <p:txBody>
          <a:bodyPr/>
          <a:lstStyle/>
          <a:p>
            <a:r>
              <a:rPr lang="en-GB" dirty="0"/>
              <a:t>Cultural Differences Between the UK and China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F144D34-F5A3-094F-B7AF-1D1B6CCAC9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5338955"/>
              </p:ext>
            </p:extLst>
          </p:nvPr>
        </p:nvGraphicFramePr>
        <p:xfrm>
          <a:off x="1062990" y="1260364"/>
          <a:ext cx="10858500" cy="4916280"/>
        </p:xfrm>
        <a:graphic>
          <a:graphicData uri="http://schemas.openxmlformats.org/drawingml/2006/table">
            <a:tbl>
              <a:tblPr>
                <a:tableStyleId>{5DA37D80-6434-44D0-A028-1B22A696006F}</a:tableStyleId>
              </a:tblPr>
              <a:tblGrid>
                <a:gridCol w="2762901">
                  <a:extLst>
                    <a:ext uri="{9D8B030D-6E8A-4147-A177-3AD203B41FA5}">
                      <a16:colId xmlns:a16="http://schemas.microsoft.com/office/drawing/2014/main" val="2937306986"/>
                    </a:ext>
                  </a:extLst>
                </a:gridCol>
                <a:gridCol w="2698533">
                  <a:extLst>
                    <a:ext uri="{9D8B030D-6E8A-4147-A177-3AD203B41FA5}">
                      <a16:colId xmlns:a16="http://schemas.microsoft.com/office/drawing/2014/main" val="887678123"/>
                    </a:ext>
                  </a:extLst>
                </a:gridCol>
                <a:gridCol w="2698533">
                  <a:extLst>
                    <a:ext uri="{9D8B030D-6E8A-4147-A177-3AD203B41FA5}">
                      <a16:colId xmlns:a16="http://schemas.microsoft.com/office/drawing/2014/main" val="1166553527"/>
                    </a:ext>
                  </a:extLst>
                </a:gridCol>
                <a:gridCol w="2698533">
                  <a:extLst>
                    <a:ext uri="{9D8B030D-6E8A-4147-A177-3AD203B41FA5}">
                      <a16:colId xmlns:a16="http://schemas.microsoft.com/office/drawing/2014/main" val="937775377"/>
                    </a:ext>
                  </a:extLst>
                </a:gridCol>
              </a:tblGrid>
              <a:tr h="31062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dirty="0"/>
                        <a:t>Cultural Dimension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dirty="0"/>
                        <a:t>United Kingdom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dirty="0"/>
                        <a:t>China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dirty="0"/>
                        <a:t>Business Impact</a:t>
                      </a:r>
                    </a:p>
                  </a:txBody>
                  <a:tcPr marL="85320" marR="85320" marT="42660" marB="42660" anchor="ctr"/>
                </a:tc>
                <a:extLst>
                  <a:ext uri="{0D108BD9-81ED-4DB2-BD59-A6C34878D82A}">
                    <a16:rowId xmlns:a16="http://schemas.microsoft.com/office/drawing/2014/main" val="2772386772"/>
                  </a:ext>
                </a:extLst>
              </a:tr>
              <a:tr h="7779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dirty="0"/>
                        <a:t>Communication Style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700" dirty="0"/>
                        <a:t>Direct and explicit communication (low-context)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700" dirty="0"/>
                        <a:t>Indirect and context-based communication (high-context)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700" dirty="0"/>
                        <a:t>Risk of misunderstanding in negotiations (Hall, 1976)</a:t>
                      </a:r>
                    </a:p>
                  </a:txBody>
                  <a:tcPr marL="85320" marR="85320" marT="42660" marB="42660" anchor="ctr"/>
                </a:tc>
                <a:extLst>
                  <a:ext uri="{0D108BD9-81ED-4DB2-BD59-A6C34878D82A}">
                    <a16:rowId xmlns:a16="http://schemas.microsoft.com/office/drawing/2014/main" val="4042571824"/>
                  </a:ext>
                </a:extLst>
              </a:tr>
              <a:tr h="7779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Power Distance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700" dirty="0"/>
                        <a:t>Relatively low hierarchy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700" dirty="0"/>
                        <a:t>High respect for hierarchy and authority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700" dirty="0"/>
                        <a:t>Decisions made by senior executives (Hofstede, 2001)</a:t>
                      </a:r>
                    </a:p>
                  </a:txBody>
                  <a:tcPr marL="85320" marR="85320" marT="42660" marB="42660" anchor="ctr"/>
                </a:tc>
                <a:extLst>
                  <a:ext uri="{0D108BD9-81ED-4DB2-BD59-A6C34878D82A}">
                    <a16:rowId xmlns:a16="http://schemas.microsoft.com/office/drawing/2014/main" val="2278786899"/>
                  </a:ext>
                </a:extLst>
              </a:tr>
              <a:tr h="7779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dirty="0"/>
                        <a:t>Individualism vs Collectivism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700" dirty="0"/>
                        <a:t>Individualistic culture emphasising personal initiative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700" dirty="0"/>
                        <a:t>Collectivist culture prioritising group harmony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700" dirty="0"/>
                        <a:t>Negotiations involve group consensus</a:t>
                      </a:r>
                    </a:p>
                  </a:txBody>
                  <a:tcPr marL="85320" marR="85320" marT="42660" marB="42660" anchor="ctr"/>
                </a:tc>
                <a:extLst>
                  <a:ext uri="{0D108BD9-81ED-4DB2-BD59-A6C34878D82A}">
                    <a16:rowId xmlns:a16="http://schemas.microsoft.com/office/drawing/2014/main" val="4257478779"/>
                  </a:ext>
                </a:extLst>
              </a:tr>
              <a:tr h="54430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Relationship Orientation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700" dirty="0"/>
                        <a:t>Contract-focused business relationships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700" dirty="0"/>
                        <a:t>Relationship-based business through guanxi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700" dirty="0"/>
                        <a:t>Trust-building required before agreements</a:t>
                      </a:r>
                    </a:p>
                  </a:txBody>
                  <a:tcPr marL="85320" marR="85320" marT="42660" marB="42660" anchor="ctr"/>
                </a:tc>
                <a:extLst>
                  <a:ext uri="{0D108BD9-81ED-4DB2-BD59-A6C34878D82A}">
                    <a16:rowId xmlns:a16="http://schemas.microsoft.com/office/drawing/2014/main" val="2503905788"/>
                  </a:ext>
                </a:extLst>
              </a:tr>
              <a:tr h="7779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Time Orientation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700" dirty="0"/>
                        <a:t>Short to medium-term business goals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sz="1700" dirty="0"/>
                        <a:t>Strong long-term strategic orientation</a:t>
                      </a:r>
                    </a:p>
                  </a:txBody>
                  <a:tcPr marL="85320" marR="85320" marT="42660" marB="42660" anchor="ctr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700" dirty="0"/>
                        <a:t>Partnerships develop gradually (Hofstede, 2001)</a:t>
                      </a:r>
                    </a:p>
                  </a:txBody>
                  <a:tcPr marL="85320" marR="85320" marT="42660" marB="42660" anchor="ctr"/>
                </a:tc>
                <a:extLst>
                  <a:ext uri="{0D108BD9-81ED-4DB2-BD59-A6C34878D82A}">
                    <a16:rowId xmlns:a16="http://schemas.microsoft.com/office/drawing/2014/main" val="343335724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95109E7-2FC5-BD6A-B3DE-3CD7FCB11311}"/>
              </a:ext>
            </a:extLst>
          </p:cNvPr>
          <p:cNvSpPr txBox="1"/>
          <p:nvPr/>
        </p:nvSpPr>
        <p:spPr>
          <a:xfrm>
            <a:off x="3288983" y="6308209"/>
            <a:ext cx="60979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/>
              <a:t>Source:</a:t>
            </a:r>
            <a:r>
              <a:rPr lang="en-GB"/>
              <a:t> Adapted from Hofstede (2001) and Hall (1976)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33486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DAB98-C1CB-F332-C3C9-E720F6474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Collaborative Management in Culture Partnerships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349C7D-6777-CA17-342A-C07A8CE91C3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42770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113611-07A5-7757-A302-0A452275D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CONCLUSION </a:t>
            </a:r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B1238-4F71-4089-CD6F-4D03D0B8B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Cultural awareness is important in the UK China Deal. Training to develop the awareness of Chinese cultural values and preference is essential.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Also, these learnings must be operationalized through effective people management technique and negotiation to support partnership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647697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9AA7C6-5E5A-498E-A6DF-A943376E0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83EAB11A-76F7-48F4-9B4F-5BFDF4BF9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300" y="2385102"/>
            <a:ext cx="574091" cy="2087796"/>
            <a:chOff x="209668" y="2857422"/>
            <a:chExt cx="463662" cy="208779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4D4C416-D5F4-4F6F-A6F1-87A21CD4F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423947" y="2857422"/>
              <a:ext cx="249383" cy="208779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6AC1C30-21C6-4BF6-93EE-B211D7A85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209668" y="2857423"/>
              <a:ext cx="1" cy="208779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81E140AE-0ABF-47C8-BF32-7D2F0CF2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631767"/>
            <a:ext cx="11111729" cy="575240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97BE76-39F4-B543-BDA4-90760D223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002" y="1234440"/>
            <a:ext cx="3835376" cy="4382998"/>
          </a:xfrm>
        </p:spPr>
        <p:txBody>
          <a:bodyPr anchor="ctr">
            <a:normAutofit/>
          </a:bodyPr>
          <a:lstStyle/>
          <a:p>
            <a:r>
              <a:rPr lang="en-GB" sz="5200" b="1" dirty="0"/>
              <a:t>Reference :</a:t>
            </a:r>
            <a:br>
              <a:rPr lang="en-GB" sz="5200" b="1" dirty="0"/>
            </a:br>
            <a:endParaRPr lang="en-GB" sz="5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A9C58-9EFB-99C7-71F2-E44B7C167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7650" y="948690"/>
            <a:ext cx="7206097" cy="4971821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Adler, N.J. (2008)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Dimensions of Organizational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Mason, OH: Thomson South-Western.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Bartlett, C.A. and Ghoshal, S. (1989)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Managing Across Borders: The Transnational Solution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Boston, MA: Harvard Business School Press.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Brett, J.M. (2014)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Negotiating Globally: How to Negotiate Deals, Resolve Disputes, and Make Decisions Across Cultural Boundaries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3rd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San Francisco: Jossey-Bass.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Hall, E.T. (1976)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Beyond Culture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New York: Anchor Books.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Hofstede, G. (2001)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Culture’s Consequences: Comparing Values,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Behaviors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, Institutions and Organizations Across Nations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Thousand Oaks, CA: Sage Publications.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702388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840</Words>
  <Application>Microsoft Office PowerPoint</Application>
  <PresentationFormat>Widescreen</PresentationFormat>
  <Paragraphs>70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Arial Black</vt:lpstr>
      <vt:lpstr>Wingdings</vt:lpstr>
      <vt:lpstr>Office Theme</vt:lpstr>
      <vt:lpstr>STUDENT NAME: EMMA RYDER  STUDENT ID: 2221740 LECTURE NAME:  LIYANAGE RODRIGO MODULE CODE: LCBB6023 </vt:lpstr>
      <vt:lpstr>Presentation Outline </vt:lpstr>
      <vt:lpstr>Definition of Culture </vt:lpstr>
      <vt:lpstr>Cultural Elements Affecting Business </vt:lpstr>
      <vt:lpstr>Cultural Dimensions by Hofstede </vt:lpstr>
      <vt:lpstr>Theory of High Culture Communication. </vt:lpstr>
      <vt:lpstr>Chinese Cultural Elements to Overcome. </vt:lpstr>
      <vt:lpstr>Factors to consider for International Strategy. </vt:lpstr>
      <vt:lpstr>Effective Negotiation Tactics. </vt:lpstr>
      <vt:lpstr>Cultural Differences Between the UK and China</vt:lpstr>
      <vt:lpstr>Collaborative Management in Culture Partnerships </vt:lpstr>
      <vt:lpstr>CONCLUSION </vt:lpstr>
      <vt:lpstr>Reference 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2026-03-09T20:45:31Z</dcterms:created>
  <dcterms:modified xsi:type="dcterms:W3CDTF">2026-03-12T14:37:08Z</dcterms:modified>
</cp:coreProperties>
</file>