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60" r:id="rId5"/>
    <p:sldId id="451" r:id="rId6"/>
    <p:sldId id="499" r:id="rId7"/>
    <p:sldId id="503" r:id="rId8"/>
    <p:sldId id="483" r:id="rId9"/>
    <p:sldId id="452" r:id="rId10"/>
    <p:sldId id="454" r:id="rId11"/>
    <p:sldId id="486" r:id="rId12"/>
    <p:sldId id="487" r:id="rId13"/>
    <p:sldId id="502" r:id="rId14"/>
    <p:sldId id="466" r:id="rId15"/>
    <p:sldId id="463" r:id="rId16"/>
    <p:sldId id="489" r:id="rId17"/>
    <p:sldId id="500" r:id="rId18"/>
    <p:sldId id="453" r:id="rId19"/>
    <p:sldId id="495" r:id="rId20"/>
    <p:sldId id="459" r:id="rId21"/>
    <p:sldId id="458" r:id="rId22"/>
    <p:sldId id="460" r:id="rId23"/>
    <p:sldId id="462" r:id="rId24"/>
    <p:sldId id="455" r:id="rId25"/>
    <p:sldId id="490" r:id="rId26"/>
    <p:sldId id="461" r:id="rId27"/>
    <p:sldId id="492" r:id="rId28"/>
    <p:sldId id="494" r:id="rId29"/>
    <p:sldId id="468" r:id="rId30"/>
    <p:sldId id="497" r:id="rId31"/>
    <p:sldId id="467" r:id="rId32"/>
    <p:sldId id="469" r:id="rId33"/>
    <p:sldId id="498" r:id="rId34"/>
    <p:sldId id="485" r:id="rId35"/>
    <p:sldId id="501" r:id="rId36"/>
    <p:sldId id="496" r:id="rId37"/>
    <p:sldId id="456" r:id="rId38"/>
    <p:sldId id="47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53"/>
    <p:restoredTop sz="69267" autoAdjust="0"/>
  </p:normalViewPr>
  <p:slideViewPr>
    <p:cSldViewPr>
      <p:cViewPr varScale="1">
        <p:scale>
          <a:sx n="52" d="100"/>
          <a:sy n="52" d="100"/>
        </p:scale>
        <p:origin x="1596" y="2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95A6DB-0DDA-4ADC-B585-562A4E4B0FA8}"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570E3453-41B1-46B2-9277-879AB4D237D3}">
      <dgm:prSet phldrT="[Text]"/>
      <dgm:spPr/>
      <dgm:t>
        <a:bodyPr/>
        <a:lstStyle/>
        <a:p>
          <a:r>
            <a:rPr lang="en-GB" dirty="0"/>
            <a:t>Individual</a:t>
          </a:r>
        </a:p>
      </dgm:t>
    </dgm:pt>
    <dgm:pt modelId="{8D4B0D77-EF63-4F3A-8075-95B3C923B3F2}" type="parTrans" cxnId="{7B2BB96E-1021-4A44-82D7-85C1D8D91987}">
      <dgm:prSet/>
      <dgm:spPr/>
      <dgm:t>
        <a:bodyPr/>
        <a:lstStyle/>
        <a:p>
          <a:endParaRPr lang="en-GB"/>
        </a:p>
      </dgm:t>
    </dgm:pt>
    <dgm:pt modelId="{4D9E28B8-ACA8-4C61-8FB5-328B79413B4E}" type="sibTrans" cxnId="{7B2BB96E-1021-4A44-82D7-85C1D8D91987}">
      <dgm:prSet/>
      <dgm:spPr/>
      <dgm:t>
        <a:bodyPr/>
        <a:lstStyle/>
        <a:p>
          <a:endParaRPr lang="en-GB"/>
        </a:p>
      </dgm:t>
    </dgm:pt>
    <dgm:pt modelId="{F7A18437-FBCD-40C1-A690-1951184513A4}">
      <dgm:prSet phldrT="[Text]"/>
      <dgm:spPr/>
      <dgm:t>
        <a:bodyPr/>
        <a:lstStyle/>
        <a:p>
          <a:r>
            <a:rPr lang="en-GB" dirty="0"/>
            <a:t>Under-informed and misinformed </a:t>
          </a:r>
        </a:p>
      </dgm:t>
    </dgm:pt>
    <dgm:pt modelId="{8F201FE9-E31B-4DE2-AE75-492D3E27ACC3}" type="parTrans" cxnId="{0C87CEB8-F238-4490-95AF-621E45DBEFCE}">
      <dgm:prSet/>
      <dgm:spPr/>
      <dgm:t>
        <a:bodyPr/>
        <a:lstStyle/>
        <a:p>
          <a:endParaRPr lang="en-GB"/>
        </a:p>
      </dgm:t>
    </dgm:pt>
    <dgm:pt modelId="{AD21DA1A-9F3C-4A6C-B3A0-FA31720952CD}" type="sibTrans" cxnId="{0C87CEB8-F238-4490-95AF-621E45DBEFCE}">
      <dgm:prSet/>
      <dgm:spPr/>
      <dgm:t>
        <a:bodyPr/>
        <a:lstStyle/>
        <a:p>
          <a:endParaRPr lang="en-GB"/>
        </a:p>
      </dgm:t>
    </dgm:pt>
    <dgm:pt modelId="{5197F067-F574-4AEF-ADC7-24EC2F6472D0}">
      <dgm:prSet phldrT="[Text]"/>
      <dgm:spPr/>
      <dgm:t>
        <a:bodyPr/>
        <a:lstStyle/>
        <a:p>
          <a:r>
            <a:rPr lang="en-GB" dirty="0"/>
            <a:t>Health professionals </a:t>
          </a:r>
        </a:p>
      </dgm:t>
    </dgm:pt>
    <dgm:pt modelId="{5E86EBAC-8FBD-4E10-9971-7C6B2289AEAF}" type="parTrans" cxnId="{E8B97318-6127-4989-8DB1-97DDAF854D5F}">
      <dgm:prSet/>
      <dgm:spPr/>
      <dgm:t>
        <a:bodyPr/>
        <a:lstStyle/>
        <a:p>
          <a:endParaRPr lang="en-GB"/>
        </a:p>
      </dgm:t>
    </dgm:pt>
    <dgm:pt modelId="{A2E7490D-434F-4179-A356-CCF7F450380D}" type="sibTrans" cxnId="{E8B97318-6127-4989-8DB1-97DDAF854D5F}">
      <dgm:prSet/>
      <dgm:spPr/>
      <dgm:t>
        <a:bodyPr/>
        <a:lstStyle/>
        <a:p>
          <a:endParaRPr lang="en-GB"/>
        </a:p>
      </dgm:t>
    </dgm:pt>
    <dgm:pt modelId="{9A54762C-EE2E-4E3D-B067-0602000160A1}">
      <dgm:prSet phldrT="[Text]"/>
      <dgm:spPr/>
      <dgm:t>
        <a:bodyPr/>
        <a:lstStyle/>
        <a:p>
          <a:r>
            <a:rPr lang="en-GB" dirty="0"/>
            <a:t>Access to relevant health information </a:t>
          </a:r>
        </a:p>
      </dgm:t>
    </dgm:pt>
    <dgm:pt modelId="{2EF20644-CE0A-45ED-AB51-F8898F9A2FBE}" type="parTrans" cxnId="{10C8B8F9-5B6B-486B-A3CC-068CB420105C}">
      <dgm:prSet/>
      <dgm:spPr/>
      <dgm:t>
        <a:bodyPr/>
        <a:lstStyle/>
        <a:p>
          <a:endParaRPr lang="en-GB"/>
        </a:p>
      </dgm:t>
    </dgm:pt>
    <dgm:pt modelId="{D3CF91B7-5C61-4C1A-B4FA-1984CD598B5D}" type="sibTrans" cxnId="{10C8B8F9-5B6B-486B-A3CC-068CB420105C}">
      <dgm:prSet/>
      <dgm:spPr/>
      <dgm:t>
        <a:bodyPr/>
        <a:lstStyle/>
        <a:p>
          <a:endParaRPr lang="en-GB"/>
        </a:p>
      </dgm:t>
    </dgm:pt>
    <dgm:pt modelId="{59EB2D53-F888-463D-9FEA-A77A1AA6A0A0}">
      <dgm:prSet phldrT="[Text]"/>
      <dgm:spPr/>
      <dgm:t>
        <a:bodyPr/>
        <a:lstStyle/>
        <a:p>
          <a:r>
            <a:rPr lang="en-GB" dirty="0"/>
            <a:t>Policy makers </a:t>
          </a:r>
        </a:p>
      </dgm:t>
    </dgm:pt>
    <dgm:pt modelId="{8A5A123E-01B1-4AAC-9237-1CD3C9A87484}" type="parTrans" cxnId="{04BFB716-FE54-4091-B3D5-F65C31EE4BBE}">
      <dgm:prSet/>
      <dgm:spPr/>
      <dgm:t>
        <a:bodyPr/>
        <a:lstStyle/>
        <a:p>
          <a:endParaRPr lang="en-GB"/>
        </a:p>
      </dgm:t>
    </dgm:pt>
    <dgm:pt modelId="{81E91BFD-8006-4FCD-B246-7D8E56AAC044}" type="sibTrans" cxnId="{04BFB716-FE54-4091-B3D5-F65C31EE4BBE}">
      <dgm:prSet/>
      <dgm:spPr/>
      <dgm:t>
        <a:bodyPr/>
        <a:lstStyle/>
        <a:p>
          <a:endParaRPr lang="en-GB"/>
        </a:p>
      </dgm:t>
    </dgm:pt>
    <dgm:pt modelId="{BA393E1A-C217-499C-9545-8EF96B19B3E9}">
      <dgm:prSet phldrT="[Text]"/>
      <dgm:spPr/>
      <dgm:t>
        <a:bodyPr/>
        <a:lstStyle/>
        <a:p>
          <a:r>
            <a:rPr lang="en-GB" dirty="0"/>
            <a:t>Information for guiding design of effective health care regulations, programs and practices.</a:t>
          </a:r>
        </a:p>
      </dgm:t>
    </dgm:pt>
    <dgm:pt modelId="{437B2AA0-79DB-4990-BFE4-BB7846FD6461}" type="parTrans" cxnId="{CF8C65FD-B414-4ADE-ACEA-DC33D4FE4199}">
      <dgm:prSet/>
      <dgm:spPr/>
      <dgm:t>
        <a:bodyPr/>
        <a:lstStyle/>
        <a:p>
          <a:endParaRPr lang="en-GB"/>
        </a:p>
      </dgm:t>
    </dgm:pt>
    <dgm:pt modelId="{01584D67-D3B4-492B-BB7B-FD77AE89F3DF}" type="sibTrans" cxnId="{CF8C65FD-B414-4ADE-ACEA-DC33D4FE4199}">
      <dgm:prSet/>
      <dgm:spPr/>
      <dgm:t>
        <a:bodyPr/>
        <a:lstStyle/>
        <a:p>
          <a:endParaRPr lang="en-GB"/>
        </a:p>
      </dgm:t>
    </dgm:pt>
    <dgm:pt modelId="{C367EBB0-829E-4BF3-867E-664192210104}" type="pres">
      <dgm:prSet presAssocID="{C695A6DB-0DDA-4ADC-B585-562A4E4B0FA8}" presName="Name0" presStyleCnt="0">
        <dgm:presLayoutVars>
          <dgm:dir/>
          <dgm:animLvl val="lvl"/>
          <dgm:resizeHandles val="exact"/>
        </dgm:presLayoutVars>
      </dgm:prSet>
      <dgm:spPr/>
    </dgm:pt>
    <dgm:pt modelId="{04C79D1C-DCAE-4784-AB90-FC480AFD1425}" type="pres">
      <dgm:prSet presAssocID="{570E3453-41B1-46B2-9277-879AB4D237D3}" presName="linNode" presStyleCnt="0"/>
      <dgm:spPr/>
    </dgm:pt>
    <dgm:pt modelId="{9BE2B855-0CAB-40FF-946C-4B4629123DB2}" type="pres">
      <dgm:prSet presAssocID="{570E3453-41B1-46B2-9277-879AB4D237D3}" presName="parentText" presStyleLbl="node1" presStyleIdx="0" presStyleCnt="3">
        <dgm:presLayoutVars>
          <dgm:chMax val="1"/>
          <dgm:bulletEnabled val="1"/>
        </dgm:presLayoutVars>
      </dgm:prSet>
      <dgm:spPr/>
    </dgm:pt>
    <dgm:pt modelId="{E44506B8-C84D-438F-9372-D869E6EF94BA}" type="pres">
      <dgm:prSet presAssocID="{570E3453-41B1-46B2-9277-879AB4D237D3}" presName="descendantText" presStyleLbl="alignAccFollowNode1" presStyleIdx="0" presStyleCnt="3">
        <dgm:presLayoutVars>
          <dgm:bulletEnabled val="1"/>
        </dgm:presLayoutVars>
      </dgm:prSet>
      <dgm:spPr/>
    </dgm:pt>
    <dgm:pt modelId="{B603325F-6839-4AAE-8947-3069C9A3BDC1}" type="pres">
      <dgm:prSet presAssocID="{4D9E28B8-ACA8-4C61-8FB5-328B79413B4E}" presName="sp" presStyleCnt="0"/>
      <dgm:spPr/>
    </dgm:pt>
    <dgm:pt modelId="{B9D8FADB-FC0A-4A62-A078-500F8C0CE5D8}" type="pres">
      <dgm:prSet presAssocID="{5197F067-F574-4AEF-ADC7-24EC2F6472D0}" presName="linNode" presStyleCnt="0"/>
      <dgm:spPr/>
    </dgm:pt>
    <dgm:pt modelId="{C512657F-1E12-43B1-B3F8-F777408E1465}" type="pres">
      <dgm:prSet presAssocID="{5197F067-F574-4AEF-ADC7-24EC2F6472D0}" presName="parentText" presStyleLbl="node1" presStyleIdx="1" presStyleCnt="3">
        <dgm:presLayoutVars>
          <dgm:chMax val="1"/>
          <dgm:bulletEnabled val="1"/>
        </dgm:presLayoutVars>
      </dgm:prSet>
      <dgm:spPr/>
    </dgm:pt>
    <dgm:pt modelId="{9D8354DB-B69C-48D2-A82B-63648159C46D}" type="pres">
      <dgm:prSet presAssocID="{5197F067-F574-4AEF-ADC7-24EC2F6472D0}" presName="descendantText" presStyleLbl="alignAccFollowNode1" presStyleIdx="1" presStyleCnt="3">
        <dgm:presLayoutVars>
          <dgm:bulletEnabled val="1"/>
        </dgm:presLayoutVars>
      </dgm:prSet>
      <dgm:spPr/>
    </dgm:pt>
    <dgm:pt modelId="{A96A8F14-2A40-41E8-A5AA-8E2D2F8824B5}" type="pres">
      <dgm:prSet presAssocID="{A2E7490D-434F-4179-A356-CCF7F450380D}" presName="sp" presStyleCnt="0"/>
      <dgm:spPr/>
    </dgm:pt>
    <dgm:pt modelId="{9EC9FE33-B8FC-4C3B-862A-EC911D71B792}" type="pres">
      <dgm:prSet presAssocID="{59EB2D53-F888-463D-9FEA-A77A1AA6A0A0}" presName="linNode" presStyleCnt="0"/>
      <dgm:spPr/>
    </dgm:pt>
    <dgm:pt modelId="{5F7D523E-9B9E-41E0-BC66-B4B5C5D7FAD5}" type="pres">
      <dgm:prSet presAssocID="{59EB2D53-F888-463D-9FEA-A77A1AA6A0A0}" presName="parentText" presStyleLbl="node1" presStyleIdx="2" presStyleCnt="3">
        <dgm:presLayoutVars>
          <dgm:chMax val="1"/>
          <dgm:bulletEnabled val="1"/>
        </dgm:presLayoutVars>
      </dgm:prSet>
      <dgm:spPr/>
    </dgm:pt>
    <dgm:pt modelId="{322C29CF-AD8D-4018-B443-04A7BA18FA39}" type="pres">
      <dgm:prSet presAssocID="{59EB2D53-F888-463D-9FEA-A77A1AA6A0A0}" presName="descendantText" presStyleLbl="alignAccFollowNode1" presStyleIdx="2" presStyleCnt="3">
        <dgm:presLayoutVars>
          <dgm:bulletEnabled val="1"/>
        </dgm:presLayoutVars>
      </dgm:prSet>
      <dgm:spPr/>
    </dgm:pt>
  </dgm:ptLst>
  <dgm:cxnLst>
    <dgm:cxn modelId="{924A690F-E887-4EE8-AAFE-842E1D7BFD84}" type="presOf" srcId="{F7A18437-FBCD-40C1-A690-1951184513A4}" destId="{E44506B8-C84D-438F-9372-D869E6EF94BA}" srcOrd="0" destOrd="0" presId="urn:microsoft.com/office/officeart/2005/8/layout/vList5"/>
    <dgm:cxn modelId="{04BFB716-FE54-4091-B3D5-F65C31EE4BBE}" srcId="{C695A6DB-0DDA-4ADC-B585-562A4E4B0FA8}" destId="{59EB2D53-F888-463D-9FEA-A77A1AA6A0A0}" srcOrd="2" destOrd="0" parTransId="{8A5A123E-01B1-4AAC-9237-1CD3C9A87484}" sibTransId="{81E91BFD-8006-4FCD-B246-7D8E56AAC044}"/>
    <dgm:cxn modelId="{E8B97318-6127-4989-8DB1-97DDAF854D5F}" srcId="{C695A6DB-0DDA-4ADC-B585-562A4E4B0FA8}" destId="{5197F067-F574-4AEF-ADC7-24EC2F6472D0}" srcOrd="1" destOrd="0" parTransId="{5E86EBAC-8FBD-4E10-9971-7C6B2289AEAF}" sibTransId="{A2E7490D-434F-4179-A356-CCF7F450380D}"/>
    <dgm:cxn modelId="{E92C6921-8654-4ACA-BFDB-14336BC2DAEA}" type="presOf" srcId="{C695A6DB-0DDA-4ADC-B585-562A4E4B0FA8}" destId="{C367EBB0-829E-4BF3-867E-664192210104}" srcOrd="0" destOrd="0" presId="urn:microsoft.com/office/officeart/2005/8/layout/vList5"/>
    <dgm:cxn modelId="{5273B125-D180-414D-8499-9C697F945DA9}" type="presOf" srcId="{9A54762C-EE2E-4E3D-B067-0602000160A1}" destId="{9D8354DB-B69C-48D2-A82B-63648159C46D}" srcOrd="0" destOrd="0" presId="urn:microsoft.com/office/officeart/2005/8/layout/vList5"/>
    <dgm:cxn modelId="{7B2BB96E-1021-4A44-82D7-85C1D8D91987}" srcId="{C695A6DB-0DDA-4ADC-B585-562A4E4B0FA8}" destId="{570E3453-41B1-46B2-9277-879AB4D237D3}" srcOrd="0" destOrd="0" parTransId="{8D4B0D77-EF63-4F3A-8075-95B3C923B3F2}" sibTransId="{4D9E28B8-ACA8-4C61-8FB5-328B79413B4E}"/>
    <dgm:cxn modelId="{21BAF656-2B0A-4BA7-95EB-018046D15974}" type="presOf" srcId="{570E3453-41B1-46B2-9277-879AB4D237D3}" destId="{9BE2B855-0CAB-40FF-946C-4B4629123DB2}" srcOrd="0" destOrd="0" presId="urn:microsoft.com/office/officeart/2005/8/layout/vList5"/>
    <dgm:cxn modelId="{E8E336B7-D014-453B-83C1-09D407CC4FFE}" type="presOf" srcId="{BA393E1A-C217-499C-9545-8EF96B19B3E9}" destId="{322C29CF-AD8D-4018-B443-04A7BA18FA39}" srcOrd="0" destOrd="0" presId="urn:microsoft.com/office/officeart/2005/8/layout/vList5"/>
    <dgm:cxn modelId="{0C87CEB8-F238-4490-95AF-621E45DBEFCE}" srcId="{570E3453-41B1-46B2-9277-879AB4D237D3}" destId="{F7A18437-FBCD-40C1-A690-1951184513A4}" srcOrd="0" destOrd="0" parTransId="{8F201FE9-E31B-4DE2-AE75-492D3E27ACC3}" sibTransId="{AD21DA1A-9F3C-4A6C-B3A0-FA31720952CD}"/>
    <dgm:cxn modelId="{9DA173C1-1AA6-47B9-8DE8-956F274A1E7D}" type="presOf" srcId="{59EB2D53-F888-463D-9FEA-A77A1AA6A0A0}" destId="{5F7D523E-9B9E-41E0-BC66-B4B5C5D7FAD5}" srcOrd="0" destOrd="0" presId="urn:microsoft.com/office/officeart/2005/8/layout/vList5"/>
    <dgm:cxn modelId="{10C8B8F9-5B6B-486B-A3CC-068CB420105C}" srcId="{5197F067-F574-4AEF-ADC7-24EC2F6472D0}" destId="{9A54762C-EE2E-4E3D-B067-0602000160A1}" srcOrd="0" destOrd="0" parTransId="{2EF20644-CE0A-45ED-AB51-F8898F9A2FBE}" sibTransId="{D3CF91B7-5C61-4C1A-B4FA-1984CD598B5D}"/>
    <dgm:cxn modelId="{CF8C65FD-B414-4ADE-ACEA-DC33D4FE4199}" srcId="{59EB2D53-F888-463D-9FEA-A77A1AA6A0A0}" destId="{BA393E1A-C217-499C-9545-8EF96B19B3E9}" srcOrd="0" destOrd="0" parTransId="{437B2AA0-79DB-4990-BFE4-BB7846FD6461}" sibTransId="{01584D67-D3B4-492B-BB7B-FD77AE89F3DF}"/>
    <dgm:cxn modelId="{D45F1FFF-5717-4B29-93AB-6FD7CFB8481E}" type="presOf" srcId="{5197F067-F574-4AEF-ADC7-24EC2F6472D0}" destId="{C512657F-1E12-43B1-B3F8-F777408E1465}" srcOrd="0" destOrd="0" presId="urn:microsoft.com/office/officeart/2005/8/layout/vList5"/>
    <dgm:cxn modelId="{B19095DB-37E1-43C4-8781-9601BAD69227}" type="presParOf" srcId="{C367EBB0-829E-4BF3-867E-664192210104}" destId="{04C79D1C-DCAE-4784-AB90-FC480AFD1425}" srcOrd="0" destOrd="0" presId="urn:microsoft.com/office/officeart/2005/8/layout/vList5"/>
    <dgm:cxn modelId="{237DDE8E-632E-4380-AF06-D7345CD7F931}" type="presParOf" srcId="{04C79D1C-DCAE-4784-AB90-FC480AFD1425}" destId="{9BE2B855-0CAB-40FF-946C-4B4629123DB2}" srcOrd="0" destOrd="0" presId="urn:microsoft.com/office/officeart/2005/8/layout/vList5"/>
    <dgm:cxn modelId="{A9261D41-50BE-4A4D-8C94-207B045F0511}" type="presParOf" srcId="{04C79D1C-DCAE-4784-AB90-FC480AFD1425}" destId="{E44506B8-C84D-438F-9372-D869E6EF94BA}" srcOrd="1" destOrd="0" presId="urn:microsoft.com/office/officeart/2005/8/layout/vList5"/>
    <dgm:cxn modelId="{069DFFE4-0C8D-414C-856B-C06B984AEE4B}" type="presParOf" srcId="{C367EBB0-829E-4BF3-867E-664192210104}" destId="{B603325F-6839-4AAE-8947-3069C9A3BDC1}" srcOrd="1" destOrd="0" presId="urn:microsoft.com/office/officeart/2005/8/layout/vList5"/>
    <dgm:cxn modelId="{3F74989C-4E8A-4B28-BC03-BB9A1E4E2969}" type="presParOf" srcId="{C367EBB0-829E-4BF3-867E-664192210104}" destId="{B9D8FADB-FC0A-4A62-A078-500F8C0CE5D8}" srcOrd="2" destOrd="0" presId="urn:microsoft.com/office/officeart/2005/8/layout/vList5"/>
    <dgm:cxn modelId="{C227C4AB-CF84-4CD2-9262-E47C7E854263}" type="presParOf" srcId="{B9D8FADB-FC0A-4A62-A078-500F8C0CE5D8}" destId="{C512657F-1E12-43B1-B3F8-F777408E1465}" srcOrd="0" destOrd="0" presId="urn:microsoft.com/office/officeart/2005/8/layout/vList5"/>
    <dgm:cxn modelId="{51801DDD-9575-47BA-BCEB-80B172882DB4}" type="presParOf" srcId="{B9D8FADB-FC0A-4A62-A078-500F8C0CE5D8}" destId="{9D8354DB-B69C-48D2-A82B-63648159C46D}" srcOrd="1" destOrd="0" presId="urn:microsoft.com/office/officeart/2005/8/layout/vList5"/>
    <dgm:cxn modelId="{FFAA9FDB-8F18-4C8A-A7F3-DA7934F155EB}" type="presParOf" srcId="{C367EBB0-829E-4BF3-867E-664192210104}" destId="{A96A8F14-2A40-41E8-A5AA-8E2D2F8824B5}" srcOrd="3" destOrd="0" presId="urn:microsoft.com/office/officeart/2005/8/layout/vList5"/>
    <dgm:cxn modelId="{2C266B3B-9E40-4786-A816-18C48CFA7313}" type="presParOf" srcId="{C367EBB0-829E-4BF3-867E-664192210104}" destId="{9EC9FE33-B8FC-4C3B-862A-EC911D71B792}" srcOrd="4" destOrd="0" presId="urn:microsoft.com/office/officeart/2005/8/layout/vList5"/>
    <dgm:cxn modelId="{400F57FA-BE9E-40CE-8945-01B04EE55597}" type="presParOf" srcId="{9EC9FE33-B8FC-4C3B-862A-EC911D71B792}" destId="{5F7D523E-9B9E-41E0-BC66-B4B5C5D7FAD5}" srcOrd="0" destOrd="0" presId="urn:microsoft.com/office/officeart/2005/8/layout/vList5"/>
    <dgm:cxn modelId="{56F040EE-F74B-46F1-82C9-5CA0E9136191}" type="presParOf" srcId="{9EC9FE33-B8FC-4C3B-862A-EC911D71B792}" destId="{322C29CF-AD8D-4018-B443-04A7BA18FA3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506B8-C84D-438F-9372-D869E6EF94BA}">
      <dsp:nvSpPr>
        <dsp:cNvPr id="0" name=""/>
        <dsp:cNvSpPr/>
      </dsp:nvSpPr>
      <dsp:spPr>
        <a:xfrm rot="5400000">
          <a:off x="5211867" y="-2151691"/>
          <a:ext cx="768520" cy="526694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Under-informed and misinformed </a:t>
          </a:r>
        </a:p>
      </dsp:txBody>
      <dsp:txXfrm rot="-5400000">
        <a:off x="2962655" y="135037"/>
        <a:ext cx="5229428" cy="693488"/>
      </dsp:txXfrm>
    </dsp:sp>
    <dsp:sp modelId="{9BE2B855-0CAB-40FF-946C-4B4629123DB2}">
      <dsp:nvSpPr>
        <dsp:cNvPr id="0" name=""/>
        <dsp:cNvSpPr/>
      </dsp:nvSpPr>
      <dsp:spPr>
        <a:xfrm>
          <a:off x="0" y="1455"/>
          <a:ext cx="2962656" cy="9606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Individual</a:t>
          </a:r>
        </a:p>
      </dsp:txBody>
      <dsp:txXfrm>
        <a:off x="46895" y="48350"/>
        <a:ext cx="2868866" cy="866860"/>
      </dsp:txXfrm>
    </dsp:sp>
    <dsp:sp modelId="{9D8354DB-B69C-48D2-A82B-63648159C46D}">
      <dsp:nvSpPr>
        <dsp:cNvPr id="0" name=""/>
        <dsp:cNvSpPr/>
      </dsp:nvSpPr>
      <dsp:spPr>
        <a:xfrm rot="5400000">
          <a:off x="5211867" y="-1143008"/>
          <a:ext cx="768520" cy="5266944"/>
        </a:xfrm>
        <a:prstGeom prst="round2Same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Access to relevant health information </a:t>
          </a:r>
        </a:p>
      </dsp:txBody>
      <dsp:txXfrm rot="-5400000">
        <a:off x="2962655" y="1143720"/>
        <a:ext cx="5229428" cy="693488"/>
      </dsp:txXfrm>
    </dsp:sp>
    <dsp:sp modelId="{C512657F-1E12-43B1-B3F8-F777408E1465}">
      <dsp:nvSpPr>
        <dsp:cNvPr id="0" name=""/>
        <dsp:cNvSpPr/>
      </dsp:nvSpPr>
      <dsp:spPr>
        <a:xfrm>
          <a:off x="0" y="1010138"/>
          <a:ext cx="2962656" cy="96065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Health professionals </a:t>
          </a:r>
        </a:p>
      </dsp:txBody>
      <dsp:txXfrm>
        <a:off x="46895" y="1057033"/>
        <a:ext cx="2868866" cy="866860"/>
      </dsp:txXfrm>
    </dsp:sp>
    <dsp:sp modelId="{322C29CF-AD8D-4018-B443-04A7BA18FA39}">
      <dsp:nvSpPr>
        <dsp:cNvPr id="0" name=""/>
        <dsp:cNvSpPr/>
      </dsp:nvSpPr>
      <dsp:spPr>
        <a:xfrm rot="5400000">
          <a:off x="5211867" y="-134325"/>
          <a:ext cx="768520" cy="5266944"/>
        </a:xfrm>
        <a:prstGeom prst="round2Same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Information for guiding design of effective health care regulations, programs and practices.</a:t>
          </a:r>
        </a:p>
      </dsp:txBody>
      <dsp:txXfrm rot="-5400000">
        <a:off x="2962655" y="2152403"/>
        <a:ext cx="5229428" cy="693488"/>
      </dsp:txXfrm>
    </dsp:sp>
    <dsp:sp modelId="{5F7D523E-9B9E-41E0-BC66-B4B5C5D7FAD5}">
      <dsp:nvSpPr>
        <dsp:cNvPr id="0" name=""/>
        <dsp:cNvSpPr/>
      </dsp:nvSpPr>
      <dsp:spPr>
        <a:xfrm>
          <a:off x="0" y="2018821"/>
          <a:ext cx="2962656" cy="9606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Policy makers </a:t>
          </a:r>
        </a:p>
      </dsp:txBody>
      <dsp:txXfrm>
        <a:off x="46895" y="2065716"/>
        <a:ext cx="2868866" cy="86686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24/10/2024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a:t>
            </a:r>
          </a:p>
          <a:p>
            <a:r>
              <a:rPr lang="en-GB" dirty="0"/>
              <a:t>Lack of continuity in scenarios where patient data is lost</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867620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Connecting community data with hospital data can complete the picture for health systems to help prevent illness and create sustainable health and care.</a:t>
            </a:r>
          </a:p>
          <a:p>
            <a:r>
              <a:rPr lang="en-GB" dirty="0"/>
              <a:t>Integrated care systems (ICSs) give us the opportunity to view and operate healthcare across the whole spectrum, sharing connected data that gives greater focus to the steps that are needed to improve health and reduce illness. The opportunity with the new ICSs means we can ask new questions and find answers to problems that can only have an integrated whole system solution. </a:t>
            </a:r>
            <a:r>
              <a:rPr lang="en-GB"/>
              <a:t>It is only by curating and sharing this rich data seam that we can develop new ways of improving wellness, create self-healing communities, reduce the burden of illness and help the health and care systems be effective, efficient and sustainable.</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1739080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undp-capacitydevelopment-health.org/en/capacities/focus/health-information-systems/#:~:text=Definition%20of%20health%20information%20system,all%20levels%20of%20health%20servi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708920"/>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Health Information Systems</a:t>
            </a: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Week 3</a:t>
            </a:r>
            <a:br>
              <a:rPr lang="en-GB" sz="3600" b="1" i="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lang="en-GB" sz="2000" b="1" dirty="0">
                <a:solidFill>
                  <a:prstClr val="white"/>
                </a:solidFill>
                <a:latin typeface="Arial" panose="020B0604020202020204" pitchFamily="34" charset="0"/>
                <a:cs typeface="Arial" panose="020B0604020202020204" pitchFamily="34" charset="0"/>
              </a:rPr>
              <a:t>Ping Wu</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1600201"/>
            <a:ext cx="8363272" cy="3917032"/>
          </a:xfrm>
        </p:spPr>
        <p:txBody>
          <a:bodyPr>
            <a:normAutofit fontScale="92500" lnSpcReduction="20000"/>
          </a:bodyPr>
          <a:lstStyle/>
          <a:p>
            <a:r>
              <a:rPr lang="en-GB" dirty="0">
                <a:latin typeface="Arial" panose="020B0604020202020204" pitchFamily="34" charset="0"/>
                <a:cs typeface="Arial" panose="020B0604020202020204" pitchFamily="34" charset="0"/>
              </a:rPr>
              <a:t>To understand the concept of Health Information System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Evaluate the role of Health Information System in health promotion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Apply Health Information System in health promotion </a:t>
            </a:r>
          </a:p>
          <a:p>
            <a:pPr marL="0" indent="0">
              <a:buNone/>
            </a:pP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octor holding a tablet&#10;&#10;Description automatically generated">
            <a:extLst>
              <a:ext uri="{FF2B5EF4-FFF2-40B4-BE49-F238E27FC236}">
                <a16:creationId xmlns:a16="http://schemas.microsoft.com/office/drawing/2014/main" id="{DD463C7D-3AB0-DEFD-0F8F-750118B59D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620688"/>
            <a:ext cx="6845300" cy="3810000"/>
          </a:xfrm>
          <a:prstGeom prst="rect">
            <a:avLst/>
          </a:prstGeom>
        </p:spPr>
      </p:pic>
    </p:spTree>
    <p:extLst>
      <p:ext uri="{BB962C8B-B14F-4D97-AF65-F5344CB8AC3E}">
        <p14:creationId xmlns:p14="http://schemas.microsoft.com/office/powerpoint/2010/main" val="374469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5FE701-1BEF-2272-6664-F4A005A5D679}"/>
              </a:ext>
            </a:extLst>
          </p:cNvPr>
          <p:cNvSpPr txBox="1"/>
          <p:nvPr/>
        </p:nvSpPr>
        <p:spPr>
          <a:xfrm>
            <a:off x="539552" y="980728"/>
            <a:ext cx="8229600" cy="7017306"/>
          </a:xfrm>
          <a:prstGeom prst="rect">
            <a:avLst/>
          </a:prstGeom>
          <a:noFill/>
        </p:spPr>
        <p:txBody>
          <a:bodyPr wrap="square">
            <a:spAutoFit/>
          </a:bodyPr>
          <a:lstStyle/>
          <a:p>
            <a:r>
              <a:rPr lang="en-GB" sz="2800" dirty="0">
                <a:latin typeface="ProximaNova"/>
              </a:rPr>
              <a:t>- National conversation launch (21 October 2024) for 10 Year Health Plan (to be published in spring 2025)</a:t>
            </a:r>
          </a:p>
          <a:p>
            <a:endParaRPr lang="en-GB" sz="2800" dirty="0">
              <a:latin typeface="ProximaNova"/>
            </a:endParaRPr>
          </a:p>
          <a:p>
            <a:endParaRPr lang="en-GB" sz="2800" dirty="0">
              <a:latin typeface="ProximaNova"/>
            </a:endParaRPr>
          </a:p>
          <a:p>
            <a:pPr algn="l"/>
            <a:r>
              <a:rPr lang="en-GB" sz="2800" b="0" i="0" dirty="0">
                <a:solidFill>
                  <a:srgbClr val="0B0C0C"/>
                </a:solidFill>
                <a:effectLst/>
                <a:latin typeface="ProximaNova"/>
              </a:rPr>
              <a:t>- It will be underlined by 3 big shifts in healthcare:</a:t>
            </a:r>
          </a:p>
          <a:p>
            <a:pPr algn="l">
              <a:buFont typeface="Arial" panose="020B0604020202020204" pitchFamily="34" charset="0"/>
              <a:buChar char="•"/>
            </a:pPr>
            <a:r>
              <a:rPr lang="en-GB" sz="2800" b="0" i="0" dirty="0">
                <a:solidFill>
                  <a:srgbClr val="0B0C0C"/>
                </a:solidFill>
                <a:effectLst/>
                <a:latin typeface="ProximaNova"/>
              </a:rPr>
              <a:t> Hospital to community</a:t>
            </a:r>
          </a:p>
          <a:p>
            <a:pPr algn="l">
              <a:buFont typeface="Arial" panose="020B0604020202020204" pitchFamily="34" charset="0"/>
              <a:buChar char="•"/>
            </a:pPr>
            <a:r>
              <a:rPr lang="en-GB" sz="2800" b="0" i="0" dirty="0">
                <a:solidFill>
                  <a:srgbClr val="0B0C0C"/>
                </a:solidFill>
                <a:effectLst/>
                <a:latin typeface="ProximaNova"/>
              </a:rPr>
              <a:t> Analogue to digital (single patient records)</a:t>
            </a:r>
          </a:p>
          <a:p>
            <a:pPr algn="l">
              <a:buFont typeface="Arial" panose="020B0604020202020204" pitchFamily="34" charset="0"/>
              <a:buChar char="•"/>
            </a:pPr>
            <a:r>
              <a:rPr lang="en-GB" sz="2800" b="0" i="0" dirty="0">
                <a:solidFill>
                  <a:srgbClr val="0B0C0C"/>
                </a:solidFill>
                <a:effectLst/>
                <a:latin typeface="ProximaNova"/>
              </a:rPr>
              <a:t> Sickness to prevention </a:t>
            </a:r>
          </a:p>
          <a:p>
            <a:endParaRPr lang="en-GB" sz="2800" dirty="0">
              <a:latin typeface="ProximaNova"/>
            </a:endParaRPr>
          </a:p>
          <a:p>
            <a:r>
              <a:rPr lang="en-GB" dirty="0">
                <a:latin typeface="ProximaNova"/>
              </a:rPr>
              <a:t>(https://www.gov.uk/government/news/government-issues-rallying-cry-to-the-nation-to-help-fix-nhs)</a:t>
            </a:r>
          </a:p>
          <a:p>
            <a:endParaRPr lang="en-GB" dirty="0"/>
          </a:p>
          <a:p>
            <a:endParaRPr lang="en-GB" dirty="0"/>
          </a:p>
          <a:p>
            <a:endParaRPr lang="en-GB" dirty="0"/>
          </a:p>
          <a:p>
            <a:endParaRPr lang="en-GB" dirty="0"/>
          </a:p>
          <a:p>
            <a:endParaRPr lang="en-GB" dirty="0"/>
          </a:p>
          <a:p>
            <a:endParaRPr lang="en-GB" dirty="0"/>
          </a:p>
          <a:p>
            <a:endParaRPr lang="en-GB" dirty="0"/>
          </a:p>
          <a:p>
            <a:r>
              <a:rPr lang="en-GB" dirty="0"/>
              <a:t>https://www.gov.uk/government/news/government-issues-rallying-cry-to-the-nation-to-help-fix-nhs</a:t>
            </a:r>
          </a:p>
        </p:txBody>
      </p:sp>
      <p:sp>
        <p:nvSpPr>
          <p:cNvPr id="4" name="Title 1">
            <a:extLst>
              <a:ext uri="{FF2B5EF4-FFF2-40B4-BE49-F238E27FC236}">
                <a16:creationId xmlns:a16="http://schemas.microsoft.com/office/drawing/2014/main" id="{D6D9A488-DBF6-D5AD-C8C5-7CA2A47FEFB9}"/>
              </a:ext>
            </a:extLst>
          </p:cNvPr>
          <p:cNvSpPr txBox="1">
            <a:spLocks/>
          </p:cNvSpPr>
          <p:nvPr/>
        </p:nvSpPr>
        <p:spPr>
          <a:xfrm>
            <a:off x="457200"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NHS10 Year Plan</a:t>
            </a:r>
            <a:endParaRPr lang="en-GB" dirty="0"/>
          </a:p>
        </p:txBody>
      </p:sp>
    </p:spTree>
    <p:extLst>
      <p:ext uri="{BB962C8B-B14F-4D97-AF65-F5344CB8AC3E}">
        <p14:creationId xmlns:p14="http://schemas.microsoft.com/office/powerpoint/2010/main" val="379324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02471-D113-946B-F356-E877AEAFDECE}"/>
              </a:ext>
            </a:extLst>
          </p:cNvPr>
          <p:cNvSpPr>
            <a:spLocks noGrp="1"/>
          </p:cNvSpPr>
          <p:nvPr>
            <p:ph type="title"/>
          </p:nvPr>
        </p:nvSpPr>
        <p:spPr>
          <a:xfrm>
            <a:off x="457200" y="188640"/>
            <a:ext cx="8229600" cy="1143000"/>
          </a:xfrm>
        </p:spPr>
        <p:txBody>
          <a:bodyPr/>
          <a:lstStyle/>
          <a:p>
            <a:r>
              <a:rPr lang="en-GB" b="1" dirty="0"/>
              <a:t>Introduction </a:t>
            </a:r>
            <a:endParaRPr lang="en-GB" dirty="0"/>
          </a:p>
        </p:txBody>
      </p:sp>
      <p:sp>
        <p:nvSpPr>
          <p:cNvPr id="3" name="Content Placeholder 2">
            <a:extLst>
              <a:ext uri="{FF2B5EF4-FFF2-40B4-BE49-F238E27FC236}">
                <a16:creationId xmlns:a16="http://schemas.microsoft.com/office/drawing/2014/main" id="{BAD2896B-B707-6163-C8FB-74113AE3763C}"/>
              </a:ext>
            </a:extLst>
          </p:cNvPr>
          <p:cNvSpPr>
            <a:spLocks noGrp="1"/>
          </p:cNvSpPr>
          <p:nvPr>
            <p:ph idx="1"/>
          </p:nvPr>
        </p:nvSpPr>
        <p:spPr>
          <a:xfrm>
            <a:off x="323528" y="1417638"/>
            <a:ext cx="8640960" cy="3917032"/>
          </a:xfrm>
        </p:spPr>
        <p:txBody>
          <a:bodyPr>
            <a:normAutofit lnSpcReduction="10000"/>
          </a:bodyPr>
          <a:lstStyle/>
          <a:p>
            <a:pPr algn="just"/>
            <a:r>
              <a:rPr lang="en-GB" sz="3000" dirty="0"/>
              <a:t>There is a growing need for health information </a:t>
            </a:r>
          </a:p>
          <a:p>
            <a:pPr algn="just"/>
            <a:endParaRPr lang="en-GB" sz="3000" dirty="0"/>
          </a:p>
          <a:p>
            <a:pPr algn="just"/>
            <a:r>
              <a:rPr lang="en-GB" sz="3000" dirty="0"/>
              <a:t>Having the right information at the right time can go a long way in improving health outcomes.</a:t>
            </a:r>
          </a:p>
          <a:p>
            <a:pPr algn="just"/>
            <a:endParaRPr lang="en-GB" sz="3000" dirty="0"/>
          </a:p>
          <a:p>
            <a:pPr algn="just"/>
            <a:r>
              <a:rPr lang="en-GB" sz="3000" dirty="0"/>
              <a:t>Digital technology contributes immensely to having an efficient Health Information systems. </a:t>
            </a:r>
          </a:p>
        </p:txBody>
      </p:sp>
    </p:spTree>
    <p:extLst>
      <p:ext uri="{BB962C8B-B14F-4D97-AF65-F5344CB8AC3E}">
        <p14:creationId xmlns:p14="http://schemas.microsoft.com/office/powerpoint/2010/main" val="427752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AC6EA-6BFE-DFF9-73B5-15A91FA7E6E2}"/>
              </a:ext>
            </a:extLst>
          </p:cNvPr>
          <p:cNvSpPr>
            <a:spLocks noGrp="1"/>
          </p:cNvSpPr>
          <p:nvPr>
            <p:ph type="title"/>
          </p:nvPr>
        </p:nvSpPr>
        <p:spPr/>
        <p:txBody>
          <a:bodyPr/>
          <a:lstStyle/>
          <a:p>
            <a:r>
              <a:rPr lang="en-GB" b="1" dirty="0"/>
              <a:t>Introduction </a:t>
            </a:r>
          </a:p>
        </p:txBody>
      </p:sp>
      <p:sp>
        <p:nvSpPr>
          <p:cNvPr id="3" name="Content Placeholder 2">
            <a:extLst>
              <a:ext uri="{FF2B5EF4-FFF2-40B4-BE49-F238E27FC236}">
                <a16:creationId xmlns:a16="http://schemas.microsoft.com/office/drawing/2014/main" id="{E4766EE1-CEC6-FC17-CB55-52313BE5445B}"/>
              </a:ext>
            </a:extLst>
          </p:cNvPr>
          <p:cNvSpPr>
            <a:spLocks noGrp="1"/>
          </p:cNvSpPr>
          <p:nvPr>
            <p:ph idx="1"/>
          </p:nvPr>
        </p:nvSpPr>
        <p:spPr/>
        <p:txBody>
          <a:bodyPr>
            <a:normAutofit/>
          </a:bodyPr>
          <a:lstStyle/>
          <a:p>
            <a:pPr algn="l"/>
            <a:r>
              <a:rPr lang="en-GB" dirty="0">
                <a:solidFill>
                  <a:srgbClr val="212529"/>
                </a:solidFill>
                <a:latin typeface="ProximaNova"/>
              </a:rPr>
              <a:t>“H</a:t>
            </a:r>
            <a:r>
              <a:rPr lang="en-GB" b="0" i="0" dirty="0">
                <a:solidFill>
                  <a:srgbClr val="212529"/>
                </a:solidFill>
                <a:effectLst/>
                <a:latin typeface="ProximaNova"/>
              </a:rPr>
              <a:t>ealth Information System (HIS) is broadly defined as a </a:t>
            </a:r>
            <a:r>
              <a:rPr lang="en-GB" b="1" i="0" dirty="0">
                <a:solidFill>
                  <a:srgbClr val="212529"/>
                </a:solidFill>
                <a:effectLst/>
                <a:latin typeface="ProximaNova"/>
              </a:rPr>
              <a:t>system</a:t>
            </a:r>
            <a:r>
              <a:rPr lang="en-GB" b="0" i="0" dirty="0">
                <a:solidFill>
                  <a:srgbClr val="212529"/>
                </a:solidFill>
                <a:effectLst/>
                <a:latin typeface="ProximaNova"/>
              </a:rPr>
              <a:t> that integrates data </a:t>
            </a:r>
            <a:r>
              <a:rPr lang="en-GB" b="0" i="0" dirty="0">
                <a:solidFill>
                  <a:srgbClr val="FF0000"/>
                </a:solidFill>
                <a:effectLst/>
                <a:latin typeface="ProximaNova"/>
              </a:rPr>
              <a:t>collection</a:t>
            </a:r>
            <a:r>
              <a:rPr lang="en-GB" b="0" i="0" dirty="0">
                <a:solidFill>
                  <a:srgbClr val="212529"/>
                </a:solidFill>
                <a:effectLst/>
                <a:latin typeface="ProximaNova"/>
              </a:rPr>
              <a:t>, </a:t>
            </a:r>
            <a:r>
              <a:rPr lang="en-GB" b="0" i="0" dirty="0">
                <a:solidFill>
                  <a:srgbClr val="FF0000"/>
                </a:solidFill>
                <a:effectLst/>
                <a:latin typeface="ProximaNova"/>
              </a:rPr>
              <a:t>processing</a:t>
            </a:r>
            <a:r>
              <a:rPr lang="en-GB" b="0" i="0" dirty="0">
                <a:solidFill>
                  <a:srgbClr val="212529"/>
                </a:solidFill>
                <a:effectLst/>
                <a:latin typeface="ProximaNova"/>
              </a:rPr>
              <a:t>, </a:t>
            </a:r>
            <a:r>
              <a:rPr lang="en-GB" b="0" i="0" dirty="0">
                <a:solidFill>
                  <a:srgbClr val="FF0000"/>
                </a:solidFill>
                <a:effectLst/>
                <a:latin typeface="ProximaNova"/>
              </a:rPr>
              <a:t>reporting</a:t>
            </a:r>
            <a:r>
              <a:rPr lang="en-GB" b="0" i="0" dirty="0">
                <a:solidFill>
                  <a:srgbClr val="212529"/>
                </a:solidFill>
                <a:effectLst/>
                <a:latin typeface="ProximaNova"/>
              </a:rPr>
              <a:t>, and </a:t>
            </a:r>
            <a:r>
              <a:rPr lang="en-GB" b="0" i="0" dirty="0">
                <a:solidFill>
                  <a:srgbClr val="FF0000"/>
                </a:solidFill>
                <a:effectLst/>
                <a:latin typeface="ProximaNova"/>
              </a:rPr>
              <a:t>use of the information</a:t>
            </a:r>
            <a:r>
              <a:rPr lang="en-GB" b="0" i="0" dirty="0">
                <a:solidFill>
                  <a:srgbClr val="212529"/>
                </a:solidFill>
                <a:effectLst/>
                <a:latin typeface="ProximaNova"/>
              </a:rPr>
              <a:t> necessary for improving health service effectiveness and efficiency through better management at all levels of health services” (UNDP, 2022) </a:t>
            </a:r>
          </a:p>
          <a:p>
            <a:endParaRPr lang="en-GB" dirty="0"/>
          </a:p>
        </p:txBody>
      </p:sp>
    </p:spTree>
    <p:extLst>
      <p:ext uri="{BB962C8B-B14F-4D97-AF65-F5344CB8AC3E}">
        <p14:creationId xmlns:p14="http://schemas.microsoft.com/office/powerpoint/2010/main" val="32386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244E7-9670-2871-5741-9AC49AEBEFB4}"/>
              </a:ext>
            </a:extLst>
          </p:cNvPr>
          <p:cNvSpPr>
            <a:spLocks noGrp="1"/>
          </p:cNvSpPr>
          <p:nvPr>
            <p:ph type="title"/>
          </p:nvPr>
        </p:nvSpPr>
        <p:spPr>
          <a:xfrm>
            <a:off x="457200" y="188640"/>
            <a:ext cx="8229600" cy="850106"/>
          </a:xfrm>
        </p:spPr>
        <p:txBody>
          <a:bodyPr/>
          <a:lstStyle/>
          <a:p>
            <a:r>
              <a:rPr lang="en-GB" b="1" dirty="0"/>
              <a:t>Health information systems</a:t>
            </a:r>
          </a:p>
        </p:txBody>
      </p:sp>
      <p:sp>
        <p:nvSpPr>
          <p:cNvPr id="3" name="Content Placeholder 2">
            <a:extLst>
              <a:ext uri="{FF2B5EF4-FFF2-40B4-BE49-F238E27FC236}">
                <a16:creationId xmlns:a16="http://schemas.microsoft.com/office/drawing/2014/main" id="{CF952126-B8F3-E89E-C77C-15471C5F5D19}"/>
              </a:ext>
            </a:extLst>
          </p:cNvPr>
          <p:cNvSpPr>
            <a:spLocks noGrp="1"/>
          </p:cNvSpPr>
          <p:nvPr>
            <p:ph idx="1"/>
          </p:nvPr>
        </p:nvSpPr>
        <p:spPr>
          <a:xfrm>
            <a:off x="251520" y="977741"/>
            <a:ext cx="8865136" cy="4536504"/>
          </a:xfrm>
        </p:spPr>
        <p:txBody>
          <a:bodyPr>
            <a:noAutofit/>
          </a:bodyPr>
          <a:lstStyle/>
          <a:p>
            <a:pPr marL="0" indent="0">
              <a:buNone/>
            </a:pPr>
            <a:r>
              <a:rPr lang="en-GB" sz="2800" dirty="0"/>
              <a:t>UNDP (2022) Encompasses all health data sources including: </a:t>
            </a:r>
          </a:p>
          <a:p>
            <a:r>
              <a:rPr lang="en-GB" sz="2800" dirty="0"/>
              <a:t>Health facility and community data; </a:t>
            </a:r>
          </a:p>
          <a:p>
            <a:r>
              <a:rPr lang="en-GB" sz="2800" dirty="0"/>
              <a:t>Electronic health records for patient care</a:t>
            </a:r>
          </a:p>
          <a:p>
            <a:r>
              <a:rPr lang="en-GB" sz="2800" dirty="0"/>
              <a:t>Population-base data </a:t>
            </a:r>
          </a:p>
          <a:p>
            <a:r>
              <a:rPr lang="en-GB" sz="2800" dirty="0"/>
              <a:t>Administrative and Human resources information</a:t>
            </a:r>
          </a:p>
          <a:p>
            <a:r>
              <a:rPr lang="en-GB" sz="2800" dirty="0"/>
              <a:t>Financial information </a:t>
            </a:r>
          </a:p>
          <a:p>
            <a:r>
              <a:rPr lang="en-GB" sz="2800" dirty="0"/>
              <a:t>Supply chain information</a:t>
            </a:r>
          </a:p>
          <a:p>
            <a:r>
              <a:rPr lang="en-GB" sz="2800" dirty="0"/>
              <a:t>Surveillance information (</a:t>
            </a:r>
            <a:r>
              <a:rPr lang="en-GB" sz="2500" dirty="0" err="1"/>
              <a:t>e.g.UK</a:t>
            </a:r>
            <a:r>
              <a:rPr lang="en-GB" sz="2500" dirty="0"/>
              <a:t> Health Security Agency)</a:t>
            </a:r>
          </a:p>
          <a:p>
            <a:pPr marL="0" indent="0">
              <a:buNone/>
            </a:pPr>
            <a:endParaRPr lang="en-GB" sz="2300" dirty="0"/>
          </a:p>
        </p:txBody>
      </p:sp>
    </p:spTree>
    <p:extLst>
      <p:ext uri="{BB962C8B-B14F-4D97-AF65-F5344CB8AC3E}">
        <p14:creationId xmlns:p14="http://schemas.microsoft.com/office/powerpoint/2010/main" val="309499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D9E63-0FE1-41E2-04FF-AD6067E31DFB}"/>
              </a:ext>
            </a:extLst>
          </p:cNvPr>
          <p:cNvSpPr>
            <a:spLocks noGrp="1"/>
          </p:cNvSpPr>
          <p:nvPr>
            <p:ph type="title"/>
          </p:nvPr>
        </p:nvSpPr>
        <p:spPr>
          <a:xfrm>
            <a:off x="457200" y="274638"/>
            <a:ext cx="6851104" cy="1138138"/>
          </a:xfrm>
        </p:spPr>
        <p:txBody>
          <a:bodyPr/>
          <a:lstStyle/>
          <a:p>
            <a:r>
              <a:rPr lang="en-GB" b="1" dirty="0"/>
              <a:t>Food for thought? </a:t>
            </a:r>
          </a:p>
        </p:txBody>
      </p:sp>
      <p:sp>
        <p:nvSpPr>
          <p:cNvPr id="3" name="Content Placeholder 2">
            <a:extLst>
              <a:ext uri="{FF2B5EF4-FFF2-40B4-BE49-F238E27FC236}">
                <a16:creationId xmlns:a16="http://schemas.microsoft.com/office/drawing/2014/main" id="{8E096BBF-C96F-000F-FEF4-E05D126E2217}"/>
              </a:ext>
            </a:extLst>
          </p:cNvPr>
          <p:cNvSpPr>
            <a:spLocks noGrp="1"/>
          </p:cNvSpPr>
          <p:nvPr>
            <p:ph idx="1"/>
          </p:nvPr>
        </p:nvSpPr>
        <p:spPr/>
        <p:txBody>
          <a:bodyPr/>
          <a:lstStyle/>
          <a:p>
            <a:endParaRPr lang="en-GB" b="1" i="1" dirty="0">
              <a:solidFill>
                <a:schemeClr val="accent5">
                  <a:lumMod val="75000"/>
                </a:schemeClr>
              </a:solidFill>
            </a:endParaRPr>
          </a:p>
          <a:p>
            <a:r>
              <a:rPr lang="en-GB" b="1" i="1" dirty="0">
                <a:solidFill>
                  <a:schemeClr val="accent5">
                    <a:lumMod val="75000"/>
                  </a:schemeClr>
                </a:solidFill>
              </a:rPr>
              <a:t>Can we do without having health information system? </a:t>
            </a:r>
          </a:p>
          <a:p>
            <a:pPr marL="0" indent="0">
              <a:buNone/>
            </a:pPr>
            <a:r>
              <a:rPr lang="en-GB" b="1" i="1" dirty="0">
                <a:solidFill>
                  <a:schemeClr val="accent5">
                    <a:lumMod val="75000"/>
                  </a:schemeClr>
                </a:solidFill>
              </a:rPr>
              <a:t> </a:t>
            </a:r>
          </a:p>
          <a:p>
            <a:r>
              <a:rPr lang="en-GB" b="1" i="1" dirty="0">
                <a:solidFill>
                  <a:schemeClr val="accent5">
                    <a:lumMod val="75000"/>
                  </a:schemeClr>
                </a:solidFill>
              </a:rPr>
              <a:t>What do you think will be the impact of not having an efficient health information system? </a:t>
            </a:r>
          </a:p>
        </p:txBody>
      </p:sp>
      <p:pic>
        <p:nvPicPr>
          <p:cNvPr id="4" name="Picture 3">
            <a:extLst>
              <a:ext uri="{FF2B5EF4-FFF2-40B4-BE49-F238E27FC236}">
                <a16:creationId xmlns:a16="http://schemas.microsoft.com/office/drawing/2014/main" id="{5F32C046-E3F7-8EA4-A140-C7B0BF6D0952}"/>
              </a:ext>
            </a:extLst>
          </p:cNvPr>
          <p:cNvPicPr>
            <a:picLocks noChangeAspect="1"/>
          </p:cNvPicPr>
          <p:nvPr/>
        </p:nvPicPr>
        <p:blipFill>
          <a:blip r:embed="rId2"/>
          <a:stretch>
            <a:fillRect/>
          </a:stretch>
        </p:blipFill>
        <p:spPr>
          <a:xfrm>
            <a:off x="6636273" y="0"/>
            <a:ext cx="2486025" cy="1838325"/>
          </a:xfrm>
          <a:prstGeom prst="rect">
            <a:avLst/>
          </a:prstGeom>
        </p:spPr>
      </p:pic>
    </p:spTree>
    <p:extLst>
      <p:ext uri="{BB962C8B-B14F-4D97-AF65-F5344CB8AC3E}">
        <p14:creationId xmlns:p14="http://schemas.microsoft.com/office/powerpoint/2010/main" val="852012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6B971-9471-9EBE-4BB6-41ACE67B1B28}"/>
              </a:ext>
            </a:extLst>
          </p:cNvPr>
          <p:cNvSpPr>
            <a:spLocks noGrp="1"/>
          </p:cNvSpPr>
          <p:nvPr>
            <p:ph type="title"/>
          </p:nvPr>
        </p:nvSpPr>
        <p:spPr/>
        <p:txBody>
          <a:bodyPr>
            <a:normAutofit fontScale="90000"/>
          </a:bodyPr>
          <a:lstStyle/>
          <a:p>
            <a:r>
              <a:rPr lang="en-GB" b="1" dirty="0"/>
              <a:t>A world without Health Information System </a:t>
            </a:r>
          </a:p>
        </p:txBody>
      </p:sp>
      <p:sp>
        <p:nvSpPr>
          <p:cNvPr id="3" name="Content Placeholder 2">
            <a:extLst>
              <a:ext uri="{FF2B5EF4-FFF2-40B4-BE49-F238E27FC236}">
                <a16:creationId xmlns:a16="http://schemas.microsoft.com/office/drawing/2014/main" id="{A349D5B9-A4A3-D9EE-0B0D-300EC47B150D}"/>
              </a:ext>
            </a:extLst>
          </p:cNvPr>
          <p:cNvSpPr>
            <a:spLocks noGrp="1"/>
          </p:cNvSpPr>
          <p:nvPr>
            <p:ph idx="1"/>
          </p:nvPr>
        </p:nvSpPr>
        <p:spPr/>
        <p:txBody>
          <a:bodyPr>
            <a:normAutofit/>
          </a:bodyPr>
          <a:lstStyle/>
          <a:p>
            <a:r>
              <a:rPr lang="en-GB" sz="3000" dirty="0"/>
              <a:t>Duplication and waste </a:t>
            </a:r>
          </a:p>
          <a:p>
            <a:endParaRPr lang="en-GB" sz="3000" dirty="0"/>
          </a:p>
          <a:p>
            <a:r>
              <a:rPr lang="en-GB" sz="3000" dirty="0"/>
              <a:t>Poor quality of data </a:t>
            </a:r>
          </a:p>
          <a:p>
            <a:endParaRPr lang="en-GB" sz="3000" dirty="0"/>
          </a:p>
          <a:p>
            <a:r>
              <a:rPr lang="en-GB" sz="3000" dirty="0"/>
              <a:t>Lack of timely reporting and feedback</a:t>
            </a:r>
          </a:p>
          <a:p>
            <a:pPr marL="0" indent="0">
              <a:buNone/>
            </a:pPr>
            <a:r>
              <a:rPr lang="en-GB" sz="3000" dirty="0"/>
              <a:t> </a:t>
            </a:r>
          </a:p>
          <a:p>
            <a:r>
              <a:rPr lang="en-GB" sz="3000" dirty="0"/>
              <a:t>Poor use of information </a:t>
            </a:r>
          </a:p>
        </p:txBody>
      </p:sp>
    </p:spTree>
    <p:extLst>
      <p:ext uri="{BB962C8B-B14F-4D97-AF65-F5344CB8AC3E}">
        <p14:creationId xmlns:p14="http://schemas.microsoft.com/office/powerpoint/2010/main" val="2561360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healthcare information system&#10;&#10;Description automatically generated">
            <a:extLst>
              <a:ext uri="{FF2B5EF4-FFF2-40B4-BE49-F238E27FC236}">
                <a16:creationId xmlns:a16="http://schemas.microsoft.com/office/drawing/2014/main" id="{073B1FFC-3A0F-BA33-BD70-086DFB4CBDA7}"/>
              </a:ext>
            </a:extLst>
          </p:cNvPr>
          <p:cNvPicPr>
            <a:picLocks noChangeAspect="1"/>
          </p:cNvPicPr>
          <p:nvPr/>
        </p:nvPicPr>
        <p:blipFill rotWithShape="1">
          <a:blip r:embed="rId2">
            <a:extLst>
              <a:ext uri="{28A0092B-C50C-407E-A947-70E740481C1C}">
                <a14:useLocalDpi xmlns:a14="http://schemas.microsoft.com/office/drawing/2010/main" val="0"/>
              </a:ext>
            </a:extLst>
          </a:blip>
          <a:srcRect l="3677"/>
          <a:stretch/>
        </p:blipFill>
        <p:spPr>
          <a:xfrm>
            <a:off x="828700" y="87631"/>
            <a:ext cx="7631732" cy="5645625"/>
          </a:xfrm>
          <a:prstGeom prst="rect">
            <a:avLst/>
          </a:prstGeom>
        </p:spPr>
      </p:pic>
    </p:spTree>
    <p:extLst>
      <p:ext uri="{BB962C8B-B14F-4D97-AF65-F5344CB8AC3E}">
        <p14:creationId xmlns:p14="http://schemas.microsoft.com/office/powerpoint/2010/main" val="3342625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06A1-022F-232F-F1CF-93C13C6FF654}"/>
              </a:ext>
            </a:extLst>
          </p:cNvPr>
          <p:cNvSpPr>
            <a:spLocks noGrp="1"/>
          </p:cNvSpPr>
          <p:nvPr>
            <p:ph type="title"/>
          </p:nvPr>
        </p:nvSpPr>
        <p:spPr/>
        <p:txBody>
          <a:bodyPr>
            <a:normAutofit fontScale="90000"/>
          </a:bodyPr>
          <a:lstStyle/>
          <a:p>
            <a:r>
              <a:rPr lang="en-GB" b="1" dirty="0"/>
              <a:t>Function of HIS </a:t>
            </a:r>
            <a:br>
              <a:rPr lang="en-GB" b="1" dirty="0"/>
            </a:br>
            <a:r>
              <a:rPr lang="en-GB" sz="3000" dirty="0"/>
              <a:t>(WHO 2014)</a:t>
            </a:r>
          </a:p>
        </p:txBody>
      </p:sp>
      <p:sp>
        <p:nvSpPr>
          <p:cNvPr id="3" name="Content Placeholder 2">
            <a:extLst>
              <a:ext uri="{FF2B5EF4-FFF2-40B4-BE49-F238E27FC236}">
                <a16:creationId xmlns:a16="http://schemas.microsoft.com/office/drawing/2014/main" id="{08ADE069-77B1-6938-1FA2-34B49C208B55}"/>
              </a:ext>
            </a:extLst>
          </p:cNvPr>
          <p:cNvSpPr>
            <a:spLocks noGrp="1"/>
          </p:cNvSpPr>
          <p:nvPr>
            <p:ph idx="1"/>
          </p:nvPr>
        </p:nvSpPr>
        <p:spPr/>
        <p:txBody>
          <a:bodyPr>
            <a:normAutofit fontScale="92500" lnSpcReduction="10000"/>
          </a:bodyPr>
          <a:lstStyle/>
          <a:p>
            <a:r>
              <a:rPr lang="en-GB" dirty="0"/>
              <a:t>Formulating policy and strategic plans</a:t>
            </a:r>
          </a:p>
          <a:p>
            <a:r>
              <a:rPr lang="en-GB" dirty="0"/>
              <a:t>Generating intelligence: information and analysis for decision-making</a:t>
            </a:r>
          </a:p>
          <a:p>
            <a:r>
              <a:rPr lang="en-GB" dirty="0"/>
              <a:t>Putting in place levers or tools for implementing policy </a:t>
            </a:r>
          </a:p>
          <a:p>
            <a:r>
              <a:rPr lang="en-GB" dirty="0"/>
              <a:t>Collaboration and coalition-building across sectors and with external partners</a:t>
            </a:r>
          </a:p>
          <a:p>
            <a:r>
              <a:rPr lang="en-GB" dirty="0"/>
              <a:t>Ensuring accountability</a:t>
            </a:r>
          </a:p>
        </p:txBody>
      </p:sp>
    </p:spTree>
    <p:extLst>
      <p:ext uri="{BB962C8B-B14F-4D97-AF65-F5344CB8AC3E}">
        <p14:creationId xmlns:p14="http://schemas.microsoft.com/office/powerpoint/2010/main" val="1446735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6FFF-E002-3F42-2625-6DCADE3DF331}"/>
              </a:ext>
            </a:extLst>
          </p:cNvPr>
          <p:cNvSpPr>
            <a:spLocks noGrp="1"/>
          </p:cNvSpPr>
          <p:nvPr>
            <p:ph type="title"/>
          </p:nvPr>
        </p:nvSpPr>
        <p:spPr/>
        <p:txBody>
          <a:bodyPr/>
          <a:lstStyle/>
          <a:p>
            <a:r>
              <a:rPr lang="en-GB" b="1" dirty="0"/>
              <a:t>CLASS ACTIVITY</a:t>
            </a:r>
          </a:p>
        </p:txBody>
      </p:sp>
      <p:sp>
        <p:nvSpPr>
          <p:cNvPr id="3" name="Content Placeholder 2">
            <a:extLst>
              <a:ext uri="{FF2B5EF4-FFF2-40B4-BE49-F238E27FC236}">
                <a16:creationId xmlns:a16="http://schemas.microsoft.com/office/drawing/2014/main" id="{EA4DB0E8-3397-8057-9CF8-84BB9C01EE92}"/>
              </a:ext>
            </a:extLst>
          </p:cNvPr>
          <p:cNvSpPr>
            <a:spLocks noGrp="1"/>
          </p:cNvSpPr>
          <p:nvPr>
            <p:ph idx="1"/>
          </p:nvPr>
        </p:nvSpPr>
        <p:spPr/>
        <p:txBody>
          <a:bodyPr>
            <a:normAutofit fontScale="85000" lnSpcReduction="20000"/>
          </a:bodyPr>
          <a:lstStyle/>
          <a:p>
            <a:r>
              <a:rPr lang="en-GB" dirty="0"/>
              <a:t>List some of the common source of health information globally. </a:t>
            </a:r>
          </a:p>
          <a:p>
            <a:pPr marL="0" indent="0">
              <a:buNone/>
            </a:pPr>
            <a:endParaRPr lang="en-GB" dirty="0"/>
          </a:p>
          <a:p>
            <a:pPr marL="0" indent="0">
              <a:buNone/>
            </a:pPr>
            <a:r>
              <a:rPr lang="en-GB" dirty="0"/>
              <a:t>Here is a short list from the UK</a:t>
            </a:r>
          </a:p>
          <a:p>
            <a:pPr lvl="1">
              <a:buFont typeface="Wingdings" panose="05000000000000000000" pitchFamily="2" charset="2"/>
              <a:buChar char="ü"/>
            </a:pPr>
            <a:r>
              <a:rPr lang="en-GB" dirty="0"/>
              <a:t>ONS</a:t>
            </a:r>
          </a:p>
          <a:p>
            <a:pPr lvl="1">
              <a:buFont typeface="Wingdings" panose="05000000000000000000" pitchFamily="2" charset="2"/>
              <a:buChar char="ü"/>
            </a:pPr>
            <a:r>
              <a:rPr lang="en-GB" dirty="0"/>
              <a:t>UK GOV </a:t>
            </a:r>
          </a:p>
          <a:p>
            <a:pPr lvl="1">
              <a:buFont typeface="Wingdings" panose="05000000000000000000" pitchFamily="2" charset="2"/>
              <a:buChar char="ü"/>
            </a:pPr>
            <a:r>
              <a:rPr lang="en-GB" dirty="0"/>
              <a:t>NHS</a:t>
            </a:r>
          </a:p>
          <a:p>
            <a:pPr lvl="1">
              <a:buFont typeface="Wingdings" panose="05000000000000000000" pitchFamily="2" charset="2"/>
              <a:buChar char="ü"/>
            </a:pPr>
            <a:r>
              <a:rPr lang="en-GB" dirty="0"/>
              <a:t>Specified website- MacMillian, MIND, British heart foundation  </a:t>
            </a:r>
          </a:p>
          <a:p>
            <a:pPr lvl="1">
              <a:buFont typeface="Wingdings" panose="05000000000000000000" pitchFamily="2" charset="2"/>
              <a:buChar char="ü"/>
            </a:pPr>
            <a:r>
              <a:rPr lang="en-GB" dirty="0"/>
              <a:t>Academic journals </a:t>
            </a:r>
          </a:p>
        </p:txBody>
      </p:sp>
    </p:spTree>
    <p:extLst>
      <p:ext uri="{BB962C8B-B14F-4D97-AF65-F5344CB8AC3E}">
        <p14:creationId xmlns:p14="http://schemas.microsoft.com/office/powerpoint/2010/main" val="63901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50B673-8BA8-6586-3087-EA3838849893}"/>
              </a:ext>
            </a:extLst>
          </p:cNvPr>
          <p:cNvSpPr>
            <a:spLocks noGrp="1"/>
          </p:cNvSpPr>
          <p:nvPr>
            <p:ph type="title"/>
          </p:nvPr>
        </p:nvSpPr>
        <p:spPr>
          <a:xfrm>
            <a:off x="611560" y="1052736"/>
            <a:ext cx="8301608" cy="3528391"/>
          </a:xfrm>
        </p:spPr>
        <p:txBody>
          <a:bodyPr>
            <a:normAutofit/>
          </a:bodyPr>
          <a:lstStyle/>
          <a:p>
            <a:r>
              <a:rPr lang="en-GB" sz="5400" b="1" i="1" dirty="0">
                <a:solidFill>
                  <a:srgbClr val="7030A0"/>
                </a:solidFill>
              </a:rPr>
              <a:t>Health Information Systems and Health Promotion </a:t>
            </a:r>
          </a:p>
        </p:txBody>
      </p:sp>
    </p:spTree>
    <p:extLst>
      <p:ext uri="{BB962C8B-B14F-4D97-AF65-F5344CB8AC3E}">
        <p14:creationId xmlns:p14="http://schemas.microsoft.com/office/powerpoint/2010/main" val="543302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a person running up stairs&#10;&#10;Description automatically generated">
            <a:extLst>
              <a:ext uri="{FF2B5EF4-FFF2-40B4-BE49-F238E27FC236}">
                <a16:creationId xmlns:a16="http://schemas.microsoft.com/office/drawing/2014/main" id="{8869252E-1F58-2500-E92D-EE67FF17D5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332656"/>
            <a:ext cx="7772400" cy="5296549"/>
          </a:xfrm>
          <a:prstGeom prst="rect">
            <a:avLst/>
          </a:prstGeom>
        </p:spPr>
      </p:pic>
    </p:spTree>
    <p:extLst>
      <p:ext uri="{BB962C8B-B14F-4D97-AF65-F5344CB8AC3E}">
        <p14:creationId xmlns:p14="http://schemas.microsoft.com/office/powerpoint/2010/main" val="2402196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10EF-61DA-65D5-1EEE-CC761A696FB9}"/>
              </a:ext>
            </a:extLst>
          </p:cNvPr>
          <p:cNvSpPr>
            <a:spLocks noGrp="1"/>
          </p:cNvSpPr>
          <p:nvPr>
            <p:ph type="title"/>
          </p:nvPr>
        </p:nvSpPr>
        <p:spPr/>
        <p:txBody>
          <a:bodyPr>
            <a:normAutofit fontScale="90000"/>
          </a:bodyPr>
          <a:lstStyle/>
          <a:p>
            <a:r>
              <a:rPr lang="en-GB" b="1" dirty="0"/>
              <a:t>HIS in Health Promotion </a:t>
            </a:r>
            <a:br>
              <a:rPr lang="en-GB" b="1" dirty="0"/>
            </a:br>
            <a:r>
              <a:rPr lang="en-GB" sz="3600" dirty="0"/>
              <a:t>(</a:t>
            </a:r>
            <a:r>
              <a:rPr lang="en-GB" sz="3600" dirty="0" err="1"/>
              <a:t>AbouZahr</a:t>
            </a:r>
            <a:r>
              <a:rPr lang="en-GB" sz="3600" dirty="0"/>
              <a:t> and </a:t>
            </a:r>
            <a:r>
              <a:rPr lang="en-GB" sz="3600" dirty="0" err="1"/>
              <a:t>Borema</a:t>
            </a:r>
            <a:r>
              <a:rPr lang="en-GB" sz="3600" dirty="0"/>
              <a:t>, 2005) </a:t>
            </a:r>
          </a:p>
        </p:txBody>
      </p:sp>
      <p:sp>
        <p:nvSpPr>
          <p:cNvPr id="3" name="Content Placeholder 2">
            <a:extLst>
              <a:ext uri="{FF2B5EF4-FFF2-40B4-BE49-F238E27FC236}">
                <a16:creationId xmlns:a16="http://schemas.microsoft.com/office/drawing/2014/main" id="{3DC3055C-CDF2-AD6A-D9C3-33B2B3D2E7C9}"/>
              </a:ext>
            </a:extLst>
          </p:cNvPr>
          <p:cNvSpPr>
            <a:spLocks noGrp="1"/>
          </p:cNvSpPr>
          <p:nvPr>
            <p:ph idx="1"/>
          </p:nvPr>
        </p:nvSpPr>
        <p:spPr>
          <a:xfrm>
            <a:off x="444369" y="1628800"/>
            <a:ext cx="8229600" cy="3917032"/>
          </a:xfrm>
        </p:spPr>
        <p:txBody>
          <a:bodyPr>
            <a:normAutofit/>
          </a:bodyPr>
          <a:lstStyle/>
          <a:p>
            <a:pPr marL="0" indent="0">
              <a:buNone/>
            </a:pPr>
            <a:r>
              <a:rPr lang="en-GB" dirty="0"/>
              <a:t>It should address five domains</a:t>
            </a:r>
          </a:p>
          <a:p>
            <a:r>
              <a:rPr lang="en-GB" dirty="0"/>
              <a:t>Health determinants </a:t>
            </a:r>
          </a:p>
          <a:p>
            <a:pPr marL="0" indent="0">
              <a:buNone/>
            </a:pPr>
            <a:endParaRPr lang="en-GB" dirty="0"/>
          </a:p>
          <a:p>
            <a:pPr algn="l"/>
            <a:r>
              <a:rPr lang="en-GB" dirty="0"/>
              <a:t>Inputs to the health systems and related processes such as: health infrastructure, facilities and equipment, costs, human and financial resource. </a:t>
            </a:r>
          </a:p>
        </p:txBody>
      </p:sp>
    </p:spTree>
    <p:extLst>
      <p:ext uri="{BB962C8B-B14F-4D97-AF65-F5344CB8AC3E}">
        <p14:creationId xmlns:p14="http://schemas.microsoft.com/office/powerpoint/2010/main" val="2278202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1F207F-E8C9-6F00-E6B9-4E93B2DE57FE}"/>
              </a:ext>
            </a:extLst>
          </p:cNvPr>
          <p:cNvSpPr>
            <a:spLocks noGrp="1"/>
          </p:cNvSpPr>
          <p:nvPr>
            <p:ph idx="1"/>
          </p:nvPr>
        </p:nvSpPr>
        <p:spPr/>
        <p:txBody>
          <a:bodyPr/>
          <a:lstStyle/>
          <a:p>
            <a:r>
              <a:rPr lang="en-GB" dirty="0"/>
              <a:t>Performance or outputs such as: availability, quality and use of health information and services</a:t>
            </a:r>
          </a:p>
          <a:p>
            <a:pPr marL="0" indent="0">
              <a:buNone/>
            </a:pPr>
            <a:endParaRPr lang="en-GB" dirty="0"/>
          </a:p>
          <a:p>
            <a:r>
              <a:rPr lang="en-GB" dirty="0"/>
              <a:t>Health outcomes (mortality, morbidity, disability, well-being, disease outbreaks and health status)</a:t>
            </a:r>
          </a:p>
          <a:p>
            <a:pPr marL="0" indent="0">
              <a:buNone/>
            </a:pPr>
            <a:endParaRPr lang="en-GB" dirty="0"/>
          </a:p>
          <a:p>
            <a:endParaRPr lang="en-GB" dirty="0"/>
          </a:p>
        </p:txBody>
      </p:sp>
      <p:sp>
        <p:nvSpPr>
          <p:cNvPr id="4" name="Title 1">
            <a:extLst>
              <a:ext uri="{FF2B5EF4-FFF2-40B4-BE49-F238E27FC236}">
                <a16:creationId xmlns:a16="http://schemas.microsoft.com/office/drawing/2014/main" id="{1572FA6C-044F-B8DF-E2C4-972252FBD4A6}"/>
              </a:ext>
            </a:extLst>
          </p:cNvPr>
          <p:cNvSpPr txBox="1">
            <a:spLocks/>
          </p:cNvSpPr>
          <p:nvPr/>
        </p:nvSpPr>
        <p:spPr>
          <a:xfrm>
            <a:off x="457200" y="197767"/>
            <a:ext cx="8229600" cy="1143000"/>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HIS in Health Promotion </a:t>
            </a:r>
            <a:br>
              <a:rPr lang="en-GB" b="1" dirty="0"/>
            </a:br>
            <a:r>
              <a:rPr lang="en-GB" sz="3600" dirty="0"/>
              <a:t>(</a:t>
            </a:r>
            <a:r>
              <a:rPr lang="en-GB" sz="3600" dirty="0" err="1"/>
              <a:t>AbouZahr</a:t>
            </a:r>
            <a:r>
              <a:rPr lang="en-GB" sz="3600" dirty="0"/>
              <a:t> and </a:t>
            </a:r>
            <a:r>
              <a:rPr lang="en-GB" sz="3600" dirty="0" err="1"/>
              <a:t>Borema</a:t>
            </a:r>
            <a:r>
              <a:rPr lang="en-GB" sz="3600" dirty="0"/>
              <a:t>, 2005) </a:t>
            </a:r>
          </a:p>
        </p:txBody>
      </p:sp>
    </p:spTree>
    <p:extLst>
      <p:ext uri="{BB962C8B-B14F-4D97-AF65-F5344CB8AC3E}">
        <p14:creationId xmlns:p14="http://schemas.microsoft.com/office/powerpoint/2010/main" val="18975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F138A8-6AC7-4CAE-AF12-EEC8A2EB5CFF}"/>
              </a:ext>
            </a:extLst>
          </p:cNvPr>
          <p:cNvSpPr>
            <a:spLocks noGrp="1"/>
          </p:cNvSpPr>
          <p:nvPr>
            <p:ph idx="1"/>
          </p:nvPr>
        </p:nvSpPr>
        <p:spPr/>
        <p:txBody>
          <a:bodyPr>
            <a:normAutofit lnSpcReduction="10000"/>
          </a:bodyPr>
          <a:lstStyle/>
          <a:p>
            <a:r>
              <a:rPr lang="en-GB" dirty="0"/>
              <a:t>Health inequalities in determinants, coverage and use of services, and outcomes, including key factors such as: </a:t>
            </a:r>
          </a:p>
          <a:p>
            <a:pPr lvl="1"/>
            <a:r>
              <a:rPr lang="en-GB" dirty="0"/>
              <a:t>Gender</a:t>
            </a:r>
          </a:p>
          <a:p>
            <a:pPr lvl="1"/>
            <a:r>
              <a:rPr lang="en-GB" dirty="0"/>
              <a:t>socioeconomic status (The Index of Multiple Deprivation)</a:t>
            </a:r>
          </a:p>
          <a:p>
            <a:pPr lvl="1"/>
            <a:r>
              <a:rPr lang="en-GB" dirty="0"/>
              <a:t>ethnic group </a:t>
            </a:r>
          </a:p>
          <a:p>
            <a:pPr lvl="1"/>
            <a:r>
              <a:rPr lang="en-GB" dirty="0"/>
              <a:t>geographical location. etc</a:t>
            </a:r>
          </a:p>
        </p:txBody>
      </p:sp>
      <p:sp>
        <p:nvSpPr>
          <p:cNvPr id="4" name="Title 1">
            <a:extLst>
              <a:ext uri="{FF2B5EF4-FFF2-40B4-BE49-F238E27FC236}">
                <a16:creationId xmlns:a16="http://schemas.microsoft.com/office/drawing/2014/main" id="{6830C460-60B3-2882-E5B4-8ED797EE50E3}"/>
              </a:ext>
            </a:extLst>
          </p:cNvPr>
          <p:cNvSpPr txBox="1">
            <a:spLocks/>
          </p:cNvSpPr>
          <p:nvPr/>
        </p:nvSpPr>
        <p:spPr>
          <a:xfrm>
            <a:off x="611560" y="332656"/>
            <a:ext cx="8229600" cy="1143000"/>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HIS in Health Promotion </a:t>
            </a:r>
            <a:br>
              <a:rPr lang="en-GB" b="1" dirty="0"/>
            </a:br>
            <a:r>
              <a:rPr lang="en-GB" sz="3600" dirty="0"/>
              <a:t>(</a:t>
            </a:r>
            <a:r>
              <a:rPr lang="en-GB" sz="3600" dirty="0" err="1"/>
              <a:t>AbouZahr</a:t>
            </a:r>
            <a:r>
              <a:rPr lang="en-GB" sz="3600" dirty="0"/>
              <a:t> and </a:t>
            </a:r>
            <a:r>
              <a:rPr lang="en-GB" sz="3600" dirty="0" err="1"/>
              <a:t>Borema</a:t>
            </a:r>
            <a:r>
              <a:rPr lang="en-GB" sz="3600" dirty="0"/>
              <a:t>, 2005) </a:t>
            </a:r>
          </a:p>
        </p:txBody>
      </p:sp>
    </p:spTree>
    <p:extLst>
      <p:ext uri="{BB962C8B-B14F-4D97-AF65-F5344CB8AC3E}">
        <p14:creationId xmlns:p14="http://schemas.microsoft.com/office/powerpoint/2010/main" val="211112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1000"/>
                                        <p:tgtEl>
                                          <p:spTgt spid="4"/>
                                        </p:tgtEl>
                                      </p:cBhvr>
                                    </p:animEffect>
                                    <p:anim calcmode="lin" valueType="num">
                                      <p:cBhvr>
                                        <p:cTn id="35" dur="1000" fill="hold"/>
                                        <p:tgtEl>
                                          <p:spTgt spid="4"/>
                                        </p:tgtEl>
                                        <p:attrNameLst>
                                          <p:attrName>ppt_x</p:attrName>
                                        </p:attrNameLst>
                                      </p:cBhvr>
                                      <p:tavLst>
                                        <p:tav tm="0">
                                          <p:val>
                                            <p:strVal val="#ppt_x"/>
                                          </p:val>
                                        </p:tav>
                                        <p:tav tm="100000">
                                          <p:val>
                                            <p:strVal val="#ppt_x"/>
                                          </p:val>
                                        </p:tav>
                                      </p:tavLst>
                                    </p:anim>
                                    <p:anim calcmode="lin" valueType="num">
                                      <p:cBhvr>
                                        <p:cTn id="3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5CD28-24E8-AD0B-ED6C-D5661F728C43}"/>
              </a:ext>
            </a:extLst>
          </p:cNvPr>
          <p:cNvSpPr>
            <a:spLocks noGrp="1"/>
          </p:cNvSpPr>
          <p:nvPr>
            <p:ph type="title"/>
          </p:nvPr>
        </p:nvSpPr>
        <p:spPr>
          <a:xfrm>
            <a:off x="323528" y="188640"/>
            <a:ext cx="8363272" cy="1228998"/>
          </a:xfrm>
        </p:spPr>
        <p:txBody>
          <a:bodyPr>
            <a:normAutofit fontScale="90000"/>
          </a:bodyPr>
          <a:lstStyle/>
          <a:p>
            <a:r>
              <a:rPr lang="en-GB" sz="4000" b="1" dirty="0"/>
              <a:t>HIS in Health Promotion</a:t>
            </a:r>
            <a:br>
              <a:rPr lang="en-GB" sz="4000" b="1" dirty="0"/>
            </a:br>
            <a:r>
              <a:rPr lang="en-GB" sz="3600" dirty="0" err="1"/>
              <a:t>Shahmoradi</a:t>
            </a:r>
            <a:r>
              <a:rPr lang="en-GB" sz="3600" dirty="0"/>
              <a:t> and Habibi-</a:t>
            </a:r>
            <a:r>
              <a:rPr lang="en-GB" sz="3600" dirty="0" err="1"/>
              <a:t>Kooolaee</a:t>
            </a:r>
            <a:r>
              <a:rPr lang="en-GB" sz="3600" dirty="0"/>
              <a:t> (2016)</a:t>
            </a:r>
            <a:endParaRPr lang="en-GB" sz="3600" b="1" dirty="0"/>
          </a:p>
        </p:txBody>
      </p:sp>
      <p:sp>
        <p:nvSpPr>
          <p:cNvPr id="3" name="Content Placeholder 2">
            <a:extLst>
              <a:ext uri="{FF2B5EF4-FFF2-40B4-BE49-F238E27FC236}">
                <a16:creationId xmlns:a16="http://schemas.microsoft.com/office/drawing/2014/main" id="{43A43CD5-2B4E-6FB9-0AF1-6A76E416F490}"/>
              </a:ext>
            </a:extLst>
          </p:cNvPr>
          <p:cNvSpPr>
            <a:spLocks noGrp="1"/>
          </p:cNvSpPr>
          <p:nvPr>
            <p:ph idx="1"/>
          </p:nvPr>
        </p:nvSpPr>
        <p:spPr/>
        <p:txBody>
          <a:bodyPr/>
          <a:lstStyle/>
          <a:p>
            <a:pPr marL="0" indent="0">
              <a:buNone/>
            </a:pPr>
            <a:r>
              <a:rPr lang="en-GB" dirty="0"/>
              <a:t>Areas of health promotion that can benefit from HIS include: </a:t>
            </a:r>
          </a:p>
          <a:p>
            <a:pPr marL="0" indent="0">
              <a:buNone/>
            </a:pPr>
            <a:endParaRPr lang="en-GB" dirty="0"/>
          </a:p>
          <a:p>
            <a:r>
              <a:rPr lang="en-GB" b="1" dirty="0"/>
              <a:t>Health Education </a:t>
            </a:r>
          </a:p>
          <a:p>
            <a:pPr lvl="1">
              <a:buFont typeface="Wingdings" panose="05000000000000000000" pitchFamily="2" charset="2"/>
              <a:buChar char="ü"/>
            </a:pPr>
            <a:r>
              <a:rPr lang="en-GB" dirty="0"/>
              <a:t>Provide content</a:t>
            </a:r>
          </a:p>
          <a:p>
            <a:pPr lvl="1">
              <a:buFont typeface="Wingdings" panose="05000000000000000000" pitchFamily="2" charset="2"/>
              <a:buChar char="ü"/>
            </a:pPr>
            <a:r>
              <a:rPr lang="en-GB" dirty="0"/>
              <a:t>Increase Access </a:t>
            </a:r>
          </a:p>
        </p:txBody>
      </p:sp>
    </p:spTree>
    <p:extLst>
      <p:ext uri="{BB962C8B-B14F-4D97-AF65-F5344CB8AC3E}">
        <p14:creationId xmlns:p14="http://schemas.microsoft.com/office/powerpoint/2010/main" val="416791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C240C3-9479-D8B6-9874-FFF64364CEE8}"/>
              </a:ext>
            </a:extLst>
          </p:cNvPr>
          <p:cNvSpPr>
            <a:spLocks noGrp="1"/>
          </p:cNvSpPr>
          <p:nvPr>
            <p:ph idx="1"/>
          </p:nvPr>
        </p:nvSpPr>
        <p:spPr/>
        <p:txBody>
          <a:bodyPr>
            <a:normAutofit/>
          </a:bodyPr>
          <a:lstStyle/>
          <a:p>
            <a:r>
              <a:rPr lang="en-GB" b="1" dirty="0"/>
              <a:t>Health Screening </a:t>
            </a:r>
          </a:p>
          <a:p>
            <a:pPr lvl="1">
              <a:buFont typeface="Wingdings" panose="05000000000000000000" pitchFamily="2" charset="2"/>
              <a:buChar char="ü"/>
            </a:pPr>
            <a:r>
              <a:rPr lang="en-GB" dirty="0"/>
              <a:t>Aggregate data</a:t>
            </a:r>
          </a:p>
          <a:p>
            <a:pPr lvl="1">
              <a:buFont typeface="Wingdings" panose="05000000000000000000" pitchFamily="2" charset="2"/>
              <a:buChar char="ü"/>
            </a:pPr>
            <a:r>
              <a:rPr lang="en-GB" dirty="0"/>
              <a:t>Help decision making</a:t>
            </a:r>
          </a:p>
          <a:p>
            <a:r>
              <a:rPr lang="en-GB" b="1" dirty="0"/>
              <a:t>Prevention of disease  </a:t>
            </a:r>
          </a:p>
          <a:p>
            <a:pPr lvl="1">
              <a:buFont typeface="Wingdings" panose="05000000000000000000" pitchFamily="2" charset="2"/>
              <a:buChar char="ü"/>
            </a:pPr>
            <a:r>
              <a:rPr lang="en-GB" dirty="0"/>
              <a:t>Collect data</a:t>
            </a:r>
          </a:p>
          <a:p>
            <a:pPr lvl="1">
              <a:buFont typeface="Wingdings" panose="05000000000000000000" pitchFamily="2" charset="2"/>
              <a:buChar char="ü"/>
            </a:pPr>
            <a:r>
              <a:rPr lang="en-GB" dirty="0"/>
              <a:t>Disseminate data </a:t>
            </a:r>
          </a:p>
          <a:p>
            <a:pPr lvl="1">
              <a:buFont typeface="Wingdings" panose="05000000000000000000" pitchFamily="2" charset="2"/>
              <a:buChar char="ü"/>
            </a:pPr>
            <a:r>
              <a:rPr lang="en-GB" dirty="0"/>
              <a:t>Help in decision making </a:t>
            </a:r>
          </a:p>
        </p:txBody>
      </p:sp>
      <p:sp>
        <p:nvSpPr>
          <p:cNvPr id="6" name="Title 1">
            <a:extLst>
              <a:ext uri="{FF2B5EF4-FFF2-40B4-BE49-F238E27FC236}">
                <a16:creationId xmlns:a16="http://schemas.microsoft.com/office/drawing/2014/main" id="{3D491B5D-5C81-A299-4D5C-8AAF8E4F695A}"/>
              </a:ext>
            </a:extLst>
          </p:cNvPr>
          <p:cNvSpPr>
            <a:spLocks noGrp="1"/>
          </p:cNvSpPr>
          <p:nvPr>
            <p:ph type="title"/>
          </p:nvPr>
        </p:nvSpPr>
        <p:spPr/>
        <p:txBody>
          <a:bodyPr>
            <a:normAutofit fontScale="90000"/>
          </a:bodyPr>
          <a:lstStyle/>
          <a:p>
            <a:r>
              <a:rPr lang="en-GB" sz="4000" b="1" dirty="0"/>
              <a:t>HIS in Health Promotion</a:t>
            </a:r>
            <a:br>
              <a:rPr lang="en-GB" sz="4000" b="1" dirty="0"/>
            </a:br>
            <a:r>
              <a:rPr lang="en-GB" sz="3600" dirty="0" err="1"/>
              <a:t>Shahmoradi</a:t>
            </a:r>
            <a:r>
              <a:rPr lang="en-GB" sz="3600" dirty="0"/>
              <a:t> and Habibi-</a:t>
            </a:r>
            <a:r>
              <a:rPr lang="en-GB" sz="3600" dirty="0" err="1"/>
              <a:t>Kooolaee</a:t>
            </a:r>
            <a:r>
              <a:rPr lang="en-GB" sz="3600" dirty="0"/>
              <a:t> (2016)</a:t>
            </a:r>
            <a:endParaRPr lang="en-GB" sz="3600" b="1" dirty="0"/>
          </a:p>
        </p:txBody>
      </p:sp>
    </p:spTree>
    <p:extLst>
      <p:ext uri="{BB962C8B-B14F-4D97-AF65-F5344CB8AC3E}">
        <p14:creationId xmlns:p14="http://schemas.microsoft.com/office/powerpoint/2010/main" val="159245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1000"/>
                                        <p:tgtEl>
                                          <p:spTgt spid="6"/>
                                        </p:tgtEl>
                                      </p:cBhvr>
                                    </p:animEffect>
                                    <p:anim calcmode="lin" valueType="num">
                                      <p:cBhvr>
                                        <p:cTn id="47" dur="1000" fill="hold"/>
                                        <p:tgtEl>
                                          <p:spTgt spid="6"/>
                                        </p:tgtEl>
                                        <p:attrNameLst>
                                          <p:attrName>ppt_x</p:attrName>
                                        </p:attrNameLst>
                                      </p:cBhvr>
                                      <p:tavLst>
                                        <p:tav tm="0">
                                          <p:val>
                                            <p:strVal val="#ppt_x"/>
                                          </p:val>
                                        </p:tav>
                                        <p:tav tm="100000">
                                          <p:val>
                                            <p:strVal val="#ppt_x"/>
                                          </p:val>
                                        </p:tav>
                                      </p:tavLst>
                                    </p:anim>
                                    <p:anim calcmode="lin" valueType="num">
                                      <p:cBhvr>
                                        <p:cTn id="4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B61F-3261-E91C-BCED-251C80DF1C89}"/>
              </a:ext>
            </a:extLst>
          </p:cNvPr>
          <p:cNvSpPr>
            <a:spLocks noGrp="1"/>
          </p:cNvSpPr>
          <p:nvPr>
            <p:ph type="title"/>
          </p:nvPr>
        </p:nvSpPr>
        <p:spPr/>
        <p:txBody>
          <a:bodyPr/>
          <a:lstStyle/>
          <a:p>
            <a:r>
              <a:rPr lang="en-GB" b="1" dirty="0"/>
              <a:t>Advantages</a:t>
            </a:r>
          </a:p>
        </p:txBody>
      </p:sp>
      <p:sp>
        <p:nvSpPr>
          <p:cNvPr id="3" name="Content Placeholder 2">
            <a:extLst>
              <a:ext uri="{FF2B5EF4-FFF2-40B4-BE49-F238E27FC236}">
                <a16:creationId xmlns:a16="http://schemas.microsoft.com/office/drawing/2014/main" id="{8033A109-5F34-0146-6723-F4BAACA010EE}"/>
              </a:ext>
            </a:extLst>
          </p:cNvPr>
          <p:cNvSpPr>
            <a:spLocks noGrp="1"/>
          </p:cNvSpPr>
          <p:nvPr>
            <p:ph idx="1"/>
          </p:nvPr>
        </p:nvSpPr>
        <p:spPr>
          <a:xfrm>
            <a:off x="457200" y="1405122"/>
            <a:ext cx="8229600" cy="3917032"/>
          </a:xfrm>
        </p:spPr>
        <p:txBody>
          <a:bodyPr>
            <a:normAutofit fontScale="92500" lnSpcReduction="20000"/>
          </a:bodyPr>
          <a:lstStyle/>
          <a:p>
            <a:r>
              <a:rPr lang="en-GB" dirty="0"/>
              <a:t>Assess needs of population group </a:t>
            </a:r>
          </a:p>
          <a:p>
            <a:endParaRPr lang="en-GB" dirty="0"/>
          </a:p>
          <a:p>
            <a:r>
              <a:rPr lang="en-GB" dirty="0"/>
              <a:t>Resource allocation </a:t>
            </a:r>
          </a:p>
          <a:p>
            <a:endParaRPr lang="en-GB" dirty="0"/>
          </a:p>
          <a:p>
            <a:r>
              <a:rPr lang="en-GB" dirty="0"/>
              <a:t>Monitoring and evaluation </a:t>
            </a:r>
          </a:p>
          <a:p>
            <a:endParaRPr lang="en-GB" dirty="0"/>
          </a:p>
          <a:p>
            <a:r>
              <a:rPr lang="en-GB" dirty="0"/>
              <a:t>Strategic policy making (evidence-informed policy or decision-making)</a:t>
            </a:r>
          </a:p>
        </p:txBody>
      </p:sp>
    </p:spTree>
    <p:extLst>
      <p:ext uri="{BB962C8B-B14F-4D97-AF65-F5344CB8AC3E}">
        <p14:creationId xmlns:p14="http://schemas.microsoft.com/office/powerpoint/2010/main" val="1866310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E9FF-24EE-4122-CE6C-33ECE4B69003}"/>
              </a:ext>
            </a:extLst>
          </p:cNvPr>
          <p:cNvSpPr>
            <a:spLocks noGrp="1"/>
          </p:cNvSpPr>
          <p:nvPr>
            <p:ph type="title"/>
          </p:nvPr>
        </p:nvSpPr>
        <p:spPr/>
        <p:txBody>
          <a:bodyPr/>
          <a:lstStyle/>
          <a:p>
            <a:r>
              <a:rPr lang="en-GB" b="1" dirty="0"/>
              <a:t>Challenges of HIS </a:t>
            </a:r>
          </a:p>
        </p:txBody>
      </p:sp>
      <p:sp>
        <p:nvSpPr>
          <p:cNvPr id="3" name="Content Placeholder 2">
            <a:extLst>
              <a:ext uri="{FF2B5EF4-FFF2-40B4-BE49-F238E27FC236}">
                <a16:creationId xmlns:a16="http://schemas.microsoft.com/office/drawing/2014/main" id="{67AE0D21-491A-126A-BDC1-B038AF873245}"/>
              </a:ext>
            </a:extLst>
          </p:cNvPr>
          <p:cNvSpPr>
            <a:spLocks noGrp="1"/>
          </p:cNvSpPr>
          <p:nvPr>
            <p:ph idx="1"/>
          </p:nvPr>
        </p:nvSpPr>
        <p:spPr/>
        <p:txBody>
          <a:bodyPr>
            <a:normAutofit fontScale="92500"/>
          </a:bodyPr>
          <a:lstStyle/>
          <a:p>
            <a:r>
              <a:rPr lang="en-GB" dirty="0"/>
              <a:t>Heavily biased towards quantitative data </a:t>
            </a:r>
          </a:p>
          <a:p>
            <a:r>
              <a:rPr lang="en-GB" dirty="0"/>
              <a:t>Lacks cohesion </a:t>
            </a:r>
          </a:p>
          <a:p>
            <a:r>
              <a:rPr lang="en-GB" dirty="0"/>
              <a:t>Inconsistency with the tool and measurement </a:t>
            </a:r>
          </a:p>
          <a:p>
            <a:r>
              <a:rPr lang="en-GB" dirty="0"/>
              <a:t>Data protection/privacy </a:t>
            </a:r>
          </a:p>
          <a:p>
            <a:r>
              <a:rPr lang="en-GB" dirty="0"/>
              <a:t>Operation issues </a:t>
            </a:r>
          </a:p>
          <a:p>
            <a:endParaRPr lang="en-GB" dirty="0"/>
          </a:p>
          <a:p>
            <a:r>
              <a:rPr lang="en-GB" dirty="0"/>
              <a:t>What other drawbacks can you think of? </a:t>
            </a:r>
          </a:p>
        </p:txBody>
      </p:sp>
    </p:spTree>
    <p:extLst>
      <p:ext uri="{BB962C8B-B14F-4D97-AF65-F5344CB8AC3E}">
        <p14:creationId xmlns:p14="http://schemas.microsoft.com/office/powerpoint/2010/main" val="135466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50B673-8BA8-6586-3087-EA3838849893}"/>
              </a:ext>
            </a:extLst>
          </p:cNvPr>
          <p:cNvSpPr>
            <a:spLocks noGrp="1"/>
          </p:cNvSpPr>
          <p:nvPr>
            <p:ph type="title"/>
          </p:nvPr>
        </p:nvSpPr>
        <p:spPr>
          <a:xfrm>
            <a:off x="539552" y="620688"/>
            <a:ext cx="8373616" cy="4248472"/>
          </a:xfrm>
        </p:spPr>
        <p:txBody>
          <a:bodyPr>
            <a:normAutofit/>
          </a:bodyPr>
          <a:lstStyle/>
          <a:p>
            <a:r>
              <a:rPr lang="en-GB" sz="5400" b="1" i="1" dirty="0">
                <a:solidFill>
                  <a:srgbClr val="7030A0"/>
                </a:solidFill>
              </a:rPr>
              <a:t>Digital Health Information Systems</a:t>
            </a:r>
          </a:p>
        </p:txBody>
      </p:sp>
    </p:spTree>
    <p:extLst>
      <p:ext uri="{BB962C8B-B14F-4D97-AF65-F5344CB8AC3E}">
        <p14:creationId xmlns:p14="http://schemas.microsoft.com/office/powerpoint/2010/main" val="2353315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9F6CB-22CA-5F50-DDE2-E7AE789CAAEE}"/>
              </a:ext>
            </a:extLst>
          </p:cNvPr>
          <p:cNvSpPr>
            <a:spLocks noGrp="1"/>
          </p:cNvSpPr>
          <p:nvPr>
            <p:ph type="title"/>
          </p:nvPr>
        </p:nvSpPr>
        <p:spPr/>
        <p:txBody>
          <a:bodyPr>
            <a:normAutofit fontScale="90000"/>
          </a:bodyPr>
          <a:lstStyle/>
          <a:p>
            <a:r>
              <a:rPr lang="en-GB" b="1" dirty="0"/>
              <a:t>HIS in Digital Health Promotion </a:t>
            </a:r>
          </a:p>
        </p:txBody>
      </p:sp>
      <p:sp>
        <p:nvSpPr>
          <p:cNvPr id="3" name="Content Placeholder 2">
            <a:extLst>
              <a:ext uri="{FF2B5EF4-FFF2-40B4-BE49-F238E27FC236}">
                <a16:creationId xmlns:a16="http://schemas.microsoft.com/office/drawing/2014/main" id="{B31185D0-7530-5C68-3C08-49B08B8EF9E1}"/>
              </a:ext>
            </a:extLst>
          </p:cNvPr>
          <p:cNvSpPr>
            <a:spLocks noGrp="1"/>
          </p:cNvSpPr>
          <p:nvPr>
            <p:ph idx="1"/>
          </p:nvPr>
        </p:nvSpPr>
        <p:spPr/>
        <p:txBody>
          <a:bodyPr>
            <a:normAutofit lnSpcReduction="10000"/>
          </a:bodyPr>
          <a:lstStyle/>
          <a:p>
            <a:pPr marL="0" indent="0">
              <a:buNone/>
            </a:pPr>
            <a:r>
              <a:rPr lang="en-GB" b="1" dirty="0">
                <a:solidFill>
                  <a:srgbClr val="FF0000"/>
                </a:solidFill>
              </a:rPr>
              <a:t>What are some of the drive for digital HIS? </a:t>
            </a:r>
          </a:p>
          <a:p>
            <a:pPr marL="0" indent="0">
              <a:buNone/>
            </a:pPr>
            <a:endParaRPr lang="en-GB" b="1" dirty="0">
              <a:solidFill>
                <a:srgbClr val="FF0000"/>
              </a:solidFill>
            </a:endParaRPr>
          </a:p>
          <a:p>
            <a:pPr marL="0" indent="0">
              <a:buNone/>
            </a:pPr>
            <a:r>
              <a:rPr lang="en-GB" b="1" dirty="0">
                <a:solidFill>
                  <a:srgbClr val="FF0000"/>
                </a:solidFill>
              </a:rPr>
              <a:t>Drive</a:t>
            </a:r>
          </a:p>
          <a:p>
            <a:r>
              <a:rPr lang="en-GB" dirty="0"/>
              <a:t>Growing population</a:t>
            </a:r>
          </a:p>
          <a:p>
            <a:r>
              <a:rPr lang="en-GB" dirty="0"/>
              <a:t>The need to manage large amount of data</a:t>
            </a:r>
          </a:p>
          <a:p>
            <a:r>
              <a:rPr lang="en-GB" dirty="0"/>
              <a:t>Cost  </a:t>
            </a:r>
          </a:p>
        </p:txBody>
      </p:sp>
    </p:spTree>
    <p:extLst>
      <p:ext uri="{BB962C8B-B14F-4D97-AF65-F5344CB8AC3E}">
        <p14:creationId xmlns:p14="http://schemas.microsoft.com/office/powerpoint/2010/main" val="202635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E612-11B1-936E-66DE-814C1FEBE5AA}"/>
              </a:ext>
            </a:extLst>
          </p:cNvPr>
          <p:cNvSpPr>
            <a:spLocks noGrp="1"/>
          </p:cNvSpPr>
          <p:nvPr>
            <p:ph type="title"/>
          </p:nvPr>
        </p:nvSpPr>
        <p:spPr>
          <a:xfrm>
            <a:off x="539552" y="274638"/>
            <a:ext cx="8147248" cy="634082"/>
          </a:xfrm>
        </p:spPr>
        <p:txBody>
          <a:bodyPr>
            <a:normAutofit fontScale="90000"/>
          </a:bodyPr>
          <a:lstStyle/>
          <a:p>
            <a:r>
              <a:rPr lang="en-GB" b="1" dirty="0"/>
              <a:t>Benefits of Digital HIS </a:t>
            </a:r>
          </a:p>
        </p:txBody>
      </p:sp>
      <p:sp>
        <p:nvSpPr>
          <p:cNvPr id="3" name="Content Placeholder 2">
            <a:extLst>
              <a:ext uri="{FF2B5EF4-FFF2-40B4-BE49-F238E27FC236}">
                <a16:creationId xmlns:a16="http://schemas.microsoft.com/office/drawing/2014/main" id="{878D5647-2780-46E5-031F-9FDFE6FDDAFF}"/>
              </a:ext>
            </a:extLst>
          </p:cNvPr>
          <p:cNvSpPr>
            <a:spLocks noGrp="1"/>
          </p:cNvSpPr>
          <p:nvPr>
            <p:ph idx="1"/>
          </p:nvPr>
        </p:nvSpPr>
        <p:spPr>
          <a:xfrm>
            <a:off x="539552" y="1124744"/>
            <a:ext cx="8352928" cy="4464496"/>
          </a:xfrm>
        </p:spPr>
        <p:txBody>
          <a:bodyPr>
            <a:normAutofit fontScale="40000" lnSpcReduction="20000"/>
          </a:bodyPr>
          <a:lstStyle/>
          <a:p>
            <a:pPr marL="0" indent="0">
              <a:buNone/>
            </a:pPr>
            <a:r>
              <a:rPr lang="en-GB" sz="5800" b="1" i="1" dirty="0">
                <a:solidFill>
                  <a:srgbClr val="00B050"/>
                </a:solidFill>
              </a:rPr>
              <a:t>What are the benefits of digital HIS? </a:t>
            </a:r>
          </a:p>
          <a:p>
            <a:pPr marL="0" indent="0">
              <a:buNone/>
            </a:pPr>
            <a:endParaRPr lang="en-GB" b="1" i="1" dirty="0">
              <a:solidFill>
                <a:srgbClr val="00B050"/>
              </a:solidFill>
            </a:endParaRPr>
          </a:p>
          <a:p>
            <a:pPr lvl="1"/>
            <a:r>
              <a:rPr lang="en-GB" sz="6300" dirty="0"/>
              <a:t>Improve efficiency in processing and analysing data</a:t>
            </a:r>
          </a:p>
          <a:p>
            <a:pPr marL="457200" lvl="1" indent="0">
              <a:buNone/>
            </a:pPr>
            <a:r>
              <a:rPr lang="en-GB" sz="6300" dirty="0"/>
              <a:t> </a:t>
            </a:r>
          </a:p>
          <a:p>
            <a:pPr lvl="1"/>
            <a:r>
              <a:rPr lang="en-GB" sz="6300" dirty="0"/>
              <a:t>Produce a wide variety of output and feedback</a:t>
            </a:r>
          </a:p>
          <a:p>
            <a:pPr lvl="1"/>
            <a:endParaRPr lang="en-GB" sz="6300" dirty="0"/>
          </a:p>
          <a:p>
            <a:pPr lvl="1"/>
            <a:r>
              <a:rPr lang="en-GB" sz="6300" dirty="0"/>
              <a:t>Reduce duplication of work</a:t>
            </a:r>
          </a:p>
          <a:p>
            <a:pPr lvl="1"/>
            <a:endParaRPr lang="en-GB" sz="6300" dirty="0"/>
          </a:p>
          <a:p>
            <a:pPr lvl="1"/>
            <a:r>
              <a:rPr lang="en-GB" sz="6300" dirty="0"/>
              <a:t>Improve the quality of data collection </a:t>
            </a:r>
          </a:p>
          <a:p>
            <a:pPr lvl="1"/>
            <a:endParaRPr lang="en-GB" sz="3500" dirty="0"/>
          </a:p>
          <a:p>
            <a:pPr marL="457200" lvl="1" indent="0">
              <a:buNone/>
            </a:pPr>
            <a:endParaRPr lang="en-GB" sz="3200" b="0" i="0" dirty="0">
              <a:solidFill>
                <a:srgbClr val="222222"/>
              </a:solidFill>
              <a:effectLst/>
              <a:latin typeface="Arial" panose="020B0604020202020204" pitchFamily="34" charset="0"/>
            </a:endParaRPr>
          </a:p>
          <a:p>
            <a:pPr marL="457200" lvl="1" indent="0">
              <a:buNone/>
            </a:pPr>
            <a:endParaRPr lang="en-GB" sz="3200" b="0" i="0" dirty="0">
              <a:solidFill>
                <a:srgbClr val="222222"/>
              </a:solidFill>
              <a:effectLst/>
              <a:latin typeface="Arial" panose="020B0604020202020204" pitchFamily="34" charset="0"/>
            </a:endParaRPr>
          </a:p>
          <a:p>
            <a:pPr marL="457200" lvl="1" indent="0">
              <a:buNone/>
            </a:pPr>
            <a:r>
              <a:rPr lang="en-GB" sz="5000" b="0" i="0" dirty="0" err="1">
                <a:solidFill>
                  <a:srgbClr val="222222"/>
                </a:solidFill>
                <a:effectLst/>
                <a:latin typeface="Arial" panose="020B0604020202020204" pitchFamily="34" charset="0"/>
              </a:rPr>
              <a:t>Lippeveld</a:t>
            </a:r>
            <a:r>
              <a:rPr lang="en-GB" sz="5000" b="0" i="0" dirty="0">
                <a:solidFill>
                  <a:srgbClr val="222222"/>
                </a:solidFill>
                <a:effectLst/>
                <a:latin typeface="Arial" panose="020B0604020202020204" pitchFamily="34" charset="0"/>
              </a:rPr>
              <a:t> et al (200</a:t>
            </a:r>
            <a:r>
              <a:rPr lang="en-GB" sz="5000" dirty="0">
                <a:solidFill>
                  <a:srgbClr val="222222"/>
                </a:solidFill>
                <a:latin typeface="Arial" panose="020B0604020202020204" pitchFamily="34" charset="0"/>
              </a:rPr>
              <a:t>0)</a:t>
            </a:r>
            <a:endParaRPr lang="en-GB" sz="5000" dirty="0"/>
          </a:p>
          <a:p>
            <a:endParaRPr lang="en-GB" dirty="0"/>
          </a:p>
        </p:txBody>
      </p:sp>
    </p:spTree>
    <p:extLst>
      <p:ext uri="{BB962C8B-B14F-4D97-AF65-F5344CB8AC3E}">
        <p14:creationId xmlns:p14="http://schemas.microsoft.com/office/powerpoint/2010/main" val="140327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00"/>
                                        <p:tgtEl>
                                          <p:spTgt spid="3">
                                            <p:txEl>
                                              <p:pRg st="8" end="8"/>
                                            </p:txEl>
                                          </p:spTgt>
                                        </p:tgtEl>
                                      </p:cBhvr>
                                    </p:animEffect>
                                    <p:anim calcmode="lin" valueType="num">
                                      <p:cBhvr>
                                        <p:cTn id="4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12" end="12"/>
                                            </p:txEl>
                                          </p:spTgt>
                                        </p:tgtEl>
                                        <p:attrNameLst>
                                          <p:attrName>style.visibility</p:attrName>
                                        </p:attrNameLst>
                                      </p:cBhvr>
                                      <p:to>
                                        <p:strVal val="visible"/>
                                      </p:to>
                                    </p:set>
                                    <p:animEffect transition="in" filter="fade">
                                      <p:cBhvr>
                                        <p:cTn id="44" dur="1000"/>
                                        <p:tgtEl>
                                          <p:spTgt spid="3">
                                            <p:txEl>
                                              <p:pRg st="12" end="12"/>
                                            </p:txEl>
                                          </p:spTgt>
                                        </p:tgtEl>
                                      </p:cBhvr>
                                    </p:animEffect>
                                    <p:anim calcmode="lin" valueType="num">
                                      <p:cBhvr>
                                        <p:cTn id="4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2987E-CEA1-88C2-C1DB-85F1A883F40C}"/>
              </a:ext>
            </a:extLst>
          </p:cNvPr>
          <p:cNvSpPr>
            <a:spLocks noGrp="1"/>
          </p:cNvSpPr>
          <p:nvPr>
            <p:ph type="title"/>
          </p:nvPr>
        </p:nvSpPr>
        <p:spPr/>
        <p:txBody>
          <a:bodyPr>
            <a:normAutofit/>
          </a:bodyPr>
          <a:lstStyle/>
          <a:p>
            <a:r>
              <a:rPr lang="en-GB" b="1" dirty="0"/>
              <a:t>Benefits of Digital HIS contd. </a:t>
            </a:r>
            <a:endParaRPr lang="en-GB" dirty="0"/>
          </a:p>
        </p:txBody>
      </p:sp>
      <p:sp>
        <p:nvSpPr>
          <p:cNvPr id="3" name="Content Placeholder 2">
            <a:extLst>
              <a:ext uri="{FF2B5EF4-FFF2-40B4-BE49-F238E27FC236}">
                <a16:creationId xmlns:a16="http://schemas.microsoft.com/office/drawing/2014/main" id="{94ED6A61-F6F8-AD40-6DB4-EDF6C7FC2C55}"/>
              </a:ext>
            </a:extLst>
          </p:cNvPr>
          <p:cNvSpPr>
            <a:spLocks noGrp="1"/>
          </p:cNvSpPr>
          <p:nvPr>
            <p:ph idx="1"/>
          </p:nvPr>
        </p:nvSpPr>
        <p:spPr>
          <a:xfrm>
            <a:off x="457200" y="1268760"/>
            <a:ext cx="8229600" cy="4464496"/>
          </a:xfrm>
        </p:spPr>
        <p:txBody>
          <a:bodyPr>
            <a:normAutofit fontScale="62500" lnSpcReduction="20000"/>
          </a:bodyPr>
          <a:lstStyle/>
          <a:p>
            <a:pPr marL="0" indent="0">
              <a:buNone/>
            </a:pPr>
            <a:r>
              <a:rPr lang="en-GB" sz="3200" b="1" i="1" dirty="0">
                <a:solidFill>
                  <a:srgbClr val="00B050"/>
                </a:solidFill>
              </a:rPr>
              <a:t>What are the benefits of digital HIS?</a:t>
            </a:r>
          </a:p>
          <a:p>
            <a:pPr marL="0" indent="0">
              <a:buNone/>
            </a:pPr>
            <a:r>
              <a:rPr lang="en-GB" sz="3200" b="1" i="1" dirty="0">
                <a:solidFill>
                  <a:srgbClr val="00B050"/>
                </a:solidFill>
              </a:rPr>
              <a:t> </a:t>
            </a:r>
          </a:p>
          <a:p>
            <a:pPr lvl="1"/>
            <a:r>
              <a:rPr lang="en-GB" sz="4000" dirty="0"/>
              <a:t>Manage data monitoring </a:t>
            </a:r>
          </a:p>
          <a:p>
            <a:pPr lvl="1"/>
            <a:endParaRPr lang="en-GB" sz="4000" dirty="0"/>
          </a:p>
          <a:p>
            <a:pPr lvl="1"/>
            <a:r>
              <a:rPr lang="en-GB" sz="4000" dirty="0"/>
              <a:t>Aids training and education of health professionals</a:t>
            </a:r>
          </a:p>
          <a:p>
            <a:pPr lvl="1"/>
            <a:endParaRPr lang="en-GB" sz="4000" dirty="0"/>
          </a:p>
          <a:p>
            <a:pPr lvl="1"/>
            <a:r>
              <a:rPr lang="en-GB" sz="4000" dirty="0"/>
              <a:t>Aids decision making </a:t>
            </a:r>
          </a:p>
          <a:p>
            <a:pPr lvl="1"/>
            <a:endParaRPr lang="en-GB" sz="4000" dirty="0"/>
          </a:p>
          <a:p>
            <a:pPr lvl="1"/>
            <a:r>
              <a:rPr lang="en-GB" sz="4000" dirty="0"/>
              <a:t>Improve dissemination </a:t>
            </a:r>
          </a:p>
          <a:p>
            <a:pPr marL="457200" lvl="1" indent="0">
              <a:buNone/>
            </a:pPr>
            <a:endParaRPr lang="en-GB" sz="3600" b="0" i="0" dirty="0">
              <a:solidFill>
                <a:srgbClr val="222222"/>
              </a:solidFill>
              <a:effectLst/>
              <a:latin typeface="Arial" panose="020B0604020202020204" pitchFamily="34" charset="0"/>
            </a:endParaRPr>
          </a:p>
          <a:p>
            <a:pPr marL="457200" lvl="1" indent="0">
              <a:buNone/>
            </a:pPr>
            <a:endParaRPr lang="en-GB" sz="3600" b="0" i="0" dirty="0">
              <a:solidFill>
                <a:srgbClr val="222222"/>
              </a:solidFill>
              <a:effectLst/>
              <a:latin typeface="Arial" panose="020B0604020202020204" pitchFamily="34" charset="0"/>
            </a:endParaRPr>
          </a:p>
          <a:p>
            <a:pPr marL="457200" lvl="1" indent="0">
              <a:buNone/>
            </a:pPr>
            <a:r>
              <a:rPr lang="en-GB" sz="2400" b="0" i="0" dirty="0">
                <a:solidFill>
                  <a:srgbClr val="222222"/>
                </a:solidFill>
                <a:effectLst/>
                <a:latin typeface="Arial" panose="020B0604020202020204" pitchFamily="34" charset="0"/>
              </a:rPr>
              <a:t>Lippeveld et al (200</a:t>
            </a:r>
            <a:r>
              <a:rPr lang="en-GB" sz="2400" dirty="0">
                <a:solidFill>
                  <a:srgbClr val="222222"/>
                </a:solidFill>
                <a:latin typeface="Arial" panose="020B0604020202020204" pitchFamily="34" charset="0"/>
              </a:rPr>
              <a:t>0)</a:t>
            </a:r>
            <a:endParaRPr lang="en-GB" sz="3200" dirty="0"/>
          </a:p>
          <a:p>
            <a:endParaRPr lang="en-GB" dirty="0"/>
          </a:p>
        </p:txBody>
      </p:sp>
    </p:spTree>
    <p:extLst>
      <p:ext uri="{BB962C8B-B14F-4D97-AF65-F5344CB8AC3E}">
        <p14:creationId xmlns:p14="http://schemas.microsoft.com/office/powerpoint/2010/main" val="72723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Effect transition="in" filter="fade">
                                      <p:cBhvr>
                                        <p:cTn id="46" dur="1000"/>
                                        <p:tgtEl>
                                          <p:spTgt spid="3">
                                            <p:txEl>
                                              <p:pRg st="11" end="11"/>
                                            </p:txEl>
                                          </p:spTgt>
                                        </p:tgtEl>
                                      </p:cBhvr>
                                    </p:animEffect>
                                    <p:anim calcmode="lin" valueType="num">
                                      <p:cBhvr>
                                        <p:cTn id="4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4DC0F-9B54-995D-2A10-1F176362993C}"/>
              </a:ext>
            </a:extLst>
          </p:cNvPr>
          <p:cNvSpPr>
            <a:spLocks noGrp="1"/>
          </p:cNvSpPr>
          <p:nvPr>
            <p:ph type="title"/>
          </p:nvPr>
        </p:nvSpPr>
        <p:spPr/>
        <p:txBody>
          <a:bodyPr/>
          <a:lstStyle/>
          <a:p>
            <a:r>
              <a:rPr lang="en-GB" b="1" dirty="0"/>
              <a:t>Ideal Digital HIS</a:t>
            </a:r>
          </a:p>
        </p:txBody>
      </p:sp>
      <p:sp>
        <p:nvSpPr>
          <p:cNvPr id="3" name="Content Placeholder 2">
            <a:extLst>
              <a:ext uri="{FF2B5EF4-FFF2-40B4-BE49-F238E27FC236}">
                <a16:creationId xmlns:a16="http://schemas.microsoft.com/office/drawing/2014/main" id="{86B27C0F-A40B-208C-C273-ADC174161D85}"/>
              </a:ext>
            </a:extLst>
          </p:cNvPr>
          <p:cNvSpPr>
            <a:spLocks noGrp="1"/>
          </p:cNvSpPr>
          <p:nvPr>
            <p:ph idx="1"/>
          </p:nvPr>
        </p:nvSpPr>
        <p:spPr/>
        <p:txBody>
          <a:bodyPr/>
          <a:lstStyle/>
          <a:p>
            <a:r>
              <a:rPr lang="en-GB" dirty="0"/>
              <a:t>Interactive </a:t>
            </a:r>
          </a:p>
          <a:p>
            <a:r>
              <a:rPr lang="en-GB" dirty="0"/>
              <a:t>Personally relevant </a:t>
            </a:r>
          </a:p>
          <a:p>
            <a:r>
              <a:rPr lang="en-GB" dirty="0"/>
              <a:t>Relationally sensitive </a:t>
            </a:r>
          </a:p>
          <a:p>
            <a:r>
              <a:rPr lang="en-GB" dirty="0"/>
              <a:t>Up-to-date </a:t>
            </a:r>
          </a:p>
          <a:p>
            <a:r>
              <a:rPr lang="en-GB" dirty="0"/>
              <a:t>Easy to use </a:t>
            </a:r>
          </a:p>
          <a:p>
            <a:endParaRPr lang="en-GB" dirty="0"/>
          </a:p>
        </p:txBody>
      </p:sp>
    </p:spTree>
    <p:extLst>
      <p:ext uri="{BB962C8B-B14F-4D97-AF65-F5344CB8AC3E}">
        <p14:creationId xmlns:p14="http://schemas.microsoft.com/office/powerpoint/2010/main" val="2078502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004" y="35328"/>
            <a:ext cx="9144000" cy="646331"/>
          </a:xfrm>
          <a:prstGeom prst="rect">
            <a:avLst/>
          </a:prstGeom>
        </p:spPr>
        <p:txBody>
          <a:bodyPr wrap="square">
            <a:spAutoFit/>
          </a:bodyPr>
          <a:lstStyle/>
          <a:p>
            <a:pPr algn="ctr"/>
            <a:r>
              <a:rPr lang="en-GB" sz="3600" b="1" dirty="0"/>
              <a:t>Integrated Care Systems (Example of HIS)</a:t>
            </a:r>
          </a:p>
        </p:txBody>
      </p:sp>
      <p:sp>
        <p:nvSpPr>
          <p:cNvPr id="3" name="Rectangle 2"/>
          <p:cNvSpPr/>
          <p:nvPr/>
        </p:nvSpPr>
        <p:spPr>
          <a:xfrm>
            <a:off x="179512" y="681659"/>
            <a:ext cx="8928484" cy="1846659"/>
          </a:xfrm>
          <a:prstGeom prst="rect">
            <a:avLst/>
          </a:prstGeom>
        </p:spPr>
        <p:txBody>
          <a:bodyPr wrap="square">
            <a:spAutoFit/>
          </a:bodyPr>
          <a:lstStyle/>
          <a:p>
            <a:r>
              <a:rPr lang="en-GB" sz="1900" dirty="0"/>
              <a:t>Integrated care systems (ICSs) are partnerships that bring together NHS organisations, councils and others to take collective responsibility for planning services, improving health and reducing inequalities across geographical areas.</a:t>
            </a:r>
          </a:p>
          <a:p>
            <a:endParaRPr lang="en-GB" sz="1900" dirty="0"/>
          </a:p>
          <a:p>
            <a:r>
              <a:rPr lang="en-GB" sz="1900" dirty="0"/>
              <a:t>They have been established on a statutory basis across England from 1 July 2022, and there are 42 ICSs across England</a:t>
            </a:r>
          </a:p>
        </p:txBody>
      </p:sp>
      <p:pic>
        <p:nvPicPr>
          <p:cNvPr id="5" name="Picture 4"/>
          <p:cNvPicPr>
            <a:picLocks noChangeAspect="1"/>
          </p:cNvPicPr>
          <p:nvPr/>
        </p:nvPicPr>
        <p:blipFill>
          <a:blip r:embed="rId3"/>
          <a:stretch>
            <a:fillRect/>
          </a:stretch>
        </p:blipFill>
        <p:spPr>
          <a:xfrm>
            <a:off x="6160627" y="2226147"/>
            <a:ext cx="2803861" cy="3426495"/>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B474683A-8A41-FA6B-E0CB-4BE37B80FE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9512" y="2635594"/>
            <a:ext cx="5832648" cy="3017048"/>
          </a:xfrm>
          <a:prstGeom prst="rect">
            <a:avLst/>
          </a:prstGeom>
        </p:spPr>
      </p:pic>
    </p:spTree>
    <p:extLst>
      <p:ext uri="{BB962C8B-B14F-4D97-AF65-F5344CB8AC3E}">
        <p14:creationId xmlns:p14="http://schemas.microsoft.com/office/powerpoint/2010/main" val="519871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A5D5D-4C75-53CA-F288-C78BA0507A5B}"/>
              </a:ext>
            </a:extLst>
          </p:cNvPr>
          <p:cNvSpPr>
            <a:spLocks noGrp="1"/>
          </p:cNvSpPr>
          <p:nvPr>
            <p:ph type="title"/>
          </p:nvPr>
        </p:nvSpPr>
        <p:spPr/>
        <p:txBody>
          <a:bodyPr>
            <a:normAutofit fontScale="90000"/>
          </a:bodyPr>
          <a:lstStyle/>
          <a:p>
            <a:r>
              <a:rPr lang="en-GB" b="1" dirty="0"/>
              <a:t>Digital health information and Health Inequalities</a:t>
            </a:r>
          </a:p>
        </p:txBody>
      </p:sp>
      <p:sp>
        <p:nvSpPr>
          <p:cNvPr id="3" name="Content Placeholder 2">
            <a:extLst>
              <a:ext uri="{FF2B5EF4-FFF2-40B4-BE49-F238E27FC236}">
                <a16:creationId xmlns:a16="http://schemas.microsoft.com/office/drawing/2014/main" id="{20008F95-59F7-F156-B938-41A4A3DAA03A}"/>
              </a:ext>
            </a:extLst>
          </p:cNvPr>
          <p:cNvSpPr>
            <a:spLocks noGrp="1"/>
          </p:cNvSpPr>
          <p:nvPr>
            <p:ph idx="1"/>
          </p:nvPr>
        </p:nvSpPr>
        <p:spPr/>
        <p:txBody>
          <a:bodyPr/>
          <a:lstStyle/>
          <a:p>
            <a:r>
              <a:rPr lang="en-GB" dirty="0"/>
              <a:t>May address inequalities at three levels:</a:t>
            </a:r>
          </a:p>
        </p:txBody>
      </p:sp>
      <p:graphicFrame>
        <p:nvGraphicFramePr>
          <p:cNvPr id="5" name="Diagram 4">
            <a:extLst>
              <a:ext uri="{FF2B5EF4-FFF2-40B4-BE49-F238E27FC236}">
                <a16:creationId xmlns:a16="http://schemas.microsoft.com/office/drawing/2014/main" id="{DCD0C4AB-234B-8531-7135-302E344529ED}"/>
              </a:ext>
            </a:extLst>
          </p:cNvPr>
          <p:cNvGraphicFramePr/>
          <p:nvPr>
            <p:extLst>
              <p:ext uri="{D42A27DB-BD31-4B8C-83A1-F6EECF244321}">
                <p14:modId xmlns:p14="http://schemas.microsoft.com/office/powerpoint/2010/main" val="2521023781"/>
              </p:ext>
            </p:extLst>
          </p:nvPr>
        </p:nvGraphicFramePr>
        <p:xfrm>
          <a:off x="539552" y="2276872"/>
          <a:ext cx="8229600" cy="2980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170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6610-16BE-57C5-8643-6D2906B3CCAD}"/>
              </a:ext>
            </a:extLst>
          </p:cNvPr>
          <p:cNvSpPr>
            <a:spLocks noGrp="1"/>
          </p:cNvSpPr>
          <p:nvPr>
            <p:ph type="title"/>
          </p:nvPr>
        </p:nvSpPr>
        <p:spPr/>
        <p:txBody>
          <a:bodyPr>
            <a:normAutofit fontScale="90000"/>
          </a:bodyPr>
          <a:lstStyle/>
          <a:p>
            <a:r>
              <a:rPr lang="en-GB" b="1" dirty="0"/>
              <a:t>Criticism of Digital HIS</a:t>
            </a:r>
            <a:r>
              <a:rPr lang="en-GB" dirty="0"/>
              <a:t> </a:t>
            </a:r>
            <a:br>
              <a:rPr lang="en-GB" dirty="0"/>
            </a:br>
            <a:r>
              <a:rPr lang="en-GB" sz="3600" dirty="0"/>
              <a:t>(Kreps 2014)</a:t>
            </a:r>
          </a:p>
        </p:txBody>
      </p:sp>
      <p:sp>
        <p:nvSpPr>
          <p:cNvPr id="3" name="Content Placeholder 2">
            <a:extLst>
              <a:ext uri="{FF2B5EF4-FFF2-40B4-BE49-F238E27FC236}">
                <a16:creationId xmlns:a16="http://schemas.microsoft.com/office/drawing/2014/main" id="{FEB73545-BFB9-834F-3A11-A55B848444CF}"/>
              </a:ext>
            </a:extLst>
          </p:cNvPr>
          <p:cNvSpPr>
            <a:spLocks noGrp="1"/>
          </p:cNvSpPr>
          <p:nvPr>
            <p:ph idx="1"/>
          </p:nvPr>
        </p:nvSpPr>
        <p:spPr/>
        <p:txBody>
          <a:bodyPr/>
          <a:lstStyle/>
          <a:p>
            <a:r>
              <a:rPr lang="en-GB" dirty="0"/>
              <a:t>Fail to engage individual </a:t>
            </a:r>
          </a:p>
          <a:p>
            <a:r>
              <a:rPr lang="en-GB" dirty="0"/>
              <a:t>Information overload </a:t>
            </a:r>
          </a:p>
          <a:p>
            <a:r>
              <a:rPr lang="en-GB" dirty="0"/>
              <a:t>Health literacy </a:t>
            </a:r>
          </a:p>
          <a:p>
            <a:r>
              <a:rPr lang="en-GB" dirty="0"/>
              <a:t>Impersonal </a:t>
            </a:r>
          </a:p>
        </p:txBody>
      </p:sp>
    </p:spTree>
    <p:extLst>
      <p:ext uri="{BB962C8B-B14F-4D97-AF65-F5344CB8AC3E}">
        <p14:creationId xmlns:p14="http://schemas.microsoft.com/office/powerpoint/2010/main" val="136646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95536" y="260648"/>
            <a:ext cx="8622902" cy="1515677"/>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GB" b="1" dirty="0"/>
              <a:t>Learning Health System</a:t>
            </a:r>
            <a:br>
              <a:rPr kumimoji="0" lang="en-US" sz="38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rPr>
            </a:br>
            <a:br>
              <a:rPr kumimoji="0" lang="en-US" sz="2800" b="0" i="0" u="none" strike="noStrike" kern="1200" cap="none" spc="0" normalizeH="0" baseline="0" noProof="0" dirty="0">
                <a:ln>
                  <a:noFill/>
                </a:ln>
                <a:solidFill>
                  <a:srgbClr val="FF0000"/>
                </a:solidFill>
                <a:effectLst/>
                <a:uLnTx/>
                <a:uFillTx/>
                <a:latin typeface="Calibri Light" panose="020F0302020204030204"/>
                <a:ea typeface="+mj-ea"/>
                <a:cs typeface="+mj-cs"/>
              </a:rPr>
            </a:br>
            <a:r>
              <a:rPr kumimoji="0" lang="en-US" sz="2800" b="0" i="0" u="none" strike="noStrike" kern="1200" cap="none" spc="0" normalizeH="0" baseline="0" noProof="0" dirty="0">
                <a:ln>
                  <a:noFill/>
                </a:ln>
                <a:solidFill>
                  <a:sysClr val="windowText" lastClr="000000"/>
                </a:solidFill>
                <a:effectLst/>
                <a:uLnTx/>
                <a:uFillTx/>
                <a:latin typeface="Calibri Light" panose="020F0302020204030204"/>
                <a:ea typeface="+mj-ea"/>
                <a:cs typeface="+mj-cs"/>
              </a:rPr>
              <a:t>Iterative, data-driven process to improve a digital health tool</a:t>
            </a:r>
            <a:br>
              <a:rPr kumimoji="0" lang="en-US" sz="3800" b="0" i="0" u="none" strike="noStrike" kern="1200" cap="none" spc="0" normalizeH="0" baseline="0" noProof="0" dirty="0">
                <a:ln>
                  <a:noFill/>
                </a:ln>
                <a:solidFill>
                  <a:srgbClr val="040404"/>
                </a:solidFill>
                <a:effectLst/>
                <a:uLnTx/>
                <a:uFillTx/>
                <a:latin typeface="Calibri Light" panose="020F0302020204030204"/>
                <a:ea typeface="+mj-ea"/>
                <a:cs typeface="+mj-cs"/>
              </a:rPr>
            </a:br>
            <a:endParaRPr kumimoji="0" lang="en-US" sz="3800" b="0" i="0" u="none" strike="noStrike" kern="1200" cap="none" spc="0" normalizeH="0" baseline="0" noProof="0" dirty="0">
              <a:ln>
                <a:noFill/>
              </a:ln>
              <a:solidFill>
                <a:srgbClr val="040404"/>
              </a:solidFill>
              <a:effectLst/>
              <a:uLnTx/>
              <a:uFillTx/>
              <a:latin typeface="Calibri Light" panose="020F0302020204030204"/>
              <a:ea typeface="+mj-ea"/>
              <a:cs typeface="+mj-cs"/>
            </a:endParaRPr>
          </a:p>
        </p:txBody>
      </p:sp>
      <p:grpSp>
        <p:nvGrpSpPr>
          <p:cNvPr id="4" name="Group 3">
            <a:extLst>
              <a:ext uri="{FF2B5EF4-FFF2-40B4-BE49-F238E27FC236}">
                <a16:creationId xmlns:a16="http://schemas.microsoft.com/office/drawing/2014/main" id="{6027F019-15B3-34E9-7C2E-20333070BB4E}"/>
              </a:ext>
            </a:extLst>
          </p:cNvPr>
          <p:cNvGrpSpPr/>
          <p:nvPr/>
        </p:nvGrpSpPr>
        <p:grpSpPr>
          <a:xfrm>
            <a:off x="899592" y="1341660"/>
            <a:ext cx="7272808" cy="4186989"/>
            <a:chOff x="887110" y="1321982"/>
            <a:chExt cx="9301916" cy="5213887"/>
          </a:xfrm>
        </p:grpSpPr>
        <p:pic>
          <p:nvPicPr>
            <p:cNvPr id="5" name="Picture 4">
              <a:extLst>
                <a:ext uri="{FF2B5EF4-FFF2-40B4-BE49-F238E27FC236}">
                  <a16:creationId xmlns:a16="http://schemas.microsoft.com/office/drawing/2014/main" id="{AEF6A5E4-4E6F-40BA-82CD-8D9072281DF5}"/>
                </a:ext>
              </a:extLst>
            </p:cNvPr>
            <p:cNvPicPr>
              <a:picLocks noChangeAspect="1"/>
            </p:cNvPicPr>
            <p:nvPr/>
          </p:nvPicPr>
          <p:blipFill>
            <a:blip r:embed="rId2"/>
            <a:stretch>
              <a:fillRect/>
            </a:stretch>
          </p:blipFill>
          <p:spPr>
            <a:xfrm>
              <a:off x="2587687" y="1321982"/>
              <a:ext cx="7601339" cy="5213887"/>
            </a:xfrm>
            <a:prstGeom prst="rect">
              <a:avLst/>
            </a:prstGeom>
          </p:spPr>
        </p:pic>
        <p:sp>
          <p:nvSpPr>
            <p:cNvPr id="6" name="TextBox 5">
              <a:extLst>
                <a:ext uri="{FF2B5EF4-FFF2-40B4-BE49-F238E27FC236}">
                  <a16:creationId xmlns:a16="http://schemas.microsoft.com/office/drawing/2014/main" id="{57F5E56E-0299-64E2-22AD-DC9C86AA6369}"/>
                </a:ext>
              </a:extLst>
            </p:cNvPr>
            <p:cNvSpPr txBox="1"/>
            <p:nvPr/>
          </p:nvSpPr>
          <p:spPr>
            <a:xfrm>
              <a:off x="887110" y="2189482"/>
              <a:ext cx="3055082" cy="1200329"/>
            </a:xfrm>
            <a:prstGeom prst="rect">
              <a:avLst/>
            </a:prstGeom>
            <a:noFill/>
          </p:spPr>
          <p:txBody>
            <a:bodyPr wrap="square">
              <a:spAutoFit/>
            </a:bodyPr>
            <a:lstStyle/>
            <a:p>
              <a:pPr marL="342900" indent="-342900">
                <a:buFont typeface="Arial" panose="020B0604020202020204" pitchFamily="34" charset="0"/>
                <a:buChar char="•"/>
              </a:pPr>
              <a:r>
                <a:rPr lang="en-GB" sz="2400" b="1" dirty="0">
                  <a:solidFill>
                    <a:srgbClr val="ED7D31">
                      <a:lumMod val="75000"/>
                    </a:srgbClr>
                  </a:solidFill>
                  <a:latin typeface="Calibri" panose="020F0502020204030204"/>
                </a:rPr>
                <a:t>Data infrastructure</a:t>
              </a:r>
            </a:p>
            <a:p>
              <a:pPr marL="342900" indent="-342900">
                <a:buFont typeface="Arial" panose="020B0604020202020204" pitchFamily="34" charset="0"/>
                <a:buChar char="•"/>
              </a:pPr>
              <a:r>
                <a:rPr lang="en-GB" sz="2400" b="1" dirty="0">
                  <a:solidFill>
                    <a:srgbClr val="ED7D31">
                      <a:lumMod val="75000"/>
                    </a:srgbClr>
                  </a:solidFill>
                  <a:latin typeface="Calibri" panose="020F0502020204030204"/>
                </a:rPr>
                <a:t>Data standards</a:t>
              </a:r>
            </a:p>
            <a:p>
              <a:pPr marL="342900" indent="-342900">
                <a:buFont typeface="Arial" panose="020B0604020202020204" pitchFamily="34" charset="0"/>
                <a:buChar char="•"/>
              </a:pPr>
              <a:r>
                <a:rPr lang="en-GB" sz="2400" b="1" dirty="0">
                  <a:solidFill>
                    <a:srgbClr val="ED7D31">
                      <a:lumMod val="75000"/>
                    </a:srgbClr>
                  </a:solidFill>
                  <a:latin typeface="Calibri" panose="020F0502020204030204"/>
                </a:rPr>
                <a:t>AI algorithms</a:t>
              </a:r>
            </a:p>
          </p:txBody>
        </p:sp>
      </p:grpSp>
      <p:sp>
        <p:nvSpPr>
          <p:cNvPr id="7" name="TextBox 6">
            <a:extLst>
              <a:ext uri="{FF2B5EF4-FFF2-40B4-BE49-F238E27FC236}">
                <a16:creationId xmlns:a16="http://schemas.microsoft.com/office/drawing/2014/main" id="{BAA024AB-12BA-403B-911F-45548EAB3281}"/>
              </a:ext>
            </a:extLst>
          </p:cNvPr>
          <p:cNvSpPr txBox="1"/>
          <p:nvPr/>
        </p:nvSpPr>
        <p:spPr>
          <a:xfrm>
            <a:off x="419054" y="5347063"/>
            <a:ext cx="8979082" cy="338554"/>
          </a:xfrm>
          <a:prstGeom prst="rect">
            <a:avLst/>
          </a:prstGeom>
          <a:noFill/>
        </p:spPr>
        <p:txBody>
          <a:bodyPr wrap="square">
            <a:spAutoFit/>
          </a:bodyPr>
          <a:lstStyle/>
          <a:p>
            <a:r>
              <a:rPr lang="en-GB" sz="1600" dirty="0">
                <a:solidFill>
                  <a:prstClr val="black"/>
                </a:solidFill>
                <a:latin typeface="Calibri" panose="020F0502020204030204"/>
              </a:rPr>
              <a:t>FRIEDMAN CP, et al. (2017</a:t>
            </a:r>
            <a:r>
              <a:rPr lang="en-GB" sz="1200" dirty="0">
                <a:solidFill>
                  <a:prstClr val="black"/>
                </a:solidFill>
                <a:latin typeface="Calibri" panose="020F0502020204030204"/>
              </a:rPr>
              <a:t>) </a:t>
            </a:r>
          </a:p>
        </p:txBody>
      </p:sp>
    </p:spTree>
    <p:extLst>
      <p:ext uri="{BB962C8B-B14F-4D97-AF65-F5344CB8AC3E}">
        <p14:creationId xmlns:p14="http://schemas.microsoft.com/office/powerpoint/2010/main" val="2082484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9865C-AF06-C4F7-879E-23AB2C48FE11}"/>
              </a:ext>
            </a:extLst>
          </p:cNvPr>
          <p:cNvSpPr>
            <a:spLocks noGrp="1"/>
          </p:cNvSpPr>
          <p:nvPr>
            <p:ph type="title"/>
          </p:nvPr>
        </p:nvSpPr>
        <p:spPr/>
        <p:txBody>
          <a:bodyPr/>
          <a:lstStyle/>
          <a:p>
            <a:r>
              <a:rPr lang="en-GB" b="1" dirty="0"/>
              <a:t>Future Considerations </a:t>
            </a:r>
          </a:p>
        </p:txBody>
      </p:sp>
      <p:sp>
        <p:nvSpPr>
          <p:cNvPr id="3" name="Content Placeholder 2">
            <a:extLst>
              <a:ext uri="{FF2B5EF4-FFF2-40B4-BE49-F238E27FC236}">
                <a16:creationId xmlns:a16="http://schemas.microsoft.com/office/drawing/2014/main" id="{E741807F-748A-9AD9-9FD1-8B113104D3FE}"/>
              </a:ext>
            </a:extLst>
          </p:cNvPr>
          <p:cNvSpPr>
            <a:spLocks noGrp="1"/>
          </p:cNvSpPr>
          <p:nvPr>
            <p:ph idx="1"/>
          </p:nvPr>
        </p:nvSpPr>
        <p:spPr/>
        <p:txBody>
          <a:bodyPr/>
          <a:lstStyle/>
          <a:p>
            <a:r>
              <a:rPr lang="en-GB" dirty="0"/>
              <a:t>Here are some points to consider to make HIS more effective in Health promotion in the future</a:t>
            </a:r>
          </a:p>
          <a:p>
            <a:pPr lvl="1"/>
            <a:r>
              <a:rPr lang="en-GB" dirty="0"/>
              <a:t>Interconnectivity </a:t>
            </a:r>
          </a:p>
          <a:p>
            <a:pPr lvl="1"/>
            <a:r>
              <a:rPr lang="en-GB" dirty="0"/>
              <a:t>Need for education </a:t>
            </a:r>
          </a:p>
          <a:p>
            <a:pPr lvl="1"/>
            <a:r>
              <a:rPr lang="en-GB" dirty="0"/>
              <a:t>Research </a:t>
            </a:r>
          </a:p>
        </p:txBody>
      </p:sp>
    </p:spTree>
    <p:extLst>
      <p:ext uri="{BB962C8B-B14F-4D97-AF65-F5344CB8AC3E}">
        <p14:creationId xmlns:p14="http://schemas.microsoft.com/office/powerpoint/2010/main" val="213295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24DBE-6124-5EC6-9518-6E92B84CC2CF}"/>
              </a:ext>
            </a:extLst>
          </p:cNvPr>
          <p:cNvSpPr>
            <a:spLocks noGrp="1"/>
          </p:cNvSpPr>
          <p:nvPr>
            <p:ph type="title"/>
          </p:nvPr>
        </p:nvSpPr>
        <p:spPr/>
        <p:txBody>
          <a:bodyPr/>
          <a:lstStyle/>
          <a:p>
            <a:r>
              <a:rPr lang="en-US" dirty="0"/>
              <a:t>Criteria for self-assessment</a:t>
            </a:r>
          </a:p>
        </p:txBody>
      </p:sp>
      <p:sp>
        <p:nvSpPr>
          <p:cNvPr id="3" name="Content Placeholder 2">
            <a:extLst>
              <a:ext uri="{FF2B5EF4-FFF2-40B4-BE49-F238E27FC236}">
                <a16:creationId xmlns:a16="http://schemas.microsoft.com/office/drawing/2014/main" id="{F385EC8E-27AB-B86D-D840-7A40297C1DBD}"/>
              </a:ext>
            </a:extLst>
          </p:cNvPr>
          <p:cNvSpPr>
            <a:spLocks noGrp="1"/>
          </p:cNvSpPr>
          <p:nvPr>
            <p:ph idx="1"/>
          </p:nvPr>
        </p:nvSpPr>
        <p:spPr/>
        <p:txBody>
          <a:bodyPr/>
          <a:lstStyle/>
          <a:p>
            <a:r>
              <a:rPr lang="en-US" dirty="0"/>
              <a:t>Click on the link on Moodle stating - Blog</a:t>
            </a:r>
          </a:p>
          <a:p>
            <a:r>
              <a:rPr lang="en-US" dirty="0"/>
              <a:t>View the blogs</a:t>
            </a:r>
          </a:p>
          <a:p>
            <a:r>
              <a:rPr lang="en-US" dirty="0"/>
              <a:t>Discuss and identify what you find good points/lesser points</a:t>
            </a:r>
          </a:p>
          <a:p>
            <a:r>
              <a:rPr lang="en-US" dirty="0"/>
              <a:t>Feedback to the whole class</a:t>
            </a:r>
          </a:p>
        </p:txBody>
      </p:sp>
    </p:spTree>
    <p:extLst>
      <p:ext uri="{BB962C8B-B14F-4D97-AF65-F5344CB8AC3E}">
        <p14:creationId xmlns:p14="http://schemas.microsoft.com/office/powerpoint/2010/main" val="1582192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159D-8DCE-D116-92E4-8CA6F3988AAF}"/>
              </a:ext>
            </a:extLst>
          </p:cNvPr>
          <p:cNvSpPr>
            <a:spLocks noGrp="1"/>
          </p:cNvSpPr>
          <p:nvPr>
            <p:ph type="title"/>
          </p:nvPr>
        </p:nvSpPr>
        <p:spPr/>
        <p:txBody>
          <a:bodyPr/>
          <a:lstStyle/>
          <a:p>
            <a:r>
              <a:rPr lang="en-GB" dirty="0"/>
              <a:t>SEMINAR SESSION</a:t>
            </a:r>
          </a:p>
        </p:txBody>
      </p:sp>
      <p:pic>
        <p:nvPicPr>
          <p:cNvPr id="1026" name="Picture 2" descr="Seminar Cut Out Stock Images &amp; Pictures - Alamy">
            <a:extLst>
              <a:ext uri="{FF2B5EF4-FFF2-40B4-BE49-F238E27FC236}">
                <a16:creationId xmlns:a16="http://schemas.microsoft.com/office/drawing/2014/main" id="{805B636B-C9E9-8671-EA5E-28B259581D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9905" y="1988840"/>
            <a:ext cx="4284189" cy="316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9282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DF5F-B0A5-155A-B8DF-3E9C65452546}"/>
              </a:ext>
            </a:extLst>
          </p:cNvPr>
          <p:cNvSpPr>
            <a:spLocks noGrp="1"/>
          </p:cNvSpPr>
          <p:nvPr>
            <p:ph type="title"/>
          </p:nvPr>
        </p:nvSpPr>
        <p:spPr>
          <a:xfrm>
            <a:off x="179512" y="274638"/>
            <a:ext cx="8507288" cy="706090"/>
          </a:xfrm>
        </p:spPr>
        <p:txBody>
          <a:bodyPr>
            <a:normAutofit fontScale="90000"/>
          </a:bodyPr>
          <a:lstStyle/>
          <a:p>
            <a:r>
              <a:rPr lang="en-GB" dirty="0"/>
              <a:t>Activity </a:t>
            </a:r>
          </a:p>
        </p:txBody>
      </p:sp>
      <p:sp>
        <p:nvSpPr>
          <p:cNvPr id="3" name="Content Placeholder 2">
            <a:extLst>
              <a:ext uri="{FF2B5EF4-FFF2-40B4-BE49-F238E27FC236}">
                <a16:creationId xmlns:a16="http://schemas.microsoft.com/office/drawing/2014/main" id="{4C2D6D0D-8719-4CF7-715D-90890A0EAE07}"/>
              </a:ext>
            </a:extLst>
          </p:cNvPr>
          <p:cNvSpPr>
            <a:spLocks noGrp="1"/>
          </p:cNvSpPr>
          <p:nvPr>
            <p:ph idx="1"/>
          </p:nvPr>
        </p:nvSpPr>
        <p:spPr>
          <a:xfrm>
            <a:off x="251520" y="1052736"/>
            <a:ext cx="8435280" cy="4464497"/>
          </a:xfrm>
        </p:spPr>
        <p:txBody>
          <a:bodyPr>
            <a:normAutofit fontScale="62500" lnSpcReduction="20000"/>
          </a:bodyPr>
          <a:lstStyle/>
          <a:p>
            <a:r>
              <a:rPr lang="en-GB" dirty="0"/>
              <a:t>Thinking about a health campaign for a public health problem of your choice. </a:t>
            </a:r>
          </a:p>
          <a:p>
            <a:endParaRPr lang="en-GB" dirty="0"/>
          </a:p>
          <a:p>
            <a:r>
              <a:rPr lang="en-GB" dirty="0"/>
              <a:t>What sort of health information will you need to develop a health promotion programme </a:t>
            </a:r>
          </a:p>
          <a:p>
            <a:pPr marL="0" indent="0">
              <a:buNone/>
            </a:pPr>
            <a:endParaRPr lang="en-GB" dirty="0"/>
          </a:p>
          <a:p>
            <a:r>
              <a:rPr lang="en-GB" dirty="0"/>
              <a:t>What sort of digital technology will you utilise?</a:t>
            </a:r>
          </a:p>
          <a:p>
            <a:pPr marL="0" indent="0">
              <a:buNone/>
            </a:pPr>
            <a:endParaRPr lang="en-GB" dirty="0"/>
          </a:p>
          <a:p>
            <a:r>
              <a:rPr lang="en-GB" dirty="0"/>
              <a:t>You can pick one of the following public health problems:  </a:t>
            </a:r>
          </a:p>
          <a:p>
            <a:pPr lvl="1"/>
            <a:r>
              <a:rPr lang="en-GB" dirty="0"/>
              <a:t>Drug misuse</a:t>
            </a:r>
          </a:p>
          <a:p>
            <a:pPr lvl="1"/>
            <a:r>
              <a:rPr lang="en-GB" dirty="0"/>
              <a:t>Cancer</a:t>
            </a:r>
          </a:p>
          <a:p>
            <a:pPr lvl="1"/>
            <a:r>
              <a:rPr lang="en-GB" dirty="0"/>
              <a:t>Tobacco use </a:t>
            </a:r>
          </a:p>
          <a:p>
            <a:pPr lvl="1"/>
            <a:r>
              <a:rPr lang="en-GB" dirty="0"/>
              <a:t>HIV/AIDS</a:t>
            </a:r>
          </a:p>
          <a:p>
            <a:pPr lvl="1"/>
            <a:r>
              <a:rPr lang="en-GB" dirty="0"/>
              <a:t>Malnutrition</a:t>
            </a:r>
          </a:p>
          <a:p>
            <a:pPr lvl="1"/>
            <a:r>
              <a:rPr lang="en-GB" dirty="0"/>
              <a:t>Road Traffic Accidents </a:t>
            </a:r>
          </a:p>
          <a:p>
            <a:endParaRPr lang="en-GB" dirty="0"/>
          </a:p>
        </p:txBody>
      </p:sp>
    </p:spTree>
    <p:extLst>
      <p:ext uri="{BB962C8B-B14F-4D97-AF65-F5344CB8AC3E}">
        <p14:creationId xmlns:p14="http://schemas.microsoft.com/office/powerpoint/2010/main" val="34337798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AFCBE-328B-B15B-DADE-869A240D63B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01DC994-86BD-55DB-DB5E-762848869F77}"/>
              </a:ext>
            </a:extLst>
          </p:cNvPr>
          <p:cNvSpPr>
            <a:spLocks noGrp="1"/>
          </p:cNvSpPr>
          <p:nvPr>
            <p:ph idx="1"/>
          </p:nvPr>
        </p:nvSpPr>
        <p:spPr>
          <a:xfrm>
            <a:off x="457200" y="1340768"/>
            <a:ext cx="8229600" cy="4176464"/>
          </a:xfrm>
        </p:spPr>
        <p:txBody>
          <a:bodyPr>
            <a:normAutofit fontScale="92500" lnSpcReduction="10000"/>
          </a:bodyPr>
          <a:lstStyle/>
          <a:p>
            <a:r>
              <a:rPr lang="en-GB" sz="1700" dirty="0" err="1">
                <a:latin typeface="Arial" panose="020B0604020202020204" pitchFamily="34" charset="0"/>
              </a:rPr>
              <a:t>AbouZahr</a:t>
            </a:r>
            <a:r>
              <a:rPr lang="en-GB" sz="1700" dirty="0">
                <a:latin typeface="Arial" panose="020B0604020202020204" pitchFamily="34" charset="0"/>
              </a:rPr>
              <a:t>, C. and </a:t>
            </a:r>
            <a:r>
              <a:rPr lang="en-GB" sz="1700" dirty="0" err="1">
                <a:latin typeface="Arial" panose="020B0604020202020204" pitchFamily="34" charset="0"/>
              </a:rPr>
              <a:t>Boerma</a:t>
            </a:r>
            <a:r>
              <a:rPr lang="en-GB" sz="1700" dirty="0">
                <a:latin typeface="Arial" panose="020B0604020202020204" pitchFamily="34" charset="0"/>
              </a:rPr>
              <a:t>, T., 2005. Health information systems: the foundations of public health. </a:t>
            </a:r>
            <a:r>
              <a:rPr lang="en-GB" sz="1700" i="1" dirty="0">
                <a:latin typeface="Arial" panose="020B0604020202020204" pitchFamily="34" charset="0"/>
              </a:rPr>
              <a:t>Bulletin of the World Health Organization</a:t>
            </a:r>
            <a:r>
              <a:rPr lang="en-GB" sz="1700" dirty="0">
                <a:latin typeface="Arial" panose="020B0604020202020204" pitchFamily="34" charset="0"/>
              </a:rPr>
              <a:t>, </a:t>
            </a:r>
            <a:r>
              <a:rPr lang="en-GB" sz="1700" i="1" dirty="0">
                <a:latin typeface="Arial" panose="020B0604020202020204" pitchFamily="34" charset="0"/>
              </a:rPr>
              <a:t>83</a:t>
            </a:r>
            <a:r>
              <a:rPr lang="en-GB" sz="1700" dirty="0">
                <a:latin typeface="Arial" panose="020B0604020202020204" pitchFamily="34" charset="0"/>
              </a:rPr>
              <a:t>, pp.578-583.</a:t>
            </a:r>
            <a:endParaRPr lang="en-GB" sz="1700" dirty="0"/>
          </a:p>
          <a:p>
            <a:r>
              <a:rPr lang="en-GB" sz="1700" b="0" i="0" dirty="0">
                <a:effectLst/>
                <a:latin typeface="Arial" panose="020B0604020202020204" pitchFamily="34" charset="0"/>
              </a:rPr>
              <a:t>Kreps, G. L. (2014). Achieving the promise of digital health information systems. </a:t>
            </a:r>
            <a:r>
              <a:rPr lang="en-GB" sz="1700" b="0" i="1" dirty="0">
                <a:effectLst/>
                <a:latin typeface="Arial" panose="020B0604020202020204" pitchFamily="34" charset="0"/>
              </a:rPr>
              <a:t>Journal of public health research</a:t>
            </a:r>
            <a:r>
              <a:rPr lang="en-GB" sz="1700" b="0" i="0" dirty="0">
                <a:effectLst/>
                <a:latin typeface="Arial" panose="020B0604020202020204" pitchFamily="34" charset="0"/>
              </a:rPr>
              <a:t>, </a:t>
            </a:r>
            <a:r>
              <a:rPr lang="en-GB" sz="1700" b="0" i="1" dirty="0">
                <a:effectLst/>
                <a:latin typeface="Arial" panose="020B0604020202020204" pitchFamily="34" charset="0"/>
              </a:rPr>
              <a:t>3</a:t>
            </a:r>
            <a:r>
              <a:rPr lang="en-GB" sz="1700" b="0" i="0" dirty="0">
                <a:effectLst/>
                <a:latin typeface="Arial" panose="020B0604020202020204" pitchFamily="34" charset="0"/>
              </a:rPr>
              <a:t>(3), jphr-2014.</a:t>
            </a:r>
          </a:p>
          <a:p>
            <a:r>
              <a:rPr lang="en-GB" sz="1700" b="0" i="0" dirty="0" err="1">
                <a:effectLst/>
                <a:latin typeface="Helvetica Neue"/>
              </a:rPr>
              <a:t>Shahmoradi</a:t>
            </a:r>
            <a:r>
              <a:rPr lang="en-GB" sz="1700" b="0" i="0" dirty="0">
                <a:effectLst/>
                <a:latin typeface="Helvetica Neue"/>
              </a:rPr>
              <a:t> L, Habibi-</a:t>
            </a:r>
            <a:r>
              <a:rPr lang="en-GB" sz="1700" b="0" i="0" dirty="0" err="1">
                <a:effectLst/>
                <a:latin typeface="Helvetica Neue"/>
              </a:rPr>
              <a:t>Koolaee</a:t>
            </a:r>
            <a:r>
              <a:rPr lang="en-GB" sz="1700" b="0" i="0" dirty="0">
                <a:effectLst/>
                <a:latin typeface="Helvetica Neue"/>
              </a:rPr>
              <a:t> M. Integration of health information systems to promote health. Iran J Public Health. 2016; 45(8): 1096-7. PMID: 27928542</a:t>
            </a:r>
            <a:endParaRPr lang="en-GB" sz="1700" b="0" i="0" dirty="0">
              <a:effectLst/>
              <a:latin typeface="Arial" panose="020B0604020202020204" pitchFamily="34" charset="0"/>
            </a:endParaRPr>
          </a:p>
          <a:p>
            <a:r>
              <a:rPr lang="en-GB" sz="1700" dirty="0">
                <a:latin typeface="Arial" panose="020B0604020202020204" pitchFamily="34" charset="0"/>
              </a:rPr>
              <a:t>UNDP (2022) Health Information Systems. UNDP. Available at: </a:t>
            </a:r>
            <a:r>
              <a:rPr lang="en-GB" sz="1700" dirty="0">
                <a:latin typeface="Arial" panose="020B0604020202020204" pitchFamily="34" charset="0"/>
                <a:hlinkClick r:id="rId2">
                  <a:extLst>
                    <a:ext uri="{A12FA001-AC4F-418D-AE19-62706E023703}">
                      <ahyp:hlinkClr xmlns:ahyp="http://schemas.microsoft.com/office/drawing/2018/hyperlinkcolor" val="tx"/>
                    </a:ext>
                  </a:extLst>
                </a:hlinkClick>
              </a:rPr>
              <a:t>https://www.undp-capacitydevelopment-health.org/en/capacities/focus/health-information-systems/#:~:text=Definition%20of%20health%20information%20system,all%20levels%20of%20health%20services.</a:t>
            </a:r>
            <a:r>
              <a:rPr lang="en-GB" sz="1700" dirty="0">
                <a:latin typeface="Arial" panose="020B0604020202020204" pitchFamily="34" charset="0"/>
              </a:rPr>
              <a:t> </a:t>
            </a:r>
          </a:p>
          <a:p>
            <a:r>
              <a:rPr lang="en-GB" sz="1700" dirty="0">
                <a:latin typeface="Arial" panose="020B0604020202020204" pitchFamily="34" charset="0"/>
              </a:rPr>
              <a:t>Friedman CP, et al. 2017. Toward an Information Infrastructure for Global Health Improvement. </a:t>
            </a:r>
            <a:r>
              <a:rPr lang="en-GB" sz="1700" dirty="0" err="1">
                <a:latin typeface="Arial" panose="020B0604020202020204" pitchFamily="34" charset="0"/>
              </a:rPr>
              <a:t>Yearb</a:t>
            </a:r>
            <a:r>
              <a:rPr lang="en-GB" sz="1700" dirty="0">
                <a:latin typeface="Arial" panose="020B0604020202020204" pitchFamily="34" charset="0"/>
              </a:rPr>
              <a:t> Med Inform, 26, 16-23.</a:t>
            </a:r>
          </a:p>
          <a:p>
            <a:r>
              <a:rPr lang="en-GB" sz="1700" dirty="0" err="1">
                <a:latin typeface="Arial" panose="020B0604020202020204" pitchFamily="34" charset="0"/>
              </a:rPr>
              <a:t>Lippeveld</a:t>
            </a:r>
            <a:r>
              <a:rPr lang="en-GB" sz="1700" dirty="0">
                <a:latin typeface="Arial" panose="020B0604020202020204" pitchFamily="34" charset="0"/>
              </a:rPr>
              <a:t>, T., </a:t>
            </a:r>
            <a:r>
              <a:rPr lang="en-GB" sz="1700" dirty="0" err="1">
                <a:latin typeface="Arial" panose="020B0604020202020204" pitchFamily="34" charset="0"/>
              </a:rPr>
              <a:t>Sauerborn</a:t>
            </a:r>
            <a:r>
              <a:rPr lang="en-GB" sz="1700" dirty="0">
                <a:latin typeface="Arial" panose="020B0604020202020204" pitchFamily="34" charset="0"/>
              </a:rPr>
              <a:t>, R., </a:t>
            </a:r>
            <a:r>
              <a:rPr lang="en-GB" sz="1700" dirty="0" err="1">
                <a:latin typeface="Arial" panose="020B0604020202020204" pitchFamily="34" charset="0"/>
              </a:rPr>
              <a:t>Bodart</a:t>
            </a:r>
            <a:r>
              <a:rPr lang="en-GB" sz="1700" dirty="0">
                <a:latin typeface="Arial" panose="020B0604020202020204" pitchFamily="34" charset="0"/>
              </a:rPr>
              <a:t>, C., &amp; World Health Organization. (2000). Design and implementation of health information systems. World Health Organization.</a:t>
            </a:r>
          </a:p>
          <a:p>
            <a:r>
              <a:rPr lang="en-GB" sz="1700" dirty="0">
                <a:latin typeface="Arial" panose="020B0604020202020204" pitchFamily="34" charset="0"/>
              </a:rPr>
              <a:t>WHO (2014) Health systems governance for universal health coverage: action plan. Geneva: World Health Organization. Available </a:t>
            </a:r>
            <a:r>
              <a:rPr lang="en-GB" sz="1700" dirty="0" err="1">
                <a:latin typeface="Arial" panose="020B0604020202020204" pitchFamily="34" charset="0"/>
              </a:rPr>
              <a:t>at:https</a:t>
            </a:r>
            <a:r>
              <a:rPr lang="en-GB" sz="1700" dirty="0">
                <a:latin typeface="Arial" panose="020B0604020202020204" pitchFamily="34" charset="0"/>
              </a:rPr>
              <a:t>://</a:t>
            </a:r>
            <a:r>
              <a:rPr lang="en-GB" sz="1700" dirty="0" err="1">
                <a:latin typeface="Arial" panose="020B0604020202020204" pitchFamily="34" charset="0"/>
              </a:rPr>
              <a:t>apps.who.int</a:t>
            </a:r>
            <a:r>
              <a:rPr lang="en-GB" sz="1700" dirty="0">
                <a:latin typeface="Arial" panose="020B0604020202020204" pitchFamily="34" charset="0"/>
              </a:rPr>
              <a:t>/iris/handle/10665/341159 </a:t>
            </a:r>
          </a:p>
          <a:p>
            <a:endParaRPr lang="en-GB" sz="1600" dirty="0">
              <a:latin typeface="Arial" panose="020B0604020202020204" pitchFamily="34" charset="0"/>
            </a:endParaRPr>
          </a:p>
          <a:p>
            <a:endParaRPr lang="en-GB" sz="1600" dirty="0">
              <a:latin typeface="Arial" panose="020B0604020202020204" pitchFamily="34" charset="0"/>
            </a:endParaRPr>
          </a:p>
          <a:p>
            <a:endParaRPr lang="en-GB" sz="1600" dirty="0">
              <a:latin typeface="Arial" panose="020B0604020202020204" pitchFamily="34" charset="0"/>
            </a:endParaRPr>
          </a:p>
          <a:p>
            <a:endParaRPr lang="en-GB" sz="1600" dirty="0">
              <a:latin typeface="Arial" panose="020B0604020202020204" pitchFamily="34" charset="0"/>
            </a:endParaRPr>
          </a:p>
        </p:txBody>
      </p:sp>
    </p:spTree>
    <p:extLst>
      <p:ext uri="{BB962C8B-B14F-4D97-AF65-F5344CB8AC3E}">
        <p14:creationId xmlns:p14="http://schemas.microsoft.com/office/powerpoint/2010/main" val="33208691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2112</TotalTime>
  <Words>1427</Words>
  <Application>Microsoft Office PowerPoint</Application>
  <PresentationFormat>On-screen Show (4:3)</PresentationFormat>
  <Paragraphs>222</Paragraphs>
  <Slides>35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Calibri Light</vt:lpstr>
      <vt:lpstr>Helvetica Neue</vt:lpstr>
      <vt:lpstr>Myriad Pro</vt:lpstr>
      <vt:lpstr>ProximaNova</vt:lpstr>
      <vt:lpstr>Wingdings</vt:lpstr>
      <vt:lpstr>20140311PresentationUWTSDTemplate</vt:lpstr>
      <vt:lpstr>  Health Information Systems  Week 3  </vt:lpstr>
      <vt:lpstr>Aims of the Session</vt:lpstr>
      <vt:lpstr>PowerPoint Presentation</vt:lpstr>
      <vt:lpstr>PowerPoint Presentation</vt:lpstr>
      <vt:lpstr>Introduction </vt:lpstr>
      <vt:lpstr>Introduction </vt:lpstr>
      <vt:lpstr>Health information systems</vt:lpstr>
      <vt:lpstr>Food for thought? </vt:lpstr>
      <vt:lpstr>A world without Health Information System </vt:lpstr>
      <vt:lpstr>PowerPoint Presentation</vt:lpstr>
      <vt:lpstr>Function of HIS  (WHO 2014)</vt:lpstr>
      <vt:lpstr>CLASS ACTIVITY</vt:lpstr>
      <vt:lpstr>Health Information Systems and Health Promotion </vt:lpstr>
      <vt:lpstr>PowerPoint Presentation</vt:lpstr>
      <vt:lpstr>HIS in Health Promotion  (AbouZahr and Borema, 2005) </vt:lpstr>
      <vt:lpstr>PowerPoint Presentation</vt:lpstr>
      <vt:lpstr>PowerPoint Presentation</vt:lpstr>
      <vt:lpstr>HIS in Health Promotion Shahmoradi and Habibi-Kooolaee (2016)</vt:lpstr>
      <vt:lpstr>HIS in Health Promotion Shahmoradi and Habibi-Kooolaee (2016)</vt:lpstr>
      <vt:lpstr>Advantages</vt:lpstr>
      <vt:lpstr>Challenges of HIS </vt:lpstr>
      <vt:lpstr>Digital Health Information Systems</vt:lpstr>
      <vt:lpstr>HIS in Digital Health Promotion </vt:lpstr>
      <vt:lpstr>Benefits of Digital HIS </vt:lpstr>
      <vt:lpstr>Benefits of Digital HIS contd. </vt:lpstr>
      <vt:lpstr>Ideal Digital HIS</vt:lpstr>
      <vt:lpstr>PowerPoint Presentation</vt:lpstr>
      <vt:lpstr>Digital health information and Health Inequalities</vt:lpstr>
      <vt:lpstr>Criticism of Digital HIS  (Kreps 2014)</vt:lpstr>
      <vt:lpstr>PowerPoint Presentation</vt:lpstr>
      <vt:lpstr>Future Considerations </vt:lpstr>
      <vt:lpstr>Criteria for self-assessment</vt:lpstr>
      <vt:lpstr>SEMINAR SESSION</vt:lpstr>
      <vt:lpstr>Activity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90</cp:revision>
  <dcterms:created xsi:type="dcterms:W3CDTF">2015-04-14T15:21:28Z</dcterms:created>
  <dcterms:modified xsi:type="dcterms:W3CDTF">2024-10-24T21:48:27Z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