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4"/>
  </p:sldMasterIdLst>
  <p:sldIdLst>
    <p:sldId id="256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D4800B-F39D-4C94-8569-47A7ABEB44C9}" v="103" dt="2026-02-10T22:59:48.5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22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332111-CDB8-47E3-9F8E-7D0B0C1376C2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33C2CE3-9FA0-425E-9A38-1C644620D529}">
      <dgm:prSet/>
      <dgm:spPr/>
      <dgm:t>
        <a:bodyPr/>
        <a:lstStyle/>
        <a:p>
          <a:r>
            <a:rPr lang="en-GB"/>
            <a:t>Modern healthcare increasingly adopts a holistic model of health, recognising physical, mental, and social well-being rather than focusing solely on disease treatment (WHO, 2023)</a:t>
          </a:r>
          <a:endParaRPr lang="en-US"/>
        </a:p>
      </dgm:t>
    </dgm:pt>
    <dgm:pt modelId="{437C8C8F-0A9D-482D-86E6-FBB1725D09ED}" type="parTrans" cxnId="{78EB7335-FFBE-4825-B9CD-69BC4647D5A5}">
      <dgm:prSet/>
      <dgm:spPr/>
      <dgm:t>
        <a:bodyPr/>
        <a:lstStyle/>
        <a:p>
          <a:endParaRPr lang="en-US"/>
        </a:p>
      </dgm:t>
    </dgm:pt>
    <dgm:pt modelId="{32EE5922-7714-4400-B382-56BF2A730908}" type="sibTrans" cxnId="{78EB7335-FFBE-4825-B9CD-69BC4647D5A5}">
      <dgm:prSet/>
      <dgm:spPr/>
      <dgm:t>
        <a:bodyPr/>
        <a:lstStyle/>
        <a:p>
          <a:endParaRPr lang="en-US"/>
        </a:p>
      </dgm:t>
    </dgm:pt>
    <dgm:pt modelId="{6FC1D71E-D9B2-4DD1-AC88-964AF3B23AA5}">
      <dgm:prSet/>
      <dgm:spPr/>
      <dgm:t>
        <a:bodyPr/>
        <a:lstStyle/>
        <a:p>
          <a:r>
            <a:rPr lang="en-GB"/>
            <a:t>The Sustainable Development Goals (SDGs) promote integrated action across sectors, with SDG 3 aiming to ensure healthy lives and well-being for all ages (UN, 2024)</a:t>
          </a:r>
          <a:endParaRPr lang="en-US"/>
        </a:p>
      </dgm:t>
    </dgm:pt>
    <dgm:pt modelId="{3F7C8635-420C-459B-9062-6A10B3114637}" type="parTrans" cxnId="{52F59D39-29EA-4BCD-BD5F-B8586E139DBF}">
      <dgm:prSet/>
      <dgm:spPr/>
      <dgm:t>
        <a:bodyPr/>
        <a:lstStyle/>
        <a:p>
          <a:endParaRPr lang="en-US"/>
        </a:p>
      </dgm:t>
    </dgm:pt>
    <dgm:pt modelId="{A560951D-BB63-4977-B6E6-F628F34ADC12}" type="sibTrans" cxnId="{52F59D39-29EA-4BCD-BD5F-B8586E139DBF}">
      <dgm:prSet/>
      <dgm:spPr/>
      <dgm:t>
        <a:bodyPr/>
        <a:lstStyle/>
        <a:p>
          <a:endParaRPr lang="en-US"/>
        </a:p>
      </dgm:t>
    </dgm:pt>
    <dgm:pt modelId="{DD0D3E70-170C-4F17-A56B-0EEE87F59BE8}">
      <dgm:prSet/>
      <dgm:spPr/>
      <dgm:t>
        <a:bodyPr/>
        <a:lstStyle/>
        <a:p>
          <a:r>
            <a:rPr lang="en-GB"/>
            <a:t>WHO’s “Health in All Policies” (HiAP) framework promotes collaboration across sectors, recognising that health outcomes are shaped by social, economic, and environmental policies (WHO, 2013)</a:t>
          </a:r>
          <a:endParaRPr lang="en-US"/>
        </a:p>
      </dgm:t>
    </dgm:pt>
    <dgm:pt modelId="{DB17DFEE-9BAA-4757-B4A0-DB84F22957E9}" type="parTrans" cxnId="{EA08BBC0-B37E-4BF4-A00F-25D1009091B8}">
      <dgm:prSet/>
      <dgm:spPr/>
      <dgm:t>
        <a:bodyPr/>
        <a:lstStyle/>
        <a:p>
          <a:endParaRPr lang="en-US"/>
        </a:p>
      </dgm:t>
    </dgm:pt>
    <dgm:pt modelId="{78213F74-E8B9-4A81-8CDF-E37F4A5A3708}" type="sibTrans" cxnId="{EA08BBC0-B37E-4BF4-A00F-25D1009091B8}">
      <dgm:prSet/>
      <dgm:spPr/>
      <dgm:t>
        <a:bodyPr/>
        <a:lstStyle/>
        <a:p>
          <a:endParaRPr lang="en-US"/>
        </a:p>
      </dgm:t>
    </dgm:pt>
    <dgm:pt modelId="{F45F75E2-5038-4E49-9B14-4A65EE745DA2}">
      <dgm:prSet/>
      <dgm:spPr/>
      <dgm:t>
        <a:bodyPr/>
        <a:lstStyle/>
        <a:p>
          <a:r>
            <a:rPr lang="en-GB"/>
            <a:t>HiAP systematically considers the health impacts of decisions across sectors, seeking synergies and avoiding harmful effects to improve population health and equity (WHO, 2013)</a:t>
          </a:r>
          <a:endParaRPr lang="en-US"/>
        </a:p>
      </dgm:t>
    </dgm:pt>
    <dgm:pt modelId="{403F362A-7558-4620-A539-3686F099768A}" type="parTrans" cxnId="{16D5CBEF-40DB-4E28-8080-AC97F8345327}">
      <dgm:prSet/>
      <dgm:spPr/>
      <dgm:t>
        <a:bodyPr/>
        <a:lstStyle/>
        <a:p>
          <a:endParaRPr lang="en-US"/>
        </a:p>
      </dgm:t>
    </dgm:pt>
    <dgm:pt modelId="{BD6B2B02-6451-4A20-A8C2-86932CD54B42}" type="sibTrans" cxnId="{16D5CBEF-40DB-4E28-8080-AC97F8345327}">
      <dgm:prSet/>
      <dgm:spPr/>
      <dgm:t>
        <a:bodyPr/>
        <a:lstStyle/>
        <a:p>
          <a:endParaRPr lang="en-US"/>
        </a:p>
      </dgm:t>
    </dgm:pt>
    <dgm:pt modelId="{4CB77D9B-F212-4ACE-B6CD-7A99805DFFB8}">
      <dgm:prSet/>
      <dgm:spPr/>
      <dgm:t>
        <a:bodyPr/>
        <a:lstStyle/>
        <a:p>
          <a:r>
            <a:rPr lang="en-GB"/>
            <a:t>Such integrated frameworks support resilient, equitable, and sustainable health systems aligned with the 2030 Agenda (UN, 2024).</a:t>
          </a:r>
          <a:endParaRPr lang="en-US"/>
        </a:p>
      </dgm:t>
    </dgm:pt>
    <dgm:pt modelId="{0690924C-B7E1-4847-8B27-5D32878A396D}" type="parTrans" cxnId="{C1A6589E-6881-4490-8EAA-EE297F9CE279}">
      <dgm:prSet/>
      <dgm:spPr/>
      <dgm:t>
        <a:bodyPr/>
        <a:lstStyle/>
        <a:p>
          <a:endParaRPr lang="en-US"/>
        </a:p>
      </dgm:t>
    </dgm:pt>
    <dgm:pt modelId="{46380D8B-BBBF-4DC6-8D0B-B57F1CC57C1E}" type="sibTrans" cxnId="{C1A6589E-6881-4490-8EAA-EE297F9CE279}">
      <dgm:prSet/>
      <dgm:spPr/>
      <dgm:t>
        <a:bodyPr/>
        <a:lstStyle/>
        <a:p>
          <a:endParaRPr lang="en-US"/>
        </a:p>
      </dgm:t>
    </dgm:pt>
    <dgm:pt modelId="{84114FE0-2F70-4515-A60B-14508439E6CA}" type="pres">
      <dgm:prSet presAssocID="{C5332111-CDB8-47E3-9F8E-7D0B0C1376C2}" presName="outerComposite" presStyleCnt="0">
        <dgm:presLayoutVars>
          <dgm:chMax val="5"/>
          <dgm:dir/>
          <dgm:resizeHandles val="exact"/>
        </dgm:presLayoutVars>
      </dgm:prSet>
      <dgm:spPr/>
    </dgm:pt>
    <dgm:pt modelId="{654923E8-902C-4B28-8AE7-13CA06B417AD}" type="pres">
      <dgm:prSet presAssocID="{C5332111-CDB8-47E3-9F8E-7D0B0C1376C2}" presName="dummyMaxCanvas" presStyleCnt="0">
        <dgm:presLayoutVars/>
      </dgm:prSet>
      <dgm:spPr/>
    </dgm:pt>
    <dgm:pt modelId="{CD4BA75F-CCF2-4B2E-8B45-20FD501723BE}" type="pres">
      <dgm:prSet presAssocID="{C5332111-CDB8-47E3-9F8E-7D0B0C1376C2}" presName="FiveNodes_1" presStyleLbl="node1" presStyleIdx="0" presStyleCnt="5">
        <dgm:presLayoutVars>
          <dgm:bulletEnabled val="1"/>
        </dgm:presLayoutVars>
      </dgm:prSet>
      <dgm:spPr/>
    </dgm:pt>
    <dgm:pt modelId="{3A8BB53C-C48D-4DB3-9530-EE0531129CD1}" type="pres">
      <dgm:prSet presAssocID="{C5332111-CDB8-47E3-9F8E-7D0B0C1376C2}" presName="FiveNodes_2" presStyleLbl="node1" presStyleIdx="1" presStyleCnt="5">
        <dgm:presLayoutVars>
          <dgm:bulletEnabled val="1"/>
        </dgm:presLayoutVars>
      </dgm:prSet>
      <dgm:spPr/>
    </dgm:pt>
    <dgm:pt modelId="{A5747769-370E-41B4-995D-41B41E9A5076}" type="pres">
      <dgm:prSet presAssocID="{C5332111-CDB8-47E3-9F8E-7D0B0C1376C2}" presName="FiveNodes_3" presStyleLbl="node1" presStyleIdx="2" presStyleCnt="5">
        <dgm:presLayoutVars>
          <dgm:bulletEnabled val="1"/>
        </dgm:presLayoutVars>
      </dgm:prSet>
      <dgm:spPr/>
    </dgm:pt>
    <dgm:pt modelId="{E4CD6FB6-E8C5-4576-A1D6-247771A44E0C}" type="pres">
      <dgm:prSet presAssocID="{C5332111-CDB8-47E3-9F8E-7D0B0C1376C2}" presName="FiveNodes_4" presStyleLbl="node1" presStyleIdx="3" presStyleCnt="5">
        <dgm:presLayoutVars>
          <dgm:bulletEnabled val="1"/>
        </dgm:presLayoutVars>
      </dgm:prSet>
      <dgm:spPr/>
    </dgm:pt>
    <dgm:pt modelId="{020EA9FD-58DB-4A91-8A38-B1E5686BCDFC}" type="pres">
      <dgm:prSet presAssocID="{C5332111-CDB8-47E3-9F8E-7D0B0C1376C2}" presName="FiveNodes_5" presStyleLbl="node1" presStyleIdx="4" presStyleCnt="5">
        <dgm:presLayoutVars>
          <dgm:bulletEnabled val="1"/>
        </dgm:presLayoutVars>
      </dgm:prSet>
      <dgm:spPr/>
    </dgm:pt>
    <dgm:pt modelId="{437B9FD2-EE14-4983-89BF-4D5658A0C1D0}" type="pres">
      <dgm:prSet presAssocID="{C5332111-CDB8-47E3-9F8E-7D0B0C1376C2}" presName="FiveConn_1-2" presStyleLbl="fgAccFollowNode1" presStyleIdx="0" presStyleCnt="4">
        <dgm:presLayoutVars>
          <dgm:bulletEnabled val="1"/>
        </dgm:presLayoutVars>
      </dgm:prSet>
      <dgm:spPr/>
    </dgm:pt>
    <dgm:pt modelId="{533329A9-5BF9-4A9D-B33B-E21AD3839AE9}" type="pres">
      <dgm:prSet presAssocID="{C5332111-CDB8-47E3-9F8E-7D0B0C1376C2}" presName="FiveConn_2-3" presStyleLbl="fgAccFollowNode1" presStyleIdx="1" presStyleCnt="4">
        <dgm:presLayoutVars>
          <dgm:bulletEnabled val="1"/>
        </dgm:presLayoutVars>
      </dgm:prSet>
      <dgm:spPr/>
    </dgm:pt>
    <dgm:pt modelId="{CB48B84C-8739-417C-BB53-724E18BC44B6}" type="pres">
      <dgm:prSet presAssocID="{C5332111-CDB8-47E3-9F8E-7D0B0C1376C2}" presName="FiveConn_3-4" presStyleLbl="fgAccFollowNode1" presStyleIdx="2" presStyleCnt="4">
        <dgm:presLayoutVars>
          <dgm:bulletEnabled val="1"/>
        </dgm:presLayoutVars>
      </dgm:prSet>
      <dgm:spPr/>
    </dgm:pt>
    <dgm:pt modelId="{3934044D-958D-4C83-8EDE-D711732C531D}" type="pres">
      <dgm:prSet presAssocID="{C5332111-CDB8-47E3-9F8E-7D0B0C1376C2}" presName="FiveConn_4-5" presStyleLbl="fgAccFollowNode1" presStyleIdx="3" presStyleCnt="4">
        <dgm:presLayoutVars>
          <dgm:bulletEnabled val="1"/>
        </dgm:presLayoutVars>
      </dgm:prSet>
      <dgm:spPr/>
    </dgm:pt>
    <dgm:pt modelId="{C44EF153-7BC9-490F-A6D6-76CDDE5FB45E}" type="pres">
      <dgm:prSet presAssocID="{C5332111-CDB8-47E3-9F8E-7D0B0C1376C2}" presName="FiveNodes_1_text" presStyleLbl="node1" presStyleIdx="4" presStyleCnt="5">
        <dgm:presLayoutVars>
          <dgm:bulletEnabled val="1"/>
        </dgm:presLayoutVars>
      </dgm:prSet>
      <dgm:spPr/>
    </dgm:pt>
    <dgm:pt modelId="{883D69F9-B0AE-491F-A97C-58D8C2178A28}" type="pres">
      <dgm:prSet presAssocID="{C5332111-CDB8-47E3-9F8E-7D0B0C1376C2}" presName="FiveNodes_2_text" presStyleLbl="node1" presStyleIdx="4" presStyleCnt="5">
        <dgm:presLayoutVars>
          <dgm:bulletEnabled val="1"/>
        </dgm:presLayoutVars>
      </dgm:prSet>
      <dgm:spPr/>
    </dgm:pt>
    <dgm:pt modelId="{6049557C-58D7-4CE1-9694-AF199F0EC50E}" type="pres">
      <dgm:prSet presAssocID="{C5332111-CDB8-47E3-9F8E-7D0B0C1376C2}" presName="FiveNodes_3_text" presStyleLbl="node1" presStyleIdx="4" presStyleCnt="5">
        <dgm:presLayoutVars>
          <dgm:bulletEnabled val="1"/>
        </dgm:presLayoutVars>
      </dgm:prSet>
      <dgm:spPr/>
    </dgm:pt>
    <dgm:pt modelId="{58B95B9A-E082-4CFE-A63D-BE6329CAA902}" type="pres">
      <dgm:prSet presAssocID="{C5332111-CDB8-47E3-9F8E-7D0B0C1376C2}" presName="FiveNodes_4_text" presStyleLbl="node1" presStyleIdx="4" presStyleCnt="5">
        <dgm:presLayoutVars>
          <dgm:bulletEnabled val="1"/>
        </dgm:presLayoutVars>
      </dgm:prSet>
      <dgm:spPr/>
    </dgm:pt>
    <dgm:pt modelId="{CF3BA6DA-F38E-45F4-88CE-EED25D862F30}" type="pres">
      <dgm:prSet presAssocID="{C5332111-CDB8-47E3-9F8E-7D0B0C1376C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5802B02-2056-468B-81DA-47579217E994}" type="presOf" srcId="{DD0D3E70-170C-4F17-A56B-0EEE87F59BE8}" destId="{6049557C-58D7-4CE1-9694-AF199F0EC50E}" srcOrd="1" destOrd="0" presId="urn:microsoft.com/office/officeart/2005/8/layout/vProcess5"/>
    <dgm:cxn modelId="{7253990A-A3B6-4A2F-A886-9D5E932E3490}" type="presOf" srcId="{6FC1D71E-D9B2-4DD1-AC88-964AF3B23AA5}" destId="{883D69F9-B0AE-491F-A97C-58D8C2178A28}" srcOrd="1" destOrd="0" presId="urn:microsoft.com/office/officeart/2005/8/layout/vProcess5"/>
    <dgm:cxn modelId="{18DE1E17-20BA-418B-B10D-553EE052B444}" type="presOf" srcId="{833C2CE3-9FA0-425E-9A38-1C644620D529}" destId="{C44EF153-7BC9-490F-A6D6-76CDDE5FB45E}" srcOrd="1" destOrd="0" presId="urn:microsoft.com/office/officeart/2005/8/layout/vProcess5"/>
    <dgm:cxn modelId="{2900C219-8756-48B0-835F-784AB406F99F}" type="presOf" srcId="{32EE5922-7714-4400-B382-56BF2A730908}" destId="{437B9FD2-EE14-4983-89BF-4D5658A0C1D0}" srcOrd="0" destOrd="0" presId="urn:microsoft.com/office/officeart/2005/8/layout/vProcess5"/>
    <dgm:cxn modelId="{A6806E32-0A02-47DA-94D6-1BA4078A1DF4}" type="presOf" srcId="{F45F75E2-5038-4E49-9B14-4A65EE745DA2}" destId="{58B95B9A-E082-4CFE-A63D-BE6329CAA902}" srcOrd="1" destOrd="0" presId="urn:microsoft.com/office/officeart/2005/8/layout/vProcess5"/>
    <dgm:cxn modelId="{78EB7335-FFBE-4825-B9CD-69BC4647D5A5}" srcId="{C5332111-CDB8-47E3-9F8E-7D0B0C1376C2}" destId="{833C2CE3-9FA0-425E-9A38-1C644620D529}" srcOrd="0" destOrd="0" parTransId="{437C8C8F-0A9D-482D-86E6-FBB1725D09ED}" sibTransId="{32EE5922-7714-4400-B382-56BF2A730908}"/>
    <dgm:cxn modelId="{52F59D39-29EA-4BCD-BD5F-B8586E139DBF}" srcId="{C5332111-CDB8-47E3-9F8E-7D0B0C1376C2}" destId="{6FC1D71E-D9B2-4DD1-AC88-964AF3B23AA5}" srcOrd="1" destOrd="0" parTransId="{3F7C8635-420C-459B-9062-6A10B3114637}" sibTransId="{A560951D-BB63-4977-B6E6-F628F34ADC12}"/>
    <dgm:cxn modelId="{E1698B50-FF53-4779-8B5D-2D34A3D00D80}" type="presOf" srcId="{4CB77D9B-F212-4ACE-B6CD-7A99805DFFB8}" destId="{CF3BA6DA-F38E-45F4-88CE-EED25D862F30}" srcOrd="1" destOrd="0" presId="urn:microsoft.com/office/officeart/2005/8/layout/vProcess5"/>
    <dgm:cxn modelId="{16F82F55-A95A-4847-9002-ECA80EDA6125}" type="presOf" srcId="{6FC1D71E-D9B2-4DD1-AC88-964AF3B23AA5}" destId="{3A8BB53C-C48D-4DB3-9530-EE0531129CD1}" srcOrd="0" destOrd="0" presId="urn:microsoft.com/office/officeart/2005/8/layout/vProcess5"/>
    <dgm:cxn modelId="{8B4DEB85-AC2D-4C6C-BCEF-A3733F3F7225}" type="presOf" srcId="{A560951D-BB63-4977-B6E6-F628F34ADC12}" destId="{533329A9-5BF9-4A9D-B33B-E21AD3839AE9}" srcOrd="0" destOrd="0" presId="urn:microsoft.com/office/officeart/2005/8/layout/vProcess5"/>
    <dgm:cxn modelId="{8388518B-11E4-4259-837B-32BFF12086F8}" type="presOf" srcId="{C5332111-CDB8-47E3-9F8E-7D0B0C1376C2}" destId="{84114FE0-2F70-4515-A60B-14508439E6CA}" srcOrd="0" destOrd="0" presId="urn:microsoft.com/office/officeart/2005/8/layout/vProcess5"/>
    <dgm:cxn modelId="{C1A6589E-6881-4490-8EAA-EE297F9CE279}" srcId="{C5332111-CDB8-47E3-9F8E-7D0B0C1376C2}" destId="{4CB77D9B-F212-4ACE-B6CD-7A99805DFFB8}" srcOrd="4" destOrd="0" parTransId="{0690924C-B7E1-4847-8B27-5D32878A396D}" sibTransId="{46380D8B-BBBF-4DC6-8D0B-B57F1CC57C1E}"/>
    <dgm:cxn modelId="{A14247B0-3A12-4621-944D-90B5E41C439F}" type="presOf" srcId="{78213F74-E8B9-4A81-8CDF-E37F4A5A3708}" destId="{CB48B84C-8739-417C-BB53-724E18BC44B6}" srcOrd="0" destOrd="0" presId="urn:microsoft.com/office/officeart/2005/8/layout/vProcess5"/>
    <dgm:cxn modelId="{EA08BBC0-B37E-4BF4-A00F-25D1009091B8}" srcId="{C5332111-CDB8-47E3-9F8E-7D0B0C1376C2}" destId="{DD0D3E70-170C-4F17-A56B-0EEE87F59BE8}" srcOrd="2" destOrd="0" parTransId="{DB17DFEE-9BAA-4757-B4A0-DB84F22957E9}" sibTransId="{78213F74-E8B9-4A81-8CDF-E37F4A5A3708}"/>
    <dgm:cxn modelId="{5C6E4DCC-1BC7-47E0-9545-F0CB711FFE8A}" type="presOf" srcId="{4CB77D9B-F212-4ACE-B6CD-7A99805DFFB8}" destId="{020EA9FD-58DB-4A91-8A38-B1E5686BCDFC}" srcOrd="0" destOrd="0" presId="urn:microsoft.com/office/officeart/2005/8/layout/vProcess5"/>
    <dgm:cxn modelId="{A5220AD9-C39A-4E96-AD96-CFF8B913C59F}" type="presOf" srcId="{DD0D3E70-170C-4F17-A56B-0EEE87F59BE8}" destId="{A5747769-370E-41B4-995D-41B41E9A5076}" srcOrd="0" destOrd="0" presId="urn:microsoft.com/office/officeart/2005/8/layout/vProcess5"/>
    <dgm:cxn modelId="{7D0531DE-F51E-45D1-B3EB-576C2631F9C4}" type="presOf" srcId="{F45F75E2-5038-4E49-9B14-4A65EE745DA2}" destId="{E4CD6FB6-E8C5-4576-A1D6-247771A44E0C}" srcOrd="0" destOrd="0" presId="urn:microsoft.com/office/officeart/2005/8/layout/vProcess5"/>
    <dgm:cxn modelId="{ECB07BDF-BD65-4209-AECC-55E4DEB104E1}" type="presOf" srcId="{833C2CE3-9FA0-425E-9A38-1C644620D529}" destId="{CD4BA75F-CCF2-4B2E-8B45-20FD501723BE}" srcOrd="0" destOrd="0" presId="urn:microsoft.com/office/officeart/2005/8/layout/vProcess5"/>
    <dgm:cxn modelId="{B171A5E3-A36B-46B7-8E21-F5B7251DDB43}" type="presOf" srcId="{BD6B2B02-6451-4A20-A8C2-86932CD54B42}" destId="{3934044D-958D-4C83-8EDE-D711732C531D}" srcOrd="0" destOrd="0" presId="urn:microsoft.com/office/officeart/2005/8/layout/vProcess5"/>
    <dgm:cxn modelId="{16D5CBEF-40DB-4E28-8080-AC97F8345327}" srcId="{C5332111-CDB8-47E3-9F8E-7D0B0C1376C2}" destId="{F45F75E2-5038-4E49-9B14-4A65EE745DA2}" srcOrd="3" destOrd="0" parTransId="{403F362A-7558-4620-A539-3686F099768A}" sibTransId="{BD6B2B02-6451-4A20-A8C2-86932CD54B42}"/>
    <dgm:cxn modelId="{A8684413-6443-4CAE-867A-C6F483E5505A}" type="presParOf" srcId="{84114FE0-2F70-4515-A60B-14508439E6CA}" destId="{654923E8-902C-4B28-8AE7-13CA06B417AD}" srcOrd="0" destOrd="0" presId="urn:microsoft.com/office/officeart/2005/8/layout/vProcess5"/>
    <dgm:cxn modelId="{DA245C53-48B3-44A1-82A3-81AD48A9A2E9}" type="presParOf" srcId="{84114FE0-2F70-4515-A60B-14508439E6CA}" destId="{CD4BA75F-CCF2-4B2E-8B45-20FD501723BE}" srcOrd="1" destOrd="0" presId="urn:microsoft.com/office/officeart/2005/8/layout/vProcess5"/>
    <dgm:cxn modelId="{97C98371-382B-4B9E-925F-E57F8E00CF35}" type="presParOf" srcId="{84114FE0-2F70-4515-A60B-14508439E6CA}" destId="{3A8BB53C-C48D-4DB3-9530-EE0531129CD1}" srcOrd="2" destOrd="0" presId="urn:microsoft.com/office/officeart/2005/8/layout/vProcess5"/>
    <dgm:cxn modelId="{4B6129D7-3343-4536-8A0F-C3EAB964AA4D}" type="presParOf" srcId="{84114FE0-2F70-4515-A60B-14508439E6CA}" destId="{A5747769-370E-41B4-995D-41B41E9A5076}" srcOrd="3" destOrd="0" presId="urn:microsoft.com/office/officeart/2005/8/layout/vProcess5"/>
    <dgm:cxn modelId="{440D2BA9-F4E8-4E87-9595-A4D0305E4EC1}" type="presParOf" srcId="{84114FE0-2F70-4515-A60B-14508439E6CA}" destId="{E4CD6FB6-E8C5-4576-A1D6-247771A44E0C}" srcOrd="4" destOrd="0" presId="urn:microsoft.com/office/officeart/2005/8/layout/vProcess5"/>
    <dgm:cxn modelId="{E18D4C26-7EB6-4302-9A11-5BDD05BDE5B3}" type="presParOf" srcId="{84114FE0-2F70-4515-A60B-14508439E6CA}" destId="{020EA9FD-58DB-4A91-8A38-B1E5686BCDFC}" srcOrd="5" destOrd="0" presId="urn:microsoft.com/office/officeart/2005/8/layout/vProcess5"/>
    <dgm:cxn modelId="{A22E9011-A626-4335-86B6-48AA1EBDD217}" type="presParOf" srcId="{84114FE0-2F70-4515-A60B-14508439E6CA}" destId="{437B9FD2-EE14-4983-89BF-4D5658A0C1D0}" srcOrd="6" destOrd="0" presId="urn:microsoft.com/office/officeart/2005/8/layout/vProcess5"/>
    <dgm:cxn modelId="{61675D05-1628-4FE6-AEE1-1670AFA4B6C5}" type="presParOf" srcId="{84114FE0-2F70-4515-A60B-14508439E6CA}" destId="{533329A9-5BF9-4A9D-B33B-E21AD3839AE9}" srcOrd="7" destOrd="0" presId="urn:microsoft.com/office/officeart/2005/8/layout/vProcess5"/>
    <dgm:cxn modelId="{F846EA07-30FE-46A6-86DD-448C3223D199}" type="presParOf" srcId="{84114FE0-2F70-4515-A60B-14508439E6CA}" destId="{CB48B84C-8739-417C-BB53-724E18BC44B6}" srcOrd="8" destOrd="0" presId="urn:microsoft.com/office/officeart/2005/8/layout/vProcess5"/>
    <dgm:cxn modelId="{C71BCF09-9E26-4E5A-90DB-71FC06A0F1CB}" type="presParOf" srcId="{84114FE0-2F70-4515-A60B-14508439E6CA}" destId="{3934044D-958D-4C83-8EDE-D711732C531D}" srcOrd="9" destOrd="0" presId="urn:microsoft.com/office/officeart/2005/8/layout/vProcess5"/>
    <dgm:cxn modelId="{7615DB12-7CB0-44AF-8A07-27B40B36A266}" type="presParOf" srcId="{84114FE0-2F70-4515-A60B-14508439E6CA}" destId="{C44EF153-7BC9-490F-A6D6-76CDDE5FB45E}" srcOrd="10" destOrd="0" presId="urn:microsoft.com/office/officeart/2005/8/layout/vProcess5"/>
    <dgm:cxn modelId="{34FEC940-37D9-424F-9518-B0D550917C25}" type="presParOf" srcId="{84114FE0-2F70-4515-A60B-14508439E6CA}" destId="{883D69F9-B0AE-491F-A97C-58D8C2178A28}" srcOrd="11" destOrd="0" presId="urn:microsoft.com/office/officeart/2005/8/layout/vProcess5"/>
    <dgm:cxn modelId="{8ACDF821-64FA-4205-A461-6BFCF97DAA9B}" type="presParOf" srcId="{84114FE0-2F70-4515-A60B-14508439E6CA}" destId="{6049557C-58D7-4CE1-9694-AF199F0EC50E}" srcOrd="12" destOrd="0" presId="urn:microsoft.com/office/officeart/2005/8/layout/vProcess5"/>
    <dgm:cxn modelId="{F213AAB0-CDC8-4AA6-B8C3-12D3009D4B23}" type="presParOf" srcId="{84114FE0-2F70-4515-A60B-14508439E6CA}" destId="{58B95B9A-E082-4CFE-A63D-BE6329CAA902}" srcOrd="13" destOrd="0" presId="urn:microsoft.com/office/officeart/2005/8/layout/vProcess5"/>
    <dgm:cxn modelId="{0C16A608-F3A3-4066-BD52-0DE96F099CC9}" type="presParOf" srcId="{84114FE0-2F70-4515-A60B-14508439E6CA}" destId="{CF3BA6DA-F38E-45F4-88CE-EED25D862F3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AF09E6-48FD-4AB5-9D13-8E0EB40D60BD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2C3CF24-DCC4-4917-9447-144B3CBEB66B}">
      <dgm:prSet/>
      <dgm:spPr/>
      <dgm:t>
        <a:bodyPr/>
        <a:lstStyle/>
        <a:p>
          <a:r>
            <a:rPr lang="en-GB" dirty="0"/>
            <a:t>Biological model: Focus on diagnosis, medication, and clinical treatment(Care Learning,2024)</a:t>
          </a:r>
          <a:endParaRPr lang="en-US" dirty="0"/>
        </a:p>
      </dgm:t>
    </dgm:pt>
    <dgm:pt modelId="{1D8564DA-D97F-4D44-AC00-8673AF039689}" type="parTrans" cxnId="{A42C7A02-6C43-4677-A80C-A1B0EF76E022}">
      <dgm:prSet/>
      <dgm:spPr/>
      <dgm:t>
        <a:bodyPr/>
        <a:lstStyle/>
        <a:p>
          <a:endParaRPr lang="en-US"/>
        </a:p>
      </dgm:t>
    </dgm:pt>
    <dgm:pt modelId="{5C7A520B-A395-4973-ACCA-30270CE044B4}" type="sibTrans" cxnId="{A42C7A02-6C43-4677-A80C-A1B0EF76E022}">
      <dgm:prSet/>
      <dgm:spPr/>
      <dgm:t>
        <a:bodyPr/>
        <a:lstStyle/>
        <a:p>
          <a:endParaRPr lang="en-US"/>
        </a:p>
      </dgm:t>
    </dgm:pt>
    <dgm:pt modelId="{3C1BECE7-69AD-4479-898F-B53E5F10FDAC}">
      <dgm:prSet/>
      <dgm:spPr/>
      <dgm:t>
        <a:bodyPr/>
        <a:lstStyle/>
        <a:p>
          <a:r>
            <a:rPr lang="en-GB"/>
            <a:t>Psychological model: Focus Counselling, psychotherapy, and behaviour change</a:t>
          </a:r>
          <a:endParaRPr lang="en-US"/>
        </a:p>
      </dgm:t>
    </dgm:pt>
    <dgm:pt modelId="{2F05ACC9-B2B3-4953-9307-9F334E8FE45E}" type="parTrans" cxnId="{6574561E-9F53-4519-B3F2-9F9AB16B5D2C}">
      <dgm:prSet/>
      <dgm:spPr/>
      <dgm:t>
        <a:bodyPr/>
        <a:lstStyle/>
        <a:p>
          <a:endParaRPr lang="en-US"/>
        </a:p>
      </dgm:t>
    </dgm:pt>
    <dgm:pt modelId="{2959A342-A012-42A2-8FBA-527AF32D4B25}" type="sibTrans" cxnId="{6574561E-9F53-4519-B3F2-9F9AB16B5D2C}">
      <dgm:prSet/>
      <dgm:spPr/>
      <dgm:t>
        <a:bodyPr/>
        <a:lstStyle/>
        <a:p>
          <a:endParaRPr lang="en-US"/>
        </a:p>
      </dgm:t>
    </dgm:pt>
    <dgm:pt modelId="{6241A686-E3D7-4180-9815-2C35DD6A2ADA}">
      <dgm:prSet/>
      <dgm:spPr/>
      <dgm:t>
        <a:bodyPr/>
        <a:lstStyle/>
        <a:p>
          <a:r>
            <a:rPr lang="en-GB"/>
            <a:t>Social model: focus on inequality, housing, education, and community support</a:t>
          </a:r>
          <a:endParaRPr lang="en-US"/>
        </a:p>
      </dgm:t>
    </dgm:pt>
    <dgm:pt modelId="{30172B62-5936-4C24-A2F2-A735D6E54EB6}" type="parTrans" cxnId="{132B8FCB-2DC6-4131-9AB9-E7F7E90C8B02}">
      <dgm:prSet/>
      <dgm:spPr/>
      <dgm:t>
        <a:bodyPr/>
        <a:lstStyle/>
        <a:p>
          <a:endParaRPr lang="en-US"/>
        </a:p>
      </dgm:t>
    </dgm:pt>
    <dgm:pt modelId="{8C1FFD96-F6F3-49B2-B395-D7E9AE4E860E}" type="sibTrans" cxnId="{132B8FCB-2DC6-4131-9AB9-E7F7E90C8B02}">
      <dgm:prSet/>
      <dgm:spPr/>
      <dgm:t>
        <a:bodyPr/>
        <a:lstStyle/>
        <a:p>
          <a:endParaRPr lang="en-US"/>
        </a:p>
      </dgm:t>
    </dgm:pt>
    <dgm:pt modelId="{832B2FB7-50AB-4393-878E-7C11385B0AE2}">
      <dgm:prSet/>
      <dgm:spPr/>
      <dgm:t>
        <a:bodyPr/>
        <a:lstStyle/>
        <a:p>
          <a:r>
            <a:rPr lang="en-GB"/>
            <a:t>Biopsychosocial Approach encourages person-centred, holistic, and multidisciplinary care</a:t>
          </a:r>
          <a:endParaRPr lang="en-US"/>
        </a:p>
      </dgm:t>
    </dgm:pt>
    <dgm:pt modelId="{23712965-8955-479B-B1CF-F22FB80CB600}" type="parTrans" cxnId="{D82D8476-35FC-4861-9C5B-A9CEB7B1CE6F}">
      <dgm:prSet/>
      <dgm:spPr/>
      <dgm:t>
        <a:bodyPr/>
        <a:lstStyle/>
        <a:p>
          <a:endParaRPr lang="en-US"/>
        </a:p>
      </dgm:t>
    </dgm:pt>
    <dgm:pt modelId="{010E4DB5-E8D4-4B28-9CB4-4E8C23D7EE08}" type="sibTrans" cxnId="{D82D8476-35FC-4861-9C5B-A9CEB7B1CE6F}">
      <dgm:prSet/>
      <dgm:spPr/>
      <dgm:t>
        <a:bodyPr/>
        <a:lstStyle/>
        <a:p>
          <a:endParaRPr lang="en-US"/>
        </a:p>
      </dgm:t>
    </dgm:pt>
    <dgm:pt modelId="{4B4166F5-CEA4-4480-8A01-B42B1B753543}">
      <dgm:prSet/>
      <dgm:spPr/>
      <dgm:t>
        <a:bodyPr/>
        <a:lstStyle/>
        <a:p>
          <a:r>
            <a:rPr lang="en-GB"/>
            <a:t>These models collectively support SDG 3 by promoting integrated, person-centred healthcare that addresses physical illness, mental health, and social determinants, thereby improving health outcomes and reducing inequalities</a:t>
          </a:r>
          <a:endParaRPr lang="en-US"/>
        </a:p>
      </dgm:t>
    </dgm:pt>
    <dgm:pt modelId="{8B444738-BFD2-400C-AED8-BED6D108383F}" type="parTrans" cxnId="{BC082CB1-EB52-4D67-87EB-52EBB8785512}">
      <dgm:prSet/>
      <dgm:spPr/>
      <dgm:t>
        <a:bodyPr/>
        <a:lstStyle/>
        <a:p>
          <a:endParaRPr lang="en-US"/>
        </a:p>
      </dgm:t>
    </dgm:pt>
    <dgm:pt modelId="{316191A5-86CE-4A55-ACD0-86254A0E3AF2}" type="sibTrans" cxnId="{BC082CB1-EB52-4D67-87EB-52EBB8785512}">
      <dgm:prSet/>
      <dgm:spPr/>
      <dgm:t>
        <a:bodyPr/>
        <a:lstStyle/>
        <a:p>
          <a:endParaRPr lang="en-US"/>
        </a:p>
      </dgm:t>
    </dgm:pt>
    <dgm:pt modelId="{4E681986-A395-422F-B11A-3AC22CAB4291}" type="pres">
      <dgm:prSet presAssocID="{11AF09E6-48FD-4AB5-9D13-8E0EB40D60BD}" presName="linear" presStyleCnt="0">
        <dgm:presLayoutVars>
          <dgm:animLvl val="lvl"/>
          <dgm:resizeHandles val="exact"/>
        </dgm:presLayoutVars>
      </dgm:prSet>
      <dgm:spPr/>
    </dgm:pt>
    <dgm:pt modelId="{24BB513C-849F-425F-BDE6-6C817FBFFB1D}" type="pres">
      <dgm:prSet presAssocID="{F2C3CF24-DCC4-4917-9447-144B3CBEB66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8738B10-47C5-4E57-9137-80F7CC0E16C6}" type="pres">
      <dgm:prSet presAssocID="{5C7A520B-A395-4973-ACCA-30270CE044B4}" presName="spacer" presStyleCnt="0"/>
      <dgm:spPr/>
    </dgm:pt>
    <dgm:pt modelId="{CB3B724D-D4E1-42EA-845D-BFC71398824F}" type="pres">
      <dgm:prSet presAssocID="{3C1BECE7-69AD-4479-898F-B53E5F10FDA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FE74C39-5773-4F89-80FA-C1DB7CAEBAFF}" type="pres">
      <dgm:prSet presAssocID="{2959A342-A012-42A2-8FBA-527AF32D4B25}" presName="spacer" presStyleCnt="0"/>
      <dgm:spPr/>
    </dgm:pt>
    <dgm:pt modelId="{42953F2F-9800-4927-8B05-FE095BEA0AA6}" type="pres">
      <dgm:prSet presAssocID="{6241A686-E3D7-4180-9815-2C35DD6A2AD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F3C84B6-45CB-42AE-91DB-87D13561A915}" type="pres">
      <dgm:prSet presAssocID="{8C1FFD96-F6F3-49B2-B395-D7E9AE4E860E}" presName="spacer" presStyleCnt="0"/>
      <dgm:spPr/>
    </dgm:pt>
    <dgm:pt modelId="{1FDD55CC-566B-408B-B3C1-3CA0FDE7F22A}" type="pres">
      <dgm:prSet presAssocID="{832B2FB7-50AB-4393-878E-7C11385B0AE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49950CE-E07A-4F1B-B281-1871F4B2F778}" type="pres">
      <dgm:prSet presAssocID="{010E4DB5-E8D4-4B28-9CB4-4E8C23D7EE08}" presName="spacer" presStyleCnt="0"/>
      <dgm:spPr/>
    </dgm:pt>
    <dgm:pt modelId="{52C595BB-44B3-44BE-9609-C26419830ABA}" type="pres">
      <dgm:prSet presAssocID="{4B4166F5-CEA4-4480-8A01-B42B1B75354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42C7A02-6C43-4677-A80C-A1B0EF76E022}" srcId="{11AF09E6-48FD-4AB5-9D13-8E0EB40D60BD}" destId="{F2C3CF24-DCC4-4917-9447-144B3CBEB66B}" srcOrd="0" destOrd="0" parTransId="{1D8564DA-D97F-4D44-AC00-8673AF039689}" sibTransId="{5C7A520B-A395-4973-ACCA-30270CE044B4}"/>
    <dgm:cxn modelId="{7B549214-046E-4D1D-B538-045B4282300D}" type="presOf" srcId="{F2C3CF24-DCC4-4917-9447-144B3CBEB66B}" destId="{24BB513C-849F-425F-BDE6-6C817FBFFB1D}" srcOrd="0" destOrd="0" presId="urn:microsoft.com/office/officeart/2005/8/layout/vList2"/>
    <dgm:cxn modelId="{6574561E-9F53-4519-B3F2-9F9AB16B5D2C}" srcId="{11AF09E6-48FD-4AB5-9D13-8E0EB40D60BD}" destId="{3C1BECE7-69AD-4479-898F-B53E5F10FDAC}" srcOrd="1" destOrd="0" parTransId="{2F05ACC9-B2B3-4953-9307-9F334E8FE45E}" sibTransId="{2959A342-A012-42A2-8FBA-527AF32D4B25}"/>
    <dgm:cxn modelId="{567D2646-A2E2-4968-89AF-AC6B2996E650}" type="presOf" srcId="{3C1BECE7-69AD-4479-898F-B53E5F10FDAC}" destId="{CB3B724D-D4E1-42EA-845D-BFC71398824F}" srcOrd="0" destOrd="0" presId="urn:microsoft.com/office/officeart/2005/8/layout/vList2"/>
    <dgm:cxn modelId="{D82D8476-35FC-4861-9C5B-A9CEB7B1CE6F}" srcId="{11AF09E6-48FD-4AB5-9D13-8E0EB40D60BD}" destId="{832B2FB7-50AB-4393-878E-7C11385B0AE2}" srcOrd="3" destOrd="0" parTransId="{23712965-8955-479B-B1CF-F22FB80CB600}" sibTransId="{010E4DB5-E8D4-4B28-9CB4-4E8C23D7EE08}"/>
    <dgm:cxn modelId="{B5251C81-BDFB-41A9-AC41-2122BAD5DA87}" type="presOf" srcId="{6241A686-E3D7-4180-9815-2C35DD6A2ADA}" destId="{42953F2F-9800-4927-8B05-FE095BEA0AA6}" srcOrd="0" destOrd="0" presId="urn:microsoft.com/office/officeart/2005/8/layout/vList2"/>
    <dgm:cxn modelId="{77C9E794-8302-4891-AAE8-B50D4FAB067E}" type="presOf" srcId="{832B2FB7-50AB-4393-878E-7C11385B0AE2}" destId="{1FDD55CC-566B-408B-B3C1-3CA0FDE7F22A}" srcOrd="0" destOrd="0" presId="urn:microsoft.com/office/officeart/2005/8/layout/vList2"/>
    <dgm:cxn modelId="{BC082CB1-EB52-4D67-87EB-52EBB8785512}" srcId="{11AF09E6-48FD-4AB5-9D13-8E0EB40D60BD}" destId="{4B4166F5-CEA4-4480-8A01-B42B1B753543}" srcOrd="4" destOrd="0" parTransId="{8B444738-BFD2-400C-AED8-BED6D108383F}" sibTransId="{316191A5-86CE-4A55-ACD0-86254A0E3AF2}"/>
    <dgm:cxn modelId="{DF7207C8-105F-4549-8D83-BF685CF2D284}" type="presOf" srcId="{4B4166F5-CEA4-4480-8A01-B42B1B753543}" destId="{52C595BB-44B3-44BE-9609-C26419830ABA}" srcOrd="0" destOrd="0" presId="urn:microsoft.com/office/officeart/2005/8/layout/vList2"/>
    <dgm:cxn modelId="{132B8FCB-2DC6-4131-9AB9-E7F7E90C8B02}" srcId="{11AF09E6-48FD-4AB5-9D13-8E0EB40D60BD}" destId="{6241A686-E3D7-4180-9815-2C35DD6A2ADA}" srcOrd="2" destOrd="0" parTransId="{30172B62-5936-4C24-A2F2-A735D6E54EB6}" sibTransId="{8C1FFD96-F6F3-49B2-B395-D7E9AE4E860E}"/>
    <dgm:cxn modelId="{48243FD0-947B-43D3-B0CD-F411943AD94E}" type="presOf" srcId="{11AF09E6-48FD-4AB5-9D13-8E0EB40D60BD}" destId="{4E681986-A395-422F-B11A-3AC22CAB4291}" srcOrd="0" destOrd="0" presId="urn:microsoft.com/office/officeart/2005/8/layout/vList2"/>
    <dgm:cxn modelId="{AA3897EC-5D4F-49F0-83AF-2F4415A8ED68}" type="presParOf" srcId="{4E681986-A395-422F-B11A-3AC22CAB4291}" destId="{24BB513C-849F-425F-BDE6-6C817FBFFB1D}" srcOrd="0" destOrd="0" presId="urn:microsoft.com/office/officeart/2005/8/layout/vList2"/>
    <dgm:cxn modelId="{F1CBFEDA-2B04-4CB8-9473-54912E0C0EA9}" type="presParOf" srcId="{4E681986-A395-422F-B11A-3AC22CAB4291}" destId="{98738B10-47C5-4E57-9137-80F7CC0E16C6}" srcOrd="1" destOrd="0" presId="urn:microsoft.com/office/officeart/2005/8/layout/vList2"/>
    <dgm:cxn modelId="{304FE605-B66D-4EF5-B383-4A282EC2255E}" type="presParOf" srcId="{4E681986-A395-422F-B11A-3AC22CAB4291}" destId="{CB3B724D-D4E1-42EA-845D-BFC71398824F}" srcOrd="2" destOrd="0" presId="urn:microsoft.com/office/officeart/2005/8/layout/vList2"/>
    <dgm:cxn modelId="{6D0950AB-4247-458E-BC45-A279759D89E1}" type="presParOf" srcId="{4E681986-A395-422F-B11A-3AC22CAB4291}" destId="{CFE74C39-5773-4F89-80FA-C1DB7CAEBAFF}" srcOrd="3" destOrd="0" presId="urn:microsoft.com/office/officeart/2005/8/layout/vList2"/>
    <dgm:cxn modelId="{87A8B225-077A-450B-8324-613F6B85610D}" type="presParOf" srcId="{4E681986-A395-422F-B11A-3AC22CAB4291}" destId="{42953F2F-9800-4927-8B05-FE095BEA0AA6}" srcOrd="4" destOrd="0" presId="urn:microsoft.com/office/officeart/2005/8/layout/vList2"/>
    <dgm:cxn modelId="{6DF4B638-094B-4B08-8837-8D0E704A7B7A}" type="presParOf" srcId="{4E681986-A395-422F-B11A-3AC22CAB4291}" destId="{BF3C84B6-45CB-42AE-91DB-87D13561A915}" srcOrd="5" destOrd="0" presId="urn:microsoft.com/office/officeart/2005/8/layout/vList2"/>
    <dgm:cxn modelId="{999E8BDF-CBB9-4984-8BF8-61497B891B49}" type="presParOf" srcId="{4E681986-A395-422F-B11A-3AC22CAB4291}" destId="{1FDD55CC-566B-408B-B3C1-3CA0FDE7F22A}" srcOrd="6" destOrd="0" presId="urn:microsoft.com/office/officeart/2005/8/layout/vList2"/>
    <dgm:cxn modelId="{75D499FD-4754-42D4-BCD5-478A4C20A5BA}" type="presParOf" srcId="{4E681986-A395-422F-B11A-3AC22CAB4291}" destId="{249950CE-E07A-4F1B-B281-1871F4B2F778}" srcOrd="7" destOrd="0" presId="urn:microsoft.com/office/officeart/2005/8/layout/vList2"/>
    <dgm:cxn modelId="{78C616C9-923E-4550-AF92-48FEA158A2E0}" type="presParOf" srcId="{4E681986-A395-422F-B11A-3AC22CAB4291}" destId="{52C595BB-44B3-44BE-9609-C26419830AB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BDD29D-CC38-4366-9D37-D855606E4D86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DB9AE58-6CE2-4EC1-B42F-46FEB8A27AAD}">
      <dgm:prSet/>
      <dgm:spPr/>
      <dgm:t>
        <a:bodyPr/>
        <a:lstStyle/>
        <a:p>
          <a:r>
            <a:rPr lang="en-GB"/>
            <a:t>The SDGs recognise that health is influenced by wider social determinants, for example: Poverty, education, housing, and environment (Solar and Irwin, 2010). </a:t>
          </a:r>
          <a:r>
            <a:rPr lang="en-GB" dirty="0"/>
            <a:t>This means improving health requires coordinated action across sectors, not just within health services. The goals are: </a:t>
          </a:r>
          <a:endParaRPr lang="en-US" dirty="0"/>
        </a:p>
      </dgm:t>
    </dgm:pt>
    <dgm:pt modelId="{F7242E4F-2FDE-4B32-BDE6-2102553DEE74}" type="parTrans" cxnId="{BFD346FC-931A-42EB-A39C-F875F39E84EB}">
      <dgm:prSet/>
      <dgm:spPr/>
      <dgm:t>
        <a:bodyPr/>
        <a:lstStyle/>
        <a:p>
          <a:endParaRPr lang="en-US"/>
        </a:p>
      </dgm:t>
    </dgm:pt>
    <dgm:pt modelId="{ED0A2AE9-0EE8-4BBB-B8E2-C4D88768CC65}" type="sibTrans" cxnId="{BFD346FC-931A-42EB-A39C-F875F39E84EB}">
      <dgm:prSet/>
      <dgm:spPr/>
      <dgm:t>
        <a:bodyPr/>
        <a:lstStyle/>
        <a:p>
          <a:endParaRPr lang="en-US"/>
        </a:p>
      </dgm:t>
    </dgm:pt>
    <dgm:pt modelId="{8B3EA200-85E7-4993-A69C-3F7506B61DFF}">
      <dgm:prSet/>
      <dgm:spPr/>
      <dgm:t>
        <a:bodyPr/>
        <a:lstStyle/>
        <a:p>
          <a:r>
            <a:rPr lang="en-GB"/>
            <a:t>Promote prevention rather than just treatment</a:t>
          </a:r>
          <a:endParaRPr lang="en-US"/>
        </a:p>
      </dgm:t>
    </dgm:pt>
    <dgm:pt modelId="{8F1EB7E4-CBEE-4DF1-B192-F27F63914FC2}" type="parTrans" cxnId="{9E90D504-E1B7-4223-9164-207B5E13A818}">
      <dgm:prSet/>
      <dgm:spPr/>
      <dgm:t>
        <a:bodyPr/>
        <a:lstStyle/>
        <a:p>
          <a:endParaRPr lang="en-US"/>
        </a:p>
      </dgm:t>
    </dgm:pt>
    <dgm:pt modelId="{B66801E5-C2D3-4C4B-909B-764D82A0511F}" type="sibTrans" cxnId="{9E90D504-E1B7-4223-9164-207B5E13A818}">
      <dgm:prSet/>
      <dgm:spPr/>
      <dgm:t>
        <a:bodyPr/>
        <a:lstStyle/>
        <a:p>
          <a:endParaRPr lang="en-US"/>
        </a:p>
      </dgm:t>
    </dgm:pt>
    <dgm:pt modelId="{2880ECB5-F2EE-47AF-9883-DC9352DCB9AA}">
      <dgm:prSet/>
      <dgm:spPr/>
      <dgm:t>
        <a:bodyPr/>
        <a:lstStyle/>
        <a:p>
          <a:r>
            <a:rPr lang="en-GB"/>
            <a:t>Address health inequalities</a:t>
          </a:r>
          <a:endParaRPr lang="en-US"/>
        </a:p>
      </dgm:t>
    </dgm:pt>
    <dgm:pt modelId="{3CB0B75D-9680-4EC8-BAA6-91D900542995}" type="parTrans" cxnId="{92973F80-2377-4F56-B803-5BAE2506CE0D}">
      <dgm:prSet/>
      <dgm:spPr/>
      <dgm:t>
        <a:bodyPr/>
        <a:lstStyle/>
        <a:p>
          <a:endParaRPr lang="en-US"/>
        </a:p>
      </dgm:t>
    </dgm:pt>
    <dgm:pt modelId="{F2CB3BC1-010D-4D9F-8B68-5B59AE6600A2}" type="sibTrans" cxnId="{92973F80-2377-4F56-B803-5BAE2506CE0D}">
      <dgm:prSet/>
      <dgm:spPr/>
      <dgm:t>
        <a:bodyPr/>
        <a:lstStyle/>
        <a:p>
          <a:endParaRPr lang="en-US"/>
        </a:p>
      </dgm:t>
    </dgm:pt>
    <dgm:pt modelId="{5E279006-37B1-4639-AC9E-90CA2167B223}">
      <dgm:prSet/>
      <dgm:spPr/>
      <dgm:t>
        <a:bodyPr/>
        <a:lstStyle/>
        <a:p>
          <a:r>
            <a:rPr lang="en-GB"/>
            <a:t>Encourage a sustainable, long-term health system(UN, 2015) </a:t>
          </a:r>
          <a:endParaRPr lang="en-US"/>
        </a:p>
      </dgm:t>
    </dgm:pt>
    <dgm:pt modelId="{EBD6660C-B53E-4F86-9985-474C943615D4}" type="parTrans" cxnId="{6402F157-E82C-4579-9703-0F6464822730}">
      <dgm:prSet/>
      <dgm:spPr/>
      <dgm:t>
        <a:bodyPr/>
        <a:lstStyle/>
        <a:p>
          <a:endParaRPr lang="en-US"/>
        </a:p>
      </dgm:t>
    </dgm:pt>
    <dgm:pt modelId="{5ED57B13-B78B-438E-A5E4-B2210EB7899E}" type="sibTrans" cxnId="{6402F157-E82C-4579-9703-0F6464822730}">
      <dgm:prSet/>
      <dgm:spPr/>
      <dgm:t>
        <a:bodyPr/>
        <a:lstStyle/>
        <a:p>
          <a:endParaRPr lang="en-US"/>
        </a:p>
      </dgm:t>
    </dgm:pt>
    <dgm:pt modelId="{2922B869-3C82-4851-9BAA-C856FA6FE2B2}" type="pres">
      <dgm:prSet presAssocID="{78BDD29D-CC38-4366-9D37-D855606E4D86}" presName="Name0" presStyleCnt="0">
        <dgm:presLayoutVars>
          <dgm:dir/>
          <dgm:animLvl val="lvl"/>
          <dgm:resizeHandles val="exact"/>
        </dgm:presLayoutVars>
      </dgm:prSet>
      <dgm:spPr/>
    </dgm:pt>
    <dgm:pt modelId="{9336EAFF-333E-4257-86C8-A2FBE147EE8E}" type="pres">
      <dgm:prSet presAssocID="{3DB9AE58-6CE2-4EC1-B42F-46FEB8A27AAD}" presName="boxAndChildren" presStyleCnt="0"/>
      <dgm:spPr/>
    </dgm:pt>
    <dgm:pt modelId="{5DFD3134-B281-44D6-BAB5-1811FFF34C0E}" type="pres">
      <dgm:prSet presAssocID="{3DB9AE58-6CE2-4EC1-B42F-46FEB8A27AAD}" presName="parentTextBox" presStyleLbl="node1" presStyleIdx="0" presStyleCnt="1"/>
      <dgm:spPr/>
    </dgm:pt>
    <dgm:pt modelId="{1C69004D-43BB-449A-9ED4-5A7A16873BC8}" type="pres">
      <dgm:prSet presAssocID="{3DB9AE58-6CE2-4EC1-B42F-46FEB8A27AAD}" presName="entireBox" presStyleLbl="node1" presStyleIdx="0" presStyleCnt="1"/>
      <dgm:spPr/>
    </dgm:pt>
    <dgm:pt modelId="{AB23ED22-A61D-435E-8F8B-5F3669E1EBBB}" type="pres">
      <dgm:prSet presAssocID="{3DB9AE58-6CE2-4EC1-B42F-46FEB8A27AAD}" presName="descendantBox" presStyleCnt="0"/>
      <dgm:spPr/>
    </dgm:pt>
    <dgm:pt modelId="{6A0B716F-8D56-48F4-A77A-1176231957C2}" type="pres">
      <dgm:prSet presAssocID="{8B3EA200-85E7-4993-A69C-3F7506B61DFF}" presName="childTextBox" presStyleLbl="fgAccFollowNode1" presStyleIdx="0" presStyleCnt="3">
        <dgm:presLayoutVars>
          <dgm:bulletEnabled val="1"/>
        </dgm:presLayoutVars>
      </dgm:prSet>
      <dgm:spPr/>
    </dgm:pt>
    <dgm:pt modelId="{DA524404-84D3-4E38-B91F-BA3D09182AA1}" type="pres">
      <dgm:prSet presAssocID="{2880ECB5-F2EE-47AF-9883-DC9352DCB9AA}" presName="childTextBox" presStyleLbl="fgAccFollowNode1" presStyleIdx="1" presStyleCnt="3">
        <dgm:presLayoutVars>
          <dgm:bulletEnabled val="1"/>
        </dgm:presLayoutVars>
      </dgm:prSet>
      <dgm:spPr/>
    </dgm:pt>
    <dgm:pt modelId="{D1891D2E-F946-4746-879F-FC5379C6822A}" type="pres">
      <dgm:prSet presAssocID="{5E279006-37B1-4639-AC9E-90CA2167B223}" presName="childTextBox" presStyleLbl="fgAccFollowNode1" presStyleIdx="2" presStyleCnt="3">
        <dgm:presLayoutVars>
          <dgm:bulletEnabled val="1"/>
        </dgm:presLayoutVars>
      </dgm:prSet>
      <dgm:spPr/>
    </dgm:pt>
  </dgm:ptLst>
  <dgm:cxnLst>
    <dgm:cxn modelId="{9E90D504-E1B7-4223-9164-207B5E13A818}" srcId="{3DB9AE58-6CE2-4EC1-B42F-46FEB8A27AAD}" destId="{8B3EA200-85E7-4993-A69C-3F7506B61DFF}" srcOrd="0" destOrd="0" parTransId="{8F1EB7E4-CBEE-4DF1-B192-F27F63914FC2}" sibTransId="{B66801E5-C2D3-4C4B-909B-764D82A0511F}"/>
    <dgm:cxn modelId="{C01C5721-0784-4606-A06D-040E35A8EB96}" type="presOf" srcId="{78BDD29D-CC38-4366-9D37-D855606E4D86}" destId="{2922B869-3C82-4851-9BAA-C856FA6FE2B2}" srcOrd="0" destOrd="0" presId="urn:microsoft.com/office/officeart/2005/8/layout/process4"/>
    <dgm:cxn modelId="{50032A26-1547-4B99-91EC-8840ED788445}" type="presOf" srcId="{5E279006-37B1-4639-AC9E-90CA2167B223}" destId="{D1891D2E-F946-4746-879F-FC5379C6822A}" srcOrd="0" destOrd="0" presId="urn:microsoft.com/office/officeart/2005/8/layout/process4"/>
    <dgm:cxn modelId="{133BB33F-866C-424D-A7C0-98EC9323085B}" type="presOf" srcId="{2880ECB5-F2EE-47AF-9883-DC9352DCB9AA}" destId="{DA524404-84D3-4E38-B91F-BA3D09182AA1}" srcOrd="0" destOrd="0" presId="urn:microsoft.com/office/officeart/2005/8/layout/process4"/>
    <dgm:cxn modelId="{57CD8C62-66A5-496D-829E-F57661E0A77D}" type="presOf" srcId="{3DB9AE58-6CE2-4EC1-B42F-46FEB8A27AAD}" destId="{5DFD3134-B281-44D6-BAB5-1811FFF34C0E}" srcOrd="0" destOrd="0" presId="urn:microsoft.com/office/officeart/2005/8/layout/process4"/>
    <dgm:cxn modelId="{9F637C6A-C303-4B67-8E1E-43D62FE407E8}" type="presOf" srcId="{3DB9AE58-6CE2-4EC1-B42F-46FEB8A27AAD}" destId="{1C69004D-43BB-449A-9ED4-5A7A16873BC8}" srcOrd="1" destOrd="0" presId="urn:microsoft.com/office/officeart/2005/8/layout/process4"/>
    <dgm:cxn modelId="{6402F157-E82C-4579-9703-0F6464822730}" srcId="{3DB9AE58-6CE2-4EC1-B42F-46FEB8A27AAD}" destId="{5E279006-37B1-4639-AC9E-90CA2167B223}" srcOrd="2" destOrd="0" parTransId="{EBD6660C-B53E-4F86-9985-474C943615D4}" sibTransId="{5ED57B13-B78B-438E-A5E4-B2210EB7899E}"/>
    <dgm:cxn modelId="{92973F80-2377-4F56-B803-5BAE2506CE0D}" srcId="{3DB9AE58-6CE2-4EC1-B42F-46FEB8A27AAD}" destId="{2880ECB5-F2EE-47AF-9883-DC9352DCB9AA}" srcOrd="1" destOrd="0" parTransId="{3CB0B75D-9680-4EC8-BAA6-91D900542995}" sibTransId="{F2CB3BC1-010D-4D9F-8B68-5B59AE6600A2}"/>
    <dgm:cxn modelId="{E6CB00CB-8EEE-4C1D-BB27-CDD0115C6FEC}" type="presOf" srcId="{8B3EA200-85E7-4993-A69C-3F7506B61DFF}" destId="{6A0B716F-8D56-48F4-A77A-1176231957C2}" srcOrd="0" destOrd="0" presId="urn:microsoft.com/office/officeart/2005/8/layout/process4"/>
    <dgm:cxn modelId="{BFD346FC-931A-42EB-A39C-F875F39E84EB}" srcId="{78BDD29D-CC38-4366-9D37-D855606E4D86}" destId="{3DB9AE58-6CE2-4EC1-B42F-46FEB8A27AAD}" srcOrd="0" destOrd="0" parTransId="{F7242E4F-2FDE-4B32-BDE6-2102553DEE74}" sibTransId="{ED0A2AE9-0EE8-4BBB-B8E2-C4D88768CC65}"/>
    <dgm:cxn modelId="{C5B441F7-352E-4D1D-A291-6253707EF165}" type="presParOf" srcId="{2922B869-3C82-4851-9BAA-C856FA6FE2B2}" destId="{9336EAFF-333E-4257-86C8-A2FBE147EE8E}" srcOrd="0" destOrd="0" presId="urn:microsoft.com/office/officeart/2005/8/layout/process4"/>
    <dgm:cxn modelId="{6EC9B9A0-CF70-41A9-824F-F473B7932A6C}" type="presParOf" srcId="{9336EAFF-333E-4257-86C8-A2FBE147EE8E}" destId="{5DFD3134-B281-44D6-BAB5-1811FFF34C0E}" srcOrd="0" destOrd="0" presId="urn:microsoft.com/office/officeart/2005/8/layout/process4"/>
    <dgm:cxn modelId="{169FE878-DF90-478F-A989-591844B7FA30}" type="presParOf" srcId="{9336EAFF-333E-4257-86C8-A2FBE147EE8E}" destId="{1C69004D-43BB-449A-9ED4-5A7A16873BC8}" srcOrd="1" destOrd="0" presId="urn:microsoft.com/office/officeart/2005/8/layout/process4"/>
    <dgm:cxn modelId="{96A405AD-2329-45FF-989D-FCEF49E4DEBB}" type="presParOf" srcId="{9336EAFF-333E-4257-86C8-A2FBE147EE8E}" destId="{AB23ED22-A61D-435E-8F8B-5F3669E1EBBB}" srcOrd="2" destOrd="0" presId="urn:microsoft.com/office/officeart/2005/8/layout/process4"/>
    <dgm:cxn modelId="{5D04CCE9-BC38-4850-86C6-C80DDDD0B1FB}" type="presParOf" srcId="{AB23ED22-A61D-435E-8F8B-5F3669E1EBBB}" destId="{6A0B716F-8D56-48F4-A77A-1176231957C2}" srcOrd="0" destOrd="0" presId="urn:microsoft.com/office/officeart/2005/8/layout/process4"/>
    <dgm:cxn modelId="{D928C9DD-5E65-45B3-88EF-07179372D42F}" type="presParOf" srcId="{AB23ED22-A61D-435E-8F8B-5F3669E1EBBB}" destId="{DA524404-84D3-4E38-B91F-BA3D09182AA1}" srcOrd="1" destOrd="0" presId="urn:microsoft.com/office/officeart/2005/8/layout/process4"/>
    <dgm:cxn modelId="{7888F762-5D5D-48EC-852A-59955350F4AC}" type="presParOf" srcId="{AB23ED22-A61D-435E-8F8B-5F3669E1EBBB}" destId="{D1891D2E-F946-4746-879F-FC5379C6822A}" srcOrd="2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30F64C5-3430-4588-A228-A164E8C35D1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54AC483-55B5-447E-9A1C-1DC5F35B948F}">
      <dgm:prSet/>
      <dgm:spPr/>
      <dgm:t>
        <a:bodyPr/>
        <a:lstStyle/>
        <a:p>
          <a:r>
            <a:rPr lang="en-GB" b="0" i="0"/>
            <a:t>Welfare state principles emphasise universal access, equity, and publicly funded healthcare through the NHS (UK Government, 2022)</a:t>
          </a:r>
          <a:endParaRPr lang="en-US"/>
        </a:p>
      </dgm:t>
    </dgm:pt>
    <dgm:pt modelId="{6C71F0B4-8DDE-4299-AE71-EB74D9591DCD}" type="parTrans" cxnId="{B7A686E1-8F4E-488C-839C-95C1924BB978}">
      <dgm:prSet/>
      <dgm:spPr/>
      <dgm:t>
        <a:bodyPr/>
        <a:lstStyle/>
        <a:p>
          <a:endParaRPr lang="en-US"/>
        </a:p>
      </dgm:t>
    </dgm:pt>
    <dgm:pt modelId="{203331DE-7041-4E71-96BF-21EB8B362E65}" type="sibTrans" cxnId="{B7A686E1-8F4E-488C-839C-95C1924BB978}">
      <dgm:prSet/>
      <dgm:spPr/>
      <dgm:t>
        <a:bodyPr/>
        <a:lstStyle/>
        <a:p>
          <a:endParaRPr lang="en-US"/>
        </a:p>
      </dgm:t>
    </dgm:pt>
    <dgm:pt modelId="{E1B46C42-672E-45B3-9DDD-54EE4817B22A}">
      <dgm:prSet/>
      <dgm:spPr/>
      <dgm:t>
        <a:bodyPr/>
        <a:lstStyle/>
        <a:p>
          <a:r>
            <a:rPr lang="en-GB" b="0" i="0"/>
            <a:t>Prevention-focused ideology shifts policy from treatment to early intervention and population health (NHS England, 2019)</a:t>
          </a:r>
          <a:endParaRPr lang="en-US"/>
        </a:p>
      </dgm:t>
    </dgm:pt>
    <dgm:pt modelId="{81AAF8F1-3455-4F62-BC8D-71A52A94A337}" type="parTrans" cxnId="{A528DE84-22BF-4D99-9420-E554C02BBCF9}">
      <dgm:prSet/>
      <dgm:spPr/>
      <dgm:t>
        <a:bodyPr/>
        <a:lstStyle/>
        <a:p>
          <a:endParaRPr lang="en-US"/>
        </a:p>
      </dgm:t>
    </dgm:pt>
    <dgm:pt modelId="{1F3101F1-509D-47AA-BF77-01D275550053}" type="sibTrans" cxnId="{A528DE84-22BF-4D99-9420-E554C02BBCF9}">
      <dgm:prSet/>
      <dgm:spPr/>
      <dgm:t>
        <a:bodyPr/>
        <a:lstStyle/>
        <a:p>
          <a:endParaRPr lang="en-US"/>
        </a:p>
      </dgm:t>
    </dgm:pt>
    <dgm:pt modelId="{E227EC16-9F53-4732-9967-22DFEBAA7897}">
      <dgm:prSet/>
      <dgm:spPr/>
      <dgm:t>
        <a:bodyPr/>
        <a:lstStyle/>
        <a:p>
          <a:r>
            <a:rPr lang="en-GB" b="0" i="0"/>
            <a:t>Integrated, person-centred care models reflect recognition of social determinants such as housing, employment, and education in health outcomes(WHO,2022)</a:t>
          </a:r>
          <a:endParaRPr lang="en-US"/>
        </a:p>
      </dgm:t>
    </dgm:pt>
    <dgm:pt modelId="{56ECDBFD-139F-4756-8955-F94DBEB38544}" type="parTrans" cxnId="{4506CBA3-5DF5-4C05-91F1-DABFE76789A7}">
      <dgm:prSet/>
      <dgm:spPr/>
      <dgm:t>
        <a:bodyPr/>
        <a:lstStyle/>
        <a:p>
          <a:endParaRPr lang="en-US"/>
        </a:p>
      </dgm:t>
    </dgm:pt>
    <dgm:pt modelId="{4DF78419-8EC9-4E6C-9F2C-900E665797F6}" type="sibTrans" cxnId="{4506CBA3-5DF5-4C05-91F1-DABFE76789A7}">
      <dgm:prSet/>
      <dgm:spPr/>
      <dgm:t>
        <a:bodyPr/>
        <a:lstStyle/>
        <a:p>
          <a:endParaRPr lang="en-US"/>
        </a:p>
      </dgm:t>
    </dgm:pt>
    <dgm:pt modelId="{85F3C933-FD39-425C-A509-D2FB49C6BB42}" type="pres">
      <dgm:prSet presAssocID="{330F64C5-3430-4588-A228-A164E8C35D11}" presName="diagram" presStyleCnt="0">
        <dgm:presLayoutVars>
          <dgm:dir/>
          <dgm:resizeHandles val="exact"/>
        </dgm:presLayoutVars>
      </dgm:prSet>
      <dgm:spPr/>
    </dgm:pt>
    <dgm:pt modelId="{DC52D7BE-BEEC-485E-86FF-A75B497F3847}" type="pres">
      <dgm:prSet presAssocID="{254AC483-55B5-447E-9A1C-1DC5F35B948F}" presName="node" presStyleLbl="node1" presStyleIdx="0" presStyleCnt="3">
        <dgm:presLayoutVars>
          <dgm:bulletEnabled val="1"/>
        </dgm:presLayoutVars>
      </dgm:prSet>
      <dgm:spPr/>
    </dgm:pt>
    <dgm:pt modelId="{00D65169-5419-45C0-9998-68C1A80B379F}" type="pres">
      <dgm:prSet presAssocID="{203331DE-7041-4E71-96BF-21EB8B362E65}" presName="sibTrans" presStyleCnt="0"/>
      <dgm:spPr/>
    </dgm:pt>
    <dgm:pt modelId="{CED45054-4B9A-4859-A44E-407BEEFB3973}" type="pres">
      <dgm:prSet presAssocID="{E1B46C42-672E-45B3-9DDD-54EE4817B22A}" presName="node" presStyleLbl="node1" presStyleIdx="1" presStyleCnt="3">
        <dgm:presLayoutVars>
          <dgm:bulletEnabled val="1"/>
        </dgm:presLayoutVars>
      </dgm:prSet>
      <dgm:spPr/>
    </dgm:pt>
    <dgm:pt modelId="{D20E469C-2BB5-4A84-B99B-26B999D52E37}" type="pres">
      <dgm:prSet presAssocID="{1F3101F1-509D-47AA-BF77-01D275550053}" presName="sibTrans" presStyleCnt="0"/>
      <dgm:spPr/>
    </dgm:pt>
    <dgm:pt modelId="{52BE8117-F2A5-476C-88B4-F0F99EB3DB81}" type="pres">
      <dgm:prSet presAssocID="{E227EC16-9F53-4732-9967-22DFEBAA7897}" presName="node" presStyleLbl="node1" presStyleIdx="2" presStyleCnt="3">
        <dgm:presLayoutVars>
          <dgm:bulletEnabled val="1"/>
        </dgm:presLayoutVars>
      </dgm:prSet>
      <dgm:spPr/>
    </dgm:pt>
  </dgm:ptLst>
  <dgm:cxnLst>
    <dgm:cxn modelId="{DBFA6B23-0106-4EA7-BC3F-71DAD22CCBCF}" type="presOf" srcId="{330F64C5-3430-4588-A228-A164E8C35D11}" destId="{85F3C933-FD39-425C-A509-D2FB49C6BB42}" srcOrd="0" destOrd="0" presId="urn:microsoft.com/office/officeart/2005/8/layout/default"/>
    <dgm:cxn modelId="{A528DE84-22BF-4D99-9420-E554C02BBCF9}" srcId="{330F64C5-3430-4588-A228-A164E8C35D11}" destId="{E1B46C42-672E-45B3-9DDD-54EE4817B22A}" srcOrd="1" destOrd="0" parTransId="{81AAF8F1-3455-4F62-BC8D-71A52A94A337}" sibTransId="{1F3101F1-509D-47AA-BF77-01D275550053}"/>
    <dgm:cxn modelId="{4506CBA3-5DF5-4C05-91F1-DABFE76789A7}" srcId="{330F64C5-3430-4588-A228-A164E8C35D11}" destId="{E227EC16-9F53-4732-9967-22DFEBAA7897}" srcOrd="2" destOrd="0" parTransId="{56ECDBFD-139F-4756-8955-F94DBEB38544}" sibTransId="{4DF78419-8EC9-4E6C-9F2C-900E665797F6}"/>
    <dgm:cxn modelId="{ED554CBF-7F44-4FDD-9B5C-652B23CFB4FB}" type="presOf" srcId="{E227EC16-9F53-4732-9967-22DFEBAA7897}" destId="{52BE8117-F2A5-476C-88B4-F0F99EB3DB81}" srcOrd="0" destOrd="0" presId="urn:microsoft.com/office/officeart/2005/8/layout/default"/>
    <dgm:cxn modelId="{B7A686E1-8F4E-488C-839C-95C1924BB978}" srcId="{330F64C5-3430-4588-A228-A164E8C35D11}" destId="{254AC483-55B5-447E-9A1C-1DC5F35B948F}" srcOrd="0" destOrd="0" parTransId="{6C71F0B4-8DDE-4299-AE71-EB74D9591DCD}" sibTransId="{203331DE-7041-4E71-96BF-21EB8B362E65}"/>
    <dgm:cxn modelId="{562AE6E1-8F17-452E-9A8F-27F0A9D04E76}" type="presOf" srcId="{E1B46C42-672E-45B3-9DDD-54EE4817B22A}" destId="{CED45054-4B9A-4859-A44E-407BEEFB3973}" srcOrd="0" destOrd="0" presId="urn:microsoft.com/office/officeart/2005/8/layout/default"/>
    <dgm:cxn modelId="{6FA72AE8-B3C4-45A8-8A31-3CF931A8350B}" type="presOf" srcId="{254AC483-55B5-447E-9A1C-1DC5F35B948F}" destId="{DC52D7BE-BEEC-485E-86FF-A75B497F3847}" srcOrd="0" destOrd="0" presId="urn:microsoft.com/office/officeart/2005/8/layout/default"/>
    <dgm:cxn modelId="{BF2A7646-024C-4A83-ADBB-36E62AC8C41C}" type="presParOf" srcId="{85F3C933-FD39-425C-A509-D2FB49C6BB42}" destId="{DC52D7BE-BEEC-485E-86FF-A75B497F3847}" srcOrd="0" destOrd="0" presId="urn:microsoft.com/office/officeart/2005/8/layout/default"/>
    <dgm:cxn modelId="{ECB45F07-E1C7-463C-92A7-7CF7EC70A7B8}" type="presParOf" srcId="{85F3C933-FD39-425C-A509-D2FB49C6BB42}" destId="{00D65169-5419-45C0-9998-68C1A80B379F}" srcOrd="1" destOrd="0" presId="urn:microsoft.com/office/officeart/2005/8/layout/default"/>
    <dgm:cxn modelId="{958C5F94-2460-474C-8C4C-DB9A4635A149}" type="presParOf" srcId="{85F3C933-FD39-425C-A509-D2FB49C6BB42}" destId="{CED45054-4B9A-4859-A44E-407BEEFB3973}" srcOrd="2" destOrd="0" presId="urn:microsoft.com/office/officeart/2005/8/layout/default"/>
    <dgm:cxn modelId="{5C8CC351-6412-456D-8ADA-971374D65F09}" type="presParOf" srcId="{85F3C933-FD39-425C-A509-D2FB49C6BB42}" destId="{D20E469C-2BB5-4A84-B99B-26B999D52E37}" srcOrd="3" destOrd="0" presId="urn:microsoft.com/office/officeart/2005/8/layout/default"/>
    <dgm:cxn modelId="{A76D9D41-9F7D-41C3-BA91-500AB8ABC065}" type="presParOf" srcId="{85F3C933-FD39-425C-A509-D2FB49C6BB42}" destId="{52BE8117-F2A5-476C-88B4-F0F99EB3DB8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1D62FB-A933-4724-BE24-FAD19B8B2817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213E19E-A053-4D4C-B981-DFEEEA1AD758}">
      <dgm:prSet/>
      <dgm:spPr/>
      <dgm:t>
        <a:bodyPr/>
        <a:lstStyle/>
        <a:p>
          <a:r>
            <a:rPr lang="en-US" b="0" i="0" baseline="0" dirty="0"/>
            <a:t>Modern health and social care focus on integrated, preventive, and person-centred approaches aligned with SDG 3, supported by policies such as the NHS Long Term Plan and integrated care systems</a:t>
          </a:r>
          <a:endParaRPr lang="en-US" dirty="0"/>
        </a:p>
      </dgm:t>
    </dgm:pt>
    <dgm:pt modelId="{6A1B6AC4-685C-4BBE-8BF1-7FE75EA445D1}" type="parTrans" cxnId="{FD7FCDF8-92C1-4D70-BE1F-8731C07875A3}">
      <dgm:prSet/>
      <dgm:spPr/>
      <dgm:t>
        <a:bodyPr/>
        <a:lstStyle/>
        <a:p>
          <a:endParaRPr lang="en-US"/>
        </a:p>
      </dgm:t>
    </dgm:pt>
    <dgm:pt modelId="{5E939D59-5F31-44CD-B0F0-1C928F9A93BE}" type="sibTrans" cxnId="{FD7FCDF8-92C1-4D70-BE1F-8731C07875A3}">
      <dgm:prSet/>
      <dgm:spPr/>
      <dgm:t>
        <a:bodyPr/>
        <a:lstStyle/>
        <a:p>
          <a:endParaRPr lang="en-US"/>
        </a:p>
      </dgm:t>
    </dgm:pt>
    <dgm:pt modelId="{DA3D49BB-71DA-4126-A450-1D5D57F94A52}">
      <dgm:prSet/>
      <dgm:spPr/>
      <dgm:t>
        <a:bodyPr/>
        <a:lstStyle/>
        <a:p>
          <a:r>
            <a:rPr lang="en-US" b="0" i="0" baseline="0" dirty="0"/>
            <a:t>Despite progress, major challenges remain, including health inequalities, workforce shortages, funding pressures, and barriers to access such as digital exclusion </a:t>
          </a:r>
          <a:endParaRPr lang="en-US" b="0" dirty="0"/>
        </a:p>
      </dgm:t>
    </dgm:pt>
    <dgm:pt modelId="{A5777EC3-4720-489A-8140-3148689E08E5}" type="parTrans" cxnId="{7AD8BEEA-2872-4C44-9AF1-D7F74B41A9A8}">
      <dgm:prSet/>
      <dgm:spPr/>
      <dgm:t>
        <a:bodyPr/>
        <a:lstStyle/>
        <a:p>
          <a:endParaRPr lang="en-US"/>
        </a:p>
      </dgm:t>
    </dgm:pt>
    <dgm:pt modelId="{5C339672-6D99-452E-B59C-D800C7F71827}" type="sibTrans" cxnId="{7AD8BEEA-2872-4C44-9AF1-D7F74B41A9A8}">
      <dgm:prSet/>
      <dgm:spPr/>
      <dgm:t>
        <a:bodyPr/>
        <a:lstStyle/>
        <a:p>
          <a:endParaRPr lang="en-US"/>
        </a:p>
      </dgm:t>
    </dgm:pt>
    <dgm:pt modelId="{0C60DF0E-758E-424E-89D9-69A179AFEB90}">
      <dgm:prSet/>
      <dgm:spPr/>
      <dgm:t>
        <a:bodyPr/>
        <a:lstStyle/>
        <a:p>
          <a:r>
            <a:rPr lang="en-US" b="0" i="0" baseline="0" dirty="0"/>
            <a:t>Key solutions include strengthening universal health coverage, expanding community-based and preventive services, and addressing social determinants of health through cross-sector collaboration </a:t>
          </a:r>
          <a:endParaRPr lang="en-US" dirty="0"/>
        </a:p>
      </dgm:t>
    </dgm:pt>
    <dgm:pt modelId="{77586E87-6874-4104-83D0-9E56908B17F8}" type="parTrans" cxnId="{248A30BE-5084-4808-A888-1F01165B3341}">
      <dgm:prSet/>
      <dgm:spPr/>
      <dgm:t>
        <a:bodyPr/>
        <a:lstStyle/>
        <a:p>
          <a:endParaRPr lang="en-US"/>
        </a:p>
      </dgm:t>
    </dgm:pt>
    <dgm:pt modelId="{B710A025-C2AB-4449-B69F-1BCA434B6055}" type="sibTrans" cxnId="{248A30BE-5084-4808-A888-1F01165B3341}">
      <dgm:prSet/>
      <dgm:spPr/>
      <dgm:t>
        <a:bodyPr/>
        <a:lstStyle/>
        <a:p>
          <a:endParaRPr lang="en-US"/>
        </a:p>
      </dgm:t>
    </dgm:pt>
    <dgm:pt modelId="{D27ADCD1-1DCE-43AB-B2E5-E9DE477C7E49}">
      <dgm:prSet/>
      <dgm:spPr/>
      <dgm:t>
        <a:bodyPr/>
        <a:lstStyle/>
        <a:p>
          <a:r>
            <a:rPr lang="en-US" b="0" i="0" baseline="0" dirty="0"/>
            <a:t>achieving equitable and sustainable health systems requires integrated policies, targeted interventions, digital innovation, and coordinated action across health and social care sectors.</a:t>
          </a:r>
          <a:endParaRPr lang="en-US" b="0" dirty="0"/>
        </a:p>
      </dgm:t>
    </dgm:pt>
    <dgm:pt modelId="{3033E686-4E5A-4AC5-949B-C25035B544CB}" type="parTrans" cxnId="{3752E5C9-53AD-475E-9E0B-2B639574B8FF}">
      <dgm:prSet/>
      <dgm:spPr/>
      <dgm:t>
        <a:bodyPr/>
        <a:lstStyle/>
        <a:p>
          <a:endParaRPr lang="en-US"/>
        </a:p>
      </dgm:t>
    </dgm:pt>
    <dgm:pt modelId="{2CCFD8CA-DA4D-4E9A-A8E4-9AD67F787E55}" type="sibTrans" cxnId="{3752E5C9-53AD-475E-9E0B-2B639574B8FF}">
      <dgm:prSet/>
      <dgm:spPr/>
      <dgm:t>
        <a:bodyPr/>
        <a:lstStyle/>
        <a:p>
          <a:endParaRPr lang="en-US"/>
        </a:p>
      </dgm:t>
    </dgm:pt>
    <dgm:pt modelId="{711D7C5D-2ACE-4A4F-844B-66DDA64ACC58}" type="pres">
      <dgm:prSet presAssocID="{861D62FB-A933-4724-BE24-FAD19B8B2817}" presName="outerComposite" presStyleCnt="0">
        <dgm:presLayoutVars>
          <dgm:chMax val="5"/>
          <dgm:dir/>
          <dgm:resizeHandles val="exact"/>
        </dgm:presLayoutVars>
      </dgm:prSet>
      <dgm:spPr/>
    </dgm:pt>
    <dgm:pt modelId="{5B6985BF-C185-4C29-B889-1EC0AC248BF7}" type="pres">
      <dgm:prSet presAssocID="{861D62FB-A933-4724-BE24-FAD19B8B2817}" presName="dummyMaxCanvas" presStyleCnt="0">
        <dgm:presLayoutVars/>
      </dgm:prSet>
      <dgm:spPr/>
    </dgm:pt>
    <dgm:pt modelId="{9A192DF5-F9EE-4FD3-9AB6-01F7B1ABC6F4}" type="pres">
      <dgm:prSet presAssocID="{861D62FB-A933-4724-BE24-FAD19B8B2817}" presName="FourNodes_1" presStyleLbl="node1" presStyleIdx="0" presStyleCnt="4">
        <dgm:presLayoutVars>
          <dgm:bulletEnabled val="1"/>
        </dgm:presLayoutVars>
      </dgm:prSet>
      <dgm:spPr/>
    </dgm:pt>
    <dgm:pt modelId="{68CB99F2-6CAE-4686-A394-22292F96180E}" type="pres">
      <dgm:prSet presAssocID="{861D62FB-A933-4724-BE24-FAD19B8B2817}" presName="FourNodes_2" presStyleLbl="node1" presStyleIdx="1" presStyleCnt="4">
        <dgm:presLayoutVars>
          <dgm:bulletEnabled val="1"/>
        </dgm:presLayoutVars>
      </dgm:prSet>
      <dgm:spPr/>
    </dgm:pt>
    <dgm:pt modelId="{5113E000-5C31-4B3E-9FE8-8E1CB3D53D44}" type="pres">
      <dgm:prSet presAssocID="{861D62FB-A933-4724-BE24-FAD19B8B2817}" presName="FourNodes_3" presStyleLbl="node1" presStyleIdx="2" presStyleCnt="4">
        <dgm:presLayoutVars>
          <dgm:bulletEnabled val="1"/>
        </dgm:presLayoutVars>
      </dgm:prSet>
      <dgm:spPr/>
    </dgm:pt>
    <dgm:pt modelId="{081205F0-712F-4FA8-8BBD-20CF787EEC6B}" type="pres">
      <dgm:prSet presAssocID="{861D62FB-A933-4724-BE24-FAD19B8B2817}" presName="FourNodes_4" presStyleLbl="node1" presStyleIdx="3" presStyleCnt="4">
        <dgm:presLayoutVars>
          <dgm:bulletEnabled val="1"/>
        </dgm:presLayoutVars>
      </dgm:prSet>
      <dgm:spPr/>
    </dgm:pt>
    <dgm:pt modelId="{1AD50048-712D-4F05-9E21-DDAF394E2862}" type="pres">
      <dgm:prSet presAssocID="{861D62FB-A933-4724-BE24-FAD19B8B2817}" presName="FourConn_1-2" presStyleLbl="fgAccFollowNode1" presStyleIdx="0" presStyleCnt="3">
        <dgm:presLayoutVars>
          <dgm:bulletEnabled val="1"/>
        </dgm:presLayoutVars>
      </dgm:prSet>
      <dgm:spPr/>
    </dgm:pt>
    <dgm:pt modelId="{731A642B-CC43-4306-85A4-B2EADD3A357C}" type="pres">
      <dgm:prSet presAssocID="{861D62FB-A933-4724-BE24-FAD19B8B2817}" presName="FourConn_2-3" presStyleLbl="fgAccFollowNode1" presStyleIdx="1" presStyleCnt="3">
        <dgm:presLayoutVars>
          <dgm:bulletEnabled val="1"/>
        </dgm:presLayoutVars>
      </dgm:prSet>
      <dgm:spPr/>
    </dgm:pt>
    <dgm:pt modelId="{DD3271E1-68DC-4A71-B8BE-CD2CF0902763}" type="pres">
      <dgm:prSet presAssocID="{861D62FB-A933-4724-BE24-FAD19B8B2817}" presName="FourConn_3-4" presStyleLbl="fgAccFollowNode1" presStyleIdx="2" presStyleCnt="3">
        <dgm:presLayoutVars>
          <dgm:bulletEnabled val="1"/>
        </dgm:presLayoutVars>
      </dgm:prSet>
      <dgm:spPr/>
    </dgm:pt>
    <dgm:pt modelId="{2549C780-73B4-4A62-80E0-BF12FE6D56EC}" type="pres">
      <dgm:prSet presAssocID="{861D62FB-A933-4724-BE24-FAD19B8B2817}" presName="FourNodes_1_text" presStyleLbl="node1" presStyleIdx="3" presStyleCnt="4">
        <dgm:presLayoutVars>
          <dgm:bulletEnabled val="1"/>
        </dgm:presLayoutVars>
      </dgm:prSet>
      <dgm:spPr/>
    </dgm:pt>
    <dgm:pt modelId="{399738B5-4170-4DE6-B61B-FFAC5EE51770}" type="pres">
      <dgm:prSet presAssocID="{861D62FB-A933-4724-BE24-FAD19B8B2817}" presName="FourNodes_2_text" presStyleLbl="node1" presStyleIdx="3" presStyleCnt="4">
        <dgm:presLayoutVars>
          <dgm:bulletEnabled val="1"/>
        </dgm:presLayoutVars>
      </dgm:prSet>
      <dgm:spPr/>
    </dgm:pt>
    <dgm:pt modelId="{0D1C793F-7618-4AFB-9E5F-9E82DF0BC2C3}" type="pres">
      <dgm:prSet presAssocID="{861D62FB-A933-4724-BE24-FAD19B8B2817}" presName="FourNodes_3_text" presStyleLbl="node1" presStyleIdx="3" presStyleCnt="4">
        <dgm:presLayoutVars>
          <dgm:bulletEnabled val="1"/>
        </dgm:presLayoutVars>
      </dgm:prSet>
      <dgm:spPr/>
    </dgm:pt>
    <dgm:pt modelId="{15449C37-8A9A-4B65-9D3C-ED1E5EF8D786}" type="pres">
      <dgm:prSet presAssocID="{861D62FB-A933-4724-BE24-FAD19B8B281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AA7113C-31B6-445E-B6F8-77D2A8A7BDE7}" type="presOf" srcId="{5C339672-6D99-452E-B59C-D800C7F71827}" destId="{1AD50048-712D-4F05-9E21-DDAF394E2862}" srcOrd="0" destOrd="0" presId="urn:microsoft.com/office/officeart/2005/8/layout/vProcess5"/>
    <dgm:cxn modelId="{57E59165-9DBF-417E-9872-E890776DC189}" type="presOf" srcId="{0C60DF0E-758E-424E-89D9-69A179AFEB90}" destId="{5113E000-5C31-4B3E-9FE8-8E1CB3D53D44}" srcOrd="0" destOrd="0" presId="urn:microsoft.com/office/officeart/2005/8/layout/vProcess5"/>
    <dgm:cxn modelId="{6B34FE66-6D88-4E03-B3E1-B64DF1D966FC}" type="presOf" srcId="{D27ADCD1-1DCE-43AB-B2E5-E9DE477C7E49}" destId="{081205F0-712F-4FA8-8BBD-20CF787EEC6B}" srcOrd="0" destOrd="0" presId="urn:microsoft.com/office/officeart/2005/8/layout/vProcess5"/>
    <dgm:cxn modelId="{29533C77-5CCA-4302-A3D7-E55AD8F3BBE3}" type="presOf" srcId="{6213E19E-A053-4D4C-B981-DFEEEA1AD758}" destId="{68CB99F2-6CAE-4686-A394-22292F96180E}" srcOrd="0" destOrd="0" presId="urn:microsoft.com/office/officeart/2005/8/layout/vProcess5"/>
    <dgm:cxn modelId="{85E19859-C05A-46D1-83D7-CB42723B5EB8}" type="presOf" srcId="{861D62FB-A933-4724-BE24-FAD19B8B2817}" destId="{711D7C5D-2ACE-4A4F-844B-66DDA64ACC58}" srcOrd="0" destOrd="0" presId="urn:microsoft.com/office/officeart/2005/8/layout/vProcess5"/>
    <dgm:cxn modelId="{03C80D99-F0F3-4643-A81D-2C3FE4E30167}" type="presOf" srcId="{B710A025-C2AB-4449-B69F-1BCA434B6055}" destId="{DD3271E1-68DC-4A71-B8BE-CD2CF0902763}" srcOrd="0" destOrd="0" presId="urn:microsoft.com/office/officeart/2005/8/layout/vProcess5"/>
    <dgm:cxn modelId="{EC38CE9B-0396-4C30-991A-332CF3F2A02B}" type="presOf" srcId="{5E939D59-5F31-44CD-B0F0-1C928F9A93BE}" destId="{731A642B-CC43-4306-85A4-B2EADD3A357C}" srcOrd="0" destOrd="0" presId="urn:microsoft.com/office/officeart/2005/8/layout/vProcess5"/>
    <dgm:cxn modelId="{03B991A8-07EA-4EE5-82F2-3CACDC1103FC}" type="presOf" srcId="{DA3D49BB-71DA-4126-A450-1D5D57F94A52}" destId="{9A192DF5-F9EE-4FD3-9AB6-01F7B1ABC6F4}" srcOrd="0" destOrd="0" presId="urn:microsoft.com/office/officeart/2005/8/layout/vProcess5"/>
    <dgm:cxn modelId="{0C2B3AAF-CE79-433A-B777-865EE7D785C3}" type="presOf" srcId="{D27ADCD1-1DCE-43AB-B2E5-E9DE477C7E49}" destId="{15449C37-8A9A-4B65-9D3C-ED1E5EF8D786}" srcOrd="1" destOrd="0" presId="urn:microsoft.com/office/officeart/2005/8/layout/vProcess5"/>
    <dgm:cxn modelId="{D32586B1-9F58-4764-850A-2CD79BB7C35B}" type="presOf" srcId="{DA3D49BB-71DA-4126-A450-1D5D57F94A52}" destId="{2549C780-73B4-4A62-80E0-BF12FE6D56EC}" srcOrd="1" destOrd="0" presId="urn:microsoft.com/office/officeart/2005/8/layout/vProcess5"/>
    <dgm:cxn modelId="{248A30BE-5084-4808-A888-1F01165B3341}" srcId="{861D62FB-A933-4724-BE24-FAD19B8B2817}" destId="{0C60DF0E-758E-424E-89D9-69A179AFEB90}" srcOrd="2" destOrd="0" parTransId="{77586E87-6874-4104-83D0-9E56908B17F8}" sibTransId="{B710A025-C2AB-4449-B69F-1BCA434B6055}"/>
    <dgm:cxn modelId="{3752E5C9-53AD-475E-9E0B-2B639574B8FF}" srcId="{861D62FB-A933-4724-BE24-FAD19B8B2817}" destId="{D27ADCD1-1DCE-43AB-B2E5-E9DE477C7E49}" srcOrd="3" destOrd="0" parTransId="{3033E686-4E5A-4AC5-949B-C25035B544CB}" sibTransId="{2CCFD8CA-DA4D-4E9A-A8E4-9AD67F787E55}"/>
    <dgm:cxn modelId="{8677C3D1-EA01-4B9D-B94B-0418B83D906E}" type="presOf" srcId="{0C60DF0E-758E-424E-89D9-69A179AFEB90}" destId="{0D1C793F-7618-4AFB-9E5F-9E82DF0BC2C3}" srcOrd="1" destOrd="0" presId="urn:microsoft.com/office/officeart/2005/8/layout/vProcess5"/>
    <dgm:cxn modelId="{8FC04BD5-5D7D-4DB0-833B-C5721F7BBDC1}" type="presOf" srcId="{6213E19E-A053-4D4C-B981-DFEEEA1AD758}" destId="{399738B5-4170-4DE6-B61B-FFAC5EE51770}" srcOrd="1" destOrd="0" presId="urn:microsoft.com/office/officeart/2005/8/layout/vProcess5"/>
    <dgm:cxn modelId="{7AD8BEEA-2872-4C44-9AF1-D7F74B41A9A8}" srcId="{861D62FB-A933-4724-BE24-FAD19B8B2817}" destId="{DA3D49BB-71DA-4126-A450-1D5D57F94A52}" srcOrd="0" destOrd="0" parTransId="{A5777EC3-4720-489A-8140-3148689E08E5}" sibTransId="{5C339672-6D99-452E-B59C-D800C7F71827}"/>
    <dgm:cxn modelId="{FD7FCDF8-92C1-4D70-BE1F-8731C07875A3}" srcId="{861D62FB-A933-4724-BE24-FAD19B8B2817}" destId="{6213E19E-A053-4D4C-B981-DFEEEA1AD758}" srcOrd="1" destOrd="0" parTransId="{6A1B6AC4-685C-4BBE-8BF1-7FE75EA445D1}" sibTransId="{5E939D59-5F31-44CD-B0F0-1C928F9A93BE}"/>
    <dgm:cxn modelId="{A021F74E-3866-4296-A8AC-E48FD48B7A7E}" type="presParOf" srcId="{711D7C5D-2ACE-4A4F-844B-66DDA64ACC58}" destId="{5B6985BF-C185-4C29-B889-1EC0AC248BF7}" srcOrd="0" destOrd="0" presId="urn:microsoft.com/office/officeart/2005/8/layout/vProcess5"/>
    <dgm:cxn modelId="{4A272E4D-EC4E-418B-8E01-B3374CFE8AA0}" type="presParOf" srcId="{711D7C5D-2ACE-4A4F-844B-66DDA64ACC58}" destId="{9A192DF5-F9EE-4FD3-9AB6-01F7B1ABC6F4}" srcOrd="1" destOrd="0" presId="urn:microsoft.com/office/officeart/2005/8/layout/vProcess5"/>
    <dgm:cxn modelId="{C1F5F601-6973-4F04-A233-E69FBD5F1449}" type="presParOf" srcId="{711D7C5D-2ACE-4A4F-844B-66DDA64ACC58}" destId="{68CB99F2-6CAE-4686-A394-22292F96180E}" srcOrd="2" destOrd="0" presId="urn:microsoft.com/office/officeart/2005/8/layout/vProcess5"/>
    <dgm:cxn modelId="{4BFF70C0-F1C1-4E8C-BAC7-162148C84E20}" type="presParOf" srcId="{711D7C5D-2ACE-4A4F-844B-66DDA64ACC58}" destId="{5113E000-5C31-4B3E-9FE8-8E1CB3D53D44}" srcOrd="3" destOrd="0" presId="urn:microsoft.com/office/officeart/2005/8/layout/vProcess5"/>
    <dgm:cxn modelId="{20F14EC0-A023-4C7C-A739-139A5C8FBFA1}" type="presParOf" srcId="{711D7C5D-2ACE-4A4F-844B-66DDA64ACC58}" destId="{081205F0-712F-4FA8-8BBD-20CF787EEC6B}" srcOrd="4" destOrd="0" presId="urn:microsoft.com/office/officeart/2005/8/layout/vProcess5"/>
    <dgm:cxn modelId="{E99D32B9-45DE-421E-975F-EDC3BB3B0715}" type="presParOf" srcId="{711D7C5D-2ACE-4A4F-844B-66DDA64ACC58}" destId="{1AD50048-712D-4F05-9E21-DDAF394E2862}" srcOrd="5" destOrd="0" presId="urn:microsoft.com/office/officeart/2005/8/layout/vProcess5"/>
    <dgm:cxn modelId="{DD98273A-3CCD-45C2-9714-6C9AF399AA98}" type="presParOf" srcId="{711D7C5D-2ACE-4A4F-844B-66DDA64ACC58}" destId="{731A642B-CC43-4306-85A4-B2EADD3A357C}" srcOrd="6" destOrd="0" presId="urn:microsoft.com/office/officeart/2005/8/layout/vProcess5"/>
    <dgm:cxn modelId="{FCFB1AD7-A53C-432C-AB08-E63ADAE920A7}" type="presParOf" srcId="{711D7C5D-2ACE-4A4F-844B-66DDA64ACC58}" destId="{DD3271E1-68DC-4A71-B8BE-CD2CF0902763}" srcOrd="7" destOrd="0" presId="urn:microsoft.com/office/officeart/2005/8/layout/vProcess5"/>
    <dgm:cxn modelId="{DC86112E-B98A-4DFA-B8FB-2AD6952FAC41}" type="presParOf" srcId="{711D7C5D-2ACE-4A4F-844B-66DDA64ACC58}" destId="{2549C780-73B4-4A62-80E0-BF12FE6D56EC}" srcOrd="8" destOrd="0" presId="urn:microsoft.com/office/officeart/2005/8/layout/vProcess5"/>
    <dgm:cxn modelId="{23388691-64BA-47E8-9AAD-59F0F8BD746D}" type="presParOf" srcId="{711D7C5D-2ACE-4A4F-844B-66DDA64ACC58}" destId="{399738B5-4170-4DE6-B61B-FFAC5EE51770}" srcOrd="9" destOrd="0" presId="urn:microsoft.com/office/officeart/2005/8/layout/vProcess5"/>
    <dgm:cxn modelId="{08936230-C27A-4BB1-ABA6-A28D92CF4B61}" type="presParOf" srcId="{711D7C5D-2ACE-4A4F-844B-66DDA64ACC58}" destId="{0D1C793F-7618-4AFB-9E5F-9E82DF0BC2C3}" srcOrd="10" destOrd="0" presId="urn:microsoft.com/office/officeart/2005/8/layout/vProcess5"/>
    <dgm:cxn modelId="{2B380308-1982-4BD5-B85B-3C6CD22367D0}" type="presParOf" srcId="{711D7C5D-2ACE-4A4F-844B-66DDA64ACC58}" destId="{15449C37-8A9A-4B65-9D3C-ED1E5EF8D78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4BA75F-CCF2-4B2E-8B45-20FD501723BE}">
      <dsp:nvSpPr>
        <dsp:cNvPr id="0" name=""/>
        <dsp:cNvSpPr/>
      </dsp:nvSpPr>
      <dsp:spPr>
        <a:xfrm>
          <a:off x="0" y="0"/>
          <a:ext cx="7241351" cy="7301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Modern healthcare increasingly adopts a holistic model of health, recognising physical, mental, and social well-being rather than focusing solely on disease treatment (WHO, 2023)</a:t>
          </a:r>
          <a:endParaRPr lang="en-US" sz="1300" kern="1200"/>
        </a:p>
      </dsp:txBody>
      <dsp:txXfrm>
        <a:off x="21386" y="21386"/>
        <a:ext cx="6368024" cy="687386"/>
      </dsp:txXfrm>
    </dsp:sp>
    <dsp:sp modelId="{3A8BB53C-C48D-4DB3-9530-EE0531129CD1}">
      <dsp:nvSpPr>
        <dsp:cNvPr id="0" name=""/>
        <dsp:cNvSpPr/>
      </dsp:nvSpPr>
      <dsp:spPr>
        <a:xfrm>
          <a:off x="540750" y="831568"/>
          <a:ext cx="7241351" cy="73015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Sustainable Development Goals (SDGs) promote integrated action across sectors, with SDG 3 aiming to ensure healthy lives and well-being for all ages (UN, 2024)</a:t>
          </a:r>
          <a:endParaRPr lang="en-US" sz="1300" kern="1200"/>
        </a:p>
      </dsp:txBody>
      <dsp:txXfrm>
        <a:off x="562136" y="852954"/>
        <a:ext cx="6183226" cy="687386"/>
      </dsp:txXfrm>
    </dsp:sp>
    <dsp:sp modelId="{A5747769-370E-41B4-995D-41B41E9A5076}">
      <dsp:nvSpPr>
        <dsp:cNvPr id="0" name=""/>
        <dsp:cNvSpPr/>
      </dsp:nvSpPr>
      <dsp:spPr>
        <a:xfrm>
          <a:off x="1081500" y="1663137"/>
          <a:ext cx="7241351" cy="73015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WHO’s “Health in All Policies” (HiAP) framework promotes collaboration across sectors, recognising that health outcomes are shaped by social, economic, and environmental policies (WHO, 2013)</a:t>
          </a:r>
          <a:endParaRPr lang="en-US" sz="1300" kern="1200"/>
        </a:p>
      </dsp:txBody>
      <dsp:txXfrm>
        <a:off x="1102886" y="1684523"/>
        <a:ext cx="6183226" cy="687386"/>
      </dsp:txXfrm>
    </dsp:sp>
    <dsp:sp modelId="{E4CD6FB6-E8C5-4576-A1D6-247771A44E0C}">
      <dsp:nvSpPr>
        <dsp:cNvPr id="0" name=""/>
        <dsp:cNvSpPr/>
      </dsp:nvSpPr>
      <dsp:spPr>
        <a:xfrm>
          <a:off x="1622250" y="2494706"/>
          <a:ext cx="7241351" cy="73015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HiAP systematically considers the health impacts of decisions across sectors, seeking synergies and avoiding harmful effects to improve population health and equity (WHO, 2013)</a:t>
          </a:r>
          <a:endParaRPr lang="en-US" sz="1300" kern="1200"/>
        </a:p>
      </dsp:txBody>
      <dsp:txXfrm>
        <a:off x="1643636" y="2516092"/>
        <a:ext cx="6183226" cy="687386"/>
      </dsp:txXfrm>
    </dsp:sp>
    <dsp:sp modelId="{020EA9FD-58DB-4A91-8A38-B1E5686BCDFC}">
      <dsp:nvSpPr>
        <dsp:cNvPr id="0" name=""/>
        <dsp:cNvSpPr/>
      </dsp:nvSpPr>
      <dsp:spPr>
        <a:xfrm>
          <a:off x="2163000" y="3326275"/>
          <a:ext cx="7241351" cy="73015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Such integrated frameworks support resilient, equitable, and sustainable health systems aligned with the 2030 Agenda (UN, 2024).</a:t>
          </a:r>
          <a:endParaRPr lang="en-US" sz="1300" kern="1200"/>
        </a:p>
      </dsp:txBody>
      <dsp:txXfrm>
        <a:off x="2184386" y="3347661"/>
        <a:ext cx="6183226" cy="687386"/>
      </dsp:txXfrm>
    </dsp:sp>
    <dsp:sp modelId="{437B9FD2-EE14-4983-89BF-4D5658A0C1D0}">
      <dsp:nvSpPr>
        <dsp:cNvPr id="0" name=""/>
        <dsp:cNvSpPr/>
      </dsp:nvSpPr>
      <dsp:spPr>
        <a:xfrm>
          <a:off x="6766748" y="53342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873533" y="533421"/>
        <a:ext cx="261032" cy="357138"/>
      </dsp:txXfrm>
    </dsp:sp>
    <dsp:sp modelId="{533329A9-5BF9-4A9D-B33B-E21AD3839AE9}">
      <dsp:nvSpPr>
        <dsp:cNvPr id="0" name=""/>
        <dsp:cNvSpPr/>
      </dsp:nvSpPr>
      <dsp:spPr>
        <a:xfrm>
          <a:off x="7307498" y="1364990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414283" y="1364990"/>
        <a:ext cx="261032" cy="357138"/>
      </dsp:txXfrm>
    </dsp:sp>
    <dsp:sp modelId="{CB48B84C-8739-417C-BB53-724E18BC44B6}">
      <dsp:nvSpPr>
        <dsp:cNvPr id="0" name=""/>
        <dsp:cNvSpPr/>
      </dsp:nvSpPr>
      <dsp:spPr>
        <a:xfrm>
          <a:off x="7848248" y="2184389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55033" y="2184389"/>
        <a:ext cx="261032" cy="357138"/>
      </dsp:txXfrm>
    </dsp:sp>
    <dsp:sp modelId="{3934044D-958D-4C83-8EDE-D711732C531D}">
      <dsp:nvSpPr>
        <dsp:cNvPr id="0" name=""/>
        <dsp:cNvSpPr/>
      </dsp:nvSpPr>
      <dsp:spPr>
        <a:xfrm>
          <a:off x="8388998" y="302407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495783" y="3024071"/>
        <a:ext cx="261032" cy="357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BB513C-849F-425F-BDE6-6C817FBFFB1D}">
      <dsp:nvSpPr>
        <dsp:cNvPr id="0" name=""/>
        <dsp:cNvSpPr/>
      </dsp:nvSpPr>
      <dsp:spPr>
        <a:xfrm>
          <a:off x="0" y="82005"/>
          <a:ext cx="6578592" cy="67128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Biological model: Focus on diagnosis, medication, and clinical treatment(Care Learning,2024)</a:t>
          </a:r>
          <a:endParaRPr lang="en-US" sz="1200" kern="1200" dirty="0"/>
        </a:p>
      </dsp:txBody>
      <dsp:txXfrm>
        <a:off x="32770" y="114775"/>
        <a:ext cx="6513052" cy="605747"/>
      </dsp:txXfrm>
    </dsp:sp>
    <dsp:sp modelId="{CB3B724D-D4E1-42EA-845D-BFC71398824F}">
      <dsp:nvSpPr>
        <dsp:cNvPr id="0" name=""/>
        <dsp:cNvSpPr/>
      </dsp:nvSpPr>
      <dsp:spPr>
        <a:xfrm>
          <a:off x="0" y="787853"/>
          <a:ext cx="6578592" cy="67128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Psychological model: Focus Counselling, psychotherapy, and behaviour change</a:t>
          </a:r>
          <a:endParaRPr lang="en-US" sz="1200" kern="1200"/>
        </a:p>
      </dsp:txBody>
      <dsp:txXfrm>
        <a:off x="32770" y="820623"/>
        <a:ext cx="6513052" cy="605747"/>
      </dsp:txXfrm>
    </dsp:sp>
    <dsp:sp modelId="{42953F2F-9800-4927-8B05-FE095BEA0AA6}">
      <dsp:nvSpPr>
        <dsp:cNvPr id="0" name=""/>
        <dsp:cNvSpPr/>
      </dsp:nvSpPr>
      <dsp:spPr>
        <a:xfrm>
          <a:off x="0" y="1493700"/>
          <a:ext cx="6578592" cy="67128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Social model: focus on inequality, housing, education, and community support</a:t>
          </a:r>
          <a:endParaRPr lang="en-US" sz="1200" kern="1200"/>
        </a:p>
      </dsp:txBody>
      <dsp:txXfrm>
        <a:off x="32770" y="1526470"/>
        <a:ext cx="6513052" cy="605747"/>
      </dsp:txXfrm>
    </dsp:sp>
    <dsp:sp modelId="{1FDD55CC-566B-408B-B3C1-3CA0FDE7F22A}">
      <dsp:nvSpPr>
        <dsp:cNvPr id="0" name=""/>
        <dsp:cNvSpPr/>
      </dsp:nvSpPr>
      <dsp:spPr>
        <a:xfrm>
          <a:off x="0" y="2199548"/>
          <a:ext cx="6578592" cy="67128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Biopsychosocial Approach encourages person-centred, holistic, and multidisciplinary care</a:t>
          </a:r>
          <a:endParaRPr lang="en-US" sz="1200" kern="1200"/>
        </a:p>
      </dsp:txBody>
      <dsp:txXfrm>
        <a:off x="32770" y="2232318"/>
        <a:ext cx="6513052" cy="605747"/>
      </dsp:txXfrm>
    </dsp:sp>
    <dsp:sp modelId="{52C595BB-44B3-44BE-9609-C26419830ABA}">
      <dsp:nvSpPr>
        <dsp:cNvPr id="0" name=""/>
        <dsp:cNvSpPr/>
      </dsp:nvSpPr>
      <dsp:spPr>
        <a:xfrm>
          <a:off x="0" y="2905395"/>
          <a:ext cx="6578592" cy="67128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These models collectively support SDG 3 by promoting integrated, person-centred healthcare that addresses physical illness, mental health, and social determinants, thereby improving health outcomes and reducing inequalities</a:t>
          </a:r>
          <a:endParaRPr lang="en-US" sz="1200" kern="1200"/>
        </a:p>
      </dsp:txBody>
      <dsp:txXfrm>
        <a:off x="32770" y="2938165"/>
        <a:ext cx="6513052" cy="6057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69004D-43BB-449A-9ED4-5A7A16873BC8}">
      <dsp:nvSpPr>
        <dsp:cNvPr id="0" name=""/>
        <dsp:cNvSpPr/>
      </dsp:nvSpPr>
      <dsp:spPr>
        <a:xfrm>
          <a:off x="0" y="0"/>
          <a:ext cx="10895369" cy="34042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SDGs recognise that health is influenced by wider social determinants, for example: Poverty, education, housing, and environment (Solar and Irwin, 2010). </a:t>
          </a:r>
          <a:r>
            <a:rPr lang="en-GB" sz="2300" kern="1200" dirty="0"/>
            <a:t>This means improving health requires coordinated action across sectors, not just within health services. The goals are: </a:t>
          </a:r>
          <a:endParaRPr lang="en-US" sz="2300" kern="1200" dirty="0"/>
        </a:p>
      </dsp:txBody>
      <dsp:txXfrm>
        <a:off x="0" y="0"/>
        <a:ext cx="10895369" cy="1838309"/>
      </dsp:txXfrm>
    </dsp:sp>
    <dsp:sp modelId="{6A0B716F-8D56-48F4-A77A-1176231957C2}">
      <dsp:nvSpPr>
        <dsp:cNvPr id="0" name=""/>
        <dsp:cNvSpPr/>
      </dsp:nvSpPr>
      <dsp:spPr>
        <a:xfrm>
          <a:off x="5320" y="1770224"/>
          <a:ext cx="3628243" cy="156596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33020" rIns="184912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Promote prevention rather than just treatment</a:t>
          </a:r>
          <a:endParaRPr lang="en-US" sz="2600" kern="1200"/>
        </a:p>
      </dsp:txBody>
      <dsp:txXfrm>
        <a:off x="5320" y="1770224"/>
        <a:ext cx="3628243" cy="1565967"/>
      </dsp:txXfrm>
    </dsp:sp>
    <dsp:sp modelId="{DA524404-84D3-4E38-B91F-BA3D09182AA1}">
      <dsp:nvSpPr>
        <dsp:cNvPr id="0" name=""/>
        <dsp:cNvSpPr/>
      </dsp:nvSpPr>
      <dsp:spPr>
        <a:xfrm>
          <a:off x="3633563" y="1770224"/>
          <a:ext cx="3628243" cy="156596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33020" rIns="184912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Address health inequalities</a:t>
          </a:r>
          <a:endParaRPr lang="en-US" sz="2600" kern="1200"/>
        </a:p>
      </dsp:txBody>
      <dsp:txXfrm>
        <a:off x="3633563" y="1770224"/>
        <a:ext cx="3628243" cy="1565967"/>
      </dsp:txXfrm>
    </dsp:sp>
    <dsp:sp modelId="{D1891D2E-F946-4746-879F-FC5379C6822A}">
      <dsp:nvSpPr>
        <dsp:cNvPr id="0" name=""/>
        <dsp:cNvSpPr/>
      </dsp:nvSpPr>
      <dsp:spPr>
        <a:xfrm>
          <a:off x="7261806" y="1770224"/>
          <a:ext cx="3628243" cy="156596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33020" rIns="184912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Encourage a sustainable, long-term health system(UN, 2015) </a:t>
          </a:r>
          <a:endParaRPr lang="en-US" sz="2600" kern="1200"/>
        </a:p>
      </dsp:txBody>
      <dsp:txXfrm>
        <a:off x="7261806" y="1770224"/>
        <a:ext cx="3628243" cy="15659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2D7BE-BEEC-485E-86FF-A75B497F3847}">
      <dsp:nvSpPr>
        <dsp:cNvPr id="0" name=""/>
        <dsp:cNvSpPr/>
      </dsp:nvSpPr>
      <dsp:spPr>
        <a:xfrm>
          <a:off x="1428331" y="1551"/>
          <a:ext cx="3117946" cy="18707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Welfare state principles emphasise universal access, equity, and publicly funded healthcare through the NHS (UK Government, 2022)</a:t>
          </a:r>
          <a:endParaRPr lang="en-US" sz="1700" kern="1200"/>
        </a:p>
      </dsp:txBody>
      <dsp:txXfrm>
        <a:off x="1428331" y="1551"/>
        <a:ext cx="3117946" cy="1870768"/>
      </dsp:txXfrm>
    </dsp:sp>
    <dsp:sp modelId="{CED45054-4B9A-4859-A44E-407BEEFB3973}">
      <dsp:nvSpPr>
        <dsp:cNvPr id="0" name=""/>
        <dsp:cNvSpPr/>
      </dsp:nvSpPr>
      <dsp:spPr>
        <a:xfrm>
          <a:off x="4858073" y="1551"/>
          <a:ext cx="3117946" cy="1870768"/>
        </a:xfrm>
        <a:prstGeom prst="rect">
          <a:avLst/>
        </a:prstGeom>
        <a:solidFill>
          <a:schemeClr val="accent2">
            <a:hueOff val="677407"/>
            <a:satOff val="-3316"/>
            <a:lumOff val="18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Prevention-focused ideology shifts policy from treatment to early intervention and population health (NHS England, 2019)</a:t>
          </a:r>
          <a:endParaRPr lang="en-US" sz="1700" kern="1200"/>
        </a:p>
      </dsp:txBody>
      <dsp:txXfrm>
        <a:off x="4858073" y="1551"/>
        <a:ext cx="3117946" cy="1870768"/>
      </dsp:txXfrm>
    </dsp:sp>
    <dsp:sp modelId="{52BE8117-F2A5-476C-88B4-F0F99EB3DB81}">
      <dsp:nvSpPr>
        <dsp:cNvPr id="0" name=""/>
        <dsp:cNvSpPr/>
      </dsp:nvSpPr>
      <dsp:spPr>
        <a:xfrm>
          <a:off x="3143202" y="2184114"/>
          <a:ext cx="3117946" cy="1870768"/>
        </a:xfrm>
        <a:prstGeom prst="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Integrated, person-centred care models reflect recognition of social determinants such as housing, employment, and education in health outcomes(WHO,2022)</a:t>
          </a:r>
          <a:endParaRPr lang="en-US" sz="1700" kern="1200"/>
        </a:p>
      </dsp:txBody>
      <dsp:txXfrm>
        <a:off x="3143202" y="2184114"/>
        <a:ext cx="3117946" cy="18707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192DF5-F9EE-4FD3-9AB6-01F7B1ABC6F4}">
      <dsp:nvSpPr>
        <dsp:cNvPr id="0" name=""/>
        <dsp:cNvSpPr/>
      </dsp:nvSpPr>
      <dsp:spPr>
        <a:xfrm>
          <a:off x="0" y="0"/>
          <a:ext cx="7523481" cy="89241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Despite progress, major challenges remain, including health inequalities, workforce shortages, funding pressures, and barriers to access such as digital exclusion </a:t>
          </a:r>
          <a:endParaRPr lang="en-US" sz="1400" b="0" kern="1200" dirty="0"/>
        </a:p>
      </dsp:txBody>
      <dsp:txXfrm>
        <a:off x="26138" y="26138"/>
        <a:ext cx="6485086" cy="840139"/>
      </dsp:txXfrm>
    </dsp:sp>
    <dsp:sp modelId="{68CB99F2-6CAE-4686-A394-22292F96180E}">
      <dsp:nvSpPr>
        <dsp:cNvPr id="0" name=""/>
        <dsp:cNvSpPr/>
      </dsp:nvSpPr>
      <dsp:spPr>
        <a:xfrm>
          <a:off x="630091" y="1054672"/>
          <a:ext cx="7523481" cy="8924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Modern health and social care focus on integrated, preventive, and person-centred approaches aligned with SDG 3, supported by policies such as the NHS Long Term Plan and integrated care systems</a:t>
          </a:r>
          <a:endParaRPr lang="en-US" sz="1400" kern="1200" dirty="0"/>
        </a:p>
      </dsp:txBody>
      <dsp:txXfrm>
        <a:off x="656229" y="1080810"/>
        <a:ext cx="6261043" cy="840139"/>
      </dsp:txXfrm>
    </dsp:sp>
    <dsp:sp modelId="{5113E000-5C31-4B3E-9FE8-8E1CB3D53D44}">
      <dsp:nvSpPr>
        <dsp:cNvPr id="0" name=""/>
        <dsp:cNvSpPr/>
      </dsp:nvSpPr>
      <dsp:spPr>
        <a:xfrm>
          <a:off x="1250778" y="2109345"/>
          <a:ext cx="7523481" cy="89241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Key solutions include strengthening universal health coverage, expanding community-based and preventive services, and addressing social determinants of health through cross-sector collaboration </a:t>
          </a:r>
          <a:endParaRPr lang="en-US" sz="1400" kern="1200" dirty="0"/>
        </a:p>
      </dsp:txBody>
      <dsp:txXfrm>
        <a:off x="1276916" y="2135483"/>
        <a:ext cx="6270448" cy="840139"/>
      </dsp:txXfrm>
    </dsp:sp>
    <dsp:sp modelId="{081205F0-712F-4FA8-8BBD-20CF787EEC6B}">
      <dsp:nvSpPr>
        <dsp:cNvPr id="0" name=""/>
        <dsp:cNvSpPr/>
      </dsp:nvSpPr>
      <dsp:spPr>
        <a:xfrm>
          <a:off x="1880870" y="3164018"/>
          <a:ext cx="7523481" cy="8924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achieving equitable and sustainable health systems requires integrated policies, targeted interventions, digital innovation, and coordinated action across health and social care sectors.</a:t>
          </a:r>
          <a:endParaRPr lang="en-US" sz="1400" b="0" kern="1200" dirty="0"/>
        </a:p>
      </dsp:txBody>
      <dsp:txXfrm>
        <a:off x="1907008" y="3190156"/>
        <a:ext cx="6261043" cy="840139"/>
      </dsp:txXfrm>
    </dsp:sp>
    <dsp:sp modelId="{1AD50048-712D-4F05-9E21-DDAF394E2862}">
      <dsp:nvSpPr>
        <dsp:cNvPr id="0" name=""/>
        <dsp:cNvSpPr/>
      </dsp:nvSpPr>
      <dsp:spPr>
        <a:xfrm>
          <a:off x="6943411" y="683509"/>
          <a:ext cx="580070" cy="5800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073927" y="683509"/>
        <a:ext cx="319038" cy="436503"/>
      </dsp:txXfrm>
    </dsp:sp>
    <dsp:sp modelId="{731A642B-CC43-4306-85A4-B2EADD3A357C}">
      <dsp:nvSpPr>
        <dsp:cNvPr id="0" name=""/>
        <dsp:cNvSpPr/>
      </dsp:nvSpPr>
      <dsp:spPr>
        <a:xfrm>
          <a:off x="7573503" y="1738181"/>
          <a:ext cx="580070" cy="58007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704019" y="1738181"/>
        <a:ext cx="319038" cy="436503"/>
      </dsp:txXfrm>
    </dsp:sp>
    <dsp:sp modelId="{DD3271E1-68DC-4A71-B8BE-CD2CF0902763}">
      <dsp:nvSpPr>
        <dsp:cNvPr id="0" name=""/>
        <dsp:cNvSpPr/>
      </dsp:nvSpPr>
      <dsp:spPr>
        <a:xfrm>
          <a:off x="8194190" y="2792854"/>
          <a:ext cx="580070" cy="58007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8324706" y="2792854"/>
        <a:ext cx="319038" cy="4365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619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979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36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507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945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37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79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849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056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649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664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31951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367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2410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9627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8806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377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25CAC46-91AC-49CC-81E4-FB9B9AC70D9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01457-62CD-4B8F-AE20-649EA7A27D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9735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image" Target="../media/image2.png"/><Relationship Id="rId7" Type="http://schemas.openxmlformats.org/officeDocument/2006/relationships/diagramData" Target="../diagrams/data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.png"/><Relationship Id="rId11" Type="http://schemas.microsoft.com/office/2007/relationships/diagramDrawing" Target="../diagrams/drawing3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3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pubmed.ncbi.nlm.nih.gov/28686557" TargetMode="External"/><Relationship Id="rId13" Type="http://schemas.openxmlformats.org/officeDocument/2006/relationships/hyperlink" Target="https://lordslibrary.parliament.uk/research-briefings/lln-2019-0010" TargetMode="External"/><Relationship Id="rId18" Type="http://schemas.openxmlformats.org/officeDocument/2006/relationships/hyperlink" Target="https://dayofdifference.org.au/e-medical/engel-the-need-for-a-new-medical-model-1977.html" TargetMode="External"/><Relationship Id="rId26" Type="http://schemas.openxmlformats.org/officeDocument/2006/relationships/hyperlink" Target="https://www.studysmarter.co.uk/explanations/medicine/orthopedics-musculoskeletal/biopsychosocial-model/" TargetMode="External"/><Relationship Id="rId3" Type="http://schemas.openxmlformats.org/officeDocument/2006/relationships/hyperlink" Target="https://bnssghealthiertogether.org.uk/library/the-nhs-long-term-plan-a-summary-pdf" TargetMode="External"/><Relationship Id="rId21" Type="http://schemas.openxmlformats.org/officeDocument/2006/relationships/hyperlink" Target="https://www.bmj.com/content/364/bmj.l218" TargetMode="External"/><Relationship Id="rId7" Type="http://schemas.openxmlformats.org/officeDocument/2006/relationships/hyperlink" Target="https://pubmed.ncbi.nlm.nih.gov/19913665" TargetMode="External"/><Relationship Id="rId12" Type="http://schemas.openxmlformats.org/officeDocument/2006/relationships/hyperlink" Target="https://chiro.org/LINKS/ABSTRACTS/The_Need_For_A_New_Medical_Model.shtml" TargetMode="External"/><Relationship Id="rId17" Type="http://schemas.openxmlformats.org/officeDocument/2006/relationships/hyperlink" Target="https://docslib.org/doc/3850943/the-structure-of-the-nhs-in-england" TargetMode="External"/><Relationship Id="rId25" Type="http://schemas.openxmlformats.org/officeDocument/2006/relationships/hyperlink" Target="https://europeanpainfederation.eu/what-is-the-bio-psycho-social-model-of-pain/" TargetMode="External"/><Relationship Id="rId2" Type="http://schemas.openxmlformats.org/officeDocument/2006/relationships/hyperlink" Target="https://www.england.nhs.uk/publication/the-nhs-long-term-plan/(Accessed" TargetMode="External"/><Relationship Id="rId16" Type="http://schemas.openxmlformats.org/officeDocument/2006/relationships/hyperlink" Target="https://www.sciencedirect.com/science/article/abs/pii/S0022399909003316" TargetMode="External"/><Relationship Id="rId20" Type="http://schemas.openxmlformats.org/officeDocument/2006/relationships/hyperlink" Target="https://www.deepdyve.com/lp/doc/0SnsjdPbr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pii/S0022399909003316" TargetMode="External"/><Relationship Id="rId11" Type="http://schemas.openxmlformats.org/officeDocument/2006/relationships/hyperlink" Target="https://www.sciencedirect.com/science/article/abs/pii/S0033318215001255" TargetMode="External"/><Relationship Id="rId24" Type="http://schemas.openxmlformats.org/officeDocument/2006/relationships/hyperlink" Target="https://carelearning.org.uk/qualifications/level-2-mental-health-needs/unit-02-issues/2-2-outline-the-key-features-of-different-models-of-mental-health-problems/" TargetMode="External"/><Relationship Id="rId5" Type="http://schemas.openxmlformats.org/officeDocument/2006/relationships/hyperlink" Target="https://www.longtermplan.nhs.uk/publication/nhs-long-term-plan" TargetMode="External"/><Relationship Id="rId15" Type="http://schemas.openxmlformats.org/officeDocument/2006/relationships/hyperlink" Target="https://lordslibrary.parliament.uk/research-briefings/lln-2020-0039" TargetMode="External"/><Relationship Id="rId23" Type="http://schemas.openxmlformats.org/officeDocument/2006/relationships/hyperlink" Target="https://core.ac.uk/download/pdf/288855547.pdf" TargetMode="External"/><Relationship Id="rId10" Type="http://schemas.openxmlformats.org/officeDocument/2006/relationships/hyperlink" Target="https://psychotraumanet.org/en/need-new-medical-model-challenge-biomedicine" TargetMode="External"/><Relationship Id="rId19" Type="http://schemas.openxmlformats.org/officeDocument/2006/relationships/hyperlink" Target="https://commonslibrary.parliament.uk/research-briefings/cbp-10368" TargetMode="External"/><Relationship Id="rId4" Type="http://schemas.openxmlformats.org/officeDocument/2006/relationships/hyperlink" Target="https://bnssghealthiertogether.org.uk/directory/the-nhs-long-term-plan-a-summary" TargetMode="External"/><Relationship Id="rId9" Type="http://schemas.openxmlformats.org/officeDocument/2006/relationships/hyperlink" Target="https://philpapers.org/rec/ENGTNF" TargetMode="External"/><Relationship Id="rId14" Type="http://schemas.openxmlformats.org/officeDocument/2006/relationships/hyperlink" Target="https://reference.medscape.com/medline/abstract/847460" TargetMode="External"/><Relationship Id="rId22" Type="http://schemas.openxmlformats.org/officeDocument/2006/relationships/hyperlink" Target="https://www.gov.uk/government/publications/deleted-10-year-health-plan-for-england-fit-for-the-future/fit-for-the-future-10-year-health-plan-for-england-accessible-vers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7" name="Freeform: Shape 25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0033CF-F122-9F40-3477-83E81D1DD9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3312" y="452718"/>
            <a:ext cx="8947522" cy="14005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Title Slide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38C232-3EC1-E882-70B4-353439EF40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Student Name: Mumina Akther Shobnom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Student Number: 2245201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Module Code: BMHP6030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Module Name: Health, Wellbeing and Sustainable Development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Lecturer Name: Tommy Adattu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Assignment Title: Component 1 Presentation (Health, Wellbeing, and Sustainable Development)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1531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AB472-C609-D2DD-88F8-86037B95C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Introduction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D0236A-7D5C-F848-4909-90F572225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Health: A state of complete physical, mental and social wellbeing and not merely the absence of disease (WHO, 1948)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Wellbeing: It refers to both physical and psychological states(NHS England digital, 2022).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solidFill>
                  <a:srgbClr val="FFFFFF"/>
                </a:solidFill>
              </a:rPr>
              <a:t>                    Subjective Wellbeing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solidFill>
                  <a:srgbClr val="FFFFFF"/>
                </a:solidFill>
              </a:rPr>
              <a:t>                    Objective Wellbeing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>
                <a:solidFill>
                  <a:srgbClr val="FFFFFF"/>
                </a:solidFill>
              </a:rPr>
              <a:t>Sustainable Development (SD): It integrates social, environmental, and economic pillars to meet current needs without compromising future generations (UN, 2023)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sz="16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sz="1600">
              <a:solidFill>
                <a:srgbClr val="FFFFFF"/>
              </a:solidFill>
            </a:endParaRPr>
          </a:p>
        </p:txBody>
      </p:sp>
      <p:pic>
        <p:nvPicPr>
          <p:cNvPr id="29" name="Picture 28" descr="Two people holding each other's hands">
            <a:extLst>
              <a:ext uri="{FF2B5EF4-FFF2-40B4-BE49-F238E27FC236}">
                <a16:creationId xmlns:a16="http://schemas.microsoft.com/office/drawing/2014/main" id="{F6A2B538-BD39-5F1B-7519-EB76B2BAB4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241" r="29450" b="-2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0579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B87E4204-E93C-417B-9ED0-F81552DE8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8E4A00-82CC-4AD0-B631-F820AEE40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Freeform 7">
            <a:extLst>
              <a:ext uri="{FF2B5EF4-FFF2-40B4-BE49-F238E27FC236}">
                <a16:creationId xmlns:a16="http://schemas.microsoft.com/office/drawing/2014/main" id="{463665DF-25B8-4EE2-8F85-921EF38BE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296A3A-6B3F-5BED-EF02-E0E4F087D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dirty="0">
                <a:solidFill>
                  <a:srgbClr val="EBEBEB"/>
                </a:solidFill>
              </a:rPr>
              <a:t>Importance of health, wellbeing, and Sustainable Development Goals(SDGs)</a:t>
            </a:r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B3378DC2-950E-4B63-B833-32DE4719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C2F0CAA6-9C31-E728-5525-C1086B734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7153602" cy="365868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700"/>
              <a:t>The United Nations 17 SDGs provide a global framework. Modern healthcare policies increasingly emphasise (UN,2024; WHO, 2025):</a:t>
            </a:r>
          </a:p>
          <a:p>
            <a:pPr>
              <a:lnSpc>
                <a:spcPct val="90000"/>
              </a:lnSpc>
            </a:pPr>
            <a:r>
              <a:rPr lang="en-US" sz="1700"/>
              <a:t>Universal health coverage and equity</a:t>
            </a:r>
          </a:p>
          <a:p>
            <a:pPr>
              <a:lnSpc>
                <a:spcPct val="90000"/>
              </a:lnSpc>
            </a:pPr>
            <a:r>
              <a:rPr lang="en-US" sz="1700"/>
              <a:t>Preventive and population-based care</a:t>
            </a:r>
          </a:p>
          <a:p>
            <a:pPr>
              <a:lnSpc>
                <a:spcPct val="90000"/>
              </a:lnSpc>
            </a:pPr>
            <a:r>
              <a:rPr lang="en-US" sz="1700"/>
              <a:t>Mental health and wellbeing</a:t>
            </a:r>
          </a:p>
          <a:p>
            <a:pPr>
              <a:lnSpc>
                <a:spcPct val="90000"/>
              </a:lnSpc>
            </a:pPr>
            <a:r>
              <a:rPr lang="en-US" sz="1700"/>
              <a:t>Cross-sector partnerships (SDG 17) to address social determinants of health</a:t>
            </a:r>
          </a:p>
          <a:p>
            <a:pPr>
              <a:lnSpc>
                <a:spcPct val="90000"/>
              </a:lnSpc>
            </a:pPr>
            <a:r>
              <a:rPr lang="en-US" sz="1700"/>
              <a:t>Health is both a driver and outcome of SD, influencing education, economic productivity, poverty reduction, and social stability</a:t>
            </a:r>
          </a:p>
          <a:p>
            <a:pPr>
              <a:lnSpc>
                <a:spcPct val="90000"/>
              </a:lnSpc>
            </a:pPr>
            <a:r>
              <a:rPr lang="en-US" sz="1700"/>
              <a:t>SDG 3 Good Health and Well-being aims to ensure healthy lives and promote wellbeing(GCCA, 2024)</a:t>
            </a:r>
          </a:p>
          <a:p>
            <a:pPr>
              <a:lnSpc>
                <a:spcPct val="90000"/>
              </a:lnSpc>
            </a:pPr>
            <a:endParaRPr lang="en-US" sz="1700"/>
          </a:p>
          <a:p>
            <a:pPr marL="0" indent="0">
              <a:lnSpc>
                <a:spcPct val="90000"/>
              </a:lnSpc>
              <a:buNone/>
            </a:pPr>
            <a:endParaRPr lang="en-US" sz="1700"/>
          </a:p>
          <a:p>
            <a:pPr>
              <a:lnSpc>
                <a:spcPct val="90000"/>
              </a:lnSpc>
            </a:pPr>
            <a:endParaRPr lang="en-US" sz="1700"/>
          </a:p>
          <a:p>
            <a:pPr>
              <a:lnSpc>
                <a:spcPct val="90000"/>
              </a:lnSpc>
            </a:pPr>
            <a:endParaRPr lang="en-US" sz="1700"/>
          </a:p>
        </p:txBody>
      </p:sp>
      <p:pic>
        <p:nvPicPr>
          <p:cNvPr id="8" name="Content Placeholder 7" descr="A colorful circle with different symbols on it&#10;&#10;AI-generated content may be incorrect.">
            <a:extLst>
              <a:ext uri="{FF2B5EF4-FFF2-40B4-BE49-F238E27FC236}">
                <a16:creationId xmlns:a16="http://schemas.microsoft.com/office/drawing/2014/main" id="{6DD1B90A-3E78-4427-98AE-1FCCDB3BAF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312" b="21438"/>
          <a:stretch>
            <a:fillRect/>
          </a:stretch>
        </p:blipFill>
        <p:spPr>
          <a:xfrm>
            <a:off x="8129872" y="3419195"/>
            <a:ext cx="3413671" cy="19201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499231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9AAC1-BA60-5291-45C5-943D5DB95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Health and Wellbeing approaches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694BE8-6153-D635-0F91-1C7AB75E02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589820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99518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04A3DA6D-FED2-4369-9ACD-B578C8790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63C72DE-4C01-4F6C-9020-327690ADA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form 7">
            <a:extLst>
              <a:ext uri="{FF2B5EF4-FFF2-40B4-BE49-F238E27FC236}">
                <a16:creationId xmlns:a16="http://schemas.microsoft.com/office/drawing/2014/main" id="{5627181E-8B3E-4EFB-8F43-17296B86C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F7C4E8-7D38-C47B-BFB5-13EFA0035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Theoretical Perspectives  </a:t>
            </a:r>
          </a:p>
        </p:txBody>
      </p:sp>
      <p:sp useBgFill="1">
        <p:nvSpPr>
          <p:cNvPr id="32" name="Freeform: Shape 32">
            <a:extLst>
              <a:ext uri="{FF2B5EF4-FFF2-40B4-BE49-F238E27FC236}">
                <a16:creationId xmlns:a16="http://schemas.microsoft.com/office/drawing/2014/main" id="{2E45DBDE-EAD7-4DEE-B77D-577BBB0A1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D57C83-3AFA-CD0A-D62F-1B17E7E66DD9}"/>
              </a:ext>
            </a:extLst>
          </p:cNvPr>
          <p:cNvSpPr txBox="1"/>
          <p:nvPr/>
        </p:nvSpPr>
        <p:spPr>
          <a:xfrm>
            <a:off x="7275007" y="5767754"/>
            <a:ext cx="4532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(Engel, 1977; Wade and Halligan, 2017)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531E5F74-5DE8-F259-70B4-9FEDADA2CD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7572759"/>
              </p:ext>
            </p:extLst>
          </p:nvPr>
        </p:nvGraphicFramePr>
        <p:xfrm>
          <a:off x="648931" y="2548281"/>
          <a:ext cx="6578592" cy="3658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40107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DA04D-5514-CDAF-8530-0E4E7524E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45140"/>
          </a:xfrm>
        </p:spPr>
        <p:txBody>
          <a:bodyPr/>
          <a:lstStyle/>
          <a:p>
            <a:r>
              <a:rPr lang="en-GB" dirty="0"/>
              <a:t>SDG3 and the Healthcare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683C2-D06E-5FC9-FFD8-6524E838B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619" y="1376516"/>
            <a:ext cx="11562735" cy="487188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SDG 3 specifically aims to ensure healthy lives and promote well-being for all at all ages. Its targets include: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Reducing maternal and child mortality (DHSC, 2022)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Tackling noncommunicable diseases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Improving mental health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Achieving universal health coverage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For example: the NHS health check(40- 74 years) for identifying risks of heart diseases, diabetes, and kidney diseases(PHE, 2019)</a:t>
            </a:r>
          </a:p>
        </p:txBody>
      </p:sp>
    </p:spTree>
    <p:extLst>
      <p:ext uri="{BB962C8B-B14F-4D97-AF65-F5344CB8AC3E}">
        <p14:creationId xmlns:p14="http://schemas.microsoft.com/office/powerpoint/2010/main" val="2638195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18B0DB3-4813-4C9E-892A-B627B8E0B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DD7D40A-8311-4795-B77E-C0099BE71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425278" cy="6858000"/>
            <a:chOff x="0" y="0"/>
            <a:chExt cx="11425278" cy="6858000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AFA7653A-EDAC-47C3-BBD3-9FD5F60A9D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13"/>
            <a:stretch/>
          </p:blipFill>
          <p:spPr>
            <a:xfrm>
              <a:off x="0" y="2669685"/>
              <a:ext cx="4037012" cy="4188315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3E882CDA-94B9-4F48-B0FC-944A0C3AB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640"/>
            <a:stretch/>
          </p:blipFill>
          <p:spPr>
            <a:xfrm>
              <a:off x="0" y="2892347"/>
              <a:ext cx="1522412" cy="2365453"/>
            </a:xfrm>
            <a:prstGeom prst="rect">
              <a:avLst/>
            </a:prstGeom>
          </p:spPr>
        </p:pic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8540C1AD-510D-4F9D-BB42-599787F8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5878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60000"/>
                    <a:lumOff val="40000"/>
                    <a:alpha val="7000"/>
                  </a:schemeClr>
                </a:gs>
                <a:gs pos="69000">
                  <a:schemeClr val="bg2">
                    <a:lumMod val="60000"/>
                    <a:lumOff val="40000"/>
                    <a:alpha val="0"/>
                  </a:schemeClr>
                </a:gs>
                <a:gs pos="36000">
                  <a:schemeClr val="bg2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7B44B7BB-0EAB-426A-8DBB-681E52344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813"/>
            <a:stretch/>
          </p:blipFill>
          <p:spPr>
            <a:xfrm>
              <a:off x="7999412" y="0"/>
              <a:ext cx="1603387" cy="1141407"/>
            </a:xfrm>
            <a:prstGeom prst="rect">
              <a:avLst/>
            </a:prstGeom>
          </p:spPr>
        </p:pic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7821A48A-3BB3-40DB-B5FF-8A76D4D6D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3320"/>
            <a:stretch/>
          </p:blipFill>
          <p:spPr>
            <a:xfrm>
              <a:off x="8605878" y="6096000"/>
              <a:ext cx="993734" cy="7620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94CFE5-44AA-48BD-C317-72CC8B603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dirty="0">
                <a:solidFill>
                  <a:schemeClr val="tx1"/>
                </a:solidFill>
              </a:rPr>
              <a:t>SDG 3 and the Healthcare System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94040B0B-FE23-D9D7-11B0-670CBC63FB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8907653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98780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F13A9A60-FA11-DB5C-4BCF-60CA4D19307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3260" b="11189"/>
          <a:stretch>
            <a:fillRect/>
          </a:stretch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BE58D2-5ADD-B0DE-59C1-20050F5D6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SDG 3 and integration into UK health and social 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D3649-7C87-9080-4DD9-4DBF77EB0A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the UK, the principles of SDG 3 are reflected in policies such as the NHS Long Term Plan, which focuses on: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Preventive healthcare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Early diagnosis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Integrated care systems (Nuffield Trust, 2022)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Reducing health inequalities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(NHS England, 2019)</a:t>
            </a:r>
          </a:p>
        </p:txBody>
      </p:sp>
    </p:spTree>
    <p:extLst>
      <p:ext uri="{BB962C8B-B14F-4D97-AF65-F5344CB8AC3E}">
        <p14:creationId xmlns:p14="http://schemas.microsoft.com/office/powerpoint/2010/main" val="839654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4B3BE-D32F-A120-0A40-F7B2508B7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7" y="452718"/>
            <a:ext cx="9411737" cy="845140"/>
          </a:xfrm>
        </p:spPr>
        <p:txBody>
          <a:bodyPr/>
          <a:lstStyle/>
          <a:p>
            <a:r>
              <a:rPr lang="en-GB" sz="2800" dirty="0"/>
              <a:t>Policy and Governance in Health and Social Care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A324CD-4133-FCF2-68CC-032A0B95E6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312" y="1547632"/>
            <a:ext cx="4396339" cy="845140"/>
          </a:xfrm>
        </p:spPr>
        <p:txBody>
          <a:bodyPr/>
          <a:lstStyle/>
          <a:p>
            <a:r>
              <a:rPr lang="en-GB" sz="2000" dirty="0"/>
              <a:t>Key national and international frameworks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968913D4-6DBC-091A-8EB1-6FF41644806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793820" y="3355092"/>
            <a:ext cx="4705831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WHO Sustainable Development Goals (SDG 3) promote universal health coverage, disease prevention, and well-being across the life course (United Nations, 2024; WHO, 2025).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WHO “Health in All Policies” framework encourages integration of health considerations into all sectors to address social determinants of health (WHO, 2022).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BEC3C8-4134-E2C9-0BFB-F1994564F9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654495" y="1636122"/>
            <a:ext cx="4396339" cy="845140"/>
          </a:xfrm>
        </p:spPr>
        <p:txBody>
          <a:bodyPr/>
          <a:lstStyle/>
          <a:p>
            <a:r>
              <a:rPr lang="en-GB" sz="2000" dirty="0"/>
              <a:t>UK policy frameworks and legislation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7FDC71E3-6A9D-A8B9-EA95-A2ADCCAAD163}"/>
              </a:ext>
            </a:extLst>
          </p:cNvPr>
          <p:cNvSpPr>
            <a:spLocks noGrp="1" noChangeArrowheads="1"/>
          </p:cNvSpPr>
          <p:nvPr>
            <p:ph sz="quarter" idx="4"/>
          </p:nvPr>
        </p:nvSpPr>
        <p:spPr bwMode="auto">
          <a:xfrm>
            <a:off x="5654495" y="2900124"/>
            <a:ext cx="6102076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Long Term Plan (2019) </a:t>
            </a:r>
            <a:r>
              <a:rPr kumimoji="0" lang="en-US" altLang="en-US" sz="1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prioritises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prevention, integrated care systems, digital innovation, and improved mental health and community services (NHS England, 2019).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and Care Act 2022 established integrated care systems (ICSs) to improve collaboration between the NHS, local authorities, and social care providers (UK Government, 2022).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 Act 2014 places legal duties on local authorities to promote wellbeing, prevent needs, and integrate health and social care services (UK Government, 2014).</a:t>
            </a:r>
          </a:p>
        </p:txBody>
      </p:sp>
    </p:spTree>
    <p:extLst>
      <p:ext uri="{BB962C8B-B14F-4D97-AF65-F5344CB8AC3E}">
        <p14:creationId xmlns:p14="http://schemas.microsoft.com/office/powerpoint/2010/main" val="2214117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BA9B9-341B-B0DD-949C-87B20BEB5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Policy and Governance Impact on social processes and ideologies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75D300-DC7C-23E0-DF45-C370E5ADB1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3982441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68099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191F8-A083-FFF9-80CF-84CA22371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191" y="452718"/>
            <a:ext cx="9387643" cy="813374"/>
          </a:xfrm>
        </p:spPr>
        <p:txBody>
          <a:bodyPr/>
          <a:lstStyle/>
          <a:p>
            <a:r>
              <a:rPr lang="en-GB" dirty="0"/>
              <a:t>Service Delivery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621882-DFEF-2BE4-0AE0-3F51FDCEBD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387" y="1567544"/>
            <a:ext cx="5419264" cy="633046"/>
          </a:xfrm>
        </p:spPr>
        <p:txBody>
          <a:bodyPr/>
          <a:lstStyle/>
          <a:p>
            <a:r>
              <a:rPr lang="en-GB" dirty="0"/>
              <a:t>Key approaches in service delivery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D6518B90-A0AE-DAD6-C655-41B6A72D3C8E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422031" y="2218527"/>
            <a:ext cx="4833257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Wellness and prevention </a:t>
            </a:r>
            <a:r>
              <a:rPr kumimoji="0" lang="en-US" altLang="en-US" sz="1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programmes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focus on lifestyle change, mental well-being, and early intervention to reduce disease burden (NHS England, 2019).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Telehealth and digital services improve access, continuity of care, and self-management, especially for remote or vulnerable populations (WHO,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Community health initiatives address social determinants of health through partnerships with local authorities, housing, education, and voluntary sectors (Public Health England,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1400" dirty="0">
                <a:latin typeface="Arial" panose="020B0604020202020204" pitchFamily="34" charset="0"/>
              </a:rPr>
              <a:t>Integrated care models coordinate health and social care services to provide person-centred, seamless support across settings (UK Government, 2022)</a:t>
            </a: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BFB1E7-9D1B-24C6-C39A-FD9629E96D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576835" y="1567543"/>
            <a:ext cx="6464440" cy="633047"/>
          </a:xfrm>
        </p:spPr>
        <p:txBody>
          <a:bodyPr/>
          <a:lstStyle/>
          <a:p>
            <a:r>
              <a:rPr lang="en-GB" dirty="0"/>
              <a:t>Case example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7F09B3-80F9-61EE-CF6F-D645785AEC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65820" y="2218527"/>
            <a:ext cx="6753115" cy="4037811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/>
              <a:t>NHS Integrated Care Systems (ICSs)</a:t>
            </a:r>
          </a:p>
          <a:p>
            <a:r>
              <a:rPr lang="en-GB" sz="1400" dirty="0"/>
              <a:t>Established under the Health and Care Act 2022 to improve collaboration between the NHS, local government, and social care.</a:t>
            </a:r>
          </a:p>
          <a:p>
            <a:r>
              <a:rPr lang="en-GB" sz="1400" dirty="0"/>
              <a:t>ICSs deliver community-based prevention programmes, digital consultations, and coordinated support for people with complex needs.</a:t>
            </a:r>
          </a:p>
          <a:p>
            <a:r>
              <a:rPr lang="en-GB" sz="1400" dirty="0"/>
              <a:t>Aim to improve population health, reduce inequalities, and provide more care closer to home (NHS England, 2022; UK Government, 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3172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6FDB2-34A9-6F5D-8078-2C0868990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63" y="452718"/>
            <a:ext cx="9398371" cy="662649"/>
          </a:xfrm>
        </p:spPr>
        <p:txBody>
          <a:bodyPr>
            <a:normAutofit fontScale="90000"/>
          </a:bodyPr>
          <a:lstStyle/>
          <a:p>
            <a:r>
              <a:rPr lang="en-GB" dirty="0"/>
              <a:t>Public health initiatives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D4E04A-F8D1-9CEA-CF2C-37C0CCDA47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571" y="1115367"/>
            <a:ext cx="2936242" cy="662649"/>
          </a:xfrm>
        </p:spPr>
        <p:txBody>
          <a:bodyPr/>
          <a:lstStyle/>
          <a:p>
            <a:r>
              <a:rPr lang="en-GB" sz="1800" dirty="0"/>
              <a:t>Key public health initiatives</a:t>
            </a: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493360FE-87CE-D7ED-0893-08FB8EEC1BE9}"/>
              </a:ext>
            </a:extLst>
          </p:cNvPr>
          <p:cNvSpPr>
            <a:spLocks noGrp="1" noChangeArrowheads="1"/>
          </p:cNvSpPr>
          <p:nvPr>
            <p:ph type="body" sz="half" idx="15"/>
          </p:nvPr>
        </p:nvSpPr>
        <p:spPr bwMode="auto">
          <a:xfrm>
            <a:off x="462116" y="1794562"/>
            <a:ext cx="3107540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Campaigns target major risk factors such as smoking, poor diet, physical inactivity, and alcohol misuse (NHS England, 2019).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Policies aim to create healthy environments, including safe housing, clean air, active transport, and access to green spaces (Public Health England,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1200" dirty="0">
                <a:latin typeface="Arial" panose="020B0604020202020204" pitchFamily="34" charset="0"/>
              </a:rPr>
              <a:t>P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ublic health strategies align with SDG 3, which promotes healthy lives and well-being for all (UN, 2024).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Public health focuses on prevention, health promotion, and protection to improve population well-being (WHO, 2023).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C2532C-BB31-DE0B-ED21-7E4A810813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737987" y="1115367"/>
            <a:ext cx="3081913" cy="662649"/>
          </a:xfrm>
        </p:spPr>
        <p:txBody>
          <a:bodyPr/>
          <a:lstStyle/>
          <a:p>
            <a:r>
              <a:rPr lang="en-GB" sz="1800" dirty="0"/>
              <a:t>Promotion of healthy lifestyles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D1F38E0-D920-9106-BE03-9DD68D126778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3873106" y="1979525"/>
            <a:ext cx="2946794" cy="4276813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/>
              <a:t>Education campaigns encourage balanced diets, physical activity, mental well-being, and preventive screening (WHO, 2023).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200" dirty="0"/>
              <a:t>Community programmes support behaviour change, social participation, and early intervention (Public Health England, 2020).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B129255-E699-05D3-8230-5E3769D2CCA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974900" y="1115367"/>
            <a:ext cx="3081913" cy="662649"/>
          </a:xfrm>
        </p:spPr>
        <p:txBody>
          <a:bodyPr/>
          <a:lstStyle/>
          <a:p>
            <a:r>
              <a:rPr lang="en-GB" sz="1800" dirty="0"/>
              <a:t>Impact of public health campaigns</a:t>
            </a: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B2AA87F2-A1F4-C9B7-B068-C25CDBF1A515}"/>
              </a:ext>
            </a:extLst>
          </p:cNvPr>
          <p:cNvSpPr>
            <a:spLocks noGrp="1" noChangeArrowheads="1"/>
          </p:cNvSpPr>
          <p:nvPr>
            <p:ph type="body" sz="half" idx="17"/>
          </p:nvPr>
        </p:nvSpPr>
        <p:spPr bwMode="auto">
          <a:xfrm>
            <a:off x="7123113" y="2095432"/>
            <a:ext cx="473459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Anti-smoking campaigns and legislation have contributed to declining smoking rates and improved life expectancy (NHS England, 2019).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promotion initiatives reduce the burden of chronic diseases and improve quality of life across populations (WHO, 2023).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Public health campaigns help reduce health inequalities by targeting vulnerable and high-risk groups (Public Health England, 2020).</a:t>
            </a:r>
          </a:p>
        </p:txBody>
      </p:sp>
    </p:spTree>
    <p:extLst>
      <p:ext uri="{BB962C8B-B14F-4D97-AF65-F5344CB8AC3E}">
        <p14:creationId xmlns:p14="http://schemas.microsoft.com/office/powerpoint/2010/main" val="2414509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14D83-9F3F-DA66-9489-6604DA28D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1749" y="452718"/>
            <a:ext cx="7609085" cy="1014341"/>
          </a:xfrm>
        </p:spPr>
        <p:txBody>
          <a:bodyPr/>
          <a:lstStyle/>
          <a:p>
            <a:r>
              <a:rPr lang="en-GB" dirty="0"/>
              <a:t>Equity and Access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64A354-82B5-50BF-E68D-8EC1AF2BA3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3626" y="1466922"/>
            <a:ext cx="4746025" cy="7336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Disparities in healthcare access and quality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E13680BF-B9CD-259F-C07F-29302BA63F52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83288" y="2288691"/>
            <a:ext cx="4816363" cy="2195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Health inequalities exist across income, ethnicity, geography, disability, and age, affecting access, quality, and outcomes (WHO, 2023).</a:t>
            </a:r>
          </a:p>
          <a:p>
            <a:r>
              <a:rPr lang="en-GB" sz="1200" dirty="0"/>
              <a:t>Social determinants such as poverty, housing, education, and employment strongly influence health status and service use (Marmot et al., 2020).</a:t>
            </a:r>
          </a:p>
          <a:p>
            <a:r>
              <a:rPr lang="en-GB" sz="1200" dirty="0"/>
              <a:t>Digital exclusion, workforce shortages, and regional variation contribute to unequal access to care (NHS England, 2019).</a:t>
            </a:r>
          </a:p>
          <a:p>
            <a:pPr marL="800100" lvl="2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5A36AE-A6AB-F440-1A48-88606C0EF6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654495" y="1466921"/>
            <a:ext cx="4396339" cy="73366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Initiatives to reduce inequalities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76B26D-0982-EA8F-3DE6-773002899E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54495" y="2401556"/>
            <a:ext cx="6537505" cy="3854782"/>
          </a:xfrm>
        </p:spPr>
        <p:txBody>
          <a:bodyPr>
            <a:normAutofit/>
          </a:bodyPr>
          <a:lstStyle/>
          <a:p>
            <a:r>
              <a:rPr lang="en-GB" sz="1200" dirty="0"/>
              <a:t>Universal healthcare systems (e.g. the NHS) aim to provide care based on need rather than ability to pay, supporting equity of access (UK Government, 2012).</a:t>
            </a:r>
          </a:p>
          <a:p>
            <a:r>
              <a:rPr lang="en-GB" sz="1200" dirty="0"/>
              <a:t>Targeted interventions focus on high-risk and underserved groups, such as tailored public health programmes and community outreach (NHS England, 2019).</a:t>
            </a:r>
          </a:p>
          <a:p>
            <a:r>
              <a:rPr lang="en-GB" sz="1200" dirty="0"/>
              <a:t>Integrated care systems (ICSs) address population health and reduce inequalities through collaboration across health, social care, and voluntary sectors (UK Government, 2022).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96678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749C0-9306-A050-F28A-D3C8A2CEA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2699624-EE53-BE18-3230-011884D815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7481543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03729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9A71E-3EEA-FF0C-FE19-F73A13F51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949" y="452718"/>
            <a:ext cx="9437885" cy="79327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B9773-0B4E-F7B2-6092-F90AD6F3B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578" y="1245996"/>
            <a:ext cx="11324492" cy="5002404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Engel, G.L. (1977) ‘The need for a new medical model: A challenge for biomedicine’, Science, 196(4286), pp.129–136. Available at: </a:t>
            </a:r>
            <a:r>
              <a:rPr lang="en-GB" sz="800" b="1" dirty="0">
                <a:hlinkClick r:id="rId2"/>
              </a:rPr>
              <a:t>https://www.england.nhs.uk/publication/the-nhs-long-term-plan/(Accessed</a:t>
            </a:r>
            <a:r>
              <a:rPr lang="en-GB" sz="800" b="1" dirty="0"/>
              <a:t>: 24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Marmot, M. (2010). Fair Society, Healthy Lives: The Marmot Review. London: UCL Institute of Health Equity. Available at: </a:t>
            </a:r>
            <a:r>
              <a:rPr lang="en-GB" sz="800" b="1" dirty="0">
                <a:hlinkClick r:id="rId3"/>
              </a:rPr>
              <a:t>https://bnssghealthiertogether.org.uk/library/the-nhs-long-term-plan-a-summary-pdf</a:t>
            </a:r>
            <a:r>
              <a:rPr lang="en-GB" sz="800" b="1" dirty="0"/>
              <a:t>  (Accessed: 24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Marmot, M., Allen, J., Boyce, T., Goldblatt, P. and Morrison, J. (2020) Health Equity in England: The Marmot Review 10 Years On. London: Institute of Health Equity. Available at: </a:t>
            </a:r>
            <a:r>
              <a:rPr lang="en-GB" sz="800" dirty="0">
                <a:hlinkClick r:id="rId4"/>
              </a:rPr>
              <a:t>https://bnssghealthiertogether.org.uk/directory/the-nhs-long-term-plan-a-summary</a:t>
            </a:r>
            <a:r>
              <a:rPr lang="en-GB" sz="800" dirty="0"/>
              <a:t>  (Accessed: 24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NHS England (2019). The NHS Long Term Plan. London: NHS England. Available at</a:t>
            </a:r>
            <a:r>
              <a:rPr lang="en-GB" sz="800" b="1" dirty="0"/>
              <a:t>: </a:t>
            </a:r>
            <a:r>
              <a:rPr lang="en-GB" sz="800" b="1" dirty="0">
                <a:hlinkClick r:id="rId5"/>
              </a:rPr>
              <a:t>https://www.longtermplan.nhs.uk/publication/nhs-long-term-plan</a:t>
            </a:r>
            <a:r>
              <a:rPr lang="en-GB" sz="800" b="1" dirty="0"/>
              <a:t>  (Accessed: 24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OECD (2020) How’s Life? 2020: Measuring Well-being. Paris: OECD Publishing. Available at: </a:t>
            </a:r>
            <a:r>
              <a:rPr lang="en-GB" sz="800" dirty="0">
                <a:hlinkClick r:id="rId6"/>
              </a:rPr>
              <a:t>https://www.sciencedirect.com/science/article/pii/S0022399909003316</a:t>
            </a:r>
            <a:r>
              <a:rPr lang="en-GB" sz="800" dirty="0"/>
              <a:t> (Accessed:  2 February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Public Health England (2019) NHS Health Check Programme Standards. London: PHE. Available at: </a:t>
            </a:r>
            <a:r>
              <a:rPr lang="en-GB" sz="800" dirty="0">
                <a:hlinkClick r:id="rId7"/>
              </a:rPr>
              <a:t>https://pubmed.ncbi.nlm.nih.gov/19913665</a:t>
            </a:r>
            <a:r>
              <a:rPr lang="en-GB" sz="800" dirty="0"/>
              <a:t>  (Accessed: 2 February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Reeves, D., et al. (2023) ‘Uptake of the NHS Diabetes Prevention Programme’, BMC Health Services Research, 23, p.352. Available at: </a:t>
            </a:r>
            <a:r>
              <a:rPr lang="en-GB" sz="800" dirty="0">
                <a:hlinkClick r:id="rId8"/>
              </a:rPr>
              <a:t>https://pubmed.ncbi.nlm.nih.gov/28686557</a:t>
            </a:r>
            <a:r>
              <a:rPr lang="en-GB" sz="800" dirty="0"/>
              <a:t> (Accessed: 2 February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Bunten, A., et al. (2020) ‘Factors influencing NHS Health Check uptake’, BMC Public Health, 20, p.93. Available at: </a:t>
            </a:r>
            <a:r>
              <a:rPr lang="en-GB" sz="800" dirty="0">
                <a:hlinkClick r:id="rId9"/>
              </a:rPr>
              <a:t>https://philpapers.org/rec/ENGTNF</a:t>
            </a:r>
            <a:r>
              <a:rPr lang="en-GB" sz="800" dirty="0"/>
              <a:t> (Accessed: 10 February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 err="1"/>
              <a:t>Artac</a:t>
            </a:r>
            <a:r>
              <a:rPr lang="en-GB" sz="800" dirty="0"/>
              <a:t>, M., et al. (2013) ‘Uptake of the NHS Health Check programme’, Journal of Public Health. Available at: </a:t>
            </a:r>
            <a:r>
              <a:rPr lang="en-GB" sz="800" dirty="0">
                <a:hlinkClick r:id="rId10"/>
              </a:rPr>
              <a:t>https://psychotraumanet.org/en/need-new-medical-model-challenge-biomedicine</a:t>
            </a:r>
            <a:r>
              <a:rPr lang="en-GB" sz="800" dirty="0"/>
              <a:t> (Accessed: 10 February)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Dalton, A.R.H., et al. (2011). Uptake of the NHS Health Checks in deprived communities, BMJ Open. Available at: </a:t>
            </a:r>
            <a:r>
              <a:rPr lang="en-GB" sz="800" dirty="0">
                <a:hlinkClick r:id="rId11"/>
              </a:rPr>
              <a:t>https://www.sciencedirect.com/science/article/abs/pii/S0033318215001255</a:t>
            </a:r>
            <a:r>
              <a:rPr lang="en-GB" sz="800" dirty="0"/>
              <a:t> (Accessed: 10 February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World Health Organisation (1948). Constitution of the World Health Organisation. Geneva: WHO. Available at: </a:t>
            </a:r>
            <a:r>
              <a:rPr lang="en-GB" sz="800" dirty="0">
                <a:hlinkClick r:id="rId12"/>
              </a:rPr>
              <a:t>https://chiro.org/LINKS/ABSTRACTS/The_Need_For_A_New_Medical_Model.shtml</a:t>
            </a:r>
            <a:r>
              <a:rPr lang="en-GB" sz="800" dirty="0"/>
              <a:t>  (Accessed: 10 February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World Health Organisation (2021) Well-being. Geneva: WHO. Available at: </a:t>
            </a:r>
            <a:r>
              <a:rPr lang="en-GB" sz="800" dirty="0">
                <a:hlinkClick r:id="rId13"/>
              </a:rPr>
              <a:t>https://lordslibrary.parliament.uk/research-briefings/lln-2019-0010</a:t>
            </a:r>
            <a:r>
              <a:rPr lang="en-GB" sz="800" dirty="0"/>
              <a:t> (Accessed: 26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World Health Organisation (2022) SDG 3: Good health and well-being. Geneva: WHO. Available at: </a:t>
            </a:r>
            <a:r>
              <a:rPr lang="en-GB" sz="800" dirty="0">
                <a:hlinkClick r:id="rId14"/>
              </a:rPr>
              <a:t>https://reference.medscape.com/medline/abstract/847460</a:t>
            </a:r>
            <a:r>
              <a:rPr lang="en-GB" sz="800" dirty="0"/>
              <a:t> (Accessed: 26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United Nations (2015). Transforming our world: The 2030 Agenda for Sustainable Development. New York: UN. Available at: </a:t>
            </a:r>
            <a:r>
              <a:rPr lang="en-GB" sz="800" dirty="0">
                <a:hlinkClick r:id="rId15"/>
              </a:rPr>
              <a:t>https://lordslibrary.parliament.uk/research-briefings/lln-2020-0039</a:t>
            </a:r>
            <a:r>
              <a:rPr lang="en-GB" sz="800" dirty="0"/>
              <a:t> (Accessed: 26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 United Nations Development Programme (2023). Sustainable Development Goals Report. New York: UNDP. Available at: </a:t>
            </a:r>
            <a:r>
              <a:rPr lang="en-GB" sz="800" dirty="0">
                <a:hlinkClick r:id="rId16"/>
              </a:rPr>
              <a:t>https://www.sciencedirect.com/science/article/abs/pii/S0022399909003316</a:t>
            </a:r>
            <a:r>
              <a:rPr lang="en-GB" sz="800" dirty="0"/>
              <a:t> (Accessed: 28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Department of Health and Social Care (2022). Health disparities in England: The State of the Nation. London: DHSC. Available at: </a:t>
            </a:r>
            <a:r>
              <a:rPr lang="en-GB" sz="800" dirty="0">
                <a:hlinkClick r:id="rId17"/>
              </a:rPr>
              <a:t>https://docslib.org/doc/3850943/the-structure-of-the-nhs-in-england</a:t>
            </a:r>
            <a:r>
              <a:rPr lang="en-GB" sz="800" dirty="0"/>
              <a:t> (Accessed: 28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Office for National Statistics (2023). Health inequalities data. London: ONS. Available at: </a:t>
            </a:r>
            <a:r>
              <a:rPr lang="en-GB" sz="800" dirty="0">
                <a:hlinkClick r:id="rId18"/>
              </a:rPr>
              <a:t>https://dayofdifference.org.au/e-medical/engel-the-need-for-a-new-medical-model-1977.html</a:t>
            </a:r>
            <a:r>
              <a:rPr lang="en-GB" sz="800" dirty="0"/>
              <a:t> (Accessed: 28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 Solar, O. and Irwin, A. (2010). A Conceptual Framework for Action on the Social Determinants of Health. Geneva: WHO. Available at: </a:t>
            </a:r>
            <a:r>
              <a:rPr lang="en-GB" sz="800" dirty="0">
                <a:hlinkClick r:id="rId19"/>
              </a:rPr>
              <a:t>https://commonslibrary.parliament.uk/research-briefings/cbp-10368</a:t>
            </a:r>
            <a:r>
              <a:rPr lang="en-GB" sz="800" dirty="0"/>
              <a:t> (Accessed: 29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Wade, D.T. and Halligan, P.W. (2017). The biopsychosocial model of illness. Clinical Rehabilitation, 31(8), pp.995–1004. Available at: </a:t>
            </a:r>
            <a:r>
              <a:rPr lang="en-GB" sz="800" dirty="0">
                <a:hlinkClick r:id="rId20"/>
              </a:rPr>
              <a:t>https://www.deepdyve.com/lp/doc/0SnsjdPbrq</a:t>
            </a:r>
            <a:r>
              <a:rPr lang="en-GB" sz="800" dirty="0"/>
              <a:t> (Accessed: 29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Nuffield Trust (2022). Integrated Care Systems Explained. London: Nuffield Trust. Available at: </a:t>
            </a:r>
            <a:r>
              <a:rPr lang="en-GB" sz="800" dirty="0">
                <a:hlinkClick r:id="rId21"/>
              </a:rPr>
              <a:t>https://www.bmj.com/content/364/bmj.l218</a:t>
            </a:r>
            <a:r>
              <a:rPr lang="en-GB" sz="800" dirty="0"/>
              <a:t> (Accessed: 29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HM Government (2010) Healthy Lives, Healthy People: Our strategy for public health in England. London: DH. Available at: </a:t>
            </a:r>
            <a:r>
              <a:rPr lang="en-GB" sz="800" dirty="0">
                <a:hlinkClick r:id="rId22"/>
              </a:rPr>
              <a:t>https://www.gov.uk/government/publications/deleted-10-year-health-plan-for-england-fit-for-the-future/fit-for-the-future-10-year-health-plan-for-england-accessible-version</a:t>
            </a:r>
            <a:r>
              <a:rPr lang="en-GB" sz="800" dirty="0"/>
              <a:t> (Accessed: 29 January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NICE (2021). Behaviour Change: General Approaches. London: NICE. Available at</a:t>
            </a:r>
            <a:r>
              <a:rPr lang="en-GB" sz="800" b="1" dirty="0"/>
              <a:t>: </a:t>
            </a:r>
            <a:r>
              <a:rPr lang="en-GB" sz="800" b="1" dirty="0">
                <a:hlinkClick r:id="rId23"/>
              </a:rPr>
              <a:t>https://core.ac.uk/download/pdf/288855547.pdf</a:t>
            </a:r>
            <a:r>
              <a:rPr lang="en-GB" sz="800" b="1" dirty="0"/>
              <a:t> (Accessed: 11 February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Care Learning (2024). </a:t>
            </a:r>
            <a:r>
              <a:rPr lang="en-GB" sz="800" i="1" dirty="0"/>
              <a:t>Outline the key features of different models of mental health problems.</a:t>
            </a:r>
            <a:br>
              <a:rPr lang="en-GB" sz="800" dirty="0"/>
            </a:br>
            <a:r>
              <a:rPr lang="en-GB" sz="800" dirty="0"/>
              <a:t>Available at: </a:t>
            </a:r>
            <a:r>
              <a:rPr lang="en-GB" sz="800" dirty="0">
                <a:hlinkClick r:id="rId24"/>
              </a:rPr>
              <a:t>https://carelearning.org.uk/qualifications/level-2-mental-health-needs/unit-02-issues/2-2-outline-the-key-features-of-different-models-of-mental-health-problems/</a:t>
            </a:r>
            <a:r>
              <a:rPr lang="en-GB" sz="800" dirty="0"/>
              <a:t> (Accessed: 11 February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/>
              <a:t>European Pain Federation (2024). </a:t>
            </a:r>
            <a:r>
              <a:rPr lang="en-GB" sz="800" i="1" dirty="0"/>
              <a:t>What is the biopsychosocial model of pain?</a:t>
            </a:r>
            <a:br>
              <a:rPr lang="en-GB" sz="800" dirty="0"/>
            </a:br>
            <a:r>
              <a:rPr lang="en-GB" sz="800" dirty="0"/>
              <a:t>Available at: </a:t>
            </a:r>
            <a:r>
              <a:rPr lang="en-GB" sz="800" dirty="0">
                <a:hlinkClick r:id="rId25"/>
              </a:rPr>
              <a:t>https://europeanpainfederation.eu/what-is-the-bio-psycho-social-model-of-pain/</a:t>
            </a:r>
            <a:r>
              <a:rPr lang="en-GB" sz="800" dirty="0"/>
              <a:t> (Accessed: 11 February 2026)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 dirty="0" err="1"/>
              <a:t>StudySmarter</a:t>
            </a:r>
            <a:r>
              <a:rPr lang="en-GB" sz="800" dirty="0"/>
              <a:t> (2025). </a:t>
            </a:r>
            <a:r>
              <a:rPr lang="en-GB" sz="800" i="1" dirty="0"/>
              <a:t>Biopsychosocial model: Definition and approach.</a:t>
            </a:r>
            <a:br>
              <a:rPr lang="en-GB" sz="800" dirty="0"/>
            </a:br>
            <a:r>
              <a:rPr lang="en-GB" sz="800" dirty="0"/>
              <a:t>Available at: </a:t>
            </a:r>
            <a:r>
              <a:rPr lang="en-GB" sz="800" dirty="0">
                <a:hlinkClick r:id="rId26"/>
              </a:rPr>
              <a:t>https://www.studysmarter.co.uk/explanations/medicine/orthopedics-musculoskeletal/biopsychosocial-model/</a:t>
            </a:r>
            <a:r>
              <a:rPr lang="en-GB" sz="800" dirty="0"/>
              <a:t> Accessed: 10 February 2026)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5309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2f5a46a-80c7-47f7-9d28-dc929746944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6E78D3D16FFE4AA931795123FBE5F3" ma:contentTypeVersion="9" ma:contentTypeDescription="Create a new document." ma:contentTypeScope="" ma:versionID="dfce50340234396079eb84c3ff4988c2">
  <xsd:schema xmlns:xsd="http://www.w3.org/2001/XMLSchema" xmlns:xs="http://www.w3.org/2001/XMLSchema" xmlns:p="http://schemas.microsoft.com/office/2006/metadata/properties" xmlns:ns3="82f5a46a-80c7-47f7-9d28-dc929746944c" xmlns:ns4="26393a7d-09c1-409c-a1bc-d9a7995be7f3" targetNamespace="http://schemas.microsoft.com/office/2006/metadata/properties" ma:root="true" ma:fieldsID="0cad5fdf252c6352ff6da55fab5086eb" ns3:_="" ns4:_="">
    <xsd:import namespace="82f5a46a-80c7-47f7-9d28-dc929746944c"/>
    <xsd:import namespace="26393a7d-09c1-409c-a1bc-d9a7995be7f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f5a46a-80c7-47f7-9d28-dc929746944c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393a7d-09c1-409c-a1bc-d9a7995be7f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14B714-B29B-4B37-B24A-65A765CF96FD}">
  <ds:schemaRefs>
    <ds:schemaRef ds:uri="http://www.w3.org/XML/1998/namespace"/>
    <ds:schemaRef ds:uri="82f5a46a-80c7-47f7-9d28-dc929746944c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26393a7d-09c1-409c-a1bc-d9a7995be7f3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A110B46-40F5-4ED6-8174-EB1C2B9267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2f5a46a-80c7-47f7-9d28-dc929746944c"/>
    <ds:schemaRef ds:uri="26393a7d-09c1-409c-a1bc-d9a7995be7f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9F75050-0276-4B57-A425-7913FB889E7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2725</Words>
  <Application>Microsoft Office PowerPoint</Application>
  <PresentationFormat>Widescreen</PresentationFormat>
  <Paragraphs>137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Century Gothic</vt:lpstr>
      <vt:lpstr>Wingdings</vt:lpstr>
      <vt:lpstr>Wingdings 3</vt:lpstr>
      <vt:lpstr>Ion</vt:lpstr>
      <vt:lpstr>Title Slide</vt:lpstr>
      <vt:lpstr>Introduction</vt:lpstr>
      <vt:lpstr>Importance of health, wellbeing, and Sustainable Development Goals(SDGs)</vt:lpstr>
      <vt:lpstr>Health and Wellbeing approaches</vt:lpstr>
      <vt:lpstr>Theoretical Perspectives  </vt:lpstr>
      <vt:lpstr>SDG3 and the Healthcare System</vt:lpstr>
      <vt:lpstr>SDG 3 and the Healthcare System</vt:lpstr>
      <vt:lpstr>SDG 3 and integration into UK health and social  care</vt:lpstr>
      <vt:lpstr>Policy and Governance in Health and Social Care</vt:lpstr>
      <vt:lpstr>Policy and Governance Impact on social processes and ideologies</vt:lpstr>
      <vt:lpstr>Service Delivery</vt:lpstr>
      <vt:lpstr>Public health initiatives</vt:lpstr>
      <vt:lpstr>Equity and Access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Mumina Akther Shobnom (2245201)</dc:creator>
  <cp:lastModifiedBy>Mumina Akther Shobnom (2245201)</cp:lastModifiedBy>
  <cp:revision>2</cp:revision>
  <dcterms:created xsi:type="dcterms:W3CDTF">2026-02-06T00:56:46Z</dcterms:created>
  <dcterms:modified xsi:type="dcterms:W3CDTF">2026-02-13T12:50:19Z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0x010100886E78D3D16FFE4AA931795123FBE5F3</vt:lpwstr>
  </property>
</Properties>
</file>