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E95A80-1F46-4B45-B3FF-B64D6E8D734F}" v="294" dt="2025-11-27T09:48:37.4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B3BC13-3B88-4DE3-A369-966201A9E6C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AFA9A06-136A-47F6-B82C-2970F4059CEA}">
      <dgm:prSet/>
      <dgm:spPr/>
      <dgm:t>
        <a:bodyPr/>
        <a:lstStyle/>
        <a:p>
          <a:pPr>
            <a:lnSpc>
              <a:spcPct val="100000"/>
            </a:lnSpc>
          </a:pPr>
          <a:r>
            <a:rPr lang="en-GB"/>
            <a:t>QuickBitee is a healthy meal delivery app built for busy workers who need quick food without losing nutrition focus.</a:t>
          </a:r>
          <a:endParaRPr lang="en-US"/>
        </a:p>
      </dgm:t>
    </dgm:pt>
    <dgm:pt modelId="{A08FD0AB-4A4D-42E0-B418-7D511548F261}" type="parTrans" cxnId="{CF25A5AC-7B41-4D73-83B0-A41E6BA11CAC}">
      <dgm:prSet/>
      <dgm:spPr/>
      <dgm:t>
        <a:bodyPr/>
        <a:lstStyle/>
        <a:p>
          <a:endParaRPr lang="en-US"/>
        </a:p>
      </dgm:t>
    </dgm:pt>
    <dgm:pt modelId="{CCC85D05-248B-43C0-8D3B-1A4FB7086530}" type="sibTrans" cxnId="{CF25A5AC-7B41-4D73-83B0-A41E6BA11CAC}">
      <dgm:prSet/>
      <dgm:spPr/>
      <dgm:t>
        <a:bodyPr/>
        <a:lstStyle/>
        <a:p>
          <a:pPr>
            <a:lnSpc>
              <a:spcPct val="100000"/>
            </a:lnSpc>
          </a:pPr>
          <a:endParaRPr lang="en-US"/>
        </a:p>
      </dgm:t>
    </dgm:pt>
    <dgm:pt modelId="{5C8FD05B-6B24-4337-A7CF-E6E5BAE63996}">
      <dgm:prSet/>
      <dgm:spPr/>
      <dgm:t>
        <a:bodyPr/>
        <a:lstStyle/>
        <a:p>
          <a:pPr>
            <a:lnSpc>
              <a:spcPct val="100000"/>
            </a:lnSpc>
          </a:pPr>
          <a:r>
            <a:rPr lang="en-GB"/>
            <a:t>It delivers weekly subscription meal boxes to homes and offices.</a:t>
          </a:r>
          <a:endParaRPr lang="en-US"/>
        </a:p>
      </dgm:t>
    </dgm:pt>
    <dgm:pt modelId="{8CBF50DE-D5D7-4E37-9A55-F4403F8BC0E1}" type="parTrans" cxnId="{69D4B870-E0AD-4F45-94BE-08F571056CDC}">
      <dgm:prSet/>
      <dgm:spPr/>
      <dgm:t>
        <a:bodyPr/>
        <a:lstStyle/>
        <a:p>
          <a:endParaRPr lang="en-US"/>
        </a:p>
      </dgm:t>
    </dgm:pt>
    <dgm:pt modelId="{0DB885A0-D6F5-436A-94CE-813D1C61BEBF}" type="sibTrans" cxnId="{69D4B870-E0AD-4F45-94BE-08F571056CDC}">
      <dgm:prSet/>
      <dgm:spPr/>
      <dgm:t>
        <a:bodyPr/>
        <a:lstStyle/>
        <a:p>
          <a:pPr>
            <a:lnSpc>
              <a:spcPct val="100000"/>
            </a:lnSpc>
          </a:pPr>
          <a:endParaRPr lang="en-US"/>
        </a:p>
      </dgm:t>
    </dgm:pt>
    <dgm:pt modelId="{C10F0704-A158-47F3-8003-6118C86D5387}">
      <dgm:prSet/>
      <dgm:spPr/>
      <dgm:t>
        <a:bodyPr/>
        <a:lstStyle/>
        <a:p>
          <a:pPr>
            <a:lnSpc>
              <a:spcPct val="100000"/>
            </a:lnSpc>
          </a:pPr>
          <a:r>
            <a:rPr lang="en-GB"/>
            <a:t>Meals are made to match diets like vegan, keto, and high-protein plans.</a:t>
          </a:r>
          <a:endParaRPr lang="en-US"/>
        </a:p>
      </dgm:t>
    </dgm:pt>
    <dgm:pt modelId="{758B78C9-19BB-4F38-8064-1618042CB5DC}" type="parTrans" cxnId="{EA5D3B54-A5D3-4268-BA43-8C2B34210B89}">
      <dgm:prSet/>
      <dgm:spPr/>
      <dgm:t>
        <a:bodyPr/>
        <a:lstStyle/>
        <a:p>
          <a:endParaRPr lang="en-US"/>
        </a:p>
      </dgm:t>
    </dgm:pt>
    <dgm:pt modelId="{3E9F946D-C72C-4FEE-82F5-906C95471C1F}" type="sibTrans" cxnId="{EA5D3B54-A5D3-4268-BA43-8C2B34210B89}">
      <dgm:prSet/>
      <dgm:spPr/>
      <dgm:t>
        <a:bodyPr/>
        <a:lstStyle/>
        <a:p>
          <a:pPr>
            <a:lnSpc>
              <a:spcPct val="100000"/>
            </a:lnSpc>
          </a:pPr>
          <a:endParaRPr lang="en-US"/>
        </a:p>
      </dgm:t>
    </dgm:pt>
    <dgm:pt modelId="{ED30FED3-3EA3-4EF0-8BA5-8BAE7B9F4923}">
      <dgm:prSet/>
      <dgm:spPr/>
      <dgm:t>
        <a:bodyPr/>
        <a:lstStyle/>
        <a:p>
          <a:pPr>
            <a:lnSpc>
              <a:spcPct val="100000"/>
            </a:lnSpc>
          </a:pPr>
          <a:r>
            <a:rPr lang="en-GB"/>
            <a:t>The app helps users save time, eat well, and avoid junk meals.</a:t>
          </a:r>
          <a:endParaRPr lang="en-US"/>
        </a:p>
      </dgm:t>
    </dgm:pt>
    <dgm:pt modelId="{96A3C43C-B33F-47F2-A0D3-299E01524492}" type="parTrans" cxnId="{54B7EDE4-D6EB-4E65-9517-45C18C4F2615}">
      <dgm:prSet/>
      <dgm:spPr/>
      <dgm:t>
        <a:bodyPr/>
        <a:lstStyle/>
        <a:p>
          <a:endParaRPr lang="en-US"/>
        </a:p>
      </dgm:t>
    </dgm:pt>
    <dgm:pt modelId="{D143885F-038E-429C-A2B0-8F82F653D482}" type="sibTrans" cxnId="{54B7EDE4-D6EB-4E65-9517-45C18C4F2615}">
      <dgm:prSet/>
      <dgm:spPr/>
      <dgm:t>
        <a:bodyPr/>
        <a:lstStyle/>
        <a:p>
          <a:endParaRPr lang="en-US"/>
        </a:p>
      </dgm:t>
    </dgm:pt>
    <dgm:pt modelId="{78B9793A-3936-4600-9C83-758FBAA849A5}" type="pres">
      <dgm:prSet presAssocID="{12B3BC13-3B88-4DE3-A369-966201A9E6C2}" presName="root" presStyleCnt="0">
        <dgm:presLayoutVars>
          <dgm:dir/>
          <dgm:resizeHandles val="exact"/>
        </dgm:presLayoutVars>
      </dgm:prSet>
      <dgm:spPr/>
    </dgm:pt>
    <dgm:pt modelId="{F56EAD21-6D6B-4961-BD1C-28654DD2445A}" type="pres">
      <dgm:prSet presAssocID="{12B3BC13-3B88-4DE3-A369-966201A9E6C2}" presName="container" presStyleCnt="0">
        <dgm:presLayoutVars>
          <dgm:dir/>
          <dgm:resizeHandles val="exact"/>
        </dgm:presLayoutVars>
      </dgm:prSet>
      <dgm:spPr/>
    </dgm:pt>
    <dgm:pt modelId="{7E12CCB1-BE5D-4356-956D-2C72B098139F}" type="pres">
      <dgm:prSet presAssocID="{3AFA9A06-136A-47F6-B82C-2970F4059CEA}" presName="compNode" presStyleCnt="0"/>
      <dgm:spPr/>
    </dgm:pt>
    <dgm:pt modelId="{88BA1624-2CC2-4760-89AD-A7DDDDC39307}" type="pres">
      <dgm:prSet presAssocID="{3AFA9A06-136A-47F6-B82C-2970F4059CEA}" presName="iconBgRect" presStyleLbl="bgShp" presStyleIdx="0" presStyleCnt="4"/>
      <dgm:spPr/>
    </dgm:pt>
    <dgm:pt modelId="{EC1F06A1-13FE-4265-9E86-6B06D8D34318}" type="pres">
      <dgm:prSet presAssocID="{3AFA9A06-136A-47F6-B82C-2970F4059CE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pple"/>
        </a:ext>
      </dgm:extLst>
    </dgm:pt>
    <dgm:pt modelId="{8FA6211A-3D12-4890-AE78-D999E4B0BAD4}" type="pres">
      <dgm:prSet presAssocID="{3AFA9A06-136A-47F6-B82C-2970F4059CEA}" presName="spaceRect" presStyleCnt="0"/>
      <dgm:spPr/>
    </dgm:pt>
    <dgm:pt modelId="{C5DBE1ED-F1B2-4F83-A4FD-D513116016F3}" type="pres">
      <dgm:prSet presAssocID="{3AFA9A06-136A-47F6-B82C-2970F4059CEA}" presName="textRect" presStyleLbl="revTx" presStyleIdx="0" presStyleCnt="4">
        <dgm:presLayoutVars>
          <dgm:chMax val="1"/>
          <dgm:chPref val="1"/>
        </dgm:presLayoutVars>
      </dgm:prSet>
      <dgm:spPr/>
    </dgm:pt>
    <dgm:pt modelId="{360B9433-8B71-4D90-9AA7-D55FE254BF77}" type="pres">
      <dgm:prSet presAssocID="{CCC85D05-248B-43C0-8D3B-1A4FB7086530}" presName="sibTrans" presStyleLbl="sibTrans2D1" presStyleIdx="0" presStyleCnt="0"/>
      <dgm:spPr/>
    </dgm:pt>
    <dgm:pt modelId="{AE7EE7CD-7473-4197-9153-DF39D48843E0}" type="pres">
      <dgm:prSet presAssocID="{5C8FD05B-6B24-4337-A7CF-E6E5BAE63996}" presName="compNode" presStyleCnt="0"/>
      <dgm:spPr/>
    </dgm:pt>
    <dgm:pt modelId="{206DEE03-1B4C-4D03-85FF-A65CC76A39AA}" type="pres">
      <dgm:prSet presAssocID="{5C8FD05B-6B24-4337-A7CF-E6E5BAE63996}" presName="iconBgRect" presStyleLbl="bgShp" presStyleIdx="1" presStyleCnt="4"/>
      <dgm:spPr/>
    </dgm:pt>
    <dgm:pt modelId="{98BAE7BC-AE7E-4BC5-90C4-6788807AF591}" type="pres">
      <dgm:prSet presAssocID="{5C8FD05B-6B24-4337-A7CF-E6E5BAE6399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osk"/>
        </a:ext>
      </dgm:extLst>
    </dgm:pt>
    <dgm:pt modelId="{9B182D7F-AEB4-46DA-9716-B64B77D73193}" type="pres">
      <dgm:prSet presAssocID="{5C8FD05B-6B24-4337-A7CF-E6E5BAE63996}" presName="spaceRect" presStyleCnt="0"/>
      <dgm:spPr/>
    </dgm:pt>
    <dgm:pt modelId="{5318AEE4-F4E8-4820-9E9A-90808AF6FE7A}" type="pres">
      <dgm:prSet presAssocID="{5C8FD05B-6B24-4337-A7CF-E6E5BAE63996}" presName="textRect" presStyleLbl="revTx" presStyleIdx="1" presStyleCnt="4">
        <dgm:presLayoutVars>
          <dgm:chMax val="1"/>
          <dgm:chPref val="1"/>
        </dgm:presLayoutVars>
      </dgm:prSet>
      <dgm:spPr/>
    </dgm:pt>
    <dgm:pt modelId="{A4CFAC6E-D985-4F13-9FAA-B2DC6BD0F768}" type="pres">
      <dgm:prSet presAssocID="{0DB885A0-D6F5-436A-94CE-813D1C61BEBF}" presName="sibTrans" presStyleLbl="sibTrans2D1" presStyleIdx="0" presStyleCnt="0"/>
      <dgm:spPr/>
    </dgm:pt>
    <dgm:pt modelId="{B42EFAE8-E06B-45DB-8BB7-B0E8B7C1426A}" type="pres">
      <dgm:prSet presAssocID="{C10F0704-A158-47F3-8003-6118C86D5387}" presName="compNode" presStyleCnt="0"/>
      <dgm:spPr/>
    </dgm:pt>
    <dgm:pt modelId="{29CB978D-51D6-4145-9033-156AB0BE77CC}" type="pres">
      <dgm:prSet presAssocID="{C10F0704-A158-47F3-8003-6118C86D5387}" presName="iconBgRect" presStyleLbl="bgShp" presStyleIdx="2" presStyleCnt="4"/>
      <dgm:spPr/>
    </dgm:pt>
    <dgm:pt modelId="{A94D019A-FADC-4896-9C28-F50933740B50}" type="pres">
      <dgm:prSet presAssocID="{C10F0704-A158-47F3-8003-6118C86D538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Eating"/>
        </a:ext>
      </dgm:extLst>
    </dgm:pt>
    <dgm:pt modelId="{A319EF97-B0FE-4807-A035-A4F309A47BB1}" type="pres">
      <dgm:prSet presAssocID="{C10F0704-A158-47F3-8003-6118C86D5387}" presName="spaceRect" presStyleCnt="0"/>
      <dgm:spPr/>
    </dgm:pt>
    <dgm:pt modelId="{03F42758-E8A7-4654-81A0-1E2AEE9FFD2D}" type="pres">
      <dgm:prSet presAssocID="{C10F0704-A158-47F3-8003-6118C86D5387}" presName="textRect" presStyleLbl="revTx" presStyleIdx="2" presStyleCnt="4">
        <dgm:presLayoutVars>
          <dgm:chMax val="1"/>
          <dgm:chPref val="1"/>
        </dgm:presLayoutVars>
      </dgm:prSet>
      <dgm:spPr/>
    </dgm:pt>
    <dgm:pt modelId="{D2998F3D-5154-49CD-800F-4478E0C05032}" type="pres">
      <dgm:prSet presAssocID="{3E9F946D-C72C-4FEE-82F5-906C95471C1F}" presName="sibTrans" presStyleLbl="sibTrans2D1" presStyleIdx="0" presStyleCnt="0"/>
      <dgm:spPr/>
    </dgm:pt>
    <dgm:pt modelId="{5A9C1E16-F124-427A-A241-0751D88FE693}" type="pres">
      <dgm:prSet presAssocID="{ED30FED3-3EA3-4EF0-8BA5-8BAE7B9F4923}" presName="compNode" presStyleCnt="0"/>
      <dgm:spPr/>
    </dgm:pt>
    <dgm:pt modelId="{2361DDB6-229A-4F1F-ABF2-6B2C86168F80}" type="pres">
      <dgm:prSet presAssocID="{ED30FED3-3EA3-4EF0-8BA5-8BAE7B9F4923}" presName="iconBgRect" presStyleLbl="bgShp" presStyleIdx="3" presStyleCnt="4"/>
      <dgm:spPr/>
    </dgm:pt>
    <dgm:pt modelId="{C923979F-A5DE-4A8D-9C28-2C756CCEADF6}" type="pres">
      <dgm:prSet presAssocID="{ED30FED3-3EA3-4EF0-8BA5-8BAE7B9F49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ruit Bowl"/>
        </a:ext>
      </dgm:extLst>
    </dgm:pt>
    <dgm:pt modelId="{BE2E0F44-2C4C-4385-949C-7ADAF3F0AB69}" type="pres">
      <dgm:prSet presAssocID="{ED30FED3-3EA3-4EF0-8BA5-8BAE7B9F4923}" presName="spaceRect" presStyleCnt="0"/>
      <dgm:spPr/>
    </dgm:pt>
    <dgm:pt modelId="{1535E2F5-8BC9-40FF-BD02-4C75BDD15F1A}" type="pres">
      <dgm:prSet presAssocID="{ED30FED3-3EA3-4EF0-8BA5-8BAE7B9F4923}" presName="textRect" presStyleLbl="revTx" presStyleIdx="3" presStyleCnt="4">
        <dgm:presLayoutVars>
          <dgm:chMax val="1"/>
          <dgm:chPref val="1"/>
        </dgm:presLayoutVars>
      </dgm:prSet>
      <dgm:spPr/>
    </dgm:pt>
  </dgm:ptLst>
  <dgm:cxnLst>
    <dgm:cxn modelId="{BAF1C80F-7F31-47C2-BF56-DB934B96729A}" type="presOf" srcId="{ED30FED3-3EA3-4EF0-8BA5-8BAE7B9F4923}" destId="{1535E2F5-8BC9-40FF-BD02-4C75BDD15F1A}" srcOrd="0" destOrd="0" presId="urn:microsoft.com/office/officeart/2018/2/layout/IconCircleList"/>
    <dgm:cxn modelId="{7B47BF15-934A-49A3-84A5-4D6C31B87796}" type="presOf" srcId="{3E9F946D-C72C-4FEE-82F5-906C95471C1F}" destId="{D2998F3D-5154-49CD-800F-4478E0C05032}" srcOrd="0" destOrd="0" presId="urn:microsoft.com/office/officeart/2018/2/layout/IconCircleList"/>
    <dgm:cxn modelId="{69D4B870-E0AD-4F45-94BE-08F571056CDC}" srcId="{12B3BC13-3B88-4DE3-A369-966201A9E6C2}" destId="{5C8FD05B-6B24-4337-A7CF-E6E5BAE63996}" srcOrd="1" destOrd="0" parTransId="{8CBF50DE-D5D7-4E37-9A55-F4403F8BC0E1}" sibTransId="{0DB885A0-D6F5-436A-94CE-813D1C61BEBF}"/>
    <dgm:cxn modelId="{EA5D3B54-A5D3-4268-BA43-8C2B34210B89}" srcId="{12B3BC13-3B88-4DE3-A369-966201A9E6C2}" destId="{C10F0704-A158-47F3-8003-6118C86D5387}" srcOrd="2" destOrd="0" parTransId="{758B78C9-19BB-4F38-8064-1618042CB5DC}" sibTransId="{3E9F946D-C72C-4FEE-82F5-906C95471C1F}"/>
    <dgm:cxn modelId="{AE528787-B826-4FB1-A096-81F8DF25913F}" type="presOf" srcId="{CCC85D05-248B-43C0-8D3B-1A4FB7086530}" destId="{360B9433-8B71-4D90-9AA7-D55FE254BF77}" srcOrd="0" destOrd="0" presId="urn:microsoft.com/office/officeart/2018/2/layout/IconCircleList"/>
    <dgm:cxn modelId="{E9CED2A4-5A85-449D-ACE7-8939B273F89B}" type="presOf" srcId="{12B3BC13-3B88-4DE3-A369-966201A9E6C2}" destId="{78B9793A-3936-4600-9C83-758FBAA849A5}" srcOrd="0" destOrd="0" presId="urn:microsoft.com/office/officeart/2018/2/layout/IconCircleList"/>
    <dgm:cxn modelId="{CF25A5AC-7B41-4D73-83B0-A41E6BA11CAC}" srcId="{12B3BC13-3B88-4DE3-A369-966201A9E6C2}" destId="{3AFA9A06-136A-47F6-B82C-2970F4059CEA}" srcOrd="0" destOrd="0" parTransId="{A08FD0AB-4A4D-42E0-B418-7D511548F261}" sibTransId="{CCC85D05-248B-43C0-8D3B-1A4FB7086530}"/>
    <dgm:cxn modelId="{29671BAD-BD97-46EA-936D-DE00C47351A9}" type="presOf" srcId="{3AFA9A06-136A-47F6-B82C-2970F4059CEA}" destId="{C5DBE1ED-F1B2-4F83-A4FD-D513116016F3}" srcOrd="0" destOrd="0" presId="urn:microsoft.com/office/officeart/2018/2/layout/IconCircleList"/>
    <dgm:cxn modelId="{833FE4B5-ABAA-4DB1-843D-B34C0214D82A}" type="presOf" srcId="{C10F0704-A158-47F3-8003-6118C86D5387}" destId="{03F42758-E8A7-4654-81A0-1E2AEE9FFD2D}" srcOrd="0" destOrd="0" presId="urn:microsoft.com/office/officeart/2018/2/layout/IconCircleList"/>
    <dgm:cxn modelId="{81178CBF-EBBC-4A8F-895F-B90BCF74AD86}" type="presOf" srcId="{0DB885A0-D6F5-436A-94CE-813D1C61BEBF}" destId="{A4CFAC6E-D985-4F13-9FAA-B2DC6BD0F768}" srcOrd="0" destOrd="0" presId="urn:microsoft.com/office/officeart/2018/2/layout/IconCircleList"/>
    <dgm:cxn modelId="{54B7EDE4-D6EB-4E65-9517-45C18C4F2615}" srcId="{12B3BC13-3B88-4DE3-A369-966201A9E6C2}" destId="{ED30FED3-3EA3-4EF0-8BA5-8BAE7B9F4923}" srcOrd="3" destOrd="0" parTransId="{96A3C43C-B33F-47F2-A0D3-299E01524492}" sibTransId="{D143885F-038E-429C-A2B0-8F82F653D482}"/>
    <dgm:cxn modelId="{A4BD38F1-B8CA-4C80-AE0E-329A490B99BF}" type="presOf" srcId="{5C8FD05B-6B24-4337-A7CF-E6E5BAE63996}" destId="{5318AEE4-F4E8-4820-9E9A-90808AF6FE7A}" srcOrd="0" destOrd="0" presId="urn:microsoft.com/office/officeart/2018/2/layout/IconCircleList"/>
    <dgm:cxn modelId="{48411DF5-87FB-4691-BC95-769935A9E24D}" type="presParOf" srcId="{78B9793A-3936-4600-9C83-758FBAA849A5}" destId="{F56EAD21-6D6B-4961-BD1C-28654DD2445A}" srcOrd="0" destOrd="0" presId="urn:microsoft.com/office/officeart/2018/2/layout/IconCircleList"/>
    <dgm:cxn modelId="{29B66634-9007-4361-94AE-173B295F59F1}" type="presParOf" srcId="{F56EAD21-6D6B-4961-BD1C-28654DD2445A}" destId="{7E12CCB1-BE5D-4356-956D-2C72B098139F}" srcOrd="0" destOrd="0" presId="urn:microsoft.com/office/officeart/2018/2/layout/IconCircleList"/>
    <dgm:cxn modelId="{244E64BC-1646-406F-96DA-0090002AA5AA}" type="presParOf" srcId="{7E12CCB1-BE5D-4356-956D-2C72B098139F}" destId="{88BA1624-2CC2-4760-89AD-A7DDDDC39307}" srcOrd="0" destOrd="0" presId="urn:microsoft.com/office/officeart/2018/2/layout/IconCircleList"/>
    <dgm:cxn modelId="{571BCD5B-CDA6-4AB9-A4B8-24A60AAE01ED}" type="presParOf" srcId="{7E12CCB1-BE5D-4356-956D-2C72B098139F}" destId="{EC1F06A1-13FE-4265-9E86-6B06D8D34318}" srcOrd="1" destOrd="0" presId="urn:microsoft.com/office/officeart/2018/2/layout/IconCircleList"/>
    <dgm:cxn modelId="{74DC5CEA-E291-4342-AC35-4BA857C777F1}" type="presParOf" srcId="{7E12CCB1-BE5D-4356-956D-2C72B098139F}" destId="{8FA6211A-3D12-4890-AE78-D999E4B0BAD4}" srcOrd="2" destOrd="0" presId="urn:microsoft.com/office/officeart/2018/2/layout/IconCircleList"/>
    <dgm:cxn modelId="{35586EC5-EF9A-4285-B097-02F5407F9B98}" type="presParOf" srcId="{7E12CCB1-BE5D-4356-956D-2C72B098139F}" destId="{C5DBE1ED-F1B2-4F83-A4FD-D513116016F3}" srcOrd="3" destOrd="0" presId="urn:microsoft.com/office/officeart/2018/2/layout/IconCircleList"/>
    <dgm:cxn modelId="{8F02B9BF-E3E1-4FB4-A4F2-929A17B0E2E9}" type="presParOf" srcId="{F56EAD21-6D6B-4961-BD1C-28654DD2445A}" destId="{360B9433-8B71-4D90-9AA7-D55FE254BF77}" srcOrd="1" destOrd="0" presId="urn:microsoft.com/office/officeart/2018/2/layout/IconCircleList"/>
    <dgm:cxn modelId="{BD15DB61-A999-41C3-9303-D4569E4AC8B4}" type="presParOf" srcId="{F56EAD21-6D6B-4961-BD1C-28654DD2445A}" destId="{AE7EE7CD-7473-4197-9153-DF39D48843E0}" srcOrd="2" destOrd="0" presId="urn:microsoft.com/office/officeart/2018/2/layout/IconCircleList"/>
    <dgm:cxn modelId="{F2B366DB-BF4F-423A-A19F-A075B8510718}" type="presParOf" srcId="{AE7EE7CD-7473-4197-9153-DF39D48843E0}" destId="{206DEE03-1B4C-4D03-85FF-A65CC76A39AA}" srcOrd="0" destOrd="0" presId="urn:microsoft.com/office/officeart/2018/2/layout/IconCircleList"/>
    <dgm:cxn modelId="{087A7513-7BFD-4B97-96DF-9A3716F51128}" type="presParOf" srcId="{AE7EE7CD-7473-4197-9153-DF39D48843E0}" destId="{98BAE7BC-AE7E-4BC5-90C4-6788807AF591}" srcOrd="1" destOrd="0" presId="urn:microsoft.com/office/officeart/2018/2/layout/IconCircleList"/>
    <dgm:cxn modelId="{9E3F7978-DC9D-44C6-929E-51AE22160F3C}" type="presParOf" srcId="{AE7EE7CD-7473-4197-9153-DF39D48843E0}" destId="{9B182D7F-AEB4-46DA-9716-B64B77D73193}" srcOrd="2" destOrd="0" presId="urn:microsoft.com/office/officeart/2018/2/layout/IconCircleList"/>
    <dgm:cxn modelId="{932AECE3-AD4A-418A-B45E-B4B4783CE625}" type="presParOf" srcId="{AE7EE7CD-7473-4197-9153-DF39D48843E0}" destId="{5318AEE4-F4E8-4820-9E9A-90808AF6FE7A}" srcOrd="3" destOrd="0" presId="urn:microsoft.com/office/officeart/2018/2/layout/IconCircleList"/>
    <dgm:cxn modelId="{1AB0A223-8DEB-4CA0-AFD3-B1D804E01721}" type="presParOf" srcId="{F56EAD21-6D6B-4961-BD1C-28654DD2445A}" destId="{A4CFAC6E-D985-4F13-9FAA-B2DC6BD0F768}" srcOrd="3" destOrd="0" presId="urn:microsoft.com/office/officeart/2018/2/layout/IconCircleList"/>
    <dgm:cxn modelId="{534A8F65-358E-4453-913F-37BE91E2DE95}" type="presParOf" srcId="{F56EAD21-6D6B-4961-BD1C-28654DD2445A}" destId="{B42EFAE8-E06B-45DB-8BB7-B0E8B7C1426A}" srcOrd="4" destOrd="0" presId="urn:microsoft.com/office/officeart/2018/2/layout/IconCircleList"/>
    <dgm:cxn modelId="{8E1207BE-C6F7-4DD3-8D79-8ECDD3934810}" type="presParOf" srcId="{B42EFAE8-E06B-45DB-8BB7-B0E8B7C1426A}" destId="{29CB978D-51D6-4145-9033-156AB0BE77CC}" srcOrd="0" destOrd="0" presId="urn:microsoft.com/office/officeart/2018/2/layout/IconCircleList"/>
    <dgm:cxn modelId="{213C37FC-CAC0-4F95-BFDC-9764000A1831}" type="presParOf" srcId="{B42EFAE8-E06B-45DB-8BB7-B0E8B7C1426A}" destId="{A94D019A-FADC-4896-9C28-F50933740B50}" srcOrd="1" destOrd="0" presId="urn:microsoft.com/office/officeart/2018/2/layout/IconCircleList"/>
    <dgm:cxn modelId="{97729DA0-FCAB-4B28-B54F-A30E6DF592B1}" type="presParOf" srcId="{B42EFAE8-E06B-45DB-8BB7-B0E8B7C1426A}" destId="{A319EF97-B0FE-4807-A035-A4F309A47BB1}" srcOrd="2" destOrd="0" presId="urn:microsoft.com/office/officeart/2018/2/layout/IconCircleList"/>
    <dgm:cxn modelId="{D85C1B63-6BBE-4148-8C8A-1BFF4F43B016}" type="presParOf" srcId="{B42EFAE8-E06B-45DB-8BB7-B0E8B7C1426A}" destId="{03F42758-E8A7-4654-81A0-1E2AEE9FFD2D}" srcOrd="3" destOrd="0" presId="urn:microsoft.com/office/officeart/2018/2/layout/IconCircleList"/>
    <dgm:cxn modelId="{7670D7C8-CB51-4DA2-B768-2C64680C9132}" type="presParOf" srcId="{F56EAD21-6D6B-4961-BD1C-28654DD2445A}" destId="{D2998F3D-5154-49CD-800F-4478E0C05032}" srcOrd="5" destOrd="0" presId="urn:microsoft.com/office/officeart/2018/2/layout/IconCircleList"/>
    <dgm:cxn modelId="{7E0CC393-3D04-48F4-8C46-8B9F5114866B}" type="presParOf" srcId="{F56EAD21-6D6B-4961-BD1C-28654DD2445A}" destId="{5A9C1E16-F124-427A-A241-0751D88FE693}" srcOrd="6" destOrd="0" presId="urn:microsoft.com/office/officeart/2018/2/layout/IconCircleList"/>
    <dgm:cxn modelId="{962344CC-51BE-45DF-BB3A-C055308AAE94}" type="presParOf" srcId="{5A9C1E16-F124-427A-A241-0751D88FE693}" destId="{2361DDB6-229A-4F1F-ABF2-6B2C86168F80}" srcOrd="0" destOrd="0" presId="urn:microsoft.com/office/officeart/2018/2/layout/IconCircleList"/>
    <dgm:cxn modelId="{73E6EAB1-2390-40F7-B4AF-E9841D01C77F}" type="presParOf" srcId="{5A9C1E16-F124-427A-A241-0751D88FE693}" destId="{C923979F-A5DE-4A8D-9C28-2C756CCEADF6}" srcOrd="1" destOrd="0" presId="urn:microsoft.com/office/officeart/2018/2/layout/IconCircleList"/>
    <dgm:cxn modelId="{4EC0EDCC-BF5D-42DC-BAE5-4E09F4F9DEC8}" type="presParOf" srcId="{5A9C1E16-F124-427A-A241-0751D88FE693}" destId="{BE2E0F44-2C4C-4385-949C-7ADAF3F0AB69}" srcOrd="2" destOrd="0" presId="urn:microsoft.com/office/officeart/2018/2/layout/IconCircleList"/>
    <dgm:cxn modelId="{B1C5E717-9FFF-4E10-8BF8-5D5B948EE22B}" type="presParOf" srcId="{5A9C1E16-F124-427A-A241-0751D88FE693}" destId="{1535E2F5-8BC9-40FF-BD02-4C75BDD15F1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1BA822-88AA-4D7E-B6EE-22E0B5969C8B}"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AF8D9EB7-4428-410A-9126-DCF06944A27A}">
      <dgm:prSet/>
      <dgm:spPr/>
      <dgm:t>
        <a:bodyPr/>
        <a:lstStyle/>
        <a:p>
          <a:r>
            <a:rPr lang="en-GB"/>
            <a:t>QuickBitee helps busy workers eat healthy meals, even when they have limited time.</a:t>
          </a:r>
          <a:endParaRPr lang="en-US"/>
        </a:p>
      </dgm:t>
    </dgm:pt>
    <dgm:pt modelId="{C5BA1B54-DCD7-4D6F-9327-D43DA06854B5}" type="parTrans" cxnId="{765B6474-E43C-4620-9330-2A815EAB2800}">
      <dgm:prSet/>
      <dgm:spPr/>
      <dgm:t>
        <a:bodyPr/>
        <a:lstStyle/>
        <a:p>
          <a:endParaRPr lang="en-US"/>
        </a:p>
      </dgm:t>
    </dgm:pt>
    <dgm:pt modelId="{9B0E6789-CD05-4698-BF8B-595582274EF6}" type="sibTrans" cxnId="{765B6474-E43C-4620-9330-2A815EAB2800}">
      <dgm:prSet/>
      <dgm:spPr/>
      <dgm:t>
        <a:bodyPr/>
        <a:lstStyle/>
        <a:p>
          <a:endParaRPr lang="en-US"/>
        </a:p>
      </dgm:t>
    </dgm:pt>
    <dgm:pt modelId="{E74E8D97-AD6F-4639-9D6F-D7552060C619}">
      <dgm:prSet/>
      <dgm:spPr/>
      <dgm:t>
        <a:bodyPr/>
        <a:lstStyle/>
        <a:p>
          <a:r>
            <a:rPr lang="en-GB"/>
            <a:t>The app saves cooking and planning time and reduces the need for junk food.</a:t>
          </a:r>
          <a:endParaRPr lang="en-US"/>
        </a:p>
      </dgm:t>
    </dgm:pt>
    <dgm:pt modelId="{FEDCDF45-2DE6-483B-8018-23853219B66A}" type="parTrans" cxnId="{0A107152-84DF-468C-B933-3498541FF307}">
      <dgm:prSet/>
      <dgm:spPr/>
      <dgm:t>
        <a:bodyPr/>
        <a:lstStyle/>
        <a:p>
          <a:endParaRPr lang="en-US"/>
        </a:p>
      </dgm:t>
    </dgm:pt>
    <dgm:pt modelId="{DEF0D60A-6A91-4006-9539-3CFB90DF1CC9}" type="sibTrans" cxnId="{0A107152-84DF-468C-B933-3498541FF307}">
      <dgm:prSet/>
      <dgm:spPr/>
      <dgm:t>
        <a:bodyPr/>
        <a:lstStyle/>
        <a:p>
          <a:endParaRPr lang="en-US"/>
        </a:p>
      </dgm:t>
    </dgm:pt>
    <dgm:pt modelId="{6BE1832E-1644-4517-8874-4965B3CD1D9D}">
      <dgm:prSet/>
      <dgm:spPr/>
      <dgm:t>
        <a:bodyPr/>
        <a:lstStyle/>
        <a:p>
          <a:r>
            <a:rPr lang="en-GB"/>
            <a:t>It offers personal meal choices that match different diet needs and tastes.</a:t>
          </a:r>
          <a:endParaRPr lang="en-US"/>
        </a:p>
      </dgm:t>
    </dgm:pt>
    <dgm:pt modelId="{BE01DBB9-B60E-462B-BEBD-0223B7113550}" type="parTrans" cxnId="{5F2D9202-B422-4193-83EF-1797AE089BD6}">
      <dgm:prSet/>
      <dgm:spPr/>
      <dgm:t>
        <a:bodyPr/>
        <a:lstStyle/>
        <a:p>
          <a:endParaRPr lang="en-US"/>
        </a:p>
      </dgm:t>
    </dgm:pt>
    <dgm:pt modelId="{40A38A35-6DF9-471A-A879-5A21A0AEDAB5}" type="sibTrans" cxnId="{5F2D9202-B422-4193-83EF-1797AE089BD6}">
      <dgm:prSet/>
      <dgm:spPr/>
      <dgm:t>
        <a:bodyPr/>
        <a:lstStyle/>
        <a:p>
          <a:endParaRPr lang="en-US"/>
        </a:p>
      </dgm:t>
    </dgm:pt>
    <dgm:pt modelId="{C7E05C7B-AFE5-4DCF-A8E1-59D46D36A05F}">
      <dgm:prSet/>
      <dgm:spPr/>
      <dgm:t>
        <a:bodyPr/>
        <a:lstStyle/>
        <a:p>
          <a:r>
            <a:rPr lang="en-GB"/>
            <a:t>The goal is to support health, make food simple, and improve daily lifestyle for working people.</a:t>
          </a:r>
          <a:endParaRPr lang="en-US"/>
        </a:p>
      </dgm:t>
    </dgm:pt>
    <dgm:pt modelId="{C591AD35-A5F7-49A5-94D5-D36375094014}" type="parTrans" cxnId="{B05A0304-4B70-4B4F-8C75-5F6510611E46}">
      <dgm:prSet/>
      <dgm:spPr/>
      <dgm:t>
        <a:bodyPr/>
        <a:lstStyle/>
        <a:p>
          <a:endParaRPr lang="en-US"/>
        </a:p>
      </dgm:t>
    </dgm:pt>
    <dgm:pt modelId="{FDE5E582-008B-4E6C-87B3-9CA0BEE09964}" type="sibTrans" cxnId="{B05A0304-4B70-4B4F-8C75-5F6510611E46}">
      <dgm:prSet/>
      <dgm:spPr/>
      <dgm:t>
        <a:bodyPr/>
        <a:lstStyle/>
        <a:p>
          <a:endParaRPr lang="en-US"/>
        </a:p>
      </dgm:t>
    </dgm:pt>
    <dgm:pt modelId="{EEEF25D9-9E1F-4C5D-ADF2-E2A43E6D2450}" type="pres">
      <dgm:prSet presAssocID="{FB1BA822-88AA-4D7E-B6EE-22E0B5969C8B}" presName="compositeShape" presStyleCnt="0">
        <dgm:presLayoutVars>
          <dgm:chMax val="7"/>
          <dgm:dir/>
          <dgm:resizeHandles val="exact"/>
        </dgm:presLayoutVars>
      </dgm:prSet>
      <dgm:spPr/>
    </dgm:pt>
    <dgm:pt modelId="{3B476A36-674A-485B-85A5-EB9126A95751}" type="pres">
      <dgm:prSet presAssocID="{FB1BA822-88AA-4D7E-B6EE-22E0B5969C8B}" presName="wedge1" presStyleLbl="node1" presStyleIdx="0" presStyleCnt="4"/>
      <dgm:spPr/>
    </dgm:pt>
    <dgm:pt modelId="{77A34434-7CDD-4BA3-98FF-9B056E759266}" type="pres">
      <dgm:prSet presAssocID="{FB1BA822-88AA-4D7E-B6EE-22E0B5969C8B}" presName="wedge1Tx" presStyleLbl="node1" presStyleIdx="0" presStyleCnt="4">
        <dgm:presLayoutVars>
          <dgm:chMax val="0"/>
          <dgm:chPref val="0"/>
          <dgm:bulletEnabled val="1"/>
        </dgm:presLayoutVars>
      </dgm:prSet>
      <dgm:spPr/>
    </dgm:pt>
    <dgm:pt modelId="{61A923EA-977C-4500-ADB7-921F2A510F04}" type="pres">
      <dgm:prSet presAssocID="{FB1BA822-88AA-4D7E-B6EE-22E0B5969C8B}" presName="wedge2" presStyleLbl="node1" presStyleIdx="1" presStyleCnt="4"/>
      <dgm:spPr/>
    </dgm:pt>
    <dgm:pt modelId="{D3675BE1-1BDF-49AD-8C32-B477E969B351}" type="pres">
      <dgm:prSet presAssocID="{FB1BA822-88AA-4D7E-B6EE-22E0B5969C8B}" presName="wedge2Tx" presStyleLbl="node1" presStyleIdx="1" presStyleCnt="4">
        <dgm:presLayoutVars>
          <dgm:chMax val="0"/>
          <dgm:chPref val="0"/>
          <dgm:bulletEnabled val="1"/>
        </dgm:presLayoutVars>
      </dgm:prSet>
      <dgm:spPr/>
    </dgm:pt>
    <dgm:pt modelId="{606B06FC-C32D-47E8-993A-584C7D551D9F}" type="pres">
      <dgm:prSet presAssocID="{FB1BA822-88AA-4D7E-B6EE-22E0B5969C8B}" presName="wedge3" presStyleLbl="node1" presStyleIdx="2" presStyleCnt="4"/>
      <dgm:spPr/>
    </dgm:pt>
    <dgm:pt modelId="{124E61F1-9A18-416A-98CC-0C01D7D20D4E}" type="pres">
      <dgm:prSet presAssocID="{FB1BA822-88AA-4D7E-B6EE-22E0B5969C8B}" presName="wedge3Tx" presStyleLbl="node1" presStyleIdx="2" presStyleCnt="4">
        <dgm:presLayoutVars>
          <dgm:chMax val="0"/>
          <dgm:chPref val="0"/>
          <dgm:bulletEnabled val="1"/>
        </dgm:presLayoutVars>
      </dgm:prSet>
      <dgm:spPr/>
    </dgm:pt>
    <dgm:pt modelId="{B0DEBA37-47E6-4B38-9E50-C88658EC5EBD}" type="pres">
      <dgm:prSet presAssocID="{FB1BA822-88AA-4D7E-B6EE-22E0B5969C8B}" presName="wedge4" presStyleLbl="node1" presStyleIdx="3" presStyleCnt="4"/>
      <dgm:spPr/>
    </dgm:pt>
    <dgm:pt modelId="{818AAF2F-7DF8-4ACE-8668-5EC70B7CDCFD}" type="pres">
      <dgm:prSet presAssocID="{FB1BA822-88AA-4D7E-B6EE-22E0B5969C8B}" presName="wedge4Tx" presStyleLbl="node1" presStyleIdx="3" presStyleCnt="4">
        <dgm:presLayoutVars>
          <dgm:chMax val="0"/>
          <dgm:chPref val="0"/>
          <dgm:bulletEnabled val="1"/>
        </dgm:presLayoutVars>
      </dgm:prSet>
      <dgm:spPr/>
    </dgm:pt>
  </dgm:ptLst>
  <dgm:cxnLst>
    <dgm:cxn modelId="{5F2D9202-B422-4193-83EF-1797AE089BD6}" srcId="{FB1BA822-88AA-4D7E-B6EE-22E0B5969C8B}" destId="{6BE1832E-1644-4517-8874-4965B3CD1D9D}" srcOrd="2" destOrd="0" parTransId="{BE01DBB9-B60E-462B-BEBD-0223B7113550}" sibTransId="{40A38A35-6DF9-471A-A879-5A21A0AEDAB5}"/>
    <dgm:cxn modelId="{B05A0304-4B70-4B4F-8C75-5F6510611E46}" srcId="{FB1BA822-88AA-4D7E-B6EE-22E0B5969C8B}" destId="{C7E05C7B-AFE5-4DCF-A8E1-59D46D36A05F}" srcOrd="3" destOrd="0" parTransId="{C591AD35-A5F7-49A5-94D5-D36375094014}" sibTransId="{FDE5E582-008B-4E6C-87B3-9CA0BEE09964}"/>
    <dgm:cxn modelId="{9DC7870F-5614-455B-8F00-E8ED4B421654}" type="presOf" srcId="{C7E05C7B-AFE5-4DCF-A8E1-59D46D36A05F}" destId="{B0DEBA37-47E6-4B38-9E50-C88658EC5EBD}" srcOrd="0" destOrd="0" presId="urn:microsoft.com/office/officeart/2005/8/layout/chart3"/>
    <dgm:cxn modelId="{AB0C3A35-6570-4CD3-872E-5B85381CB96D}" type="presOf" srcId="{E74E8D97-AD6F-4639-9D6F-D7552060C619}" destId="{D3675BE1-1BDF-49AD-8C32-B477E969B351}" srcOrd="1" destOrd="0" presId="urn:microsoft.com/office/officeart/2005/8/layout/chart3"/>
    <dgm:cxn modelId="{155CB746-9715-458C-8E51-642F34F8952A}" type="presOf" srcId="{AF8D9EB7-4428-410A-9126-DCF06944A27A}" destId="{3B476A36-674A-485B-85A5-EB9126A95751}" srcOrd="0" destOrd="0" presId="urn:microsoft.com/office/officeart/2005/8/layout/chart3"/>
    <dgm:cxn modelId="{0A107152-84DF-468C-B933-3498541FF307}" srcId="{FB1BA822-88AA-4D7E-B6EE-22E0B5969C8B}" destId="{E74E8D97-AD6F-4639-9D6F-D7552060C619}" srcOrd="1" destOrd="0" parTransId="{FEDCDF45-2DE6-483B-8018-23853219B66A}" sibTransId="{DEF0D60A-6A91-4006-9539-3CFB90DF1CC9}"/>
    <dgm:cxn modelId="{765B6474-E43C-4620-9330-2A815EAB2800}" srcId="{FB1BA822-88AA-4D7E-B6EE-22E0B5969C8B}" destId="{AF8D9EB7-4428-410A-9126-DCF06944A27A}" srcOrd="0" destOrd="0" parTransId="{C5BA1B54-DCD7-4D6F-9327-D43DA06854B5}" sibTransId="{9B0E6789-CD05-4698-BF8B-595582274EF6}"/>
    <dgm:cxn modelId="{83437076-A3B0-4246-BC68-07439902929B}" type="presOf" srcId="{FB1BA822-88AA-4D7E-B6EE-22E0B5969C8B}" destId="{EEEF25D9-9E1F-4C5D-ADF2-E2A43E6D2450}" srcOrd="0" destOrd="0" presId="urn:microsoft.com/office/officeart/2005/8/layout/chart3"/>
    <dgm:cxn modelId="{B7A12289-4E3C-4BE0-944E-B0F341F1484A}" type="presOf" srcId="{6BE1832E-1644-4517-8874-4965B3CD1D9D}" destId="{124E61F1-9A18-416A-98CC-0C01D7D20D4E}" srcOrd="1" destOrd="0" presId="urn:microsoft.com/office/officeart/2005/8/layout/chart3"/>
    <dgm:cxn modelId="{E9DB34AD-3599-42AB-B8C7-58377D1390CA}" type="presOf" srcId="{6BE1832E-1644-4517-8874-4965B3CD1D9D}" destId="{606B06FC-C32D-47E8-993A-584C7D551D9F}" srcOrd="0" destOrd="0" presId="urn:microsoft.com/office/officeart/2005/8/layout/chart3"/>
    <dgm:cxn modelId="{8E79FAB5-977E-4FA0-BB41-8871B3589E75}" type="presOf" srcId="{E74E8D97-AD6F-4639-9D6F-D7552060C619}" destId="{61A923EA-977C-4500-ADB7-921F2A510F04}" srcOrd="0" destOrd="0" presId="urn:microsoft.com/office/officeart/2005/8/layout/chart3"/>
    <dgm:cxn modelId="{09C418F4-51A3-446F-9DC6-1204B02CA4F8}" type="presOf" srcId="{AF8D9EB7-4428-410A-9126-DCF06944A27A}" destId="{77A34434-7CDD-4BA3-98FF-9B056E759266}" srcOrd="1" destOrd="0" presId="urn:microsoft.com/office/officeart/2005/8/layout/chart3"/>
    <dgm:cxn modelId="{60DD58F4-7FAB-4D83-A153-816FD551A8BD}" type="presOf" srcId="{C7E05C7B-AFE5-4DCF-A8E1-59D46D36A05F}" destId="{818AAF2F-7DF8-4ACE-8668-5EC70B7CDCFD}" srcOrd="1" destOrd="0" presId="urn:microsoft.com/office/officeart/2005/8/layout/chart3"/>
    <dgm:cxn modelId="{88D009CB-8DF2-44EB-9ABE-0503A36EA18E}" type="presParOf" srcId="{EEEF25D9-9E1F-4C5D-ADF2-E2A43E6D2450}" destId="{3B476A36-674A-485B-85A5-EB9126A95751}" srcOrd="0" destOrd="0" presId="urn:microsoft.com/office/officeart/2005/8/layout/chart3"/>
    <dgm:cxn modelId="{C4DC9EC4-8C28-48F9-86CC-FAFBD697B3FD}" type="presParOf" srcId="{EEEF25D9-9E1F-4C5D-ADF2-E2A43E6D2450}" destId="{77A34434-7CDD-4BA3-98FF-9B056E759266}" srcOrd="1" destOrd="0" presId="urn:microsoft.com/office/officeart/2005/8/layout/chart3"/>
    <dgm:cxn modelId="{D5E01FAF-0857-4C49-B214-E4B161A9B287}" type="presParOf" srcId="{EEEF25D9-9E1F-4C5D-ADF2-E2A43E6D2450}" destId="{61A923EA-977C-4500-ADB7-921F2A510F04}" srcOrd="2" destOrd="0" presId="urn:microsoft.com/office/officeart/2005/8/layout/chart3"/>
    <dgm:cxn modelId="{C61BE51A-3988-4217-9961-15E2426A5074}" type="presParOf" srcId="{EEEF25D9-9E1F-4C5D-ADF2-E2A43E6D2450}" destId="{D3675BE1-1BDF-49AD-8C32-B477E969B351}" srcOrd="3" destOrd="0" presId="urn:microsoft.com/office/officeart/2005/8/layout/chart3"/>
    <dgm:cxn modelId="{8432BB3E-0F38-426D-AFE3-6D6AB83B6425}" type="presParOf" srcId="{EEEF25D9-9E1F-4C5D-ADF2-E2A43E6D2450}" destId="{606B06FC-C32D-47E8-993A-584C7D551D9F}" srcOrd="4" destOrd="0" presId="urn:microsoft.com/office/officeart/2005/8/layout/chart3"/>
    <dgm:cxn modelId="{137B2707-A9AE-46B8-BB9E-A16598FA3A0E}" type="presParOf" srcId="{EEEF25D9-9E1F-4C5D-ADF2-E2A43E6D2450}" destId="{124E61F1-9A18-416A-98CC-0C01D7D20D4E}" srcOrd="5" destOrd="0" presId="urn:microsoft.com/office/officeart/2005/8/layout/chart3"/>
    <dgm:cxn modelId="{3C302AC4-6990-4CA4-ACCB-B11EB4FF706F}" type="presParOf" srcId="{EEEF25D9-9E1F-4C5D-ADF2-E2A43E6D2450}" destId="{B0DEBA37-47E6-4B38-9E50-C88658EC5EBD}" srcOrd="6" destOrd="0" presId="urn:microsoft.com/office/officeart/2005/8/layout/chart3"/>
    <dgm:cxn modelId="{26009DFA-6DFB-4404-8C7D-A144B4DE53F3}" type="presParOf" srcId="{EEEF25D9-9E1F-4C5D-ADF2-E2A43E6D2450}" destId="{818AAF2F-7DF8-4ACE-8668-5EC70B7CDCFD}"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D3E766-68CF-4537-805A-D9F4C066832E}"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6A1216C2-AEB3-4411-9C94-9FD3969579BB}">
      <dgm:prSet/>
      <dgm:spPr/>
      <dgm:t>
        <a:bodyPr/>
        <a:lstStyle/>
        <a:p>
          <a:r>
            <a:rPr lang="en-GB"/>
            <a:t>QuickBitee offers fresh, balanced, and personal meals that support health goals.</a:t>
          </a:r>
          <a:endParaRPr lang="en-US"/>
        </a:p>
      </dgm:t>
    </dgm:pt>
    <dgm:pt modelId="{AFD395CA-EE7C-404D-ADC3-65D164D6D4E8}" type="parTrans" cxnId="{1413F852-5E56-4B78-A2A3-46D0F30A664E}">
      <dgm:prSet/>
      <dgm:spPr/>
      <dgm:t>
        <a:bodyPr/>
        <a:lstStyle/>
        <a:p>
          <a:endParaRPr lang="en-US"/>
        </a:p>
      </dgm:t>
    </dgm:pt>
    <dgm:pt modelId="{F0A30766-82DE-4FD6-81A4-0604EB4C26EA}" type="sibTrans" cxnId="{1413F852-5E56-4B78-A2A3-46D0F30A664E}">
      <dgm:prSet/>
      <dgm:spPr/>
      <dgm:t>
        <a:bodyPr/>
        <a:lstStyle/>
        <a:p>
          <a:endParaRPr lang="en-US"/>
        </a:p>
      </dgm:t>
    </dgm:pt>
    <dgm:pt modelId="{0C8327A4-8CA7-4EDC-856D-0C1C72CB22F0}">
      <dgm:prSet/>
      <dgm:spPr/>
      <dgm:t>
        <a:bodyPr/>
        <a:lstStyle/>
        <a:p>
          <a:r>
            <a:rPr lang="en-GB"/>
            <a:t>It is designed for professionals who have no time to cook or plan meals.</a:t>
          </a:r>
          <a:endParaRPr lang="en-US"/>
        </a:p>
      </dgm:t>
    </dgm:pt>
    <dgm:pt modelId="{ADB82FC2-208C-4CC1-829C-D03B8978EB1A}" type="parTrans" cxnId="{FBB47320-AB56-4899-AAE7-F7FFC910C626}">
      <dgm:prSet/>
      <dgm:spPr/>
      <dgm:t>
        <a:bodyPr/>
        <a:lstStyle/>
        <a:p>
          <a:endParaRPr lang="en-US"/>
        </a:p>
      </dgm:t>
    </dgm:pt>
    <dgm:pt modelId="{E0350565-09D4-41B3-BDA3-114679F4E0B6}" type="sibTrans" cxnId="{FBB47320-AB56-4899-AAE7-F7FFC910C626}">
      <dgm:prSet/>
      <dgm:spPr/>
      <dgm:t>
        <a:bodyPr/>
        <a:lstStyle/>
        <a:p>
          <a:endParaRPr lang="en-US"/>
        </a:p>
      </dgm:t>
    </dgm:pt>
    <dgm:pt modelId="{4F364C24-0515-41DF-864B-A56C51EE9B4E}">
      <dgm:prSet/>
      <dgm:spPr/>
      <dgm:t>
        <a:bodyPr/>
        <a:lstStyle/>
        <a:p>
          <a:r>
            <a:rPr lang="en-GB"/>
            <a:t>Weekly subscription plans help users stay focused on long-term health, not quick fixes.</a:t>
          </a:r>
          <a:endParaRPr lang="en-US"/>
        </a:p>
      </dgm:t>
    </dgm:pt>
    <dgm:pt modelId="{80400B28-99B7-4F59-BB9B-A289695043F5}" type="parTrans" cxnId="{0266EA67-3C62-48AE-BE6C-DA10DBD1AEEE}">
      <dgm:prSet/>
      <dgm:spPr/>
      <dgm:t>
        <a:bodyPr/>
        <a:lstStyle/>
        <a:p>
          <a:endParaRPr lang="en-US"/>
        </a:p>
      </dgm:t>
    </dgm:pt>
    <dgm:pt modelId="{99F83147-5331-4FD2-B692-F7F321ACECE1}" type="sibTrans" cxnId="{0266EA67-3C62-48AE-BE6C-DA10DBD1AEEE}">
      <dgm:prSet/>
      <dgm:spPr/>
      <dgm:t>
        <a:bodyPr/>
        <a:lstStyle/>
        <a:p>
          <a:endParaRPr lang="en-US"/>
        </a:p>
      </dgm:t>
    </dgm:pt>
    <dgm:pt modelId="{F75D60FF-6EDB-4DE7-8783-D5CDE954CA9D}">
      <dgm:prSet/>
      <dgm:spPr/>
      <dgm:t>
        <a:bodyPr/>
        <a:lstStyle/>
        <a:p>
          <a:r>
            <a:rPr lang="en-GB"/>
            <a:t>The USP centres on quality, nutrition, and a personal diet fit for busy lifestyles.</a:t>
          </a:r>
          <a:endParaRPr lang="en-US"/>
        </a:p>
      </dgm:t>
    </dgm:pt>
    <dgm:pt modelId="{D7DBE7D3-0A47-4A02-AF53-969C3DD9C264}" type="parTrans" cxnId="{8A7C6232-6D0F-4C06-AEC7-99C9DD292FDF}">
      <dgm:prSet/>
      <dgm:spPr/>
      <dgm:t>
        <a:bodyPr/>
        <a:lstStyle/>
        <a:p>
          <a:endParaRPr lang="en-US"/>
        </a:p>
      </dgm:t>
    </dgm:pt>
    <dgm:pt modelId="{C6C34635-F3A0-412D-B7D0-2B1C71668F5C}" type="sibTrans" cxnId="{8A7C6232-6D0F-4C06-AEC7-99C9DD292FDF}">
      <dgm:prSet/>
      <dgm:spPr/>
      <dgm:t>
        <a:bodyPr/>
        <a:lstStyle/>
        <a:p>
          <a:endParaRPr lang="en-US"/>
        </a:p>
      </dgm:t>
    </dgm:pt>
    <dgm:pt modelId="{D9AACF0A-E061-4AEB-8F54-8FEAAE080BF4}" type="pres">
      <dgm:prSet presAssocID="{AAD3E766-68CF-4537-805A-D9F4C066832E}" presName="matrix" presStyleCnt="0">
        <dgm:presLayoutVars>
          <dgm:chMax val="1"/>
          <dgm:dir/>
          <dgm:resizeHandles val="exact"/>
        </dgm:presLayoutVars>
      </dgm:prSet>
      <dgm:spPr/>
    </dgm:pt>
    <dgm:pt modelId="{CD3CB216-83C5-4E72-9648-DA770D96196B}" type="pres">
      <dgm:prSet presAssocID="{AAD3E766-68CF-4537-805A-D9F4C066832E}" presName="diamond" presStyleLbl="bgShp" presStyleIdx="0" presStyleCnt="1"/>
      <dgm:spPr/>
    </dgm:pt>
    <dgm:pt modelId="{A6D01176-478D-4457-B2C4-A169E94C2125}" type="pres">
      <dgm:prSet presAssocID="{AAD3E766-68CF-4537-805A-D9F4C066832E}" presName="quad1" presStyleLbl="node1" presStyleIdx="0" presStyleCnt="4">
        <dgm:presLayoutVars>
          <dgm:chMax val="0"/>
          <dgm:chPref val="0"/>
          <dgm:bulletEnabled val="1"/>
        </dgm:presLayoutVars>
      </dgm:prSet>
      <dgm:spPr/>
    </dgm:pt>
    <dgm:pt modelId="{72E2D4CC-E3B0-4885-9584-25D22ACF9D32}" type="pres">
      <dgm:prSet presAssocID="{AAD3E766-68CF-4537-805A-D9F4C066832E}" presName="quad2" presStyleLbl="node1" presStyleIdx="1" presStyleCnt="4">
        <dgm:presLayoutVars>
          <dgm:chMax val="0"/>
          <dgm:chPref val="0"/>
          <dgm:bulletEnabled val="1"/>
        </dgm:presLayoutVars>
      </dgm:prSet>
      <dgm:spPr/>
    </dgm:pt>
    <dgm:pt modelId="{9E0802A9-C454-45D7-A78A-07D6054A5BDD}" type="pres">
      <dgm:prSet presAssocID="{AAD3E766-68CF-4537-805A-D9F4C066832E}" presName="quad3" presStyleLbl="node1" presStyleIdx="2" presStyleCnt="4">
        <dgm:presLayoutVars>
          <dgm:chMax val="0"/>
          <dgm:chPref val="0"/>
          <dgm:bulletEnabled val="1"/>
        </dgm:presLayoutVars>
      </dgm:prSet>
      <dgm:spPr/>
    </dgm:pt>
    <dgm:pt modelId="{B477A85E-5086-43BD-AAD4-C030FE262E73}" type="pres">
      <dgm:prSet presAssocID="{AAD3E766-68CF-4537-805A-D9F4C066832E}" presName="quad4" presStyleLbl="node1" presStyleIdx="3" presStyleCnt="4">
        <dgm:presLayoutVars>
          <dgm:chMax val="0"/>
          <dgm:chPref val="0"/>
          <dgm:bulletEnabled val="1"/>
        </dgm:presLayoutVars>
      </dgm:prSet>
      <dgm:spPr/>
    </dgm:pt>
  </dgm:ptLst>
  <dgm:cxnLst>
    <dgm:cxn modelId="{6BD5B207-3E7A-4C87-8E5F-7496FD8AA0F2}" type="presOf" srcId="{AAD3E766-68CF-4537-805A-D9F4C066832E}" destId="{D9AACF0A-E061-4AEB-8F54-8FEAAE080BF4}" srcOrd="0" destOrd="0" presId="urn:microsoft.com/office/officeart/2005/8/layout/matrix3"/>
    <dgm:cxn modelId="{FBB47320-AB56-4899-AAE7-F7FFC910C626}" srcId="{AAD3E766-68CF-4537-805A-D9F4C066832E}" destId="{0C8327A4-8CA7-4EDC-856D-0C1C72CB22F0}" srcOrd="1" destOrd="0" parTransId="{ADB82FC2-208C-4CC1-829C-D03B8978EB1A}" sibTransId="{E0350565-09D4-41B3-BDA3-114679F4E0B6}"/>
    <dgm:cxn modelId="{8A7C6232-6D0F-4C06-AEC7-99C9DD292FDF}" srcId="{AAD3E766-68CF-4537-805A-D9F4C066832E}" destId="{F75D60FF-6EDB-4DE7-8783-D5CDE954CA9D}" srcOrd="3" destOrd="0" parTransId="{D7DBE7D3-0A47-4A02-AF53-969C3DD9C264}" sibTransId="{C6C34635-F3A0-412D-B7D0-2B1C71668F5C}"/>
    <dgm:cxn modelId="{E540DF35-C524-4E6C-B79D-6AAC041A1940}" type="presOf" srcId="{F75D60FF-6EDB-4DE7-8783-D5CDE954CA9D}" destId="{B477A85E-5086-43BD-AAD4-C030FE262E73}" srcOrd="0" destOrd="0" presId="urn:microsoft.com/office/officeart/2005/8/layout/matrix3"/>
    <dgm:cxn modelId="{0266EA67-3C62-48AE-BE6C-DA10DBD1AEEE}" srcId="{AAD3E766-68CF-4537-805A-D9F4C066832E}" destId="{4F364C24-0515-41DF-864B-A56C51EE9B4E}" srcOrd="2" destOrd="0" parTransId="{80400B28-99B7-4F59-BB9B-A289695043F5}" sibTransId="{99F83147-5331-4FD2-B692-F7F321ACECE1}"/>
    <dgm:cxn modelId="{B9F3476E-E6E5-40CD-A152-DA9BF84F774A}" type="presOf" srcId="{4F364C24-0515-41DF-864B-A56C51EE9B4E}" destId="{9E0802A9-C454-45D7-A78A-07D6054A5BDD}" srcOrd="0" destOrd="0" presId="urn:microsoft.com/office/officeart/2005/8/layout/matrix3"/>
    <dgm:cxn modelId="{1413F852-5E56-4B78-A2A3-46D0F30A664E}" srcId="{AAD3E766-68CF-4537-805A-D9F4C066832E}" destId="{6A1216C2-AEB3-4411-9C94-9FD3969579BB}" srcOrd="0" destOrd="0" parTransId="{AFD395CA-EE7C-404D-ADC3-65D164D6D4E8}" sibTransId="{F0A30766-82DE-4FD6-81A4-0604EB4C26EA}"/>
    <dgm:cxn modelId="{9CF75ECA-041D-4236-B8EE-EA535616B9C5}" type="presOf" srcId="{6A1216C2-AEB3-4411-9C94-9FD3969579BB}" destId="{A6D01176-478D-4457-B2C4-A169E94C2125}" srcOrd="0" destOrd="0" presId="urn:microsoft.com/office/officeart/2005/8/layout/matrix3"/>
    <dgm:cxn modelId="{5331E3DB-CF0B-49C4-80DE-70AED144C779}" type="presOf" srcId="{0C8327A4-8CA7-4EDC-856D-0C1C72CB22F0}" destId="{72E2D4CC-E3B0-4885-9584-25D22ACF9D32}" srcOrd="0" destOrd="0" presId="urn:microsoft.com/office/officeart/2005/8/layout/matrix3"/>
    <dgm:cxn modelId="{A22494DE-7083-409C-9282-48C6E3EBC2C5}" type="presParOf" srcId="{D9AACF0A-E061-4AEB-8F54-8FEAAE080BF4}" destId="{CD3CB216-83C5-4E72-9648-DA770D96196B}" srcOrd="0" destOrd="0" presId="urn:microsoft.com/office/officeart/2005/8/layout/matrix3"/>
    <dgm:cxn modelId="{F252C104-114D-454E-B875-F99BBEBD955D}" type="presParOf" srcId="{D9AACF0A-E061-4AEB-8F54-8FEAAE080BF4}" destId="{A6D01176-478D-4457-B2C4-A169E94C2125}" srcOrd="1" destOrd="0" presId="urn:microsoft.com/office/officeart/2005/8/layout/matrix3"/>
    <dgm:cxn modelId="{7347E627-3D8D-40AA-9754-BE035D7E8990}" type="presParOf" srcId="{D9AACF0A-E061-4AEB-8F54-8FEAAE080BF4}" destId="{72E2D4CC-E3B0-4885-9584-25D22ACF9D32}" srcOrd="2" destOrd="0" presId="urn:microsoft.com/office/officeart/2005/8/layout/matrix3"/>
    <dgm:cxn modelId="{98BAD7AB-9D17-48E5-8FD9-B901676F782B}" type="presParOf" srcId="{D9AACF0A-E061-4AEB-8F54-8FEAAE080BF4}" destId="{9E0802A9-C454-45D7-A78A-07D6054A5BDD}" srcOrd="3" destOrd="0" presId="urn:microsoft.com/office/officeart/2005/8/layout/matrix3"/>
    <dgm:cxn modelId="{D3A4E98A-ECC5-4D14-86CF-CE8BA34BFEB1}" type="presParOf" srcId="{D9AACF0A-E061-4AEB-8F54-8FEAAE080BF4}" destId="{B477A85E-5086-43BD-AAD4-C030FE262E7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C0BC98-5669-4A20-8F6D-9DC990754FD7}" type="doc">
      <dgm:prSet loTypeId="urn:microsoft.com/office/officeart/2005/8/layout/process5" loCatId="process" qsTypeId="urn:microsoft.com/office/officeart/2005/8/quickstyle/simple1" qsCatId="simple" csTypeId="urn:microsoft.com/office/officeart/2005/8/colors/accent6_2" csCatId="accent6" phldr="1"/>
      <dgm:spPr/>
      <dgm:t>
        <a:bodyPr/>
        <a:lstStyle/>
        <a:p>
          <a:endParaRPr lang="en-US"/>
        </a:p>
      </dgm:t>
    </dgm:pt>
    <dgm:pt modelId="{7C25617B-B3FF-4555-8B04-50697E0E1C7C}">
      <dgm:prSet/>
      <dgm:spPr/>
      <dgm:t>
        <a:bodyPr/>
        <a:lstStyle/>
        <a:p>
          <a:r>
            <a:rPr lang="en-GB"/>
            <a:t>QuickBitee uses a Private Limited Company (Ltd) legal format to run the business safely.</a:t>
          </a:r>
          <a:endParaRPr lang="en-US"/>
        </a:p>
      </dgm:t>
    </dgm:pt>
    <dgm:pt modelId="{97DAF6F6-3E00-4977-842E-2F46960366FF}" type="parTrans" cxnId="{52BBC00F-FD6F-4713-BB2F-8CEF4546EE3B}">
      <dgm:prSet/>
      <dgm:spPr/>
      <dgm:t>
        <a:bodyPr/>
        <a:lstStyle/>
        <a:p>
          <a:endParaRPr lang="en-US"/>
        </a:p>
      </dgm:t>
    </dgm:pt>
    <dgm:pt modelId="{94D83E88-B345-446D-AF4E-3E2BB41F1176}" type="sibTrans" cxnId="{52BBC00F-FD6F-4713-BB2F-8CEF4546EE3B}">
      <dgm:prSet/>
      <dgm:spPr/>
      <dgm:t>
        <a:bodyPr/>
        <a:lstStyle/>
        <a:p>
          <a:endParaRPr lang="en-US"/>
        </a:p>
      </dgm:t>
    </dgm:pt>
    <dgm:pt modelId="{5A08A3A7-49F3-417B-A4CC-2E5E8C7C1B9E}">
      <dgm:prSet/>
      <dgm:spPr/>
      <dgm:t>
        <a:bodyPr/>
        <a:lstStyle/>
        <a:p>
          <a:r>
            <a:rPr lang="en-GB"/>
            <a:t>This format protects the founder’s personal assets from business risks.</a:t>
          </a:r>
          <a:endParaRPr lang="en-US"/>
        </a:p>
      </dgm:t>
    </dgm:pt>
    <dgm:pt modelId="{84F45605-E760-416E-8DC7-56117AB724D1}" type="parTrans" cxnId="{69B0F984-DC11-4ACA-9C88-DCE49F633B12}">
      <dgm:prSet/>
      <dgm:spPr/>
      <dgm:t>
        <a:bodyPr/>
        <a:lstStyle/>
        <a:p>
          <a:endParaRPr lang="en-US"/>
        </a:p>
      </dgm:t>
    </dgm:pt>
    <dgm:pt modelId="{3088AD06-47B9-4A0F-A0E9-1568B38EF32B}" type="sibTrans" cxnId="{69B0F984-DC11-4ACA-9C88-DCE49F633B12}">
      <dgm:prSet/>
      <dgm:spPr/>
      <dgm:t>
        <a:bodyPr/>
        <a:lstStyle/>
        <a:p>
          <a:endParaRPr lang="en-US"/>
        </a:p>
      </dgm:t>
    </dgm:pt>
    <dgm:pt modelId="{CE43F539-719B-45C6-A00D-8C9E33B131F7}">
      <dgm:prSet/>
      <dgm:spPr/>
      <dgm:t>
        <a:bodyPr/>
        <a:lstStyle/>
        <a:p>
          <a:r>
            <a:rPr lang="en-GB"/>
            <a:t>It builds more trust with investors and future partners.</a:t>
          </a:r>
          <a:endParaRPr lang="en-US"/>
        </a:p>
      </dgm:t>
    </dgm:pt>
    <dgm:pt modelId="{4583BDB7-AE19-4DEF-A54F-4C4E52539279}" type="parTrans" cxnId="{0DCF2F7B-4803-48DA-A965-35CDB9BA2823}">
      <dgm:prSet/>
      <dgm:spPr/>
      <dgm:t>
        <a:bodyPr/>
        <a:lstStyle/>
        <a:p>
          <a:endParaRPr lang="en-US"/>
        </a:p>
      </dgm:t>
    </dgm:pt>
    <dgm:pt modelId="{0713EA7A-BB77-4EB3-AF8A-F3F9E07248A8}" type="sibTrans" cxnId="{0DCF2F7B-4803-48DA-A965-35CDB9BA2823}">
      <dgm:prSet/>
      <dgm:spPr/>
      <dgm:t>
        <a:bodyPr/>
        <a:lstStyle/>
        <a:p>
          <a:endParaRPr lang="en-US"/>
        </a:p>
      </dgm:t>
    </dgm:pt>
    <dgm:pt modelId="{B4D1C865-1B39-45B0-98E3-E97043914964}">
      <dgm:prSet/>
      <dgm:spPr/>
      <dgm:t>
        <a:bodyPr/>
        <a:lstStyle/>
        <a:p>
          <a:r>
            <a:rPr lang="en-GB"/>
            <a:t>The Ltd setup also supports future growth with clear rules, higher credibility, and easier funding support (Lerner and Leamon, 2023).</a:t>
          </a:r>
          <a:endParaRPr lang="en-US"/>
        </a:p>
      </dgm:t>
    </dgm:pt>
    <dgm:pt modelId="{E387290C-1515-443C-9247-E3B460C18CC9}" type="parTrans" cxnId="{906F62A2-4DD4-4508-B22A-997F9F75B25E}">
      <dgm:prSet/>
      <dgm:spPr/>
      <dgm:t>
        <a:bodyPr/>
        <a:lstStyle/>
        <a:p>
          <a:endParaRPr lang="en-US"/>
        </a:p>
      </dgm:t>
    </dgm:pt>
    <dgm:pt modelId="{85D0F51B-3651-47C8-BF28-C3F53AA47A54}" type="sibTrans" cxnId="{906F62A2-4DD4-4508-B22A-997F9F75B25E}">
      <dgm:prSet/>
      <dgm:spPr/>
      <dgm:t>
        <a:bodyPr/>
        <a:lstStyle/>
        <a:p>
          <a:endParaRPr lang="en-US"/>
        </a:p>
      </dgm:t>
    </dgm:pt>
    <dgm:pt modelId="{7EEFBA68-E049-4148-A4CD-EED712F42776}" type="pres">
      <dgm:prSet presAssocID="{C2C0BC98-5669-4A20-8F6D-9DC990754FD7}" presName="diagram" presStyleCnt="0">
        <dgm:presLayoutVars>
          <dgm:dir/>
          <dgm:resizeHandles val="exact"/>
        </dgm:presLayoutVars>
      </dgm:prSet>
      <dgm:spPr/>
    </dgm:pt>
    <dgm:pt modelId="{0FDECE74-E878-4E70-9285-4F3AA3C2D6EF}" type="pres">
      <dgm:prSet presAssocID="{7C25617B-B3FF-4555-8B04-50697E0E1C7C}" presName="node" presStyleLbl="node1" presStyleIdx="0" presStyleCnt="4">
        <dgm:presLayoutVars>
          <dgm:bulletEnabled val="1"/>
        </dgm:presLayoutVars>
      </dgm:prSet>
      <dgm:spPr/>
    </dgm:pt>
    <dgm:pt modelId="{9895EE0F-EC52-49E6-8634-836F42CA3B71}" type="pres">
      <dgm:prSet presAssocID="{94D83E88-B345-446D-AF4E-3E2BB41F1176}" presName="sibTrans" presStyleLbl="sibTrans2D1" presStyleIdx="0" presStyleCnt="3"/>
      <dgm:spPr/>
    </dgm:pt>
    <dgm:pt modelId="{949727E3-6AD3-4CF6-B4B0-0C0C0200712D}" type="pres">
      <dgm:prSet presAssocID="{94D83E88-B345-446D-AF4E-3E2BB41F1176}" presName="connectorText" presStyleLbl="sibTrans2D1" presStyleIdx="0" presStyleCnt="3"/>
      <dgm:spPr/>
    </dgm:pt>
    <dgm:pt modelId="{6EACC718-D886-4AD8-97CA-071AC1A1D59F}" type="pres">
      <dgm:prSet presAssocID="{5A08A3A7-49F3-417B-A4CC-2E5E8C7C1B9E}" presName="node" presStyleLbl="node1" presStyleIdx="1" presStyleCnt="4">
        <dgm:presLayoutVars>
          <dgm:bulletEnabled val="1"/>
        </dgm:presLayoutVars>
      </dgm:prSet>
      <dgm:spPr/>
    </dgm:pt>
    <dgm:pt modelId="{55DB5EF5-8AE7-4967-851B-6E0A73F18503}" type="pres">
      <dgm:prSet presAssocID="{3088AD06-47B9-4A0F-A0E9-1568B38EF32B}" presName="sibTrans" presStyleLbl="sibTrans2D1" presStyleIdx="1" presStyleCnt="3"/>
      <dgm:spPr/>
    </dgm:pt>
    <dgm:pt modelId="{C5CA2CCD-16C6-4E77-A9FB-2C554863CA6F}" type="pres">
      <dgm:prSet presAssocID="{3088AD06-47B9-4A0F-A0E9-1568B38EF32B}" presName="connectorText" presStyleLbl="sibTrans2D1" presStyleIdx="1" presStyleCnt="3"/>
      <dgm:spPr/>
    </dgm:pt>
    <dgm:pt modelId="{C47700BF-B55C-4A59-873A-09D4823FF991}" type="pres">
      <dgm:prSet presAssocID="{CE43F539-719B-45C6-A00D-8C9E33B131F7}" presName="node" presStyleLbl="node1" presStyleIdx="2" presStyleCnt="4">
        <dgm:presLayoutVars>
          <dgm:bulletEnabled val="1"/>
        </dgm:presLayoutVars>
      </dgm:prSet>
      <dgm:spPr/>
    </dgm:pt>
    <dgm:pt modelId="{392FEFD5-1879-443B-8FA4-8084299928ED}" type="pres">
      <dgm:prSet presAssocID="{0713EA7A-BB77-4EB3-AF8A-F3F9E07248A8}" presName="sibTrans" presStyleLbl="sibTrans2D1" presStyleIdx="2" presStyleCnt="3"/>
      <dgm:spPr/>
    </dgm:pt>
    <dgm:pt modelId="{25FF1526-2044-427A-91D2-494664A15DA8}" type="pres">
      <dgm:prSet presAssocID="{0713EA7A-BB77-4EB3-AF8A-F3F9E07248A8}" presName="connectorText" presStyleLbl="sibTrans2D1" presStyleIdx="2" presStyleCnt="3"/>
      <dgm:spPr/>
    </dgm:pt>
    <dgm:pt modelId="{FE389D02-B846-475F-ADA7-DC062BD17CA8}" type="pres">
      <dgm:prSet presAssocID="{B4D1C865-1B39-45B0-98E3-E97043914964}" presName="node" presStyleLbl="node1" presStyleIdx="3" presStyleCnt="4">
        <dgm:presLayoutVars>
          <dgm:bulletEnabled val="1"/>
        </dgm:presLayoutVars>
      </dgm:prSet>
      <dgm:spPr/>
    </dgm:pt>
  </dgm:ptLst>
  <dgm:cxnLst>
    <dgm:cxn modelId="{52BBC00F-FD6F-4713-BB2F-8CEF4546EE3B}" srcId="{C2C0BC98-5669-4A20-8F6D-9DC990754FD7}" destId="{7C25617B-B3FF-4555-8B04-50697E0E1C7C}" srcOrd="0" destOrd="0" parTransId="{97DAF6F6-3E00-4977-842E-2F46960366FF}" sibTransId="{94D83E88-B345-446D-AF4E-3E2BB41F1176}"/>
    <dgm:cxn modelId="{EAF05B3B-5A07-4B46-A66F-1493CED7407E}" type="presOf" srcId="{C2C0BC98-5669-4A20-8F6D-9DC990754FD7}" destId="{7EEFBA68-E049-4148-A4CD-EED712F42776}" srcOrd="0" destOrd="0" presId="urn:microsoft.com/office/officeart/2005/8/layout/process5"/>
    <dgm:cxn modelId="{D0719848-633D-4C85-B64F-8C013EFEC082}" type="presOf" srcId="{7C25617B-B3FF-4555-8B04-50697E0E1C7C}" destId="{0FDECE74-E878-4E70-9285-4F3AA3C2D6EF}" srcOrd="0" destOrd="0" presId="urn:microsoft.com/office/officeart/2005/8/layout/process5"/>
    <dgm:cxn modelId="{FDDA2C4C-DE01-43BC-BDF3-D4D7CD0E056B}" type="presOf" srcId="{5A08A3A7-49F3-417B-A4CC-2E5E8C7C1B9E}" destId="{6EACC718-D886-4AD8-97CA-071AC1A1D59F}" srcOrd="0" destOrd="0" presId="urn:microsoft.com/office/officeart/2005/8/layout/process5"/>
    <dgm:cxn modelId="{9C94F24F-46BD-4A69-B512-B1699CEFAEDE}" type="presOf" srcId="{B4D1C865-1B39-45B0-98E3-E97043914964}" destId="{FE389D02-B846-475F-ADA7-DC062BD17CA8}" srcOrd="0" destOrd="0" presId="urn:microsoft.com/office/officeart/2005/8/layout/process5"/>
    <dgm:cxn modelId="{0DCF2F7B-4803-48DA-A965-35CDB9BA2823}" srcId="{C2C0BC98-5669-4A20-8F6D-9DC990754FD7}" destId="{CE43F539-719B-45C6-A00D-8C9E33B131F7}" srcOrd="2" destOrd="0" parTransId="{4583BDB7-AE19-4DEF-A54F-4C4E52539279}" sibTransId="{0713EA7A-BB77-4EB3-AF8A-F3F9E07248A8}"/>
    <dgm:cxn modelId="{69B0F984-DC11-4ACA-9C88-DCE49F633B12}" srcId="{C2C0BC98-5669-4A20-8F6D-9DC990754FD7}" destId="{5A08A3A7-49F3-417B-A4CC-2E5E8C7C1B9E}" srcOrd="1" destOrd="0" parTransId="{84F45605-E760-416E-8DC7-56117AB724D1}" sibTransId="{3088AD06-47B9-4A0F-A0E9-1568B38EF32B}"/>
    <dgm:cxn modelId="{9FA6E586-8D82-4EE7-A451-73DE3CC56276}" type="presOf" srcId="{0713EA7A-BB77-4EB3-AF8A-F3F9E07248A8}" destId="{392FEFD5-1879-443B-8FA4-8084299928ED}" srcOrd="0" destOrd="0" presId="urn:microsoft.com/office/officeart/2005/8/layout/process5"/>
    <dgm:cxn modelId="{711BEF8A-246F-4BED-B337-3ADDD1E32351}" type="presOf" srcId="{94D83E88-B345-446D-AF4E-3E2BB41F1176}" destId="{949727E3-6AD3-4CF6-B4B0-0C0C0200712D}" srcOrd="1" destOrd="0" presId="urn:microsoft.com/office/officeart/2005/8/layout/process5"/>
    <dgm:cxn modelId="{AD5AA391-EEE6-4A38-9627-F14505328A72}" type="presOf" srcId="{0713EA7A-BB77-4EB3-AF8A-F3F9E07248A8}" destId="{25FF1526-2044-427A-91D2-494664A15DA8}" srcOrd="1" destOrd="0" presId="urn:microsoft.com/office/officeart/2005/8/layout/process5"/>
    <dgm:cxn modelId="{906F62A2-4DD4-4508-B22A-997F9F75B25E}" srcId="{C2C0BC98-5669-4A20-8F6D-9DC990754FD7}" destId="{B4D1C865-1B39-45B0-98E3-E97043914964}" srcOrd="3" destOrd="0" parTransId="{E387290C-1515-443C-9247-E3B460C18CC9}" sibTransId="{85D0F51B-3651-47C8-BF28-C3F53AA47A54}"/>
    <dgm:cxn modelId="{479C9BC9-B1C8-42D2-9A4B-C1AFC97EE672}" type="presOf" srcId="{CE43F539-719B-45C6-A00D-8C9E33B131F7}" destId="{C47700BF-B55C-4A59-873A-09D4823FF991}" srcOrd="0" destOrd="0" presId="urn:microsoft.com/office/officeart/2005/8/layout/process5"/>
    <dgm:cxn modelId="{30FB2BD2-EB6C-40FC-B1F8-0A2543DEC914}" type="presOf" srcId="{3088AD06-47B9-4A0F-A0E9-1568B38EF32B}" destId="{55DB5EF5-8AE7-4967-851B-6E0A73F18503}" srcOrd="0" destOrd="0" presId="urn:microsoft.com/office/officeart/2005/8/layout/process5"/>
    <dgm:cxn modelId="{E94DA0DC-3C1E-4BC9-ACF1-DFFF1689C543}" type="presOf" srcId="{3088AD06-47B9-4A0F-A0E9-1568B38EF32B}" destId="{C5CA2CCD-16C6-4E77-A9FB-2C554863CA6F}" srcOrd="1" destOrd="0" presId="urn:microsoft.com/office/officeart/2005/8/layout/process5"/>
    <dgm:cxn modelId="{F84620E0-275E-4567-96A3-E32F0B10D661}" type="presOf" srcId="{94D83E88-B345-446D-AF4E-3E2BB41F1176}" destId="{9895EE0F-EC52-49E6-8634-836F42CA3B71}" srcOrd="0" destOrd="0" presId="urn:microsoft.com/office/officeart/2005/8/layout/process5"/>
    <dgm:cxn modelId="{0476BC2F-013E-4934-AE30-F42D353BAC98}" type="presParOf" srcId="{7EEFBA68-E049-4148-A4CD-EED712F42776}" destId="{0FDECE74-E878-4E70-9285-4F3AA3C2D6EF}" srcOrd="0" destOrd="0" presId="urn:microsoft.com/office/officeart/2005/8/layout/process5"/>
    <dgm:cxn modelId="{F3242C92-953B-49E7-BDC8-A9970B011DEA}" type="presParOf" srcId="{7EEFBA68-E049-4148-A4CD-EED712F42776}" destId="{9895EE0F-EC52-49E6-8634-836F42CA3B71}" srcOrd="1" destOrd="0" presId="urn:microsoft.com/office/officeart/2005/8/layout/process5"/>
    <dgm:cxn modelId="{F9FC7094-E5B0-47ED-B76B-FD000E383674}" type="presParOf" srcId="{9895EE0F-EC52-49E6-8634-836F42CA3B71}" destId="{949727E3-6AD3-4CF6-B4B0-0C0C0200712D}" srcOrd="0" destOrd="0" presId="urn:microsoft.com/office/officeart/2005/8/layout/process5"/>
    <dgm:cxn modelId="{5B60FA0E-D28B-422E-BC6D-744B7F5376E6}" type="presParOf" srcId="{7EEFBA68-E049-4148-A4CD-EED712F42776}" destId="{6EACC718-D886-4AD8-97CA-071AC1A1D59F}" srcOrd="2" destOrd="0" presId="urn:microsoft.com/office/officeart/2005/8/layout/process5"/>
    <dgm:cxn modelId="{4AA4EAFB-3870-4B65-876A-36F7865DDAA6}" type="presParOf" srcId="{7EEFBA68-E049-4148-A4CD-EED712F42776}" destId="{55DB5EF5-8AE7-4967-851B-6E0A73F18503}" srcOrd="3" destOrd="0" presId="urn:microsoft.com/office/officeart/2005/8/layout/process5"/>
    <dgm:cxn modelId="{7D52F21B-906F-45C4-8714-3E126D798CDC}" type="presParOf" srcId="{55DB5EF5-8AE7-4967-851B-6E0A73F18503}" destId="{C5CA2CCD-16C6-4E77-A9FB-2C554863CA6F}" srcOrd="0" destOrd="0" presId="urn:microsoft.com/office/officeart/2005/8/layout/process5"/>
    <dgm:cxn modelId="{75C00181-EDC9-412B-9AF8-853B3F81BAFA}" type="presParOf" srcId="{7EEFBA68-E049-4148-A4CD-EED712F42776}" destId="{C47700BF-B55C-4A59-873A-09D4823FF991}" srcOrd="4" destOrd="0" presId="urn:microsoft.com/office/officeart/2005/8/layout/process5"/>
    <dgm:cxn modelId="{11A4CC6D-AAB8-4A1C-A5F2-965B7560037C}" type="presParOf" srcId="{7EEFBA68-E049-4148-A4CD-EED712F42776}" destId="{392FEFD5-1879-443B-8FA4-8084299928ED}" srcOrd="5" destOrd="0" presId="urn:microsoft.com/office/officeart/2005/8/layout/process5"/>
    <dgm:cxn modelId="{FFB8B48D-4C82-432D-98D1-DFDC76923402}" type="presParOf" srcId="{392FEFD5-1879-443B-8FA4-8084299928ED}" destId="{25FF1526-2044-427A-91D2-494664A15DA8}" srcOrd="0" destOrd="0" presId="urn:microsoft.com/office/officeart/2005/8/layout/process5"/>
    <dgm:cxn modelId="{763C9C5C-44AA-4725-BE4A-8C1ED00C74E4}" type="presParOf" srcId="{7EEFBA68-E049-4148-A4CD-EED712F42776}" destId="{FE389D02-B846-475F-ADA7-DC062BD17CA8}"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A1624-2CC2-4760-89AD-A7DDDDC39307}">
      <dsp:nvSpPr>
        <dsp:cNvPr id="0" name=""/>
        <dsp:cNvSpPr/>
      </dsp:nvSpPr>
      <dsp:spPr>
        <a:xfrm>
          <a:off x="37164" y="1082880"/>
          <a:ext cx="722924" cy="72292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1F06A1-13FE-4265-9E86-6B06D8D34318}">
      <dsp:nvSpPr>
        <dsp:cNvPr id="0" name=""/>
        <dsp:cNvSpPr/>
      </dsp:nvSpPr>
      <dsp:spPr>
        <a:xfrm>
          <a:off x="188978" y="1234694"/>
          <a:ext cx="419296" cy="419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DBE1ED-F1B2-4F83-A4FD-D513116016F3}">
      <dsp:nvSpPr>
        <dsp:cNvPr id="0" name=""/>
        <dsp:cNvSpPr/>
      </dsp:nvSpPr>
      <dsp:spPr>
        <a:xfrm>
          <a:off x="915001" y="1082880"/>
          <a:ext cx="1704036" cy="7229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QuickBitee is a healthy meal delivery app built for busy workers who need quick food without losing nutrition focus.</a:t>
          </a:r>
          <a:endParaRPr lang="en-US" sz="1100" kern="1200"/>
        </a:p>
      </dsp:txBody>
      <dsp:txXfrm>
        <a:off x="915001" y="1082880"/>
        <a:ext cx="1704036" cy="722924"/>
      </dsp:txXfrm>
    </dsp:sp>
    <dsp:sp modelId="{206DEE03-1B4C-4D03-85FF-A65CC76A39AA}">
      <dsp:nvSpPr>
        <dsp:cNvPr id="0" name=""/>
        <dsp:cNvSpPr/>
      </dsp:nvSpPr>
      <dsp:spPr>
        <a:xfrm>
          <a:off x="2915953" y="1082880"/>
          <a:ext cx="722924" cy="72292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AE7BC-AE7E-4BC5-90C4-6788807AF591}">
      <dsp:nvSpPr>
        <dsp:cNvPr id="0" name=""/>
        <dsp:cNvSpPr/>
      </dsp:nvSpPr>
      <dsp:spPr>
        <a:xfrm>
          <a:off x="3067767" y="1234694"/>
          <a:ext cx="419296" cy="419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18AEE4-F4E8-4820-9E9A-90808AF6FE7A}">
      <dsp:nvSpPr>
        <dsp:cNvPr id="0" name=""/>
        <dsp:cNvSpPr/>
      </dsp:nvSpPr>
      <dsp:spPr>
        <a:xfrm>
          <a:off x="3793790" y="1082880"/>
          <a:ext cx="1704036" cy="7229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It delivers weekly subscription meal boxes to homes and offices.</a:t>
          </a:r>
          <a:endParaRPr lang="en-US" sz="1100" kern="1200"/>
        </a:p>
      </dsp:txBody>
      <dsp:txXfrm>
        <a:off x="3793790" y="1082880"/>
        <a:ext cx="1704036" cy="722924"/>
      </dsp:txXfrm>
    </dsp:sp>
    <dsp:sp modelId="{29CB978D-51D6-4145-9033-156AB0BE77CC}">
      <dsp:nvSpPr>
        <dsp:cNvPr id="0" name=""/>
        <dsp:cNvSpPr/>
      </dsp:nvSpPr>
      <dsp:spPr>
        <a:xfrm>
          <a:off x="37164" y="2545532"/>
          <a:ext cx="722924" cy="72292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D019A-FADC-4896-9C28-F50933740B50}">
      <dsp:nvSpPr>
        <dsp:cNvPr id="0" name=""/>
        <dsp:cNvSpPr/>
      </dsp:nvSpPr>
      <dsp:spPr>
        <a:xfrm>
          <a:off x="188978" y="2697346"/>
          <a:ext cx="419296" cy="419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F42758-E8A7-4654-81A0-1E2AEE9FFD2D}">
      <dsp:nvSpPr>
        <dsp:cNvPr id="0" name=""/>
        <dsp:cNvSpPr/>
      </dsp:nvSpPr>
      <dsp:spPr>
        <a:xfrm>
          <a:off x="915001" y="2545532"/>
          <a:ext cx="1704036" cy="7229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Meals are made to match diets like vegan, keto, and high-protein plans.</a:t>
          </a:r>
          <a:endParaRPr lang="en-US" sz="1100" kern="1200"/>
        </a:p>
      </dsp:txBody>
      <dsp:txXfrm>
        <a:off x="915001" y="2545532"/>
        <a:ext cx="1704036" cy="722924"/>
      </dsp:txXfrm>
    </dsp:sp>
    <dsp:sp modelId="{2361DDB6-229A-4F1F-ABF2-6B2C86168F80}">
      <dsp:nvSpPr>
        <dsp:cNvPr id="0" name=""/>
        <dsp:cNvSpPr/>
      </dsp:nvSpPr>
      <dsp:spPr>
        <a:xfrm>
          <a:off x="2915953" y="2545532"/>
          <a:ext cx="722924" cy="72292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23979F-A5DE-4A8D-9C28-2C756CCEADF6}">
      <dsp:nvSpPr>
        <dsp:cNvPr id="0" name=""/>
        <dsp:cNvSpPr/>
      </dsp:nvSpPr>
      <dsp:spPr>
        <a:xfrm>
          <a:off x="3067767" y="2697346"/>
          <a:ext cx="419296" cy="419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35E2F5-8BC9-40FF-BD02-4C75BDD15F1A}">
      <dsp:nvSpPr>
        <dsp:cNvPr id="0" name=""/>
        <dsp:cNvSpPr/>
      </dsp:nvSpPr>
      <dsp:spPr>
        <a:xfrm>
          <a:off x="3793790" y="2545532"/>
          <a:ext cx="1704036" cy="7229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app helps users save time, eat well, and avoid junk meals.</a:t>
          </a:r>
          <a:endParaRPr lang="en-US" sz="1100" kern="1200"/>
        </a:p>
      </dsp:txBody>
      <dsp:txXfrm>
        <a:off x="3793790" y="2545532"/>
        <a:ext cx="1704036" cy="722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76A36-674A-485B-85A5-EB9126A95751}">
      <dsp:nvSpPr>
        <dsp:cNvPr id="0" name=""/>
        <dsp:cNvSpPr/>
      </dsp:nvSpPr>
      <dsp:spPr>
        <a:xfrm>
          <a:off x="873387" y="271088"/>
          <a:ext cx="3655123" cy="3655123"/>
        </a:xfrm>
        <a:prstGeom prst="pie">
          <a:avLst>
            <a:gd name="adj1" fmla="val 162000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QuickBitee helps busy workers eat healthy meals, even when they have limited time.</a:t>
          </a:r>
          <a:endParaRPr lang="en-US" sz="1200" kern="1200"/>
        </a:p>
      </dsp:txBody>
      <dsp:txXfrm>
        <a:off x="2742722" y="947286"/>
        <a:ext cx="1348914" cy="1087834"/>
      </dsp:txXfrm>
    </dsp:sp>
    <dsp:sp modelId="{61A923EA-977C-4500-ADB7-921F2A510F04}">
      <dsp:nvSpPr>
        <dsp:cNvPr id="0" name=""/>
        <dsp:cNvSpPr/>
      </dsp:nvSpPr>
      <dsp:spPr>
        <a:xfrm>
          <a:off x="719350" y="425125"/>
          <a:ext cx="3655123" cy="3655123"/>
        </a:xfrm>
        <a:prstGeom prst="pie">
          <a:avLst>
            <a:gd name="adj1" fmla="val 0"/>
            <a:gd name="adj2" fmla="val 54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The app saves cooking and planning time and reduces the need for junk food.</a:t>
          </a:r>
          <a:endParaRPr lang="en-US" sz="1200" kern="1200"/>
        </a:p>
      </dsp:txBody>
      <dsp:txXfrm>
        <a:off x="2612182" y="2317957"/>
        <a:ext cx="1348914" cy="1087834"/>
      </dsp:txXfrm>
    </dsp:sp>
    <dsp:sp modelId="{606B06FC-C32D-47E8-993A-584C7D551D9F}">
      <dsp:nvSpPr>
        <dsp:cNvPr id="0" name=""/>
        <dsp:cNvSpPr/>
      </dsp:nvSpPr>
      <dsp:spPr>
        <a:xfrm>
          <a:off x="719350" y="425125"/>
          <a:ext cx="3655123" cy="3655123"/>
        </a:xfrm>
        <a:prstGeom prst="pie">
          <a:avLst>
            <a:gd name="adj1" fmla="val 5400000"/>
            <a:gd name="adj2" fmla="val 10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It offers personal meal choices that match different diet needs and tastes.</a:t>
          </a:r>
          <a:endParaRPr lang="en-US" sz="1200" kern="1200"/>
        </a:p>
      </dsp:txBody>
      <dsp:txXfrm>
        <a:off x="1132727" y="2317957"/>
        <a:ext cx="1348914" cy="1087834"/>
      </dsp:txXfrm>
    </dsp:sp>
    <dsp:sp modelId="{B0DEBA37-47E6-4B38-9E50-C88658EC5EBD}">
      <dsp:nvSpPr>
        <dsp:cNvPr id="0" name=""/>
        <dsp:cNvSpPr/>
      </dsp:nvSpPr>
      <dsp:spPr>
        <a:xfrm>
          <a:off x="719350" y="425125"/>
          <a:ext cx="3655123" cy="3655123"/>
        </a:xfrm>
        <a:prstGeom prst="pie">
          <a:avLst>
            <a:gd name="adj1" fmla="val 108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The goal is to support health, make food simple, and improve daily lifestyle for working people.</a:t>
          </a:r>
          <a:endParaRPr lang="en-US" sz="1200" kern="1200"/>
        </a:p>
      </dsp:txBody>
      <dsp:txXfrm>
        <a:off x="1132727" y="1099583"/>
        <a:ext cx="1348914" cy="1087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CB216-83C5-4E72-9648-DA770D96196B}">
      <dsp:nvSpPr>
        <dsp:cNvPr id="0" name=""/>
        <dsp:cNvSpPr/>
      </dsp:nvSpPr>
      <dsp:spPr>
        <a:xfrm>
          <a:off x="266044"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01176-478D-4457-B2C4-A169E94C2125}">
      <dsp:nvSpPr>
        <dsp:cNvPr id="0" name=""/>
        <dsp:cNvSpPr/>
      </dsp:nvSpPr>
      <dsp:spPr>
        <a:xfrm>
          <a:off x="679421" y="413377"/>
          <a:ext cx="1697021" cy="16970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QuickBitee offers fresh, balanced, and personal meals that support health goals.</a:t>
          </a:r>
          <a:endParaRPr lang="en-US" sz="1400" kern="1200"/>
        </a:p>
      </dsp:txBody>
      <dsp:txXfrm>
        <a:off x="762263" y="496219"/>
        <a:ext cx="1531337" cy="1531337"/>
      </dsp:txXfrm>
    </dsp:sp>
    <dsp:sp modelId="{72E2D4CC-E3B0-4885-9584-25D22ACF9D32}">
      <dsp:nvSpPr>
        <dsp:cNvPr id="0" name=""/>
        <dsp:cNvSpPr/>
      </dsp:nvSpPr>
      <dsp:spPr>
        <a:xfrm>
          <a:off x="2506983" y="413377"/>
          <a:ext cx="1697021" cy="16970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is designed for professionals who have no time to cook or plan meals.</a:t>
          </a:r>
          <a:endParaRPr lang="en-US" sz="1400" kern="1200"/>
        </a:p>
      </dsp:txBody>
      <dsp:txXfrm>
        <a:off x="2589825" y="496219"/>
        <a:ext cx="1531337" cy="1531337"/>
      </dsp:txXfrm>
    </dsp:sp>
    <dsp:sp modelId="{9E0802A9-C454-45D7-A78A-07D6054A5BDD}">
      <dsp:nvSpPr>
        <dsp:cNvPr id="0" name=""/>
        <dsp:cNvSpPr/>
      </dsp:nvSpPr>
      <dsp:spPr>
        <a:xfrm>
          <a:off x="679421" y="2240939"/>
          <a:ext cx="1697021" cy="16970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Weekly subscription plans help users stay focused on long-term health, not quick fixes.</a:t>
          </a:r>
          <a:endParaRPr lang="en-US" sz="1400" kern="1200"/>
        </a:p>
      </dsp:txBody>
      <dsp:txXfrm>
        <a:off x="762263" y="2323781"/>
        <a:ext cx="1531337" cy="1531337"/>
      </dsp:txXfrm>
    </dsp:sp>
    <dsp:sp modelId="{B477A85E-5086-43BD-AAD4-C030FE262E73}">
      <dsp:nvSpPr>
        <dsp:cNvPr id="0" name=""/>
        <dsp:cNvSpPr/>
      </dsp:nvSpPr>
      <dsp:spPr>
        <a:xfrm>
          <a:off x="2506983" y="2240939"/>
          <a:ext cx="1697021" cy="16970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USP centres on quality, nutrition, and a personal diet fit for busy lifestyles.</a:t>
          </a:r>
          <a:endParaRPr lang="en-US" sz="1400" kern="1200"/>
        </a:p>
      </dsp:txBody>
      <dsp:txXfrm>
        <a:off x="2589825" y="2323781"/>
        <a:ext cx="1531337" cy="15313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ECE74-E878-4E70-9285-4F3AA3C2D6EF}">
      <dsp:nvSpPr>
        <dsp:cNvPr id="0" name=""/>
        <dsp:cNvSpPr/>
      </dsp:nvSpPr>
      <dsp:spPr>
        <a:xfrm>
          <a:off x="1223" y="665279"/>
          <a:ext cx="2608830" cy="156529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QuickBitee uses a Private Limited Company (Ltd) legal format to run the business safely.</a:t>
          </a:r>
          <a:endParaRPr lang="en-US" sz="1600" kern="1200"/>
        </a:p>
      </dsp:txBody>
      <dsp:txXfrm>
        <a:off x="47069" y="711125"/>
        <a:ext cx="2517138" cy="1473606"/>
      </dsp:txXfrm>
    </dsp:sp>
    <dsp:sp modelId="{9895EE0F-EC52-49E6-8634-836F42CA3B71}">
      <dsp:nvSpPr>
        <dsp:cNvPr id="0" name=""/>
        <dsp:cNvSpPr/>
      </dsp:nvSpPr>
      <dsp:spPr>
        <a:xfrm>
          <a:off x="2839630" y="1124433"/>
          <a:ext cx="553072" cy="646989"/>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839630" y="1253831"/>
        <a:ext cx="387150" cy="388193"/>
      </dsp:txXfrm>
    </dsp:sp>
    <dsp:sp modelId="{6EACC718-D886-4AD8-97CA-071AC1A1D59F}">
      <dsp:nvSpPr>
        <dsp:cNvPr id="0" name=""/>
        <dsp:cNvSpPr/>
      </dsp:nvSpPr>
      <dsp:spPr>
        <a:xfrm>
          <a:off x="3653586" y="665279"/>
          <a:ext cx="2608830" cy="156529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format protects the founder’s personal assets from business risks.</a:t>
          </a:r>
          <a:endParaRPr lang="en-US" sz="1600" kern="1200"/>
        </a:p>
      </dsp:txBody>
      <dsp:txXfrm>
        <a:off x="3699432" y="711125"/>
        <a:ext cx="2517138" cy="1473606"/>
      </dsp:txXfrm>
    </dsp:sp>
    <dsp:sp modelId="{55DB5EF5-8AE7-4967-851B-6E0A73F18503}">
      <dsp:nvSpPr>
        <dsp:cNvPr id="0" name=""/>
        <dsp:cNvSpPr/>
      </dsp:nvSpPr>
      <dsp:spPr>
        <a:xfrm rot="5400000">
          <a:off x="4681465" y="2413196"/>
          <a:ext cx="553072" cy="646989"/>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4763905" y="2460154"/>
        <a:ext cx="388193" cy="387150"/>
      </dsp:txXfrm>
    </dsp:sp>
    <dsp:sp modelId="{C47700BF-B55C-4A59-873A-09D4823FF991}">
      <dsp:nvSpPr>
        <dsp:cNvPr id="0" name=""/>
        <dsp:cNvSpPr/>
      </dsp:nvSpPr>
      <dsp:spPr>
        <a:xfrm>
          <a:off x="3653586" y="3274110"/>
          <a:ext cx="2608830" cy="156529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It builds more trust with investors and future partners.</a:t>
          </a:r>
          <a:endParaRPr lang="en-US" sz="1600" kern="1200"/>
        </a:p>
      </dsp:txBody>
      <dsp:txXfrm>
        <a:off x="3699432" y="3319956"/>
        <a:ext cx="2517138" cy="1473606"/>
      </dsp:txXfrm>
    </dsp:sp>
    <dsp:sp modelId="{392FEFD5-1879-443B-8FA4-8084299928ED}">
      <dsp:nvSpPr>
        <dsp:cNvPr id="0" name=""/>
        <dsp:cNvSpPr/>
      </dsp:nvSpPr>
      <dsp:spPr>
        <a:xfrm rot="10800000">
          <a:off x="2870936" y="3733264"/>
          <a:ext cx="553072" cy="646989"/>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3036858" y="3862662"/>
        <a:ext cx="387150" cy="388193"/>
      </dsp:txXfrm>
    </dsp:sp>
    <dsp:sp modelId="{FE389D02-B846-475F-ADA7-DC062BD17CA8}">
      <dsp:nvSpPr>
        <dsp:cNvPr id="0" name=""/>
        <dsp:cNvSpPr/>
      </dsp:nvSpPr>
      <dsp:spPr>
        <a:xfrm>
          <a:off x="1223" y="3274110"/>
          <a:ext cx="2608830" cy="156529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Ltd setup also supports future growth with clear rules, higher credibility, and easier funding support (Lerner and Leamon, 2023).</a:t>
          </a:r>
          <a:endParaRPr lang="en-US" sz="1600" kern="1200"/>
        </a:p>
      </dsp:txBody>
      <dsp:txXfrm>
        <a:off x="47069" y="3319956"/>
        <a:ext cx="2517138" cy="147360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7C10EE-8D0D-4A8F-A8EB-7FFFB30230B0}" type="datetimeFigureOut">
              <a:t>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045A19-68A2-4268-9A20-BE1EB67F1D0B}" type="slidenum">
              <a:t>‹#›</a:t>
            </a:fld>
            <a:endParaRPr lang="en-US"/>
          </a:p>
        </p:txBody>
      </p:sp>
    </p:spTree>
    <p:extLst>
      <p:ext uri="{BB962C8B-B14F-4D97-AF65-F5344CB8AC3E}">
        <p14:creationId xmlns:p14="http://schemas.microsoft.com/office/powerpoint/2010/main" val="4233688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QuickBitee</a:t>
            </a:r>
            <a:r>
              <a:rPr lang="en-GB" dirty="0"/>
              <a:t> is a smarter meal delivery application designed to cater to busy workers. It delivers weekly subscription meal boxes to London and other UK cities. All the meals are made fresh, packed, and diet-friendly (vegan, keto, high-protein). It allows users to spend less time and consume healthy food without having to select junk food.</a:t>
            </a:r>
            <a:endParaRPr lang="en-US"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2</a:t>
            </a:fld>
            <a:endParaRPr lang="en-US"/>
          </a:p>
        </p:txBody>
      </p:sp>
    </p:spTree>
    <p:extLst>
      <p:ext uri="{BB962C8B-B14F-4D97-AF65-F5344CB8AC3E}">
        <p14:creationId xmlns:p14="http://schemas.microsoft.com/office/powerpoint/2010/main" val="304272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QuickBites</a:t>
            </a:r>
            <a:r>
              <a:rPr lang="en-GB" dirty="0"/>
              <a:t> has some focused objectives. It saves time on meal planning and cooking, therefore allowing busy workers to eat healthy meals. The application provides individualised meal choices according to taste and dietary requirements. QuickBitee will decrease junk food options by providing quick, good, and balanced meals to enable good health and a normal lifestyle among working citizens in the UK.</a:t>
            </a:r>
            <a:endParaRPr lang="en-US" dirty="0"/>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3</a:t>
            </a:fld>
            <a:endParaRPr lang="en-US"/>
          </a:p>
        </p:txBody>
      </p:sp>
    </p:spTree>
    <p:extLst>
      <p:ext uri="{BB962C8B-B14F-4D97-AF65-F5344CB8AC3E}">
        <p14:creationId xmlns:p14="http://schemas.microsoft.com/office/powerpoint/2010/main" val="4103470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QuickBitee</a:t>
            </a:r>
            <a:r>
              <a:rPr lang="en-GB" dirty="0"/>
              <a:t> is unique in that it serves fresh, balanced, and personal food that busy offices can rely on. It is designed for those who have no time to cook and plan. The weekly payment systems enable subscribers to keep up with a lifelong health focus. Quality foods serving individual diets, wellness and making life easier in the fast-working culture in London form the main USP.</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4</a:t>
            </a:fld>
            <a:endParaRPr lang="en-US"/>
          </a:p>
        </p:txBody>
      </p:sp>
    </p:spTree>
    <p:extLst>
      <p:ext uri="{BB962C8B-B14F-4D97-AF65-F5344CB8AC3E}">
        <p14:creationId xmlns:p14="http://schemas.microsoft.com/office/powerpoint/2010/main" val="3475096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QuickBitee</a:t>
            </a:r>
            <a:r>
              <a:rPr lang="en-GB" dirty="0"/>
              <a:t> is a small but powerful team. The Founder and the CEO leverage ingenious strategies and form alliances, such as an office and gym. Health, safe and balanced menus are developed by the Chef and Nutritionist. The kitchen and delivery schedules are controlled by operations. Marketing expands the reach through digital advertisements and a wellness community. The support allows users to work with plans and feedback to facilitate service.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5</a:t>
            </a:fld>
            <a:endParaRPr lang="en-US"/>
          </a:p>
        </p:txBody>
      </p:sp>
    </p:spTree>
    <p:extLst>
      <p:ext uri="{BB962C8B-B14F-4D97-AF65-F5344CB8AC3E}">
        <p14:creationId xmlns:p14="http://schemas.microsoft.com/office/powerpoint/2010/main" val="264960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QuickBitee</a:t>
            </a:r>
            <a:r>
              <a:rPr lang="en-GB" dirty="0"/>
              <a:t> is established as a UK Private Limited Company (Ltd). This business structure is useful in avoiding the personal resources of the founder against company risks. It fosters more confidence among investors and partners since it is guided by explicit rules of financial and safety. The Ltd. structure also contributes to future expansion as it has higher credibility, ease of investment and a safer system of business expansion.</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6</a:t>
            </a:fld>
            <a:endParaRPr lang="en-US"/>
          </a:p>
        </p:txBody>
      </p:sp>
    </p:spTree>
    <p:extLst>
      <p:ext uri="{BB962C8B-B14F-4D97-AF65-F5344CB8AC3E}">
        <p14:creationId xmlns:p14="http://schemas.microsoft.com/office/powerpoint/2010/main" val="328584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Economic and political regulations define the direction of QuickBitee in the UK. There is a rigid control of food safety, and it pushes businesses towards a clean kitchen and safer food. The UK food delivery market is expanding in 2025, and the economic space is highly favourable to QuickBitee for entering and growing. The trend towards healthier choices by many adults reflects a shifting social trend that favours balanced diet meal demand via service apps such as QuickBitee.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7</a:t>
            </a:fld>
            <a:endParaRPr lang="en-US"/>
          </a:p>
        </p:txBody>
      </p:sp>
    </p:spTree>
    <p:extLst>
      <p:ext uri="{BB962C8B-B14F-4D97-AF65-F5344CB8AC3E}">
        <p14:creationId xmlns:p14="http://schemas.microsoft.com/office/powerpoint/2010/main" val="1046972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QuickBitee</a:t>
            </a:r>
            <a:r>
              <a:rPr lang="en-GB" dirty="0"/>
              <a:t> relies on technology, environment and legal rules as pillars. The UK food-tech market is booming, which aids </a:t>
            </a:r>
            <a:r>
              <a:rPr lang="en-GB" dirty="0" err="1"/>
              <a:t>QuickBitee</a:t>
            </a:r>
            <a:r>
              <a:rPr lang="en-GB" dirty="0"/>
              <a:t> to scale with robust apps, diet-matching technologies, and live delivery tracking. The new UK regulatory environment urges brands to be environmentally friendly in their packaging to ensure </a:t>
            </a:r>
            <a:r>
              <a:rPr lang="en-GB" dirty="0" err="1"/>
              <a:t>QuickBitee</a:t>
            </a:r>
            <a:r>
              <a:rPr lang="en-GB" dirty="0"/>
              <a:t> will move to eco-friendly boxes and reduce wastage. Food regulations require proper packaging, storage, and traceability of food items, and </a:t>
            </a:r>
            <a:r>
              <a:rPr lang="en-GB" dirty="0" err="1"/>
              <a:t>QuickBitee</a:t>
            </a:r>
            <a:r>
              <a:rPr lang="en-GB" dirty="0"/>
              <a:t> will have to observe them carefully.</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8</a:t>
            </a:fld>
            <a:endParaRPr lang="en-US"/>
          </a:p>
        </p:txBody>
      </p:sp>
    </p:spTree>
    <p:extLst>
      <p:ext uri="{BB962C8B-B14F-4D97-AF65-F5344CB8AC3E}">
        <p14:creationId xmlns:p14="http://schemas.microsoft.com/office/powerpoint/2010/main" val="2452588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QuickBitee</a:t>
            </a:r>
            <a:r>
              <a:rPr lang="en-GB" dirty="0"/>
              <a:t> embodies sustainability and smart marketing. It employs green wrapping and strives to reduce food waste. The target audience includes UK employees and gym-goers aged 22 to 45 years who desire quick, healthy food. The brand connects with individuals via the digital realm, including Instagram, LinkedIn, influencers, and wellness partners. Rewards and loyalty, trial plans, and referral discounts assist in creating consistent long-term growth.</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9</a:t>
            </a:fld>
            <a:endParaRPr lang="en-US"/>
          </a:p>
        </p:txBody>
      </p:sp>
    </p:spTree>
    <p:extLst>
      <p:ext uri="{BB962C8B-B14F-4D97-AF65-F5344CB8AC3E}">
        <p14:creationId xmlns:p14="http://schemas.microsoft.com/office/powerpoint/2010/main" val="4129875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err="1"/>
              <a:t>QuickBitee</a:t>
            </a:r>
            <a:r>
              <a:rPr lang="en-GB" dirty="0"/>
              <a:t> will require investing £28,000 to enter the high in the competitive London food delivery arena. The funding is based on a one-time kitchen fitting of safe and efficient tools worth £10,000. It allocates £4,500 in fresh food inventory and £3,000 in environmentally friendly packaging. The marketer receives a budget of £4,000 to expand online. The setup of delivery would cost £1,000, and the payment of key team salaries would consume £5,500 during the initial month of operation.</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045A19-68A2-4268-9A20-BE1EB67F1D0B}" type="slidenum">
              <a:t>10</a:t>
            </a:fld>
            <a:endParaRPr lang="en-US"/>
          </a:p>
        </p:txBody>
      </p:sp>
    </p:spTree>
    <p:extLst>
      <p:ext uri="{BB962C8B-B14F-4D97-AF65-F5344CB8AC3E}">
        <p14:creationId xmlns:p14="http://schemas.microsoft.com/office/powerpoint/2010/main" val="1517909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marcgroup.com/uk-food-tech-market" TargetMode="External"/><Relationship Id="rId2" Type="http://schemas.openxmlformats.org/officeDocument/2006/relationships/hyperlink" Target="https://www.gov.uk/food-labelling-and-packaging" TargetMode="External"/><Relationship Id="rId1" Type="http://schemas.openxmlformats.org/officeDocument/2006/relationships/slideLayout" Target="../slideLayouts/slideLayout2.xml"/><Relationship Id="rId6" Type="http://schemas.openxmlformats.org/officeDocument/2006/relationships/hyperlink" Target="https://www.gov.uk/government/statistics/obesity-profile-may-2025-update/obesity-profile-short-statistical-commentary-may-2025" TargetMode="External"/><Relationship Id="rId5" Type="http://schemas.openxmlformats.org/officeDocument/2006/relationships/hyperlink" Target="https://digital.nhs.uk/data-and-information/publications/statistical/health-survey-for-england/2022-part-2/adult-overweight-and-obesity" TargetMode="External"/><Relationship Id="rId4" Type="http://schemas.openxmlformats.org/officeDocument/2006/relationships/hyperlink" Target="https://www.lumina-intelligence.com/blog/foodservice/uk-food-delivery-market-growth-share-size-statistics-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ontainers of food&#10;&#10;AI-generated content may be incorrect.">
            <a:extLst>
              <a:ext uri="{FF2B5EF4-FFF2-40B4-BE49-F238E27FC236}">
                <a16:creationId xmlns:a16="http://schemas.microsoft.com/office/drawing/2014/main" id="{59D2D94B-AD13-6249-035E-B0B0638E9F26}"/>
              </a:ext>
            </a:extLst>
          </p:cNvPr>
          <p:cNvPicPr>
            <a:picLocks noChangeAspect="1"/>
          </p:cNvPicPr>
          <p:nvPr/>
        </p:nvPicPr>
        <p:blipFill>
          <a:blip r:embed="rId2">
            <a:alphaModFix amt="50000"/>
          </a:blip>
          <a:srcRect r="7133" b="-1"/>
          <a:stretch>
            <a:fillRect/>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US" sz="3600" dirty="0">
                <a:solidFill>
                  <a:schemeClr val="bg1"/>
                </a:solidFill>
              </a:rPr>
              <a:t>Program of Study: </a:t>
            </a:r>
            <a:r>
              <a:rPr lang="en-US" sz="3600" dirty="0">
                <a:solidFill>
                  <a:schemeClr val="bg1"/>
                </a:solidFill>
                <a:ea typeface="+mj-lt"/>
                <a:cs typeface="+mj-lt"/>
              </a:rPr>
              <a:t>Certificate in Higher Education Business Skills for the Workplace</a:t>
            </a:r>
            <a:br>
              <a:rPr lang="en-US" sz="3600" dirty="0">
                <a:solidFill>
                  <a:schemeClr val="bg1"/>
                </a:solidFill>
              </a:rPr>
            </a:br>
            <a:r>
              <a:rPr lang="en-US" sz="3600" dirty="0">
                <a:solidFill>
                  <a:schemeClr val="bg1"/>
                </a:solidFill>
              </a:rPr>
              <a:t>Module Name and Code: </a:t>
            </a:r>
            <a:r>
              <a:rPr lang="en-US" sz="3600" dirty="0">
                <a:solidFill>
                  <a:schemeClr val="bg1"/>
                </a:solidFill>
                <a:ea typeface="+mj-lt"/>
                <a:cs typeface="+mj-lt"/>
              </a:rPr>
              <a:t>Enterprise and Entrepreneurship LCLM4006</a:t>
            </a:r>
            <a:br>
              <a:rPr lang="en-US" sz="3600" dirty="0">
                <a:solidFill>
                  <a:schemeClr val="bg1"/>
                </a:solidFill>
              </a:rPr>
            </a:br>
            <a:r>
              <a:rPr lang="en-US" sz="3600" dirty="0">
                <a:solidFill>
                  <a:schemeClr val="bg1"/>
                </a:solidFill>
              </a:rPr>
              <a:t>Assignment Title: </a:t>
            </a:r>
            <a:r>
              <a:rPr lang="en-US" sz="3600" dirty="0">
                <a:solidFill>
                  <a:schemeClr val="bg1"/>
                </a:solidFill>
                <a:ea typeface="+mj-lt"/>
                <a:cs typeface="+mj-lt"/>
              </a:rPr>
              <a:t>Part 2: Individual Presentation pitch to Lecturer</a:t>
            </a:r>
            <a:endParaRPr lang="en-US" sz="3600" dirty="0">
              <a:solidFill>
                <a:schemeClr val="bg1"/>
              </a:solidFill>
            </a:endParaRPr>
          </a:p>
        </p:txBody>
      </p:sp>
      <p:sp>
        <p:nvSpPr>
          <p:cNvPr id="3" name="Subtitle 2"/>
          <p:cNvSpPr>
            <a:spLocks noGrp="1"/>
          </p:cNvSpPr>
          <p:nvPr>
            <p:ph type="subTitle" idx="1"/>
          </p:nvPr>
        </p:nvSpPr>
        <p:spPr>
          <a:xfrm>
            <a:off x="1522476" y="4460063"/>
            <a:ext cx="9144000" cy="1424813"/>
          </a:xfrm>
        </p:spPr>
        <p:txBody>
          <a:bodyPr vert="horz" lIns="91440" tIns="45720" rIns="91440" bIns="45720" rtlCol="0">
            <a:normAutofit fontScale="92500" lnSpcReduction="20000"/>
          </a:bodyPr>
          <a:lstStyle/>
          <a:p>
            <a:r>
              <a:rPr lang="en-US" sz="4000" dirty="0">
                <a:solidFill>
                  <a:schemeClr val="bg1"/>
                </a:solidFill>
              </a:rPr>
              <a:t>Student name : Edina Mariza Bernardo </a:t>
            </a:r>
          </a:p>
          <a:p>
            <a:r>
              <a:rPr lang="en-US" sz="4300" dirty="0">
                <a:solidFill>
                  <a:schemeClr val="bg1"/>
                </a:solidFill>
              </a:rPr>
              <a:t>Student ID : 2324590</a:t>
            </a:r>
          </a:p>
          <a:p>
            <a:r>
              <a:rPr lang="en-US" dirty="0">
                <a:solidFill>
                  <a:schemeClr val="bg1"/>
                </a:solidFill>
              </a:rPr>
              <a:t>Lecturer's Name: </a:t>
            </a:r>
            <a:r>
              <a:rPr lang="en-US" dirty="0">
                <a:solidFill>
                  <a:schemeClr val="bg1"/>
                </a:solidFill>
                <a:ea typeface="+mn-lt"/>
                <a:cs typeface="+mn-lt"/>
              </a:rPr>
              <a:t> Charles </a:t>
            </a:r>
            <a:r>
              <a:rPr lang="en-US" dirty="0" err="1">
                <a:solidFill>
                  <a:schemeClr val="bg1"/>
                </a:solidFill>
                <a:ea typeface="+mn-lt"/>
                <a:cs typeface="+mn-lt"/>
              </a:rPr>
              <a:t>Obinwa</a:t>
            </a:r>
            <a:r>
              <a:rPr lang="en-US" dirty="0">
                <a:solidFill>
                  <a:schemeClr val="bg1"/>
                </a:solidFill>
                <a:ea typeface="+mn-lt"/>
                <a:cs typeface="+mn-lt"/>
              </a:rPr>
              <a:t>  </a:t>
            </a:r>
            <a:endParaRPr lang="en-US" dirty="0">
              <a:solidFill>
                <a:schemeClr val="bg1"/>
              </a:solidFill>
            </a:endParaRPr>
          </a:p>
        </p:txBody>
      </p:sp>
      <p:sp>
        <p:nvSpPr>
          <p:cNvPr id="16" name="Rectangle 2">
            <a:extLst>
              <a:ext uri="{FF2B5EF4-FFF2-40B4-BE49-F238E27FC236}">
                <a16:creationId xmlns:a16="http://schemas.microsoft.com/office/drawing/2014/main" id="{98072727-1E1A-4B8C-8839-AAB69FA2E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329833 w 10515600"/>
              <a:gd name="connsiteY3" fmla="*/ 0 h 5416094"/>
              <a:gd name="connsiteX4" fmla="*/ 2825644 w 10515600"/>
              <a:gd name="connsiteY4" fmla="*/ 0 h 5416094"/>
              <a:gd name="connsiteX5" fmla="*/ 3582762 w 10515600"/>
              <a:gd name="connsiteY5" fmla="*/ 0 h 5416094"/>
              <a:gd name="connsiteX6" fmla="*/ 4165675 w 10515600"/>
              <a:gd name="connsiteY6" fmla="*/ 0 h 5416094"/>
              <a:gd name="connsiteX7" fmla="*/ 5009894 w 10515600"/>
              <a:gd name="connsiteY7" fmla="*/ 0 h 5416094"/>
              <a:gd name="connsiteX8" fmla="*/ 5505706 w 10515600"/>
              <a:gd name="connsiteY8" fmla="*/ 0 h 5416094"/>
              <a:gd name="connsiteX9" fmla="*/ 6349925 w 10515600"/>
              <a:gd name="connsiteY9" fmla="*/ 0 h 5416094"/>
              <a:gd name="connsiteX10" fmla="*/ 6758634 w 10515600"/>
              <a:gd name="connsiteY10" fmla="*/ 0 h 5416094"/>
              <a:gd name="connsiteX11" fmla="*/ 7428650 w 10515600"/>
              <a:gd name="connsiteY11" fmla="*/ 0 h 5416094"/>
              <a:gd name="connsiteX12" fmla="*/ 8098665 w 10515600"/>
              <a:gd name="connsiteY12" fmla="*/ 0 h 5416094"/>
              <a:gd name="connsiteX13" fmla="*/ 8681579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504482 h 5416094"/>
              <a:gd name="connsiteX17" fmla="*/ 10515600 w 10515600"/>
              <a:gd name="connsiteY17" fmla="*/ 2178479 h 5416094"/>
              <a:gd name="connsiteX18" fmla="*/ 10515600 w 10515600"/>
              <a:gd name="connsiteY18" fmla="*/ 2780261 h 5416094"/>
              <a:gd name="connsiteX19" fmla="*/ 10515600 w 10515600"/>
              <a:gd name="connsiteY19" fmla="*/ 3273722 h 5416094"/>
              <a:gd name="connsiteX20" fmla="*/ 10515600 w 10515600"/>
              <a:gd name="connsiteY20" fmla="*/ 3803291 h 5416094"/>
              <a:gd name="connsiteX21" fmla="*/ 10515600 w 10515600"/>
              <a:gd name="connsiteY21" fmla="*/ 4513394 h 5416094"/>
              <a:gd name="connsiteX22" fmla="*/ 9612900 w 10515600"/>
              <a:gd name="connsiteY22" fmla="*/ 5416094 h 5416094"/>
              <a:gd name="connsiteX23" fmla="*/ 9117089 w 10515600"/>
              <a:gd name="connsiteY23" fmla="*/ 5416094 h 5416094"/>
              <a:gd name="connsiteX24" fmla="*/ 8708379 w 10515600"/>
              <a:gd name="connsiteY24" fmla="*/ 5416094 h 5416094"/>
              <a:gd name="connsiteX25" fmla="*/ 8299670 w 10515600"/>
              <a:gd name="connsiteY25" fmla="*/ 5416094 h 5416094"/>
              <a:gd name="connsiteX26" fmla="*/ 7629654 w 10515600"/>
              <a:gd name="connsiteY26" fmla="*/ 5416094 h 5416094"/>
              <a:gd name="connsiteX27" fmla="*/ 7133843 w 10515600"/>
              <a:gd name="connsiteY27" fmla="*/ 5416094 h 5416094"/>
              <a:gd name="connsiteX28" fmla="*/ 6376726 w 10515600"/>
              <a:gd name="connsiteY28" fmla="*/ 5416094 h 5416094"/>
              <a:gd name="connsiteX29" fmla="*/ 5880914 w 10515600"/>
              <a:gd name="connsiteY29" fmla="*/ 5416094 h 5416094"/>
              <a:gd name="connsiteX30" fmla="*/ 5123797 w 10515600"/>
              <a:gd name="connsiteY30" fmla="*/ 5416094 h 5416094"/>
              <a:gd name="connsiteX31" fmla="*/ 4715088 w 10515600"/>
              <a:gd name="connsiteY31" fmla="*/ 5416094 h 5416094"/>
              <a:gd name="connsiteX32" fmla="*/ 3957970 w 10515600"/>
              <a:gd name="connsiteY32" fmla="*/ 5416094 h 5416094"/>
              <a:gd name="connsiteX33" fmla="*/ 3462159 w 10515600"/>
              <a:gd name="connsiteY33" fmla="*/ 5416094 h 5416094"/>
              <a:gd name="connsiteX34" fmla="*/ 3053449 w 10515600"/>
              <a:gd name="connsiteY34" fmla="*/ 5416094 h 5416094"/>
              <a:gd name="connsiteX35" fmla="*/ 2557638 w 10515600"/>
              <a:gd name="connsiteY35" fmla="*/ 5416094 h 5416094"/>
              <a:gd name="connsiteX36" fmla="*/ 1800521 w 10515600"/>
              <a:gd name="connsiteY36" fmla="*/ 5416094 h 5416094"/>
              <a:gd name="connsiteX37" fmla="*/ 902700 w 10515600"/>
              <a:gd name="connsiteY37" fmla="*/ 5416094 h 5416094"/>
              <a:gd name="connsiteX38" fmla="*/ 0 w 10515600"/>
              <a:gd name="connsiteY38" fmla="*/ 4513394 h 5416094"/>
              <a:gd name="connsiteX39" fmla="*/ 0 w 10515600"/>
              <a:gd name="connsiteY39" fmla="*/ 3911612 h 5416094"/>
              <a:gd name="connsiteX40" fmla="*/ 0 w 10515600"/>
              <a:gd name="connsiteY40" fmla="*/ 3309829 h 5416094"/>
              <a:gd name="connsiteX41" fmla="*/ 0 w 10515600"/>
              <a:gd name="connsiteY41" fmla="*/ 2780261 h 5416094"/>
              <a:gd name="connsiteX42" fmla="*/ 0 w 10515600"/>
              <a:gd name="connsiteY42" fmla="*/ 2106265 h 5416094"/>
              <a:gd name="connsiteX43" fmla="*/ 0 w 10515600"/>
              <a:gd name="connsiteY43" fmla="*/ 1504482 h 5416094"/>
              <a:gd name="connsiteX44" fmla="*/ 0 w 10515600"/>
              <a:gd name="connsiteY44"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6D02F-AFB1-A4A3-C68F-C7D7C02DCE87}"/>
              </a:ext>
            </a:extLst>
          </p:cNvPr>
          <p:cNvSpPr>
            <a:spLocks noGrp="1"/>
          </p:cNvSpPr>
          <p:nvPr>
            <p:ph type="title"/>
          </p:nvPr>
        </p:nvSpPr>
        <p:spPr/>
        <p:txBody>
          <a:bodyPr/>
          <a:lstStyle/>
          <a:p>
            <a:r>
              <a:rPr lang="en-US" dirty="0"/>
              <a:t>Business Idea</a:t>
            </a:r>
          </a:p>
        </p:txBody>
      </p:sp>
      <p:graphicFrame>
        <p:nvGraphicFramePr>
          <p:cNvPr id="12" name="Content Placeholder 2">
            <a:extLst>
              <a:ext uri="{FF2B5EF4-FFF2-40B4-BE49-F238E27FC236}">
                <a16:creationId xmlns:a16="http://schemas.microsoft.com/office/drawing/2014/main" id="{B212720C-43FA-6B6D-87DD-6050C36B0F36}"/>
              </a:ext>
            </a:extLst>
          </p:cNvPr>
          <p:cNvGraphicFramePr>
            <a:graphicFrameLocks noGrp="1"/>
          </p:cNvGraphicFramePr>
          <p:nvPr>
            <p:ph idx="1"/>
          </p:nvPr>
        </p:nvGraphicFramePr>
        <p:xfrm>
          <a:off x="838200" y="1825625"/>
          <a:ext cx="553499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logo for a fast food delivery company&#10;&#10;AI-generated content may be incorrect.">
            <a:extLst>
              <a:ext uri="{FF2B5EF4-FFF2-40B4-BE49-F238E27FC236}">
                <a16:creationId xmlns:a16="http://schemas.microsoft.com/office/drawing/2014/main" id="{4D1FC56A-8431-A05F-6A42-012E38767A6C}"/>
              </a:ext>
            </a:extLst>
          </p:cNvPr>
          <p:cNvPicPr>
            <a:picLocks noChangeAspect="1"/>
          </p:cNvPicPr>
          <p:nvPr/>
        </p:nvPicPr>
        <p:blipFill>
          <a:blip r:embed="rId8"/>
          <a:srcRect r="2467" b="355"/>
          <a:stretch>
            <a:fillRect/>
          </a:stretch>
        </p:blipFill>
        <p:spPr>
          <a:xfrm>
            <a:off x="6516481" y="2075208"/>
            <a:ext cx="5685510" cy="3094140"/>
          </a:xfrm>
          <a:prstGeom prst="rect">
            <a:avLst/>
          </a:prstGeom>
        </p:spPr>
      </p:pic>
      <p:sp>
        <p:nvSpPr>
          <p:cNvPr id="6" name="TextBox 5">
            <a:extLst>
              <a:ext uri="{FF2B5EF4-FFF2-40B4-BE49-F238E27FC236}">
                <a16:creationId xmlns:a16="http://schemas.microsoft.com/office/drawing/2014/main" id="{306232FF-CBBE-EC7E-E5B2-FF270B827D78}"/>
              </a:ext>
            </a:extLst>
          </p:cNvPr>
          <p:cNvSpPr txBox="1"/>
          <p:nvPr/>
        </p:nvSpPr>
        <p:spPr>
          <a:xfrm>
            <a:off x="6312334" y="4726018"/>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p>
          <a:p>
            <a:pPr algn="ctr"/>
            <a:r>
              <a:rPr lang="en-GB" b="1" dirty="0"/>
              <a:t>Figure 1: Logo</a:t>
            </a:r>
          </a:p>
          <a:p>
            <a:pPr algn="ctr"/>
            <a:r>
              <a:rPr lang="en-GB" dirty="0"/>
              <a:t>(</a:t>
            </a:r>
            <a:r>
              <a:rPr lang="en-GB" i="1" dirty="0"/>
              <a:t>Source: Self-Made</a:t>
            </a:r>
            <a:r>
              <a:rPr lang="en-GB" dirty="0"/>
              <a:t>)</a:t>
            </a:r>
          </a:p>
          <a:p>
            <a:pPr algn="ctr"/>
            <a:endParaRPr lang="en-US"/>
          </a:p>
        </p:txBody>
      </p:sp>
    </p:spTree>
    <p:extLst>
      <p:ext uri="{BB962C8B-B14F-4D97-AF65-F5344CB8AC3E}">
        <p14:creationId xmlns:p14="http://schemas.microsoft.com/office/powerpoint/2010/main" val="2802323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7ADE2-0E60-1E1A-D96B-1AAB23E2E854}"/>
              </a:ext>
            </a:extLst>
          </p:cNvPr>
          <p:cNvSpPr>
            <a:spLocks noGrp="1"/>
          </p:cNvSpPr>
          <p:nvPr>
            <p:ph type="title"/>
          </p:nvPr>
        </p:nvSpPr>
        <p:spPr/>
        <p:txBody>
          <a:bodyPr/>
          <a:lstStyle/>
          <a:p>
            <a:r>
              <a:rPr lang="en-US" dirty="0"/>
              <a:t>Goals</a:t>
            </a:r>
          </a:p>
        </p:txBody>
      </p:sp>
      <p:graphicFrame>
        <p:nvGraphicFramePr>
          <p:cNvPr id="8" name="Content Placeholder 2">
            <a:extLst>
              <a:ext uri="{FF2B5EF4-FFF2-40B4-BE49-F238E27FC236}">
                <a16:creationId xmlns:a16="http://schemas.microsoft.com/office/drawing/2014/main" id="{E98DD77D-CB39-CFCC-9710-1A4E70FF1BB8}"/>
              </a:ext>
            </a:extLst>
          </p:cNvPr>
          <p:cNvGraphicFramePr>
            <a:graphicFrameLocks noGrp="1"/>
          </p:cNvGraphicFramePr>
          <p:nvPr>
            <p:ph idx="1"/>
          </p:nvPr>
        </p:nvGraphicFramePr>
        <p:xfrm>
          <a:off x="838200" y="1825625"/>
          <a:ext cx="52478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group of containers with food&#10;&#10;AI-generated content may be incorrect.">
            <a:extLst>
              <a:ext uri="{FF2B5EF4-FFF2-40B4-BE49-F238E27FC236}">
                <a16:creationId xmlns:a16="http://schemas.microsoft.com/office/drawing/2014/main" id="{E2F4919A-956F-712B-AF72-1BEC8397F81D}"/>
              </a:ext>
            </a:extLst>
          </p:cNvPr>
          <p:cNvPicPr>
            <a:picLocks noChangeAspect="1"/>
          </p:cNvPicPr>
          <p:nvPr/>
        </p:nvPicPr>
        <p:blipFill>
          <a:blip r:embed="rId8"/>
          <a:stretch>
            <a:fillRect/>
          </a:stretch>
        </p:blipFill>
        <p:spPr>
          <a:xfrm>
            <a:off x="6661978" y="2230783"/>
            <a:ext cx="4820479" cy="3213653"/>
          </a:xfrm>
          <a:prstGeom prst="rect">
            <a:avLst/>
          </a:prstGeom>
        </p:spPr>
      </p:pic>
      <p:sp>
        <p:nvSpPr>
          <p:cNvPr id="6" name="TextBox 5">
            <a:extLst>
              <a:ext uri="{FF2B5EF4-FFF2-40B4-BE49-F238E27FC236}">
                <a16:creationId xmlns:a16="http://schemas.microsoft.com/office/drawing/2014/main" id="{73B25668-DAB7-D68F-8753-018F1E168292}"/>
              </a:ext>
            </a:extLst>
          </p:cNvPr>
          <p:cNvSpPr txBox="1"/>
          <p:nvPr/>
        </p:nvSpPr>
        <p:spPr>
          <a:xfrm>
            <a:off x="6025204" y="5322366"/>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dirty="0"/>
          </a:p>
          <a:p>
            <a:pPr algn="ctr"/>
            <a:r>
              <a:rPr lang="en-GB" b="1" dirty="0"/>
              <a:t>Figure 2: Some Meal Samples</a:t>
            </a:r>
            <a:endParaRPr lang="en-GB" dirty="0"/>
          </a:p>
          <a:p>
            <a:pPr algn="ctr"/>
            <a:r>
              <a:rPr lang="en-GB" dirty="0"/>
              <a:t>(</a:t>
            </a:r>
            <a:r>
              <a:rPr lang="en-GB" i="1" dirty="0"/>
              <a:t>Source: Self-Made</a:t>
            </a:r>
            <a:r>
              <a:rPr lang="en-GB" dirty="0"/>
              <a:t>)</a:t>
            </a:r>
            <a:endParaRPr lang="en-GB"/>
          </a:p>
          <a:p>
            <a:pPr algn="ctr"/>
            <a:endParaRPr lang="en-US" dirty="0"/>
          </a:p>
        </p:txBody>
      </p:sp>
    </p:spTree>
    <p:extLst>
      <p:ext uri="{BB962C8B-B14F-4D97-AF65-F5344CB8AC3E}">
        <p14:creationId xmlns:p14="http://schemas.microsoft.com/office/powerpoint/2010/main" val="3620794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4684B-F6B7-E3B5-7736-5FC89A1D2E46}"/>
              </a:ext>
            </a:extLst>
          </p:cNvPr>
          <p:cNvSpPr>
            <a:spLocks noGrp="1"/>
          </p:cNvSpPr>
          <p:nvPr>
            <p:ph type="title"/>
          </p:nvPr>
        </p:nvSpPr>
        <p:spPr/>
        <p:txBody>
          <a:bodyPr/>
          <a:lstStyle/>
          <a:p>
            <a:r>
              <a:rPr lang="en-US" dirty="0"/>
              <a:t>USP (What Makes It Different)</a:t>
            </a:r>
          </a:p>
        </p:txBody>
      </p:sp>
      <p:graphicFrame>
        <p:nvGraphicFramePr>
          <p:cNvPr id="10" name="Content Placeholder 2">
            <a:extLst>
              <a:ext uri="{FF2B5EF4-FFF2-40B4-BE49-F238E27FC236}">
                <a16:creationId xmlns:a16="http://schemas.microsoft.com/office/drawing/2014/main" id="{E4153A94-3F20-EBDD-088A-6B651F781444}"/>
              </a:ext>
            </a:extLst>
          </p:cNvPr>
          <p:cNvGraphicFramePr>
            <a:graphicFrameLocks noGrp="1"/>
          </p:cNvGraphicFramePr>
          <p:nvPr>
            <p:ph idx="1"/>
          </p:nvPr>
        </p:nvGraphicFramePr>
        <p:xfrm>
          <a:off x="838200" y="1825625"/>
          <a:ext cx="488342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group of cell phones with a menu&#10;&#10;AI-generated content may be incorrect.">
            <a:extLst>
              <a:ext uri="{FF2B5EF4-FFF2-40B4-BE49-F238E27FC236}">
                <a16:creationId xmlns:a16="http://schemas.microsoft.com/office/drawing/2014/main" id="{8A0E317D-1530-F206-2833-196F91FFADE2}"/>
              </a:ext>
            </a:extLst>
          </p:cNvPr>
          <p:cNvPicPr>
            <a:picLocks noChangeAspect="1"/>
          </p:cNvPicPr>
          <p:nvPr/>
        </p:nvPicPr>
        <p:blipFill>
          <a:blip r:embed="rId8"/>
          <a:stretch>
            <a:fillRect/>
          </a:stretch>
        </p:blipFill>
        <p:spPr>
          <a:xfrm>
            <a:off x="7026413" y="2297043"/>
            <a:ext cx="4323522" cy="2926522"/>
          </a:xfrm>
          <a:prstGeom prst="rect">
            <a:avLst/>
          </a:prstGeom>
        </p:spPr>
      </p:pic>
      <p:sp>
        <p:nvSpPr>
          <p:cNvPr id="6" name="TextBox 5">
            <a:extLst>
              <a:ext uri="{FF2B5EF4-FFF2-40B4-BE49-F238E27FC236}">
                <a16:creationId xmlns:a16="http://schemas.microsoft.com/office/drawing/2014/main" id="{C56C43D2-0FD9-A813-FA0E-CE8BDC0FE192}"/>
              </a:ext>
            </a:extLst>
          </p:cNvPr>
          <p:cNvSpPr txBox="1"/>
          <p:nvPr/>
        </p:nvSpPr>
        <p:spPr>
          <a:xfrm>
            <a:off x="6025204" y="5322366"/>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dirty="0"/>
          </a:p>
          <a:p>
            <a:pPr algn="ctr"/>
            <a:r>
              <a:rPr lang="en-GB" b="1" dirty="0"/>
              <a:t>Figure 3: Some Configuration of App</a:t>
            </a:r>
          </a:p>
          <a:p>
            <a:pPr algn="ctr"/>
            <a:r>
              <a:rPr lang="en-GB" dirty="0"/>
              <a:t>(</a:t>
            </a:r>
            <a:r>
              <a:rPr lang="en-GB" i="1" dirty="0"/>
              <a:t>Source: Self-Made</a:t>
            </a:r>
            <a:r>
              <a:rPr lang="en-GB" dirty="0"/>
              <a:t>)</a:t>
            </a:r>
            <a:endParaRPr lang="en-GB"/>
          </a:p>
          <a:p>
            <a:pPr algn="ctr"/>
            <a:endParaRPr lang="en-US" dirty="0"/>
          </a:p>
        </p:txBody>
      </p:sp>
    </p:spTree>
    <p:extLst>
      <p:ext uri="{BB962C8B-B14F-4D97-AF65-F5344CB8AC3E}">
        <p14:creationId xmlns:p14="http://schemas.microsoft.com/office/powerpoint/2010/main" val="1525141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tanding on gears&#10;&#10;AI-generated content may be incorrect.">
            <a:extLst>
              <a:ext uri="{FF2B5EF4-FFF2-40B4-BE49-F238E27FC236}">
                <a16:creationId xmlns:a16="http://schemas.microsoft.com/office/drawing/2014/main" id="{6E943CBD-90C3-B2F6-E873-E4252D6138E8}"/>
              </a:ext>
            </a:extLst>
          </p:cNvPr>
          <p:cNvPicPr>
            <a:picLocks noChangeAspect="1"/>
          </p:cNvPicPr>
          <p:nvPr/>
        </p:nvPicPr>
        <p:blipFill>
          <a:blip r:embed="rId3">
            <a:alphaModFix amt="40000"/>
          </a:blip>
          <a:srcRect t="19278" b="1217"/>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D9DC632-AFB5-01AD-3B05-43B40B0AC88F}"/>
              </a:ext>
            </a:extLst>
          </p:cNvPr>
          <p:cNvSpPr>
            <a:spLocks noGrp="1"/>
          </p:cNvSpPr>
          <p:nvPr>
            <p:ph type="title"/>
          </p:nvPr>
        </p:nvSpPr>
        <p:spPr>
          <a:xfrm>
            <a:off x="841249" y="941832"/>
            <a:ext cx="10506456" cy="2057400"/>
          </a:xfrm>
        </p:spPr>
        <p:txBody>
          <a:bodyPr anchor="b">
            <a:normAutofit/>
          </a:bodyPr>
          <a:lstStyle/>
          <a:p>
            <a:r>
              <a:rPr lang="en-US" sz="5000">
                <a:solidFill>
                  <a:schemeClr val="bg1"/>
                </a:solidFill>
              </a:rPr>
              <a:t>Team</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D6490E1-6510-F823-E10D-5EEC8219602F}"/>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2000">
                <a:solidFill>
                  <a:schemeClr val="bg1"/>
                </a:solidFill>
                <a:ea typeface="+mn-lt"/>
                <a:cs typeface="+mn-lt"/>
              </a:rPr>
              <a:t>The Founder/CEO makes plans, builds partners, and guides the business growth (Picken, 2017).</a:t>
            </a:r>
            <a:endParaRPr lang="en-US" sz="2000">
              <a:solidFill>
                <a:schemeClr val="bg1"/>
              </a:solidFill>
            </a:endParaRPr>
          </a:p>
          <a:p>
            <a:r>
              <a:rPr lang="en-GB" sz="2000">
                <a:solidFill>
                  <a:schemeClr val="bg1"/>
                </a:solidFill>
                <a:ea typeface="+mn-lt"/>
                <a:cs typeface="+mn-lt"/>
              </a:rPr>
              <a:t>The Chef and Nutritionist design healthy menus and check meal quality (Mandracchia </a:t>
            </a:r>
            <a:r>
              <a:rPr lang="en-GB" sz="2000" i="1">
                <a:solidFill>
                  <a:schemeClr val="bg1"/>
                </a:solidFill>
                <a:ea typeface="+mn-lt"/>
                <a:cs typeface="+mn-lt"/>
              </a:rPr>
              <a:t>et al.,</a:t>
            </a:r>
            <a:r>
              <a:rPr lang="en-GB" sz="2000">
                <a:solidFill>
                  <a:schemeClr val="bg1"/>
                </a:solidFill>
                <a:ea typeface="+mn-lt"/>
                <a:cs typeface="+mn-lt"/>
              </a:rPr>
              <a:t> 2022).</a:t>
            </a:r>
            <a:endParaRPr lang="en-US" sz="2000">
              <a:solidFill>
                <a:schemeClr val="bg1"/>
              </a:solidFill>
            </a:endParaRPr>
          </a:p>
          <a:p>
            <a:r>
              <a:rPr lang="en-GB" sz="2000">
                <a:solidFill>
                  <a:schemeClr val="bg1"/>
                </a:solidFill>
                <a:ea typeface="+mn-lt"/>
                <a:cs typeface="+mn-lt"/>
              </a:rPr>
              <a:t>Operations manage the kitchen work and delivery system for on-time service.</a:t>
            </a:r>
            <a:endParaRPr lang="en-US" sz="2000">
              <a:solidFill>
                <a:schemeClr val="bg1"/>
              </a:solidFill>
            </a:endParaRPr>
          </a:p>
          <a:p>
            <a:r>
              <a:rPr lang="en-GB" sz="2000">
                <a:solidFill>
                  <a:schemeClr val="bg1"/>
                </a:solidFill>
                <a:ea typeface="+mn-lt"/>
                <a:cs typeface="+mn-lt"/>
              </a:rPr>
              <a:t>Marketing runs ads, grows brand reach, and connects with wellness groups.</a:t>
            </a:r>
            <a:endParaRPr lang="en-US" sz="2000">
              <a:solidFill>
                <a:schemeClr val="bg1"/>
              </a:solidFill>
            </a:endParaRPr>
          </a:p>
          <a:p>
            <a:r>
              <a:rPr lang="en-GB" sz="2000">
                <a:solidFill>
                  <a:schemeClr val="bg1"/>
                </a:solidFill>
                <a:ea typeface="+mn-lt"/>
                <a:cs typeface="+mn-lt"/>
              </a:rPr>
              <a:t>Support handles users, feedback, and subscription help.</a:t>
            </a:r>
            <a:endParaRPr lang="en-US" sz="2000">
              <a:solidFill>
                <a:schemeClr val="bg1"/>
              </a:solidFill>
            </a:endParaRPr>
          </a:p>
        </p:txBody>
      </p:sp>
    </p:spTree>
    <p:extLst>
      <p:ext uri="{BB962C8B-B14F-4D97-AF65-F5344CB8AC3E}">
        <p14:creationId xmlns:p14="http://schemas.microsoft.com/office/powerpoint/2010/main" val="2329715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45299-F007-A735-1E3E-9C242CA255E8}"/>
              </a:ext>
            </a:extLst>
          </p:cNvPr>
          <p:cNvSpPr>
            <a:spLocks noGrp="1"/>
          </p:cNvSpPr>
          <p:nvPr>
            <p:ph type="title"/>
          </p:nvPr>
        </p:nvSpPr>
        <p:spPr>
          <a:xfrm>
            <a:off x="838200" y="557189"/>
            <a:ext cx="3374136" cy="5567891"/>
          </a:xfrm>
        </p:spPr>
        <p:txBody>
          <a:bodyPr>
            <a:normAutofit/>
          </a:bodyPr>
          <a:lstStyle/>
          <a:p>
            <a:r>
              <a:rPr lang="en-US" sz="5200"/>
              <a:t>Legal Format</a:t>
            </a:r>
          </a:p>
        </p:txBody>
      </p:sp>
      <p:graphicFrame>
        <p:nvGraphicFramePr>
          <p:cNvPr id="5" name="Content Placeholder 2">
            <a:extLst>
              <a:ext uri="{FF2B5EF4-FFF2-40B4-BE49-F238E27FC236}">
                <a16:creationId xmlns:a16="http://schemas.microsoft.com/office/drawing/2014/main" id="{971FCD51-E43E-11FE-CD4A-78B685D3710D}"/>
              </a:ext>
            </a:extLst>
          </p:cNvPr>
          <p:cNvGraphicFramePr>
            <a:graphicFrameLocks noGrp="1"/>
          </p:cNvGraphicFramePr>
          <p:nvPr>
            <p:ph idx="1"/>
            <p:extLst>
              <p:ext uri="{D42A27DB-BD31-4B8C-83A1-F6EECF244321}">
                <p14:modId xmlns:p14="http://schemas.microsoft.com/office/powerpoint/2010/main" val="298025049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0199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8FAAA-DA62-445F-DDF1-257E1BB7051A}"/>
              </a:ext>
            </a:extLst>
          </p:cNvPr>
          <p:cNvSpPr>
            <a:spLocks noGrp="1"/>
          </p:cNvSpPr>
          <p:nvPr>
            <p:ph type="title"/>
          </p:nvPr>
        </p:nvSpPr>
        <p:spPr>
          <a:xfrm>
            <a:off x="761803" y="350196"/>
            <a:ext cx="4646904" cy="1624520"/>
          </a:xfrm>
        </p:spPr>
        <p:txBody>
          <a:bodyPr anchor="ctr">
            <a:normAutofit/>
          </a:bodyPr>
          <a:lstStyle/>
          <a:p>
            <a:r>
              <a:rPr lang="en-GB" sz="4000"/>
              <a:t>PESTEL – Part 1</a:t>
            </a:r>
          </a:p>
        </p:txBody>
      </p:sp>
      <p:sp>
        <p:nvSpPr>
          <p:cNvPr id="3" name="Content Placeholder 2">
            <a:extLst>
              <a:ext uri="{FF2B5EF4-FFF2-40B4-BE49-F238E27FC236}">
                <a16:creationId xmlns:a16="http://schemas.microsoft.com/office/drawing/2014/main" id="{9CEFDDF2-4D63-6D85-944D-C0BAE9D2D57D}"/>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400" b="1">
                <a:ea typeface="+mn-lt"/>
                <a:cs typeface="+mn-lt"/>
              </a:rPr>
              <a:t>Political Factor:</a:t>
            </a:r>
            <a:r>
              <a:rPr lang="en-GB" sz="1400">
                <a:ea typeface="+mn-lt"/>
                <a:cs typeface="+mn-lt"/>
              </a:rPr>
              <a:t> UK political rules, like Food Standards Agency controls and government obesity strategies, push safer, healthier food services and strict food-hygiene checks (Office for Health Improvement &amp; Disparities, 2025), supporting QuickBitee safety goals.</a:t>
            </a:r>
            <a:endParaRPr lang="en-US" sz="1400">
              <a:ea typeface="+mn-lt"/>
              <a:cs typeface="+mn-lt"/>
            </a:endParaRPr>
          </a:p>
          <a:p>
            <a:r>
              <a:rPr lang="en-GB" sz="1400" b="1">
                <a:ea typeface="+mn-lt"/>
                <a:cs typeface="+mn-lt"/>
              </a:rPr>
              <a:t>Economical Factor:</a:t>
            </a:r>
            <a:r>
              <a:rPr lang="en-GB" sz="1400">
                <a:ea typeface="+mn-lt"/>
                <a:cs typeface="+mn-lt"/>
              </a:rPr>
              <a:t> The UK food delivery market is worth £14.3 billion in 2025 and growing (Lumina Intelligence, 2025), opening market space for QuickBitee's growth.</a:t>
            </a:r>
            <a:endParaRPr lang="en-US" sz="1400">
              <a:ea typeface="+mn-lt"/>
              <a:cs typeface="+mn-lt"/>
            </a:endParaRPr>
          </a:p>
          <a:p>
            <a:r>
              <a:rPr lang="en-GB" sz="1400" b="1">
                <a:ea typeface="+mn-lt"/>
                <a:cs typeface="+mn-lt"/>
              </a:rPr>
              <a:t>Social Factor:</a:t>
            </a:r>
            <a:r>
              <a:rPr lang="en-GB" sz="1400">
                <a:ea typeface="+mn-lt"/>
                <a:cs typeface="+mn-lt"/>
              </a:rPr>
              <a:t> Around 64% of adults are overweight, and only one-third eat “five a day”, so demand for options is high (NHS Digital, 2024), raising demand for QuickBitee healthy diet plans.</a:t>
            </a:r>
            <a:endParaRPr lang="en-US" sz="1400">
              <a:ea typeface="+mn-lt"/>
              <a:cs typeface="+mn-lt"/>
            </a:endParaRPr>
          </a:p>
        </p:txBody>
      </p:sp>
      <p:pic>
        <p:nvPicPr>
          <p:cNvPr id="5" name="Picture 4" descr="Assorted vegetables and fruits">
            <a:extLst>
              <a:ext uri="{FF2B5EF4-FFF2-40B4-BE49-F238E27FC236}">
                <a16:creationId xmlns:a16="http://schemas.microsoft.com/office/drawing/2014/main" id="{10870A8E-E999-6032-3572-3B007B09F3A9}"/>
              </a:ext>
            </a:extLst>
          </p:cNvPr>
          <p:cNvPicPr>
            <a:picLocks noChangeAspect="1"/>
          </p:cNvPicPr>
          <p:nvPr/>
        </p:nvPicPr>
        <p:blipFill>
          <a:blip r:embed="rId3"/>
          <a:srcRect l="25402" r="15285" b="-3"/>
          <a:stretch>
            <a:fillRect/>
          </a:stretch>
        </p:blipFill>
        <p:spPr>
          <a:xfrm>
            <a:off x="6096000" y="1"/>
            <a:ext cx="6102825" cy="6858000"/>
          </a:xfrm>
          <a:prstGeom prst="rect">
            <a:avLst/>
          </a:prstGeom>
        </p:spPr>
      </p:pic>
    </p:spTree>
    <p:extLst>
      <p:ext uri="{BB962C8B-B14F-4D97-AF65-F5344CB8AC3E}">
        <p14:creationId xmlns:p14="http://schemas.microsoft.com/office/powerpoint/2010/main" val="1175208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6E431-E68D-ADBC-9130-4D8FACC62FAD}"/>
              </a:ext>
            </a:extLst>
          </p:cNvPr>
          <p:cNvSpPr>
            <a:spLocks noGrp="1"/>
          </p:cNvSpPr>
          <p:nvPr>
            <p:ph type="title"/>
          </p:nvPr>
        </p:nvSpPr>
        <p:spPr/>
        <p:txBody>
          <a:bodyPr/>
          <a:lstStyle/>
          <a:p>
            <a:r>
              <a:rPr lang="en-GB" dirty="0"/>
              <a:t>PESTEL – Part 2</a:t>
            </a:r>
            <a:endParaRPr lang="en-US" dirty="0"/>
          </a:p>
        </p:txBody>
      </p:sp>
      <p:sp>
        <p:nvSpPr>
          <p:cNvPr id="3" name="Content Placeholder 2">
            <a:extLst>
              <a:ext uri="{FF2B5EF4-FFF2-40B4-BE49-F238E27FC236}">
                <a16:creationId xmlns:a16="http://schemas.microsoft.com/office/drawing/2014/main" id="{BE3A2B29-7826-6667-C7A0-3E3DC3C94A57}"/>
              </a:ext>
            </a:extLst>
          </p:cNvPr>
          <p:cNvSpPr>
            <a:spLocks noGrp="1"/>
          </p:cNvSpPr>
          <p:nvPr>
            <p:ph idx="1"/>
          </p:nvPr>
        </p:nvSpPr>
        <p:spPr>
          <a:xfrm>
            <a:off x="838200" y="1730375"/>
            <a:ext cx="5440136" cy="4446588"/>
          </a:xfrm>
        </p:spPr>
        <p:txBody>
          <a:bodyPr vert="horz" lIns="91440" tIns="45720" rIns="91440" bIns="45720" rtlCol="0" anchor="t">
            <a:normAutofit fontScale="70000" lnSpcReduction="20000"/>
          </a:bodyPr>
          <a:lstStyle/>
          <a:p>
            <a:r>
              <a:rPr lang="en-GB" b="1" dirty="0">
                <a:ea typeface="+mn-lt"/>
                <a:cs typeface="+mn-lt"/>
              </a:rPr>
              <a:t>Technological Factor:</a:t>
            </a:r>
            <a:r>
              <a:rPr lang="en-GB" dirty="0">
                <a:ea typeface="+mn-lt"/>
                <a:cs typeface="+mn-lt"/>
              </a:rPr>
              <a:t> The UK food-tech market is growing fast (valued at ~ USD 6.76 billion in 2024) (IMARC Group, 2025), which helps </a:t>
            </a:r>
            <a:r>
              <a:rPr lang="en-GB" dirty="0" err="1">
                <a:ea typeface="+mn-lt"/>
                <a:cs typeface="+mn-lt"/>
              </a:rPr>
              <a:t>QuickBitee</a:t>
            </a:r>
            <a:r>
              <a:rPr lang="en-GB" dirty="0">
                <a:ea typeface="+mn-lt"/>
                <a:cs typeface="+mn-lt"/>
              </a:rPr>
              <a:t> use app ordering, personalised diet plans, and smoother delivery tech. </a:t>
            </a:r>
            <a:endParaRPr lang="en-US" dirty="0">
              <a:ea typeface="+mn-lt"/>
              <a:cs typeface="+mn-lt"/>
            </a:endParaRPr>
          </a:p>
          <a:p>
            <a:r>
              <a:rPr lang="en-GB" b="1" dirty="0">
                <a:ea typeface="+mn-lt"/>
                <a:cs typeface="+mn-lt"/>
              </a:rPr>
              <a:t>Environmental Factor:</a:t>
            </a:r>
            <a:r>
              <a:rPr lang="en-GB" dirty="0">
                <a:ea typeface="+mn-lt"/>
                <a:cs typeface="+mn-lt"/>
              </a:rPr>
              <a:t> New laws such as the Environment Act 2021 push reduction of plastic waste and better packaging (Lorang </a:t>
            </a:r>
            <a:r>
              <a:rPr lang="en-GB" i="1" dirty="0">
                <a:ea typeface="+mn-lt"/>
                <a:cs typeface="+mn-lt"/>
              </a:rPr>
              <a:t>et al.,</a:t>
            </a:r>
            <a:r>
              <a:rPr lang="en-GB" dirty="0">
                <a:ea typeface="+mn-lt"/>
                <a:cs typeface="+mn-lt"/>
              </a:rPr>
              <a:t> 2022), so </a:t>
            </a:r>
            <a:r>
              <a:rPr lang="en-GB" dirty="0" err="1">
                <a:ea typeface="+mn-lt"/>
                <a:cs typeface="+mn-lt"/>
              </a:rPr>
              <a:t>QuickBitee</a:t>
            </a:r>
            <a:r>
              <a:rPr lang="en-GB" dirty="0">
                <a:ea typeface="+mn-lt"/>
                <a:cs typeface="+mn-lt"/>
              </a:rPr>
              <a:t> can show care for nature by using eco-friendly containers and less waste. </a:t>
            </a:r>
            <a:endParaRPr lang="en-US" dirty="0">
              <a:ea typeface="+mn-lt"/>
              <a:cs typeface="+mn-lt"/>
            </a:endParaRPr>
          </a:p>
          <a:p>
            <a:r>
              <a:rPr lang="en-GB" b="1" dirty="0">
                <a:ea typeface="+mn-lt"/>
                <a:cs typeface="+mn-lt"/>
              </a:rPr>
              <a:t>Legal Factor:</a:t>
            </a:r>
            <a:r>
              <a:rPr lang="en-GB" dirty="0">
                <a:ea typeface="+mn-lt"/>
                <a:cs typeface="+mn-lt"/>
              </a:rPr>
              <a:t> Food delivery businesses in the UK must follow strict safety, hygiene, and labelling rules under the Food Standards Agency and the law; labels, ingredient lists, safe storage and traceability must be right (GOV.UK, 2012).</a:t>
            </a:r>
            <a:endParaRPr lang="en-US" dirty="0">
              <a:ea typeface="+mn-lt"/>
              <a:cs typeface="+mn-lt"/>
            </a:endParaRPr>
          </a:p>
        </p:txBody>
      </p:sp>
      <p:pic>
        <p:nvPicPr>
          <p:cNvPr id="4" name="Picture 3" descr="A graph of a market forecast&#10;&#10;AI-generated content may be incorrect.">
            <a:extLst>
              <a:ext uri="{FF2B5EF4-FFF2-40B4-BE49-F238E27FC236}">
                <a16:creationId xmlns:a16="http://schemas.microsoft.com/office/drawing/2014/main" id="{E18693DB-32CA-59D0-6406-46F7F6DFC542}"/>
              </a:ext>
            </a:extLst>
          </p:cNvPr>
          <p:cNvPicPr>
            <a:picLocks noChangeAspect="1"/>
          </p:cNvPicPr>
          <p:nvPr/>
        </p:nvPicPr>
        <p:blipFill>
          <a:blip r:embed="rId3"/>
          <a:stretch>
            <a:fillRect/>
          </a:stretch>
        </p:blipFill>
        <p:spPr>
          <a:xfrm>
            <a:off x="6440261" y="2178504"/>
            <a:ext cx="4890408" cy="2881993"/>
          </a:xfrm>
          <a:prstGeom prst="rect">
            <a:avLst/>
          </a:prstGeom>
        </p:spPr>
      </p:pic>
      <p:sp>
        <p:nvSpPr>
          <p:cNvPr id="5" name="TextBox 4">
            <a:extLst>
              <a:ext uri="{FF2B5EF4-FFF2-40B4-BE49-F238E27FC236}">
                <a16:creationId xmlns:a16="http://schemas.microsoft.com/office/drawing/2014/main" id="{D425F553-D125-3083-9645-16178478E353}"/>
              </a:ext>
            </a:extLst>
          </p:cNvPr>
          <p:cNvSpPr txBox="1"/>
          <p:nvPr/>
        </p:nvSpPr>
        <p:spPr>
          <a:xfrm>
            <a:off x="5837464" y="4803322"/>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p>
          <a:p>
            <a:pPr algn="ctr"/>
            <a:r>
              <a:rPr lang="en-GB" b="1" dirty="0"/>
              <a:t>Figure 4: UK Food-tech Market Size</a:t>
            </a:r>
          </a:p>
          <a:p>
            <a:pPr algn="ctr"/>
            <a:r>
              <a:rPr lang="en-GB" dirty="0"/>
              <a:t>(</a:t>
            </a:r>
            <a:r>
              <a:rPr lang="en-GB" i="1" dirty="0"/>
              <a:t>Source: IMARC Group, 2025</a:t>
            </a:r>
            <a:r>
              <a:rPr lang="en-GB" dirty="0"/>
              <a:t>)</a:t>
            </a:r>
          </a:p>
          <a:p>
            <a:pPr algn="ctr"/>
            <a:endParaRPr lang="en-US"/>
          </a:p>
        </p:txBody>
      </p:sp>
    </p:spTree>
    <p:extLst>
      <p:ext uri="{BB962C8B-B14F-4D97-AF65-F5344CB8AC3E}">
        <p14:creationId xmlns:p14="http://schemas.microsoft.com/office/powerpoint/2010/main" val="3908391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vegetables">
            <a:extLst>
              <a:ext uri="{FF2B5EF4-FFF2-40B4-BE49-F238E27FC236}">
                <a16:creationId xmlns:a16="http://schemas.microsoft.com/office/drawing/2014/main" id="{04F4A3D9-BDBB-2475-612D-8868035FBF0A}"/>
              </a:ext>
            </a:extLst>
          </p:cNvPr>
          <p:cNvPicPr>
            <a:picLocks noChangeAspect="1"/>
          </p:cNvPicPr>
          <p:nvPr/>
        </p:nvPicPr>
        <p:blipFill>
          <a:blip r:embed="rId3">
            <a:alphaModFix amt="35000"/>
          </a:blip>
          <a:srcRect t="13466" b="226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0884AF4-C897-221B-F41C-F5DB14933432}"/>
              </a:ext>
            </a:extLst>
          </p:cNvPr>
          <p:cNvSpPr>
            <a:spLocks noGrp="1"/>
          </p:cNvSpPr>
          <p:nvPr>
            <p:ph type="title"/>
          </p:nvPr>
        </p:nvSpPr>
        <p:spPr>
          <a:xfrm>
            <a:off x="838200" y="365125"/>
            <a:ext cx="10515600" cy="1325563"/>
          </a:xfrm>
        </p:spPr>
        <p:txBody>
          <a:bodyPr>
            <a:normAutofit/>
          </a:bodyPr>
          <a:lstStyle/>
          <a:p>
            <a:r>
              <a:rPr lang="en-US">
                <a:solidFill>
                  <a:srgbClr val="FFFFFF"/>
                </a:solidFill>
              </a:rPr>
              <a:t>Sustainsibility &amp; Marketing</a:t>
            </a:r>
          </a:p>
        </p:txBody>
      </p:sp>
      <p:sp>
        <p:nvSpPr>
          <p:cNvPr id="3" name="Content Placeholder 2">
            <a:extLst>
              <a:ext uri="{FF2B5EF4-FFF2-40B4-BE49-F238E27FC236}">
                <a16:creationId xmlns:a16="http://schemas.microsoft.com/office/drawing/2014/main" id="{6FE4F1C5-7397-13A4-B015-742C6FAC101B}"/>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a:solidFill>
                  <a:srgbClr val="FFFFFF"/>
                </a:solidFill>
                <a:ea typeface="+mn-lt"/>
                <a:cs typeface="+mn-lt"/>
              </a:rPr>
              <a:t>QuickBitee uses green packaging and works to keep food waste low.</a:t>
            </a:r>
            <a:endParaRPr lang="en-US">
              <a:solidFill>
                <a:srgbClr val="FFFFFF"/>
              </a:solidFill>
              <a:ea typeface="+mn-lt"/>
              <a:cs typeface="+mn-lt"/>
            </a:endParaRPr>
          </a:p>
          <a:p>
            <a:r>
              <a:rPr lang="en-GB">
                <a:solidFill>
                  <a:srgbClr val="FFFFFF"/>
                </a:solidFill>
                <a:ea typeface="+mn-lt"/>
                <a:cs typeface="+mn-lt"/>
              </a:rPr>
              <a:t>It targets workers and gym users aged 22–45.</a:t>
            </a:r>
            <a:endParaRPr lang="en-US">
              <a:solidFill>
                <a:srgbClr val="FFFFFF"/>
              </a:solidFill>
              <a:ea typeface="+mn-lt"/>
              <a:cs typeface="+mn-lt"/>
            </a:endParaRPr>
          </a:p>
          <a:p>
            <a:r>
              <a:rPr lang="en-GB">
                <a:solidFill>
                  <a:srgbClr val="FFFFFF"/>
                </a:solidFill>
                <a:ea typeface="+mn-lt"/>
                <a:cs typeface="+mn-lt"/>
              </a:rPr>
              <a:t>The app grows reach using Instagram, LinkedIn, influencers, and wellness partners.</a:t>
            </a:r>
            <a:endParaRPr lang="en-US">
              <a:solidFill>
                <a:srgbClr val="FFFFFF"/>
              </a:solidFill>
              <a:ea typeface="+mn-lt"/>
              <a:cs typeface="+mn-lt"/>
            </a:endParaRPr>
          </a:p>
          <a:p>
            <a:r>
              <a:rPr lang="en-GB">
                <a:solidFill>
                  <a:srgbClr val="FFFFFF"/>
                </a:solidFill>
                <a:ea typeface="+mn-lt"/>
                <a:cs typeface="+mn-lt"/>
              </a:rPr>
              <a:t>Trials, referrals, and loyalty rewards help bring and keep users.</a:t>
            </a:r>
            <a:endParaRPr lang="en-US">
              <a:solidFill>
                <a:srgbClr val="FFFFFF"/>
              </a:solidFill>
              <a:ea typeface="+mn-lt"/>
              <a:cs typeface="+mn-lt"/>
            </a:endParaRPr>
          </a:p>
        </p:txBody>
      </p:sp>
    </p:spTree>
    <p:extLst>
      <p:ext uri="{BB962C8B-B14F-4D97-AF65-F5344CB8AC3E}">
        <p14:creationId xmlns:p14="http://schemas.microsoft.com/office/powerpoint/2010/main" val="412290100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718A5-CF93-4D93-53D4-E1B017422E77}"/>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Funding Plan</a:t>
            </a:r>
          </a:p>
        </p:txBody>
      </p:sp>
      <p:graphicFrame>
        <p:nvGraphicFramePr>
          <p:cNvPr id="5" name="Table 4">
            <a:extLst>
              <a:ext uri="{FF2B5EF4-FFF2-40B4-BE49-F238E27FC236}">
                <a16:creationId xmlns:a16="http://schemas.microsoft.com/office/drawing/2014/main" id="{79EE9E74-C3F1-2467-0FAD-676D7A31328E}"/>
              </a:ext>
            </a:extLst>
          </p:cNvPr>
          <p:cNvGraphicFramePr>
            <a:graphicFrameLocks noGrp="1"/>
          </p:cNvGraphicFramePr>
          <p:nvPr/>
        </p:nvGraphicFramePr>
        <p:xfrm>
          <a:off x="4038600" y="1516696"/>
          <a:ext cx="7188200" cy="3821224"/>
        </p:xfrm>
        <a:graphic>
          <a:graphicData uri="http://schemas.openxmlformats.org/drawingml/2006/table">
            <a:tbl>
              <a:tblPr firstRow="1" firstCol="1" bandRow="1">
                <a:tableStyleId>{5C22544A-7EE6-4342-B048-85BDC9FD1C3A}</a:tableStyleId>
              </a:tblPr>
              <a:tblGrid>
                <a:gridCol w="5506270">
                  <a:extLst>
                    <a:ext uri="{9D8B030D-6E8A-4147-A177-3AD203B41FA5}">
                      <a16:colId xmlns:a16="http://schemas.microsoft.com/office/drawing/2014/main" val="1512197360"/>
                    </a:ext>
                  </a:extLst>
                </a:gridCol>
                <a:gridCol w="1681930">
                  <a:extLst>
                    <a:ext uri="{9D8B030D-6E8A-4147-A177-3AD203B41FA5}">
                      <a16:colId xmlns:a16="http://schemas.microsoft.com/office/drawing/2014/main" val="1193469263"/>
                    </a:ext>
                  </a:extLst>
                </a:gridCol>
              </a:tblGrid>
              <a:tr h="477653">
                <a:tc>
                  <a:txBody>
                    <a:bodyPr/>
                    <a:lstStyle/>
                    <a:p>
                      <a:pPr algn="ctr">
                        <a:spcAft>
                          <a:spcPts val="800"/>
                        </a:spcAft>
                        <a:buNone/>
                      </a:pPr>
                      <a:r>
                        <a:rPr lang="en-GB" sz="2800" b="1">
                          <a:solidFill>
                            <a:srgbClr val="FFFFFF"/>
                          </a:solidFill>
                          <a:effectLst/>
                        </a:rPr>
                        <a:t>Item</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a:noFill/>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a:txBody>
                    <a:bodyPr/>
                    <a:lstStyle/>
                    <a:p>
                      <a:pPr algn="ctr">
                        <a:spcAft>
                          <a:spcPts val="800"/>
                        </a:spcAft>
                        <a:buNone/>
                      </a:pPr>
                      <a:r>
                        <a:rPr lang="en-GB" sz="2800" b="1">
                          <a:solidFill>
                            <a:srgbClr val="FFFFFF"/>
                          </a:solidFill>
                          <a:effectLst/>
                        </a:rPr>
                        <a:t>Cost</a:t>
                      </a:r>
                      <a:endParaRPr lang="en-GB" sz="2800">
                        <a:effectLst/>
                      </a:endParaRPr>
                    </a:p>
                  </a:txBody>
                  <a:tcPr marL="105364" marR="105364" marT="0" marB="0">
                    <a:lnL>
                      <a:noFill/>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extLst>
                  <a:ext uri="{0D108BD9-81ED-4DB2-BD59-A6C34878D82A}">
                    <a16:rowId xmlns:a16="http://schemas.microsoft.com/office/drawing/2014/main" val="4101805280"/>
                  </a:ext>
                </a:extLst>
              </a:tr>
              <a:tr h="477653">
                <a:tc>
                  <a:txBody>
                    <a:bodyPr/>
                    <a:lstStyle/>
                    <a:p>
                      <a:pPr algn="ctr">
                        <a:spcAft>
                          <a:spcPts val="800"/>
                        </a:spcAft>
                        <a:buNone/>
                      </a:pPr>
                      <a:r>
                        <a:rPr lang="en-GB" sz="2800" b="1">
                          <a:solidFill>
                            <a:srgbClr val="FFFFFF"/>
                          </a:solidFill>
                          <a:effectLst/>
                        </a:rPr>
                        <a:t>Total funding needed</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a:txBody>
                    <a:bodyPr/>
                    <a:lstStyle/>
                    <a:p>
                      <a:pPr algn="ctr">
                        <a:spcAft>
                          <a:spcPts val="800"/>
                        </a:spcAft>
                        <a:buNone/>
                      </a:pPr>
                      <a:r>
                        <a:rPr lang="en-GB" sz="2800">
                          <a:solidFill>
                            <a:srgbClr val="000000"/>
                          </a:solidFill>
                          <a:effectLst/>
                        </a:rPr>
                        <a:t>£28,000</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BDBDB"/>
                    </a:solidFill>
                  </a:tcPr>
                </a:tc>
                <a:extLst>
                  <a:ext uri="{0D108BD9-81ED-4DB2-BD59-A6C34878D82A}">
                    <a16:rowId xmlns:a16="http://schemas.microsoft.com/office/drawing/2014/main" val="1531069924"/>
                  </a:ext>
                </a:extLst>
              </a:tr>
              <a:tr h="477653">
                <a:tc>
                  <a:txBody>
                    <a:bodyPr/>
                    <a:lstStyle/>
                    <a:p>
                      <a:pPr algn="ctr">
                        <a:spcAft>
                          <a:spcPts val="800"/>
                        </a:spcAft>
                        <a:buNone/>
                      </a:pPr>
                      <a:r>
                        <a:rPr lang="en-GB" sz="2800" b="1">
                          <a:solidFill>
                            <a:srgbClr val="FFFFFF"/>
                          </a:solidFill>
                          <a:effectLst/>
                        </a:rPr>
                        <a:t>Kitchen tools</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a:txBody>
                    <a:bodyPr/>
                    <a:lstStyle/>
                    <a:p>
                      <a:pPr algn="ctr">
                        <a:spcAft>
                          <a:spcPts val="800"/>
                        </a:spcAft>
                        <a:buNone/>
                      </a:pPr>
                      <a:r>
                        <a:rPr lang="en-GB" sz="2800">
                          <a:solidFill>
                            <a:srgbClr val="000000"/>
                          </a:solidFill>
                          <a:effectLst/>
                        </a:rPr>
                        <a:t>£10,000</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DEDED"/>
                    </a:solidFill>
                  </a:tcPr>
                </a:tc>
                <a:extLst>
                  <a:ext uri="{0D108BD9-81ED-4DB2-BD59-A6C34878D82A}">
                    <a16:rowId xmlns:a16="http://schemas.microsoft.com/office/drawing/2014/main" val="3262389859"/>
                  </a:ext>
                </a:extLst>
              </a:tr>
              <a:tr h="477653">
                <a:tc>
                  <a:txBody>
                    <a:bodyPr/>
                    <a:lstStyle/>
                    <a:p>
                      <a:pPr algn="ctr">
                        <a:spcAft>
                          <a:spcPts val="800"/>
                        </a:spcAft>
                        <a:buNone/>
                      </a:pPr>
                      <a:r>
                        <a:rPr lang="en-GB" sz="2800" b="1">
                          <a:solidFill>
                            <a:srgbClr val="FFFFFF"/>
                          </a:solidFill>
                          <a:effectLst/>
                        </a:rPr>
                        <a:t>First food stock</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a:txBody>
                    <a:bodyPr/>
                    <a:lstStyle/>
                    <a:p>
                      <a:pPr algn="ctr">
                        <a:spcAft>
                          <a:spcPts val="800"/>
                        </a:spcAft>
                        <a:buNone/>
                      </a:pPr>
                      <a:r>
                        <a:rPr lang="en-GB" sz="2800">
                          <a:solidFill>
                            <a:srgbClr val="000000"/>
                          </a:solidFill>
                          <a:effectLst/>
                        </a:rPr>
                        <a:t>£4,500</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BDBDB"/>
                    </a:solidFill>
                  </a:tcPr>
                </a:tc>
                <a:extLst>
                  <a:ext uri="{0D108BD9-81ED-4DB2-BD59-A6C34878D82A}">
                    <a16:rowId xmlns:a16="http://schemas.microsoft.com/office/drawing/2014/main" val="1575396545"/>
                  </a:ext>
                </a:extLst>
              </a:tr>
              <a:tr h="477653">
                <a:tc>
                  <a:txBody>
                    <a:bodyPr/>
                    <a:lstStyle/>
                    <a:p>
                      <a:pPr algn="ctr">
                        <a:spcAft>
                          <a:spcPts val="800"/>
                        </a:spcAft>
                        <a:buNone/>
                      </a:pPr>
                      <a:r>
                        <a:rPr lang="en-GB" sz="2800" b="1">
                          <a:solidFill>
                            <a:srgbClr val="FFFFFF"/>
                          </a:solidFill>
                          <a:effectLst/>
                        </a:rPr>
                        <a:t>Packaging</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a:txBody>
                    <a:bodyPr/>
                    <a:lstStyle/>
                    <a:p>
                      <a:pPr algn="ctr">
                        <a:spcAft>
                          <a:spcPts val="800"/>
                        </a:spcAft>
                        <a:buNone/>
                      </a:pPr>
                      <a:r>
                        <a:rPr lang="en-GB" sz="2800">
                          <a:solidFill>
                            <a:srgbClr val="000000"/>
                          </a:solidFill>
                          <a:effectLst/>
                        </a:rPr>
                        <a:t>£3,000</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DEDED"/>
                    </a:solidFill>
                  </a:tcPr>
                </a:tc>
                <a:extLst>
                  <a:ext uri="{0D108BD9-81ED-4DB2-BD59-A6C34878D82A}">
                    <a16:rowId xmlns:a16="http://schemas.microsoft.com/office/drawing/2014/main" val="2739127594"/>
                  </a:ext>
                </a:extLst>
              </a:tr>
              <a:tr h="477653">
                <a:tc>
                  <a:txBody>
                    <a:bodyPr/>
                    <a:lstStyle/>
                    <a:p>
                      <a:pPr algn="ctr">
                        <a:spcAft>
                          <a:spcPts val="800"/>
                        </a:spcAft>
                        <a:buNone/>
                      </a:pPr>
                      <a:r>
                        <a:rPr lang="en-GB" sz="2800" b="1">
                          <a:solidFill>
                            <a:srgbClr val="FFFFFF"/>
                          </a:solidFill>
                          <a:effectLst/>
                        </a:rPr>
                        <a:t>Marketing</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a:txBody>
                    <a:bodyPr/>
                    <a:lstStyle/>
                    <a:p>
                      <a:pPr algn="ctr">
                        <a:spcAft>
                          <a:spcPts val="800"/>
                        </a:spcAft>
                        <a:buNone/>
                      </a:pPr>
                      <a:r>
                        <a:rPr lang="en-GB" sz="2800">
                          <a:solidFill>
                            <a:srgbClr val="000000"/>
                          </a:solidFill>
                          <a:effectLst/>
                        </a:rPr>
                        <a:t>£4,000</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BDBDB"/>
                    </a:solidFill>
                  </a:tcPr>
                </a:tc>
                <a:extLst>
                  <a:ext uri="{0D108BD9-81ED-4DB2-BD59-A6C34878D82A}">
                    <a16:rowId xmlns:a16="http://schemas.microsoft.com/office/drawing/2014/main" val="695633587"/>
                  </a:ext>
                </a:extLst>
              </a:tr>
              <a:tr h="477653">
                <a:tc>
                  <a:txBody>
                    <a:bodyPr/>
                    <a:lstStyle/>
                    <a:p>
                      <a:pPr algn="ctr">
                        <a:spcAft>
                          <a:spcPts val="800"/>
                        </a:spcAft>
                        <a:buNone/>
                      </a:pPr>
                      <a:r>
                        <a:rPr lang="en-GB" sz="2800" b="1">
                          <a:solidFill>
                            <a:srgbClr val="FFFFFF"/>
                          </a:solidFill>
                          <a:effectLst/>
                        </a:rPr>
                        <a:t>Delivery setup</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a:txBody>
                    <a:bodyPr/>
                    <a:lstStyle/>
                    <a:p>
                      <a:pPr algn="ctr">
                        <a:spcAft>
                          <a:spcPts val="800"/>
                        </a:spcAft>
                        <a:buNone/>
                      </a:pPr>
                      <a:r>
                        <a:rPr lang="en-GB" sz="2800">
                          <a:solidFill>
                            <a:srgbClr val="000000"/>
                          </a:solidFill>
                          <a:effectLst/>
                        </a:rPr>
                        <a:t>£1,000</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DEDED"/>
                    </a:solidFill>
                  </a:tcPr>
                </a:tc>
                <a:extLst>
                  <a:ext uri="{0D108BD9-81ED-4DB2-BD59-A6C34878D82A}">
                    <a16:rowId xmlns:a16="http://schemas.microsoft.com/office/drawing/2014/main" val="3912098530"/>
                  </a:ext>
                </a:extLst>
              </a:tr>
              <a:tr h="477653">
                <a:tc>
                  <a:txBody>
                    <a:bodyPr/>
                    <a:lstStyle/>
                    <a:p>
                      <a:pPr algn="ctr">
                        <a:spcAft>
                          <a:spcPts val="800"/>
                        </a:spcAft>
                        <a:buNone/>
                      </a:pPr>
                      <a:r>
                        <a:rPr lang="en-GB" sz="2800" b="1">
                          <a:solidFill>
                            <a:srgbClr val="FFFFFF"/>
                          </a:solidFill>
                          <a:effectLst/>
                        </a:rPr>
                        <a:t>First month salaries (key staff)</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a:txBody>
                    <a:bodyPr/>
                    <a:lstStyle/>
                    <a:p>
                      <a:pPr algn="ctr">
                        <a:spcAft>
                          <a:spcPts val="800"/>
                        </a:spcAft>
                        <a:buNone/>
                      </a:pPr>
                      <a:r>
                        <a:rPr lang="en-GB" sz="2800">
                          <a:solidFill>
                            <a:srgbClr val="000000"/>
                          </a:solidFill>
                          <a:effectLst/>
                        </a:rPr>
                        <a:t>£5,500</a:t>
                      </a:r>
                      <a:endParaRPr lang="en-GB" sz="2800">
                        <a:effectLst/>
                      </a:endParaRPr>
                    </a:p>
                  </a:txBody>
                  <a:tcPr marL="105364" marR="105364"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BDBDB"/>
                    </a:solidFill>
                  </a:tcPr>
                </a:tc>
                <a:extLst>
                  <a:ext uri="{0D108BD9-81ED-4DB2-BD59-A6C34878D82A}">
                    <a16:rowId xmlns:a16="http://schemas.microsoft.com/office/drawing/2014/main" val="1226442060"/>
                  </a:ext>
                </a:extLst>
              </a:tr>
            </a:tbl>
          </a:graphicData>
        </a:graphic>
      </p:graphicFrame>
      <p:sp>
        <p:nvSpPr>
          <p:cNvPr id="6" name="TextBox 5">
            <a:extLst>
              <a:ext uri="{FF2B5EF4-FFF2-40B4-BE49-F238E27FC236}">
                <a16:creationId xmlns:a16="http://schemas.microsoft.com/office/drawing/2014/main" id="{A25639E1-96FB-07E0-E7D0-AC3727AC2A1B}"/>
              </a:ext>
            </a:extLst>
          </p:cNvPr>
          <p:cNvSpPr txBox="1"/>
          <p:nvPr/>
        </p:nvSpPr>
        <p:spPr>
          <a:xfrm>
            <a:off x="4762500" y="5457265"/>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Table 1: Cost Breakdown</a:t>
            </a:r>
          </a:p>
          <a:p>
            <a:pPr algn="ctr"/>
            <a:r>
              <a:rPr lang="en-GB"/>
              <a:t>(</a:t>
            </a:r>
            <a:r>
              <a:rPr lang="en-GB" i="1"/>
              <a:t>Source: Self-Made</a:t>
            </a:r>
            <a:r>
              <a:rPr lang="en-GB"/>
              <a:t>)</a:t>
            </a:r>
          </a:p>
          <a:p>
            <a:pPr algn="ctr"/>
            <a:endParaRPr lang="en-US"/>
          </a:p>
        </p:txBody>
      </p:sp>
    </p:spTree>
    <p:extLst>
      <p:ext uri="{BB962C8B-B14F-4D97-AF65-F5344CB8AC3E}">
        <p14:creationId xmlns:p14="http://schemas.microsoft.com/office/powerpoint/2010/main" val="298828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2BF7E-0893-0A1E-E71E-55D540DD9D0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17AF470-72C2-8AAF-7CE2-A926E4AC911A}"/>
              </a:ext>
            </a:extLst>
          </p:cNvPr>
          <p:cNvSpPr>
            <a:spLocks noGrp="1"/>
          </p:cNvSpPr>
          <p:nvPr>
            <p:ph idx="1"/>
          </p:nvPr>
        </p:nvSpPr>
        <p:spPr/>
        <p:txBody>
          <a:bodyPr vert="horz" lIns="91440" tIns="45720" rIns="91440" bIns="45720" rtlCol="0" anchor="t">
            <a:normAutofit fontScale="55000" lnSpcReduction="20000"/>
          </a:bodyPr>
          <a:lstStyle/>
          <a:p>
            <a:pPr marL="0" indent="0" algn="just">
              <a:buNone/>
            </a:pPr>
            <a:r>
              <a:rPr lang="en-GB" dirty="0">
                <a:ea typeface="+mn-lt"/>
                <a:cs typeface="+mn-lt"/>
              </a:rPr>
              <a:t>GOV.UK (2012) </a:t>
            </a:r>
            <a:r>
              <a:rPr lang="en-GB" i="1" dirty="0">
                <a:ea typeface="+mn-lt"/>
                <a:cs typeface="+mn-lt"/>
              </a:rPr>
              <a:t>Food labelling and packaging</a:t>
            </a:r>
            <a:r>
              <a:rPr lang="en-GB" dirty="0">
                <a:ea typeface="+mn-lt"/>
                <a:cs typeface="+mn-lt"/>
              </a:rPr>
              <a:t>, </a:t>
            </a:r>
            <a:r>
              <a:rPr lang="en-GB" i="1" dirty="0">
                <a:ea typeface="+mn-lt"/>
                <a:cs typeface="+mn-lt"/>
              </a:rPr>
              <a:t>GOV.UK</a:t>
            </a:r>
            <a:r>
              <a:rPr lang="en-GB" dirty="0">
                <a:ea typeface="+mn-lt"/>
                <a:cs typeface="+mn-lt"/>
              </a:rPr>
              <a:t>. Available at: </a:t>
            </a:r>
            <a:r>
              <a:rPr lang="en-GB" dirty="0">
                <a:ea typeface="+mn-lt"/>
                <a:cs typeface="+mn-lt"/>
                <a:hlinkClick r:id="rId2"/>
              </a:rPr>
              <a:t>https://www.gov.uk/food-labelling-and-packaging</a:t>
            </a:r>
            <a:r>
              <a:rPr lang="en-GB" dirty="0">
                <a:ea typeface="+mn-lt"/>
                <a:cs typeface="+mn-lt"/>
              </a:rPr>
              <a:t> (Accessed: 27 November 2025).</a:t>
            </a:r>
            <a:endParaRPr lang="en-US" dirty="0"/>
          </a:p>
          <a:p>
            <a:pPr marL="0" indent="0" algn="just">
              <a:buNone/>
            </a:pPr>
            <a:r>
              <a:rPr lang="en-GB" dirty="0">
                <a:ea typeface="+mn-lt"/>
                <a:cs typeface="+mn-lt"/>
              </a:rPr>
              <a:t>IMARC Group (2025) </a:t>
            </a:r>
            <a:r>
              <a:rPr lang="en-GB" i="1" dirty="0">
                <a:ea typeface="+mn-lt"/>
                <a:cs typeface="+mn-lt"/>
              </a:rPr>
              <a:t>UK Food Tech Market Size, Share, Trends and Forecast by Component, Application, Industry, and Region, 2025-2033</a:t>
            </a:r>
            <a:r>
              <a:rPr lang="en-GB" dirty="0">
                <a:ea typeface="+mn-lt"/>
                <a:cs typeface="+mn-lt"/>
              </a:rPr>
              <a:t>, </a:t>
            </a:r>
            <a:r>
              <a:rPr lang="en-GB" i="1" dirty="0">
                <a:ea typeface="+mn-lt"/>
                <a:cs typeface="+mn-lt"/>
              </a:rPr>
              <a:t>Imarcgroup.com</a:t>
            </a:r>
            <a:r>
              <a:rPr lang="en-GB" dirty="0">
                <a:ea typeface="+mn-lt"/>
                <a:cs typeface="+mn-lt"/>
              </a:rPr>
              <a:t>. Available at: </a:t>
            </a:r>
            <a:r>
              <a:rPr lang="en-GB" dirty="0">
                <a:ea typeface="+mn-lt"/>
                <a:cs typeface="+mn-lt"/>
                <a:hlinkClick r:id="rId3"/>
              </a:rPr>
              <a:t>https://www.imarcgroup.com/uk-food-tech-market</a:t>
            </a:r>
            <a:r>
              <a:rPr lang="en-GB" dirty="0">
                <a:ea typeface="+mn-lt"/>
                <a:cs typeface="+mn-lt"/>
              </a:rPr>
              <a:t> (Accessed: 27 November 2025).</a:t>
            </a:r>
            <a:endParaRPr lang="en-US" dirty="0"/>
          </a:p>
          <a:p>
            <a:pPr marL="0" indent="0" algn="just">
              <a:buNone/>
            </a:pPr>
            <a:r>
              <a:rPr lang="en-GB" dirty="0">
                <a:ea typeface="+mn-lt"/>
                <a:cs typeface="+mn-lt"/>
              </a:rPr>
              <a:t>Lerner, J. and Leamon, A. (2023) </a:t>
            </a:r>
            <a:r>
              <a:rPr lang="en-GB" i="1" dirty="0">
                <a:ea typeface="+mn-lt"/>
                <a:cs typeface="+mn-lt"/>
              </a:rPr>
              <a:t>Venture capital, private equity, and the financing of entrepreneurship</a:t>
            </a:r>
            <a:r>
              <a:rPr lang="en-GB" dirty="0">
                <a:ea typeface="+mn-lt"/>
                <a:cs typeface="+mn-lt"/>
              </a:rPr>
              <a:t>. John Wiley &amp; Sons.</a:t>
            </a:r>
            <a:endParaRPr lang="en-US" dirty="0"/>
          </a:p>
          <a:p>
            <a:pPr marL="0" indent="0" algn="just">
              <a:buNone/>
            </a:pPr>
            <a:r>
              <a:rPr lang="en-GB" dirty="0">
                <a:ea typeface="+mn-lt"/>
                <a:cs typeface="+mn-lt"/>
              </a:rPr>
              <a:t>Lorang, S., Yang, Z., Zhang, H., </a:t>
            </a:r>
            <a:r>
              <a:rPr lang="en-GB" dirty="0" err="1">
                <a:ea typeface="+mn-lt"/>
                <a:cs typeface="+mn-lt"/>
              </a:rPr>
              <a:t>Lü</a:t>
            </a:r>
            <a:r>
              <a:rPr lang="en-GB" dirty="0">
                <a:ea typeface="+mn-lt"/>
                <a:cs typeface="+mn-lt"/>
              </a:rPr>
              <a:t>, F. and He, P. (2022) ‘Achievements and policy trends of extended producer responsibility for plastic packaging waste in Europe’, </a:t>
            </a:r>
            <a:r>
              <a:rPr lang="en-GB" i="1" dirty="0">
                <a:ea typeface="+mn-lt"/>
                <a:cs typeface="+mn-lt"/>
              </a:rPr>
              <a:t>Waste Disposal &amp; Sustainable Energy</a:t>
            </a:r>
            <a:r>
              <a:rPr lang="en-GB" dirty="0">
                <a:ea typeface="+mn-lt"/>
                <a:cs typeface="+mn-lt"/>
              </a:rPr>
              <a:t>, </a:t>
            </a:r>
            <a:r>
              <a:rPr lang="en-GB" i="1" dirty="0">
                <a:ea typeface="+mn-lt"/>
                <a:cs typeface="+mn-lt"/>
              </a:rPr>
              <a:t>4</a:t>
            </a:r>
            <a:r>
              <a:rPr lang="en-GB" dirty="0">
                <a:ea typeface="+mn-lt"/>
                <a:cs typeface="+mn-lt"/>
              </a:rPr>
              <a:t>(2), 91-103.</a:t>
            </a:r>
            <a:endParaRPr lang="en-US" dirty="0"/>
          </a:p>
          <a:p>
            <a:pPr marL="0" indent="0" algn="just">
              <a:buNone/>
            </a:pPr>
            <a:r>
              <a:rPr lang="en-GB" dirty="0">
                <a:ea typeface="+mn-lt"/>
                <a:cs typeface="+mn-lt"/>
              </a:rPr>
              <a:t>Lumina Intelligence (2025) </a:t>
            </a:r>
            <a:r>
              <a:rPr lang="en-GB" i="1" dirty="0">
                <a:ea typeface="+mn-lt"/>
                <a:cs typeface="+mn-lt"/>
              </a:rPr>
              <a:t>UK Food Delivery Market: Growth, Share, &amp; Size Statistics (2025)</a:t>
            </a:r>
            <a:r>
              <a:rPr lang="en-GB" dirty="0">
                <a:ea typeface="+mn-lt"/>
                <a:cs typeface="+mn-lt"/>
              </a:rPr>
              <a:t>, </a:t>
            </a:r>
            <a:r>
              <a:rPr lang="en-GB" i="1" dirty="0">
                <a:ea typeface="+mn-lt"/>
                <a:cs typeface="+mn-lt"/>
              </a:rPr>
              <a:t>Lumina Intelligence</a:t>
            </a:r>
            <a:r>
              <a:rPr lang="en-GB" dirty="0">
                <a:ea typeface="+mn-lt"/>
                <a:cs typeface="+mn-lt"/>
              </a:rPr>
              <a:t>. Available at: </a:t>
            </a:r>
            <a:r>
              <a:rPr lang="en-GB" dirty="0">
                <a:ea typeface="+mn-lt"/>
                <a:cs typeface="+mn-lt"/>
                <a:hlinkClick r:id="rId4"/>
              </a:rPr>
              <a:t>https://www.lumina-intelligence.com/blog/foodservice/uk-food-delivery-market-growth-share-size-statistics-2025/</a:t>
            </a:r>
            <a:r>
              <a:rPr lang="en-GB" dirty="0">
                <a:ea typeface="+mn-lt"/>
                <a:cs typeface="+mn-lt"/>
              </a:rPr>
              <a:t> (Accessed: 27 November 2025).</a:t>
            </a:r>
            <a:endParaRPr lang="en-US"/>
          </a:p>
          <a:p>
            <a:pPr marL="0" indent="0" algn="just">
              <a:buNone/>
            </a:pPr>
            <a:r>
              <a:rPr lang="en-GB" dirty="0">
                <a:ea typeface="+mn-lt"/>
                <a:cs typeface="+mn-lt"/>
              </a:rPr>
              <a:t>Mandracchia, F., </a:t>
            </a:r>
            <a:r>
              <a:rPr lang="en-GB" dirty="0" err="1">
                <a:ea typeface="+mn-lt"/>
                <a:cs typeface="+mn-lt"/>
              </a:rPr>
              <a:t>Tarro</a:t>
            </a:r>
            <a:r>
              <a:rPr lang="en-GB" dirty="0">
                <a:ea typeface="+mn-lt"/>
                <a:cs typeface="+mn-lt"/>
              </a:rPr>
              <a:t>, L., </a:t>
            </a:r>
            <a:r>
              <a:rPr lang="en-GB" dirty="0" err="1">
                <a:ea typeface="+mn-lt"/>
                <a:cs typeface="+mn-lt"/>
              </a:rPr>
              <a:t>Llauradó</a:t>
            </a:r>
            <a:r>
              <a:rPr lang="en-GB" dirty="0">
                <a:ea typeface="+mn-lt"/>
                <a:cs typeface="+mn-lt"/>
              </a:rPr>
              <a:t>, E., Valls, R. M. and </a:t>
            </a:r>
            <a:r>
              <a:rPr lang="en-GB" dirty="0" err="1">
                <a:ea typeface="+mn-lt"/>
                <a:cs typeface="+mn-lt"/>
              </a:rPr>
              <a:t>Solà</a:t>
            </a:r>
            <a:r>
              <a:rPr lang="en-GB" dirty="0">
                <a:ea typeface="+mn-lt"/>
                <a:cs typeface="+mn-lt"/>
              </a:rPr>
              <a:t>, R. (2022) ‘The “Healthy Meals” web app for the assessment of nutritional content and food allergens in restaurant meals: Development, evaluation and validation’, </a:t>
            </a:r>
            <a:r>
              <a:rPr lang="en-GB" i="1" dirty="0">
                <a:ea typeface="+mn-lt"/>
                <a:cs typeface="+mn-lt"/>
              </a:rPr>
              <a:t>Digital Health</a:t>
            </a:r>
            <a:r>
              <a:rPr lang="en-GB" dirty="0">
                <a:ea typeface="+mn-lt"/>
                <a:cs typeface="+mn-lt"/>
              </a:rPr>
              <a:t>, </a:t>
            </a:r>
            <a:r>
              <a:rPr lang="en-GB" i="1" dirty="0">
                <a:ea typeface="+mn-lt"/>
                <a:cs typeface="+mn-lt"/>
              </a:rPr>
              <a:t>8</a:t>
            </a:r>
            <a:r>
              <a:rPr lang="en-GB" dirty="0">
                <a:ea typeface="+mn-lt"/>
                <a:cs typeface="+mn-lt"/>
              </a:rPr>
              <a:t>, 20552076221081690.</a:t>
            </a:r>
            <a:endParaRPr lang="en-US"/>
          </a:p>
          <a:p>
            <a:pPr marL="0" indent="0" algn="just">
              <a:buNone/>
            </a:pPr>
            <a:r>
              <a:rPr lang="en-GB" dirty="0">
                <a:ea typeface="+mn-lt"/>
                <a:cs typeface="+mn-lt"/>
              </a:rPr>
              <a:t>NHS Digital (2024) </a:t>
            </a:r>
            <a:r>
              <a:rPr lang="en-GB" i="1" dirty="0">
                <a:ea typeface="+mn-lt"/>
                <a:cs typeface="+mn-lt"/>
              </a:rPr>
              <a:t>Health Survey for England, 2022 Part 2</a:t>
            </a:r>
            <a:r>
              <a:rPr lang="en-GB" dirty="0">
                <a:ea typeface="+mn-lt"/>
                <a:cs typeface="+mn-lt"/>
              </a:rPr>
              <a:t>, </a:t>
            </a:r>
            <a:r>
              <a:rPr lang="en-GB" i="1" dirty="0">
                <a:ea typeface="+mn-lt"/>
                <a:cs typeface="+mn-lt"/>
              </a:rPr>
              <a:t>Digital.nhs.uk</a:t>
            </a:r>
            <a:r>
              <a:rPr lang="en-GB" dirty="0">
                <a:ea typeface="+mn-lt"/>
                <a:cs typeface="+mn-lt"/>
              </a:rPr>
              <a:t>. Available at: </a:t>
            </a:r>
            <a:r>
              <a:rPr lang="en-GB" dirty="0">
                <a:ea typeface="+mn-lt"/>
                <a:cs typeface="+mn-lt"/>
                <a:hlinkClick r:id="rId5"/>
              </a:rPr>
              <a:t>https://digital.nhs.uk/data-and-information/publications/statistical/health-survey-for-england/2022-part-2/adult-overweight-and-obesity</a:t>
            </a:r>
            <a:r>
              <a:rPr lang="en-GB" dirty="0">
                <a:ea typeface="+mn-lt"/>
                <a:cs typeface="+mn-lt"/>
              </a:rPr>
              <a:t> (Accessed: 27 November 2025).</a:t>
            </a:r>
            <a:endParaRPr lang="en-US"/>
          </a:p>
          <a:p>
            <a:pPr marL="0" indent="0" algn="just">
              <a:buNone/>
            </a:pPr>
            <a:r>
              <a:rPr lang="en-GB" dirty="0">
                <a:ea typeface="+mn-lt"/>
                <a:cs typeface="+mn-lt"/>
              </a:rPr>
              <a:t>Office for Health Improvement &amp; Disparities (2025) </a:t>
            </a:r>
            <a:r>
              <a:rPr lang="en-GB" i="1" dirty="0">
                <a:ea typeface="+mn-lt"/>
                <a:cs typeface="+mn-lt"/>
              </a:rPr>
              <a:t>Obesity profile: short statistical commentary, May 2025</a:t>
            </a:r>
            <a:r>
              <a:rPr lang="en-GB" dirty="0">
                <a:ea typeface="+mn-lt"/>
                <a:cs typeface="+mn-lt"/>
              </a:rPr>
              <a:t>, </a:t>
            </a:r>
            <a:r>
              <a:rPr lang="en-GB" i="1" dirty="0">
                <a:ea typeface="+mn-lt"/>
                <a:cs typeface="+mn-lt"/>
              </a:rPr>
              <a:t>GOV.UK</a:t>
            </a:r>
            <a:r>
              <a:rPr lang="en-GB" dirty="0">
                <a:ea typeface="+mn-lt"/>
                <a:cs typeface="+mn-lt"/>
              </a:rPr>
              <a:t>. Available at: </a:t>
            </a:r>
            <a:r>
              <a:rPr lang="en-GB" dirty="0">
                <a:ea typeface="+mn-lt"/>
                <a:cs typeface="+mn-lt"/>
                <a:hlinkClick r:id="rId6"/>
              </a:rPr>
              <a:t>https://www.gov.uk/government/statistics/obesity-profile-may-2025-update/obesity-profile-short-statistical-commentary-may-2025</a:t>
            </a:r>
            <a:r>
              <a:rPr lang="en-GB" dirty="0">
                <a:ea typeface="+mn-lt"/>
                <a:cs typeface="+mn-lt"/>
              </a:rPr>
              <a:t> (Accessed: 27 November 2025).</a:t>
            </a:r>
            <a:endParaRPr lang="en-US"/>
          </a:p>
          <a:p>
            <a:pPr marL="0" indent="0" algn="just">
              <a:buNone/>
            </a:pPr>
            <a:r>
              <a:rPr lang="en-GB" dirty="0">
                <a:ea typeface="+mn-lt"/>
                <a:cs typeface="+mn-lt"/>
              </a:rPr>
              <a:t>Picken, J. C. (2017) ‘From founder to CEO: An entrepreneur's roadmap’, </a:t>
            </a:r>
            <a:r>
              <a:rPr lang="en-GB" i="1" dirty="0">
                <a:ea typeface="+mn-lt"/>
                <a:cs typeface="+mn-lt"/>
              </a:rPr>
              <a:t>Business Horizons</a:t>
            </a:r>
            <a:r>
              <a:rPr lang="en-GB" dirty="0">
                <a:ea typeface="+mn-lt"/>
                <a:cs typeface="+mn-lt"/>
              </a:rPr>
              <a:t>, </a:t>
            </a:r>
            <a:r>
              <a:rPr lang="en-GB" i="1" dirty="0">
                <a:ea typeface="+mn-lt"/>
                <a:cs typeface="+mn-lt"/>
              </a:rPr>
              <a:t>60</a:t>
            </a:r>
            <a:r>
              <a:rPr lang="en-GB" dirty="0">
                <a:ea typeface="+mn-lt"/>
                <a:cs typeface="+mn-lt"/>
              </a:rPr>
              <a:t>(1), 7-14.</a:t>
            </a:r>
            <a:endParaRPr lang="en-US" dirty="0"/>
          </a:p>
        </p:txBody>
      </p:sp>
    </p:spTree>
    <p:extLst>
      <p:ext uri="{BB962C8B-B14F-4D97-AF65-F5344CB8AC3E}">
        <p14:creationId xmlns:p14="http://schemas.microsoft.com/office/powerpoint/2010/main" val="4222518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1874</Words>
  <Application>Microsoft Office PowerPoint</Application>
  <PresentationFormat>Widescreen</PresentationFormat>
  <Paragraphs>102</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Program of Study: Certificate in Higher Education Business Skills for the Workplace Module Name and Code: Enterprise and Entrepreneurship LCLM4006 Assignment Title: Part 2: Individual Presentation pitch to Lecturer</vt:lpstr>
      <vt:lpstr>Business Idea</vt:lpstr>
      <vt:lpstr>Goals</vt:lpstr>
      <vt:lpstr>USP (What Makes It Different)</vt:lpstr>
      <vt:lpstr>Team</vt:lpstr>
      <vt:lpstr>Legal Format</vt:lpstr>
      <vt:lpstr>PESTEL – Part 1</vt:lpstr>
      <vt:lpstr>PESTEL – Part 2</vt:lpstr>
      <vt:lpstr>Sustainsibility &amp; Marketing</vt:lpstr>
      <vt:lpstr>Funding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edna bernardo</cp:lastModifiedBy>
  <cp:revision>1</cp:revision>
  <dcterms:created xsi:type="dcterms:W3CDTF">2025-11-27T09:21:15Z</dcterms:created>
  <dcterms:modified xsi:type="dcterms:W3CDTF">2025-12-03T19:16:58Z</dcterms:modified>
</cp:coreProperties>
</file>