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2"/>
  </p:notesMasterIdLst>
  <p:sldIdLst>
    <p:sldId id="256" r:id="rId2"/>
    <p:sldId id="257" r:id="rId3"/>
    <p:sldId id="258" r:id="rId4"/>
    <p:sldId id="259" r:id="rId5"/>
    <p:sldId id="264" r:id="rId6"/>
    <p:sldId id="266" r:id="rId7"/>
    <p:sldId id="260" r:id="rId8"/>
    <p:sldId id="262" r:id="rId9"/>
    <p:sldId id="261"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2F4360D-15D0-469D-85DF-29002F87F650}">
          <p14:sldIdLst>
            <p14:sldId id="256"/>
            <p14:sldId id="257"/>
            <p14:sldId id="258"/>
            <p14:sldId id="259"/>
            <p14:sldId id="264"/>
            <p14:sldId id="266"/>
            <p14:sldId id="260"/>
            <p14:sldId id="262"/>
            <p14:sldId id="261"/>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4" autoAdjust="0"/>
    <p:restoredTop sz="81861" autoAdjust="0"/>
  </p:normalViewPr>
  <p:slideViewPr>
    <p:cSldViewPr snapToGrid="0">
      <p:cViewPr varScale="1">
        <p:scale>
          <a:sx n="93" d="100"/>
          <a:sy n="93" d="100"/>
        </p:scale>
        <p:origin x="126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369831-CE92-47B4-A208-C2237D606142}" type="datetimeFigureOut">
              <a:rPr lang="en-GB" smtClean="0"/>
              <a:t>31/01/2018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67B51A-E01D-404A-8F50-12A5DB2E85D2}" type="slidenum">
              <a:rPr lang="en-GB" smtClean="0"/>
              <a:t>‹#›</a:t>
            </a:fld>
            <a:endParaRPr lang="en-GB"/>
          </a:p>
        </p:txBody>
      </p:sp>
    </p:spTree>
    <p:extLst>
      <p:ext uri="{BB962C8B-B14F-4D97-AF65-F5344CB8AC3E}">
        <p14:creationId xmlns:p14="http://schemas.microsoft.com/office/powerpoint/2010/main" val="2133205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267B51A-E01D-404A-8F50-12A5DB2E85D2}" type="slidenum">
              <a:rPr lang="en-GB" smtClean="0"/>
              <a:t>2</a:t>
            </a:fld>
            <a:endParaRPr lang="en-GB"/>
          </a:p>
        </p:txBody>
      </p:sp>
    </p:spTree>
    <p:extLst>
      <p:ext uri="{BB962C8B-B14F-4D97-AF65-F5344CB8AC3E}">
        <p14:creationId xmlns:p14="http://schemas.microsoft.com/office/powerpoint/2010/main" val="3322781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267B51A-E01D-404A-8F50-12A5DB2E85D2}" type="slidenum">
              <a:rPr lang="en-GB" smtClean="0"/>
              <a:t>3</a:t>
            </a:fld>
            <a:endParaRPr lang="en-GB"/>
          </a:p>
        </p:txBody>
      </p:sp>
    </p:spTree>
    <p:extLst>
      <p:ext uri="{BB962C8B-B14F-4D97-AF65-F5344CB8AC3E}">
        <p14:creationId xmlns:p14="http://schemas.microsoft.com/office/powerpoint/2010/main" val="690925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Belgian authorities demanded much higher yields of rubber and ivory that was able to be extracted, and resulted in many cases of Belgian forces taking women hostage from villages, beating men or burning crops. Resulting in famines and disease, attributing to the population loss of the Congo, which is disputed, but there are claims of </a:t>
            </a:r>
            <a:r>
              <a:rPr lang="en-GB" dirty="0" err="1"/>
              <a:t>atleast</a:t>
            </a:r>
            <a:r>
              <a:rPr lang="en-GB" dirty="0"/>
              <a:t> a population fall of around 25 percent in the time of Belgian rule. </a:t>
            </a:r>
          </a:p>
        </p:txBody>
      </p:sp>
      <p:sp>
        <p:nvSpPr>
          <p:cNvPr id="4" name="Slide Number Placeholder 3"/>
          <p:cNvSpPr>
            <a:spLocks noGrp="1"/>
          </p:cNvSpPr>
          <p:nvPr>
            <p:ph type="sldNum" sz="quarter" idx="10"/>
          </p:nvPr>
        </p:nvSpPr>
        <p:spPr/>
        <p:txBody>
          <a:bodyPr/>
          <a:lstStyle/>
          <a:p>
            <a:fld id="{9267B51A-E01D-404A-8F50-12A5DB2E85D2}" type="slidenum">
              <a:rPr lang="en-GB" smtClean="0"/>
              <a:t>4</a:t>
            </a:fld>
            <a:endParaRPr lang="en-GB"/>
          </a:p>
        </p:txBody>
      </p:sp>
    </p:spTree>
    <p:extLst>
      <p:ext uri="{BB962C8B-B14F-4D97-AF65-F5344CB8AC3E}">
        <p14:creationId xmlns:p14="http://schemas.microsoft.com/office/powerpoint/2010/main" val="2005502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GB" sz="1200" dirty="0"/>
              <a:t>Questions about the results of empire, raises issues of European dominance, racism and wholesale exploitation of people and land. </a:t>
            </a:r>
          </a:p>
          <a:p>
            <a:r>
              <a:rPr lang="en-GB" sz="1200" dirty="0"/>
              <a:t>Examples of these include how the British reacted to Indian famines, leading to the deaths of over four million lives during the second world war. </a:t>
            </a:r>
          </a:p>
          <a:p>
            <a:r>
              <a:rPr lang="en-GB" sz="1200" dirty="0"/>
              <a:t>Churchill at the time of the famine, appeared to blame the Indians for the famine, claiming that they “Breed like Rabbits” and thus caused it themselves</a:t>
            </a:r>
          </a:p>
          <a:p>
            <a:endParaRPr lang="en-GB" dirty="0"/>
          </a:p>
        </p:txBody>
      </p:sp>
      <p:sp>
        <p:nvSpPr>
          <p:cNvPr id="4" name="Slide Number Placeholder 3"/>
          <p:cNvSpPr>
            <a:spLocks noGrp="1"/>
          </p:cNvSpPr>
          <p:nvPr>
            <p:ph type="sldNum" sz="quarter" idx="10"/>
          </p:nvPr>
        </p:nvSpPr>
        <p:spPr/>
        <p:txBody>
          <a:bodyPr/>
          <a:lstStyle/>
          <a:p>
            <a:fld id="{9267B51A-E01D-404A-8F50-12A5DB2E85D2}" type="slidenum">
              <a:rPr lang="en-GB" smtClean="0"/>
              <a:t>5</a:t>
            </a:fld>
            <a:endParaRPr lang="en-GB"/>
          </a:p>
        </p:txBody>
      </p:sp>
    </p:spTree>
    <p:extLst>
      <p:ext uri="{BB962C8B-B14F-4D97-AF65-F5344CB8AC3E}">
        <p14:creationId xmlns:p14="http://schemas.microsoft.com/office/powerpoint/2010/main" val="49369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kern="1200" dirty="0">
                <a:solidFill>
                  <a:schemeClr val="tx1"/>
                </a:solidFill>
                <a:effectLst/>
                <a:latin typeface="+mn-lt"/>
                <a:ea typeface="+mn-ea"/>
                <a:cs typeface="+mn-cs"/>
              </a:rPr>
              <a:t>In the article that this quote resides in, he argues that rather in seeing colonialism as an objectively negative aspect of that countries history and that much of it benefited the lives of those who were colonised</a:t>
            </a:r>
          </a:p>
          <a:p>
            <a:pPr marL="228600" indent="-228600">
              <a:buAutoNum type="arabicPeriod" startAt="2"/>
            </a:pPr>
            <a:r>
              <a:rPr lang="en-GB" sz="1200" kern="1200" dirty="0">
                <a:solidFill>
                  <a:schemeClr val="tx1"/>
                </a:solidFill>
                <a:effectLst/>
                <a:latin typeface="+mn-lt"/>
                <a:ea typeface="+mn-ea"/>
                <a:cs typeface="+mn-cs"/>
              </a:rPr>
              <a:t>He argues that it should be seen entirely in a cost benefit manner.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3. important to note that Indians weren’t allowed in first class carriages during these operations, despite building the railroads and trains, at great cost of human life “no dogs or Indians in first class”</a:t>
            </a:r>
          </a:p>
          <a:p>
            <a:pPr marL="0" indent="0">
              <a:buNone/>
            </a:pPr>
            <a:r>
              <a:rPr lang="en-GB" sz="1200" kern="1200" dirty="0">
                <a:solidFill>
                  <a:schemeClr val="tx1"/>
                </a:solidFill>
                <a:effectLst/>
                <a:latin typeface="+mn-lt"/>
                <a:ea typeface="+mn-ea"/>
                <a:cs typeface="+mn-cs"/>
              </a:rPr>
              <a:t>4.  It could be argued that even if they did not enjoy the full benefit of a railway system under British rule, When India gained it’s Independence in 1947, it inherited a fully constructed and working infrastructure in which to build it’s economy on.</a:t>
            </a:r>
          </a:p>
          <a:p>
            <a:pPr marL="228600" indent="-228600">
              <a:buAutoNum type="arabicPeriod" startAt="3"/>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267B51A-E01D-404A-8F50-12A5DB2E85D2}" type="slidenum">
              <a:rPr lang="en-GB" smtClean="0"/>
              <a:t>7</a:t>
            </a:fld>
            <a:endParaRPr lang="en-GB"/>
          </a:p>
        </p:txBody>
      </p:sp>
    </p:spTree>
    <p:extLst>
      <p:ext uri="{BB962C8B-B14F-4D97-AF65-F5344CB8AC3E}">
        <p14:creationId xmlns:p14="http://schemas.microsoft.com/office/powerpoint/2010/main" val="426573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think this is an unfair portrayal of Gilley, in the article nowhere does he actually campaign for colonisation, but rather that historians throw aside the modernist approach to Empire, that in it’s entirety Empire is a tyrannical beast and force of evil and to acknowledge both the weaknesses and strengths of the practice. In conclusion</a:t>
            </a:r>
          </a:p>
          <a:p>
            <a:endParaRPr lang="en-GB" dirty="0"/>
          </a:p>
          <a:p>
            <a:r>
              <a:rPr lang="en-GB" dirty="0"/>
              <a:t>Ironic about the claims to racism, as he propositions a more globalist approach rather than a nationalist one, in which we help third world nations acquire new land and economic growth. Rather than addressing particular peoples, he’s focusing on issues affecting nations,</a:t>
            </a:r>
          </a:p>
          <a:p>
            <a:endParaRPr lang="en-GB" dirty="0"/>
          </a:p>
          <a:p>
            <a:r>
              <a:rPr lang="en-GB" dirty="0"/>
              <a:t> I believe Gilley’s views to be firm in that if Historians are to learn from the past, they should have a clear and balanced approach, especially to subjects with different viewpoints and opinions, and with more focus on sensitive issues such as Empire and colonialism as there are lessons to be </a:t>
            </a:r>
          </a:p>
        </p:txBody>
      </p:sp>
      <p:sp>
        <p:nvSpPr>
          <p:cNvPr id="4" name="Slide Number Placeholder 3"/>
          <p:cNvSpPr>
            <a:spLocks noGrp="1"/>
          </p:cNvSpPr>
          <p:nvPr>
            <p:ph type="sldNum" sz="quarter" idx="10"/>
          </p:nvPr>
        </p:nvSpPr>
        <p:spPr/>
        <p:txBody>
          <a:bodyPr/>
          <a:lstStyle/>
          <a:p>
            <a:fld id="{9267B51A-E01D-404A-8F50-12A5DB2E85D2}" type="slidenum">
              <a:rPr lang="en-GB" smtClean="0"/>
              <a:t>8</a:t>
            </a:fld>
            <a:endParaRPr lang="en-GB"/>
          </a:p>
        </p:txBody>
      </p:sp>
    </p:spTree>
    <p:extLst>
      <p:ext uri="{BB962C8B-B14F-4D97-AF65-F5344CB8AC3E}">
        <p14:creationId xmlns:p14="http://schemas.microsoft.com/office/powerpoint/2010/main" val="667546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kern="1200" dirty="0">
                <a:solidFill>
                  <a:schemeClr val="tx1"/>
                </a:solidFill>
                <a:effectLst/>
                <a:latin typeface="+mn-lt"/>
                <a:ea typeface="+mn-ea"/>
                <a:cs typeface="+mn-cs"/>
              </a:rPr>
              <a:t>In the article he doesn’t campaign for a return of colonialism or suggestion of policies like which were used during the times of Empire, he suggests that we view colonialism in a different light, in which each case should be evaluated on its own merit and context. </a:t>
            </a:r>
          </a:p>
          <a:p>
            <a:pPr marL="228600" indent="-228600">
              <a:buAutoNum type="arabicPeriod"/>
            </a:pPr>
            <a:endParaRPr lang="en-GB" sz="1200" kern="1200" dirty="0">
              <a:solidFill>
                <a:schemeClr val="tx1"/>
              </a:solidFill>
              <a:effectLst/>
              <a:latin typeface="+mn-lt"/>
              <a:ea typeface="+mn-ea"/>
              <a:cs typeface="+mn-cs"/>
            </a:endParaRPr>
          </a:p>
          <a:p>
            <a:pPr marL="228600" indent="-228600">
              <a:buAutoNum type="arabicPeriod"/>
            </a:pPr>
            <a:r>
              <a:rPr lang="en-GB" dirty="0"/>
              <a:t>I believe Gilley’s views to be firm in that if Historians are to learn from the past, they should have a clear and balanced approach, especially to subjects with different viewpoints and opinions, and with more focus on sensitive issues such as Empire and colonialism as there are lessons to be learned. </a:t>
            </a:r>
          </a:p>
        </p:txBody>
      </p:sp>
      <p:sp>
        <p:nvSpPr>
          <p:cNvPr id="4" name="Slide Number Placeholder 3"/>
          <p:cNvSpPr>
            <a:spLocks noGrp="1"/>
          </p:cNvSpPr>
          <p:nvPr>
            <p:ph type="sldNum" sz="quarter" idx="10"/>
          </p:nvPr>
        </p:nvSpPr>
        <p:spPr/>
        <p:txBody>
          <a:bodyPr/>
          <a:lstStyle/>
          <a:p>
            <a:fld id="{9267B51A-E01D-404A-8F50-12A5DB2E85D2}" type="slidenum">
              <a:rPr lang="en-GB" smtClean="0"/>
              <a:t>9</a:t>
            </a:fld>
            <a:endParaRPr lang="en-GB"/>
          </a:p>
        </p:txBody>
      </p:sp>
    </p:spTree>
    <p:extLst>
      <p:ext uri="{BB962C8B-B14F-4D97-AF65-F5344CB8AC3E}">
        <p14:creationId xmlns:p14="http://schemas.microsoft.com/office/powerpoint/2010/main" val="1551921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29BF8-AC89-4FED-967F-9FDAD0A271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A46488-F90E-4AAE-935D-82CFDA4987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1D1E11-C3B4-4808-95EE-EFF3806B745A}"/>
              </a:ext>
            </a:extLst>
          </p:cNvPr>
          <p:cNvSpPr>
            <a:spLocks noGrp="1"/>
          </p:cNvSpPr>
          <p:nvPr>
            <p:ph type="dt" sz="half" idx="10"/>
          </p:nvPr>
        </p:nvSpPr>
        <p:spPr/>
        <p:txBody>
          <a:bodyPr/>
          <a:lstStyle/>
          <a:p>
            <a:fld id="{2415F943-4FD4-433A-824B-5CC91D9465C6}" type="datetimeFigureOut">
              <a:rPr lang="en-GB" smtClean="0"/>
              <a:t>31/01/2018</a:t>
            </a:fld>
            <a:endParaRPr lang="en-GB"/>
          </a:p>
        </p:txBody>
      </p:sp>
      <p:sp>
        <p:nvSpPr>
          <p:cNvPr id="5" name="Footer Placeholder 4">
            <a:extLst>
              <a:ext uri="{FF2B5EF4-FFF2-40B4-BE49-F238E27FC236}">
                <a16:creationId xmlns:a16="http://schemas.microsoft.com/office/drawing/2014/main" id="{F61D733B-2A80-4115-9A38-C5E0113718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B3093A-73F9-44E1-A624-D0048DFC85FC}"/>
              </a:ext>
            </a:extLst>
          </p:cNvPr>
          <p:cNvSpPr>
            <a:spLocks noGrp="1"/>
          </p:cNvSpPr>
          <p:nvPr>
            <p:ph type="sldNum" sz="quarter" idx="12"/>
          </p:nvPr>
        </p:nvSpPr>
        <p:spPr/>
        <p:txBody>
          <a:bodyPr/>
          <a:lstStyle/>
          <a:p>
            <a:fld id="{0D9E44C0-2490-4441-9598-7E8D316F2EDE}" type="slidenum">
              <a:rPr lang="en-GB" smtClean="0"/>
              <a:t>‹#›</a:t>
            </a:fld>
            <a:endParaRPr lang="en-GB"/>
          </a:p>
        </p:txBody>
      </p:sp>
    </p:spTree>
    <p:extLst>
      <p:ext uri="{BB962C8B-B14F-4D97-AF65-F5344CB8AC3E}">
        <p14:creationId xmlns:p14="http://schemas.microsoft.com/office/powerpoint/2010/main" val="2709531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54833-B13C-43DC-857D-FD1DB4AFDE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5AB86E-8B18-42CA-8DF7-E588EA1495D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B07575-1069-4ABB-BBD0-4638434E189A}"/>
              </a:ext>
            </a:extLst>
          </p:cNvPr>
          <p:cNvSpPr>
            <a:spLocks noGrp="1"/>
          </p:cNvSpPr>
          <p:nvPr>
            <p:ph type="dt" sz="half" idx="10"/>
          </p:nvPr>
        </p:nvSpPr>
        <p:spPr/>
        <p:txBody>
          <a:bodyPr/>
          <a:lstStyle/>
          <a:p>
            <a:fld id="{2415F943-4FD4-433A-824B-5CC91D9465C6}" type="datetimeFigureOut">
              <a:rPr lang="en-GB" smtClean="0"/>
              <a:t>31/01/2018</a:t>
            </a:fld>
            <a:endParaRPr lang="en-GB"/>
          </a:p>
        </p:txBody>
      </p:sp>
      <p:sp>
        <p:nvSpPr>
          <p:cNvPr id="5" name="Footer Placeholder 4">
            <a:extLst>
              <a:ext uri="{FF2B5EF4-FFF2-40B4-BE49-F238E27FC236}">
                <a16:creationId xmlns:a16="http://schemas.microsoft.com/office/drawing/2014/main" id="{0039F312-8DDB-41D1-BB10-DD7EC65439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3C0FBA-3AE3-4654-9184-389CC98FAAFA}"/>
              </a:ext>
            </a:extLst>
          </p:cNvPr>
          <p:cNvSpPr>
            <a:spLocks noGrp="1"/>
          </p:cNvSpPr>
          <p:nvPr>
            <p:ph type="sldNum" sz="quarter" idx="12"/>
          </p:nvPr>
        </p:nvSpPr>
        <p:spPr/>
        <p:txBody>
          <a:bodyPr/>
          <a:lstStyle/>
          <a:p>
            <a:fld id="{0D9E44C0-2490-4441-9598-7E8D316F2EDE}" type="slidenum">
              <a:rPr lang="en-GB" smtClean="0"/>
              <a:t>‹#›</a:t>
            </a:fld>
            <a:endParaRPr lang="en-GB"/>
          </a:p>
        </p:txBody>
      </p:sp>
    </p:spTree>
    <p:extLst>
      <p:ext uri="{BB962C8B-B14F-4D97-AF65-F5344CB8AC3E}">
        <p14:creationId xmlns:p14="http://schemas.microsoft.com/office/powerpoint/2010/main" val="1373758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176A0-9161-4BA9-AE99-85A7DC338F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6BE178-8294-46E7-94C3-5272878360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63F5706-4B84-4B76-A19E-8E7107746CF2}"/>
              </a:ext>
            </a:extLst>
          </p:cNvPr>
          <p:cNvSpPr>
            <a:spLocks noGrp="1"/>
          </p:cNvSpPr>
          <p:nvPr>
            <p:ph type="dt" sz="half" idx="10"/>
          </p:nvPr>
        </p:nvSpPr>
        <p:spPr/>
        <p:txBody>
          <a:bodyPr/>
          <a:lstStyle/>
          <a:p>
            <a:fld id="{2415F943-4FD4-433A-824B-5CC91D9465C6}" type="datetimeFigureOut">
              <a:rPr lang="en-GB" smtClean="0"/>
              <a:t>31/01/2018</a:t>
            </a:fld>
            <a:endParaRPr lang="en-GB"/>
          </a:p>
        </p:txBody>
      </p:sp>
      <p:sp>
        <p:nvSpPr>
          <p:cNvPr id="5" name="Footer Placeholder 4">
            <a:extLst>
              <a:ext uri="{FF2B5EF4-FFF2-40B4-BE49-F238E27FC236}">
                <a16:creationId xmlns:a16="http://schemas.microsoft.com/office/drawing/2014/main" id="{EBA10183-A981-4560-8DF9-C6282F6FD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EB39D8-ED14-4F60-B267-3DD359EDDD75}"/>
              </a:ext>
            </a:extLst>
          </p:cNvPr>
          <p:cNvSpPr>
            <a:spLocks noGrp="1"/>
          </p:cNvSpPr>
          <p:nvPr>
            <p:ph type="sldNum" sz="quarter" idx="12"/>
          </p:nvPr>
        </p:nvSpPr>
        <p:spPr/>
        <p:txBody>
          <a:bodyPr/>
          <a:lstStyle/>
          <a:p>
            <a:fld id="{0D9E44C0-2490-4441-9598-7E8D316F2EDE}" type="slidenum">
              <a:rPr lang="en-GB" smtClean="0"/>
              <a:t>‹#›</a:t>
            </a:fld>
            <a:endParaRPr lang="en-GB"/>
          </a:p>
        </p:txBody>
      </p:sp>
    </p:spTree>
    <p:extLst>
      <p:ext uri="{BB962C8B-B14F-4D97-AF65-F5344CB8AC3E}">
        <p14:creationId xmlns:p14="http://schemas.microsoft.com/office/powerpoint/2010/main" val="2761058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8562E-46C7-4B3E-8E04-C4E601F2E9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EDB5A4-0F39-4BCE-87E0-41509DF59F8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F25CA4-8FB1-4BE2-9465-B978817D842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EE22E9-E8B4-4CCE-B63B-7F0217CD3F6E}"/>
              </a:ext>
            </a:extLst>
          </p:cNvPr>
          <p:cNvSpPr>
            <a:spLocks noGrp="1"/>
          </p:cNvSpPr>
          <p:nvPr>
            <p:ph type="dt" sz="half" idx="10"/>
          </p:nvPr>
        </p:nvSpPr>
        <p:spPr/>
        <p:txBody>
          <a:bodyPr/>
          <a:lstStyle/>
          <a:p>
            <a:fld id="{2415F943-4FD4-433A-824B-5CC91D9465C6}" type="datetimeFigureOut">
              <a:rPr lang="en-GB" smtClean="0"/>
              <a:t>31/01/2018</a:t>
            </a:fld>
            <a:endParaRPr lang="en-GB"/>
          </a:p>
        </p:txBody>
      </p:sp>
      <p:sp>
        <p:nvSpPr>
          <p:cNvPr id="6" name="Footer Placeholder 5">
            <a:extLst>
              <a:ext uri="{FF2B5EF4-FFF2-40B4-BE49-F238E27FC236}">
                <a16:creationId xmlns:a16="http://schemas.microsoft.com/office/drawing/2014/main" id="{935CDED0-C6E8-4D63-B5EC-4A82C09047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CA6F90-A4E2-4947-8F82-C330387EA269}"/>
              </a:ext>
            </a:extLst>
          </p:cNvPr>
          <p:cNvSpPr>
            <a:spLocks noGrp="1"/>
          </p:cNvSpPr>
          <p:nvPr>
            <p:ph type="sldNum" sz="quarter" idx="12"/>
          </p:nvPr>
        </p:nvSpPr>
        <p:spPr/>
        <p:txBody>
          <a:bodyPr/>
          <a:lstStyle/>
          <a:p>
            <a:fld id="{0D9E44C0-2490-4441-9598-7E8D316F2EDE}" type="slidenum">
              <a:rPr lang="en-GB" smtClean="0"/>
              <a:t>‹#›</a:t>
            </a:fld>
            <a:endParaRPr lang="en-GB"/>
          </a:p>
        </p:txBody>
      </p:sp>
    </p:spTree>
    <p:extLst>
      <p:ext uri="{BB962C8B-B14F-4D97-AF65-F5344CB8AC3E}">
        <p14:creationId xmlns:p14="http://schemas.microsoft.com/office/powerpoint/2010/main" val="2062341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21F81-4169-4766-9881-40BE0E3109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7BA16C-910E-407E-A20C-01A2C5D1F3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AB0399C-F970-49DB-A562-83A846C6ADA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6F4D5A-2149-4B65-BD96-B4622B19F5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33CDC1D-6290-4400-91C7-F64243B5F89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BDFE96-8F49-4F9F-AAC5-384A22B441DF}"/>
              </a:ext>
            </a:extLst>
          </p:cNvPr>
          <p:cNvSpPr>
            <a:spLocks noGrp="1"/>
          </p:cNvSpPr>
          <p:nvPr>
            <p:ph type="dt" sz="half" idx="10"/>
          </p:nvPr>
        </p:nvSpPr>
        <p:spPr/>
        <p:txBody>
          <a:bodyPr/>
          <a:lstStyle/>
          <a:p>
            <a:fld id="{2415F943-4FD4-433A-824B-5CC91D9465C6}" type="datetimeFigureOut">
              <a:rPr lang="en-GB" smtClean="0"/>
              <a:t>31/01/2018</a:t>
            </a:fld>
            <a:endParaRPr lang="en-GB"/>
          </a:p>
        </p:txBody>
      </p:sp>
      <p:sp>
        <p:nvSpPr>
          <p:cNvPr id="8" name="Footer Placeholder 7">
            <a:extLst>
              <a:ext uri="{FF2B5EF4-FFF2-40B4-BE49-F238E27FC236}">
                <a16:creationId xmlns:a16="http://schemas.microsoft.com/office/drawing/2014/main" id="{D07524E7-D197-4D08-8021-122D79F05D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0251F7-5325-475D-B98E-1578EC107EF4}"/>
              </a:ext>
            </a:extLst>
          </p:cNvPr>
          <p:cNvSpPr>
            <a:spLocks noGrp="1"/>
          </p:cNvSpPr>
          <p:nvPr>
            <p:ph type="sldNum" sz="quarter" idx="12"/>
          </p:nvPr>
        </p:nvSpPr>
        <p:spPr/>
        <p:txBody>
          <a:bodyPr/>
          <a:lstStyle/>
          <a:p>
            <a:fld id="{0D9E44C0-2490-4441-9598-7E8D316F2EDE}" type="slidenum">
              <a:rPr lang="en-GB" smtClean="0"/>
              <a:t>‹#›</a:t>
            </a:fld>
            <a:endParaRPr lang="en-GB"/>
          </a:p>
        </p:txBody>
      </p:sp>
    </p:spTree>
    <p:extLst>
      <p:ext uri="{BB962C8B-B14F-4D97-AF65-F5344CB8AC3E}">
        <p14:creationId xmlns:p14="http://schemas.microsoft.com/office/powerpoint/2010/main" val="109656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5E95B-760A-486B-99B6-43C20F41FCA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8BBB62-945B-4DF5-8B18-5D7DA55CB3D9}"/>
              </a:ext>
            </a:extLst>
          </p:cNvPr>
          <p:cNvSpPr>
            <a:spLocks noGrp="1"/>
          </p:cNvSpPr>
          <p:nvPr>
            <p:ph type="dt" sz="half" idx="10"/>
          </p:nvPr>
        </p:nvSpPr>
        <p:spPr/>
        <p:txBody>
          <a:bodyPr/>
          <a:lstStyle/>
          <a:p>
            <a:fld id="{2415F943-4FD4-433A-824B-5CC91D9465C6}" type="datetimeFigureOut">
              <a:rPr lang="en-GB" smtClean="0"/>
              <a:t>31/01/2018</a:t>
            </a:fld>
            <a:endParaRPr lang="en-GB"/>
          </a:p>
        </p:txBody>
      </p:sp>
      <p:sp>
        <p:nvSpPr>
          <p:cNvPr id="4" name="Footer Placeholder 3">
            <a:extLst>
              <a:ext uri="{FF2B5EF4-FFF2-40B4-BE49-F238E27FC236}">
                <a16:creationId xmlns:a16="http://schemas.microsoft.com/office/drawing/2014/main" id="{2989A6E4-AC05-4A0B-9620-380FE71769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45262C-E3AF-45FF-A05D-A848F524E309}"/>
              </a:ext>
            </a:extLst>
          </p:cNvPr>
          <p:cNvSpPr>
            <a:spLocks noGrp="1"/>
          </p:cNvSpPr>
          <p:nvPr>
            <p:ph type="sldNum" sz="quarter" idx="12"/>
          </p:nvPr>
        </p:nvSpPr>
        <p:spPr/>
        <p:txBody>
          <a:bodyPr/>
          <a:lstStyle/>
          <a:p>
            <a:fld id="{0D9E44C0-2490-4441-9598-7E8D316F2EDE}" type="slidenum">
              <a:rPr lang="en-GB" smtClean="0"/>
              <a:t>‹#›</a:t>
            </a:fld>
            <a:endParaRPr lang="en-GB"/>
          </a:p>
        </p:txBody>
      </p:sp>
    </p:spTree>
    <p:extLst>
      <p:ext uri="{BB962C8B-B14F-4D97-AF65-F5344CB8AC3E}">
        <p14:creationId xmlns:p14="http://schemas.microsoft.com/office/powerpoint/2010/main" val="699432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36DB04-B603-4E09-AD62-9F2F5930D416}"/>
              </a:ext>
            </a:extLst>
          </p:cNvPr>
          <p:cNvSpPr>
            <a:spLocks noGrp="1"/>
          </p:cNvSpPr>
          <p:nvPr>
            <p:ph type="dt" sz="half" idx="10"/>
          </p:nvPr>
        </p:nvSpPr>
        <p:spPr/>
        <p:txBody>
          <a:bodyPr/>
          <a:lstStyle/>
          <a:p>
            <a:fld id="{2415F943-4FD4-433A-824B-5CC91D9465C6}" type="datetimeFigureOut">
              <a:rPr lang="en-GB" smtClean="0"/>
              <a:t>31/01/2018</a:t>
            </a:fld>
            <a:endParaRPr lang="en-GB"/>
          </a:p>
        </p:txBody>
      </p:sp>
      <p:sp>
        <p:nvSpPr>
          <p:cNvPr id="3" name="Footer Placeholder 2">
            <a:extLst>
              <a:ext uri="{FF2B5EF4-FFF2-40B4-BE49-F238E27FC236}">
                <a16:creationId xmlns:a16="http://schemas.microsoft.com/office/drawing/2014/main" id="{2215F6F8-2E19-42EF-98F6-FA3B8AAFD0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73FB69-4CD1-4303-BD9F-7F721787099B}"/>
              </a:ext>
            </a:extLst>
          </p:cNvPr>
          <p:cNvSpPr>
            <a:spLocks noGrp="1"/>
          </p:cNvSpPr>
          <p:nvPr>
            <p:ph type="sldNum" sz="quarter" idx="12"/>
          </p:nvPr>
        </p:nvSpPr>
        <p:spPr/>
        <p:txBody>
          <a:bodyPr/>
          <a:lstStyle/>
          <a:p>
            <a:fld id="{0D9E44C0-2490-4441-9598-7E8D316F2EDE}" type="slidenum">
              <a:rPr lang="en-GB" smtClean="0"/>
              <a:t>‹#›</a:t>
            </a:fld>
            <a:endParaRPr lang="en-GB"/>
          </a:p>
        </p:txBody>
      </p:sp>
    </p:spTree>
    <p:extLst>
      <p:ext uri="{BB962C8B-B14F-4D97-AF65-F5344CB8AC3E}">
        <p14:creationId xmlns:p14="http://schemas.microsoft.com/office/powerpoint/2010/main" val="3013446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1ED71-DF1A-43DA-A2E5-7503748BDB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7CF135-85FD-428E-852F-2F47A75D8F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C19FF1-5D45-41EE-A219-67915810CD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EB94974-2FA1-4A62-AA0E-2C9EE20A2132}"/>
              </a:ext>
            </a:extLst>
          </p:cNvPr>
          <p:cNvSpPr>
            <a:spLocks noGrp="1"/>
          </p:cNvSpPr>
          <p:nvPr>
            <p:ph type="dt" sz="half" idx="10"/>
          </p:nvPr>
        </p:nvSpPr>
        <p:spPr/>
        <p:txBody>
          <a:bodyPr/>
          <a:lstStyle/>
          <a:p>
            <a:fld id="{2415F943-4FD4-433A-824B-5CC91D9465C6}" type="datetimeFigureOut">
              <a:rPr lang="en-GB" smtClean="0"/>
              <a:t>31/01/2018</a:t>
            </a:fld>
            <a:endParaRPr lang="en-GB"/>
          </a:p>
        </p:txBody>
      </p:sp>
      <p:sp>
        <p:nvSpPr>
          <p:cNvPr id="6" name="Footer Placeholder 5">
            <a:extLst>
              <a:ext uri="{FF2B5EF4-FFF2-40B4-BE49-F238E27FC236}">
                <a16:creationId xmlns:a16="http://schemas.microsoft.com/office/drawing/2014/main" id="{0FFA81A4-6B07-45B9-9965-202F5CC3A1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280A66-6CF4-4B5A-BE1F-C8620C605BEB}"/>
              </a:ext>
            </a:extLst>
          </p:cNvPr>
          <p:cNvSpPr>
            <a:spLocks noGrp="1"/>
          </p:cNvSpPr>
          <p:nvPr>
            <p:ph type="sldNum" sz="quarter" idx="12"/>
          </p:nvPr>
        </p:nvSpPr>
        <p:spPr/>
        <p:txBody>
          <a:bodyPr/>
          <a:lstStyle/>
          <a:p>
            <a:fld id="{0D9E44C0-2490-4441-9598-7E8D316F2EDE}" type="slidenum">
              <a:rPr lang="en-GB" smtClean="0"/>
              <a:t>‹#›</a:t>
            </a:fld>
            <a:endParaRPr lang="en-GB"/>
          </a:p>
        </p:txBody>
      </p:sp>
    </p:spTree>
    <p:extLst>
      <p:ext uri="{BB962C8B-B14F-4D97-AF65-F5344CB8AC3E}">
        <p14:creationId xmlns:p14="http://schemas.microsoft.com/office/powerpoint/2010/main" val="1528601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6C134-2083-4EBA-B1DF-4908234057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4F4DF3-A278-4B99-86AA-D1F56E6BB5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B4049A-24A7-4485-A237-E71CE9A03B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C0144C6-1ECE-40BA-A05C-555CDC02BB73}"/>
              </a:ext>
            </a:extLst>
          </p:cNvPr>
          <p:cNvSpPr>
            <a:spLocks noGrp="1"/>
          </p:cNvSpPr>
          <p:nvPr>
            <p:ph type="dt" sz="half" idx="10"/>
          </p:nvPr>
        </p:nvSpPr>
        <p:spPr/>
        <p:txBody>
          <a:bodyPr/>
          <a:lstStyle/>
          <a:p>
            <a:fld id="{2415F943-4FD4-433A-824B-5CC91D9465C6}" type="datetimeFigureOut">
              <a:rPr lang="en-GB" smtClean="0"/>
              <a:t>31/01/2018</a:t>
            </a:fld>
            <a:endParaRPr lang="en-GB"/>
          </a:p>
        </p:txBody>
      </p:sp>
      <p:sp>
        <p:nvSpPr>
          <p:cNvPr id="6" name="Footer Placeholder 5">
            <a:extLst>
              <a:ext uri="{FF2B5EF4-FFF2-40B4-BE49-F238E27FC236}">
                <a16:creationId xmlns:a16="http://schemas.microsoft.com/office/drawing/2014/main" id="{F847FCEC-80AF-458F-B4BA-33A5EF350D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080F91-D178-4602-9039-F4B0880F2366}"/>
              </a:ext>
            </a:extLst>
          </p:cNvPr>
          <p:cNvSpPr>
            <a:spLocks noGrp="1"/>
          </p:cNvSpPr>
          <p:nvPr>
            <p:ph type="sldNum" sz="quarter" idx="12"/>
          </p:nvPr>
        </p:nvSpPr>
        <p:spPr/>
        <p:txBody>
          <a:bodyPr/>
          <a:lstStyle/>
          <a:p>
            <a:fld id="{0D9E44C0-2490-4441-9598-7E8D316F2EDE}" type="slidenum">
              <a:rPr lang="en-GB" smtClean="0"/>
              <a:t>‹#›</a:t>
            </a:fld>
            <a:endParaRPr lang="en-GB"/>
          </a:p>
        </p:txBody>
      </p:sp>
    </p:spTree>
    <p:extLst>
      <p:ext uri="{BB962C8B-B14F-4D97-AF65-F5344CB8AC3E}">
        <p14:creationId xmlns:p14="http://schemas.microsoft.com/office/powerpoint/2010/main" val="3121167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78393-5267-4AFE-8BAA-A327A6FB87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BD3133-6CCD-4BEE-AB92-2FE58BC5403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0B0B0D-AD49-4E50-8C28-286D65F780A9}"/>
              </a:ext>
            </a:extLst>
          </p:cNvPr>
          <p:cNvSpPr>
            <a:spLocks noGrp="1"/>
          </p:cNvSpPr>
          <p:nvPr>
            <p:ph type="dt" sz="half" idx="10"/>
          </p:nvPr>
        </p:nvSpPr>
        <p:spPr/>
        <p:txBody>
          <a:bodyPr/>
          <a:lstStyle/>
          <a:p>
            <a:fld id="{2415F943-4FD4-433A-824B-5CC91D9465C6}" type="datetimeFigureOut">
              <a:rPr lang="en-GB" smtClean="0"/>
              <a:t>31/01/2018</a:t>
            </a:fld>
            <a:endParaRPr lang="en-GB"/>
          </a:p>
        </p:txBody>
      </p:sp>
      <p:sp>
        <p:nvSpPr>
          <p:cNvPr id="5" name="Footer Placeholder 4">
            <a:extLst>
              <a:ext uri="{FF2B5EF4-FFF2-40B4-BE49-F238E27FC236}">
                <a16:creationId xmlns:a16="http://schemas.microsoft.com/office/drawing/2014/main" id="{DBD9D521-114C-41CA-8511-5315C90143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82EBBE-9316-429F-844D-BE3E7FAC167D}"/>
              </a:ext>
            </a:extLst>
          </p:cNvPr>
          <p:cNvSpPr>
            <a:spLocks noGrp="1"/>
          </p:cNvSpPr>
          <p:nvPr>
            <p:ph type="sldNum" sz="quarter" idx="12"/>
          </p:nvPr>
        </p:nvSpPr>
        <p:spPr/>
        <p:txBody>
          <a:bodyPr/>
          <a:lstStyle/>
          <a:p>
            <a:fld id="{0D9E44C0-2490-4441-9598-7E8D316F2EDE}" type="slidenum">
              <a:rPr lang="en-GB" smtClean="0"/>
              <a:t>‹#›</a:t>
            </a:fld>
            <a:endParaRPr lang="en-GB"/>
          </a:p>
        </p:txBody>
      </p:sp>
    </p:spTree>
    <p:extLst>
      <p:ext uri="{BB962C8B-B14F-4D97-AF65-F5344CB8AC3E}">
        <p14:creationId xmlns:p14="http://schemas.microsoft.com/office/powerpoint/2010/main" val="2038202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593846-7D0B-468A-B025-C66F563828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6BF0D4-5F6F-4929-95EA-33B73DFBFC7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22A11F-8CB3-4D43-879C-596CE9C3193D}"/>
              </a:ext>
            </a:extLst>
          </p:cNvPr>
          <p:cNvSpPr>
            <a:spLocks noGrp="1"/>
          </p:cNvSpPr>
          <p:nvPr>
            <p:ph type="dt" sz="half" idx="10"/>
          </p:nvPr>
        </p:nvSpPr>
        <p:spPr/>
        <p:txBody>
          <a:bodyPr/>
          <a:lstStyle/>
          <a:p>
            <a:fld id="{2415F943-4FD4-433A-824B-5CC91D9465C6}" type="datetimeFigureOut">
              <a:rPr lang="en-GB" smtClean="0"/>
              <a:t>31/01/2018</a:t>
            </a:fld>
            <a:endParaRPr lang="en-GB"/>
          </a:p>
        </p:txBody>
      </p:sp>
      <p:sp>
        <p:nvSpPr>
          <p:cNvPr id="5" name="Footer Placeholder 4">
            <a:extLst>
              <a:ext uri="{FF2B5EF4-FFF2-40B4-BE49-F238E27FC236}">
                <a16:creationId xmlns:a16="http://schemas.microsoft.com/office/drawing/2014/main" id="{EFA091EA-6171-4DC3-84FB-03293B218A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1E0354-A968-41A9-8D9C-4F6C6FFA247F}"/>
              </a:ext>
            </a:extLst>
          </p:cNvPr>
          <p:cNvSpPr>
            <a:spLocks noGrp="1"/>
          </p:cNvSpPr>
          <p:nvPr>
            <p:ph type="sldNum" sz="quarter" idx="12"/>
          </p:nvPr>
        </p:nvSpPr>
        <p:spPr/>
        <p:txBody>
          <a:bodyPr/>
          <a:lstStyle/>
          <a:p>
            <a:fld id="{0D9E44C0-2490-4441-9598-7E8D316F2EDE}" type="slidenum">
              <a:rPr lang="en-GB" smtClean="0"/>
              <a:t>‹#›</a:t>
            </a:fld>
            <a:endParaRPr lang="en-GB"/>
          </a:p>
        </p:txBody>
      </p:sp>
    </p:spTree>
    <p:extLst>
      <p:ext uri="{BB962C8B-B14F-4D97-AF65-F5344CB8AC3E}">
        <p14:creationId xmlns:p14="http://schemas.microsoft.com/office/powerpoint/2010/main" val="1004733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1BF312-5A92-4538-8412-F30D77C17C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DE2DE2-6C9E-4F23-A9D6-4080D2170D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C02687-E57B-4CCC-8431-E4FB45D83F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15F943-4FD4-433A-824B-5CC91D9465C6}" type="datetimeFigureOut">
              <a:rPr lang="en-GB" smtClean="0"/>
              <a:t>31/01/2018</a:t>
            </a:fld>
            <a:endParaRPr lang="en-GB"/>
          </a:p>
        </p:txBody>
      </p:sp>
      <p:sp>
        <p:nvSpPr>
          <p:cNvPr id="5" name="Footer Placeholder 4">
            <a:extLst>
              <a:ext uri="{FF2B5EF4-FFF2-40B4-BE49-F238E27FC236}">
                <a16:creationId xmlns:a16="http://schemas.microsoft.com/office/drawing/2014/main" id="{0E1BC520-D532-47DC-B983-4D8F779235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CDC702-7A32-47DC-9593-86D6ACD0B4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9E44C0-2490-4441-9598-7E8D316F2EDE}" type="slidenum">
              <a:rPr lang="en-GB" smtClean="0"/>
              <a:t>‹#›</a:t>
            </a:fld>
            <a:endParaRPr lang="en-GB"/>
          </a:p>
        </p:txBody>
      </p:sp>
    </p:spTree>
    <p:extLst>
      <p:ext uri="{BB962C8B-B14F-4D97-AF65-F5344CB8AC3E}">
        <p14:creationId xmlns:p14="http://schemas.microsoft.com/office/powerpoint/2010/main" val="166223218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1B449-1AD0-4E09-8E9A-19F97A3A17F8}"/>
              </a:ext>
            </a:extLst>
          </p:cNvPr>
          <p:cNvSpPr>
            <a:spLocks noGrp="1"/>
          </p:cNvSpPr>
          <p:nvPr>
            <p:ph type="ctrTitle"/>
          </p:nvPr>
        </p:nvSpPr>
        <p:spPr/>
        <p:txBody>
          <a:bodyPr>
            <a:normAutofit/>
          </a:bodyPr>
          <a:lstStyle/>
          <a:p>
            <a:r>
              <a:rPr lang="en-GB" dirty="0"/>
              <a:t>Empire and it’s historiographical debate</a:t>
            </a:r>
          </a:p>
        </p:txBody>
      </p:sp>
      <p:sp>
        <p:nvSpPr>
          <p:cNvPr id="3" name="Subtitle 2">
            <a:extLst>
              <a:ext uri="{FF2B5EF4-FFF2-40B4-BE49-F238E27FC236}">
                <a16:creationId xmlns:a16="http://schemas.microsoft.com/office/drawing/2014/main" id="{5FB9538D-D20A-496B-8B48-DFFFF0EA9722}"/>
              </a:ext>
            </a:extLst>
          </p:cNvPr>
          <p:cNvSpPr>
            <a:spLocks noGrp="1"/>
          </p:cNvSpPr>
          <p:nvPr>
            <p:ph type="subTitle" idx="1"/>
          </p:nvPr>
        </p:nvSpPr>
        <p:spPr/>
        <p:txBody>
          <a:bodyPr/>
          <a:lstStyle/>
          <a:p>
            <a:r>
              <a:rPr lang="en-GB" dirty="0"/>
              <a:t>-Daniel Rodgers 1601144</a:t>
            </a:r>
          </a:p>
        </p:txBody>
      </p:sp>
    </p:spTree>
    <p:extLst>
      <p:ext uri="{BB962C8B-B14F-4D97-AF65-F5344CB8AC3E}">
        <p14:creationId xmlns:p14="http://schemas.microsoft.com/office/powerpoint/2010/main" val="3504785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AE1B4-F442-4BA0-857B-649A55C39714}"/>
              </a:ext>
            </a:extLst>
          </p:cNvPr>
          <p:cNvSpPr>
            <a:spLocks noGrp="1"/>
          </p:cNvSpPr>
          <p:nvPr>
            <p:ph type="title"/>
          </p:nvPr>
        </p:nvSpPr>
        <p:spPr>
          <a:xfrm>
            <a:off x="648929" y="629266"/>
            <a:ext cx="3667039" cy="1676603"/>
          </a:xfrm>
        </p:spPr>
        <p:txBody>
          <a:bodyPr vert="horz" lIns="91440" tIns="45720" rIns="91440" bIns="45720" rtlCol="0" anchor="ctr">
            <a:normAutofit/>
          </a:bodyPr>
          <a:lstStyle/>
          <a:p>
            <a:r>
              <a:rPr lang="en-US"/>
              <a:t>Empire and imperialism</a:t>
            </a:r>
          </a:p>
        </p:txBody>
      </p:sp>
      <p:pic>
        <p:nvPicPr>
          <p:cNvPr id="5" name="Content Placeholder 4" descr="A close up of a map&#10;&#10;Description generated with high confidence">
            <a:extLst>
              <a:ext uri="{FF2B5EF4-FFF2-40B4-BE49-F238E27FC236}">
                <a16:creationId xmlns:a16="http://schemas.microsoft.com/office/drawing/2014/main" id="{5B7BEBE4-16FF-4581-8679-ECE8F2C579BF}"/>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8090" r="19757" b="5"/>
          <a:stretch/>
        </p:blipFill>
        <p:spPr>
          <a:xfrm>
            <a:off x="4449170" y="640082"/>
            <a:ext cx="7103168" cy="5577837"/>
          </a:xfrm>
          <a:prstGeom prst="rect">
            <a:avLst/>
          </a:prstGeom>
          <a:effectLst/>
        </p:spPr>
      </p:pic>
      <p:sp>
        <p:nvSpPr>
          <p:cNvPr id="6" name="TextBox 5">
            <a:extLst>
              <a:ext uri="{FF2B5EF4-FFF2-40B4-BE49-F238E27FC236}">
                <a16:creationId xmlns:a16="http://schemas.microsoft.com/office/drawing/2014/main" id="{F78974D9-EAA2-4872-9CE4-56DB236FCBA8}"/>
              </a:ext>
            </a:extLst>
          </p:cNvPr>
          <p:cNvSpPr txBox="1"/>
          <p:nvPr/>
        </p:nvSpPr>
        <p:spPr>
          <a:xfrm>
            <a:off x="648930" y="2438400"/>
            <a:ext cx="3667037" cy="378541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t>Empire – “an extensive group of states or countries ruled over by a single monarch, an oligarchy, or a sovereign state”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err="1"/>
              <a:t>Imperalism</a:t>
            </a:r>
            <a:r>
              <a:rPr lang="en-US" dirty="0"/>
              <a:t> – “A policy of conquering and ruling other countries/land.” </a:t>
            </a: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971119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descr="A close up of a map&#10;&#10;Description generated with high confidence">
            <a:extLst>
              <a:ext uri="{FF2B5EF4-FFF2-40B4-BE49-F238E27FC236}">
                <a16:creationId xmlns:a16="http://schemas.microsoft.com/office/drawing/2014/main" id="{C0EBDC3F-3C1E-46A2-BC01-81B474A9F686}"/>
              </a:ext>
            </a:extLst>
          </p:cNvPr>
          <p:cNvPicPr>
            <a:picLocks noChangeAspect="1"/>
          </p:cNvPicPr>
          <p:nvPr/>
        </p:nvPicPr>
        <p:blipFill rotWithShape="1">
          <a:blip r:embed="rId3">
            <a:extLst>
              <a:ext uri="{28A0092B-C50C-407E-A947-70E740481C1C}">
                <a14:useLocalDpi xmlns:a14="http://schemas.microsoft.com/office/drawing/2010/main" val="0"/>
              </a:ext>
            </a:extLst>
          </a:blip>
          <a:srcRect r="566" b="3"/>
          <a:stretch/>
        </p:blipFill>
        <p:spPr>
          <a:xfrm>
            <a:off x="6090613" y="640082"/>
            <a:ext cx="5461724" cy="5577837"/>
          </a:xfrm>
          <a:prstGeom prst="rect">
            <a:avLst/>
          </a:prstGeom>
          <a:effectLst/>
        </p:spPr>
      </p:pic>
      <p:sp>
        <p:nvSpPr>
          <p:cNvPr id="2" name="Title 1">
            <a:extLst>
              <a:ext uri="{FF2B5EF4-FFF2-40B4-BE49-F238E27FC236}">
                <a16:creationId xmlns:a16="http://schemas.microsoft.com/office/drawing/2014/main" id="{9DB725D6-76AC-49EF-9C39-1B3EDC4F029A}"/>
              </a:ext>
            </a:extLst>
          </p:cNvPr>
          <p:cNvSpPr>
            <a:spLocks noGrp="1"/>
          </p:cNvSpPr>
          <p:nvPr>
            <p:ph type="title"/>
          </p:nvPr>
        </p:nvSpPr>
        <p:spPr>
          <a:xfrm>
            <a:off x="648929" y="629266"/>
            <a:ext cx="5127031" cy="1676603"/>
          </a:xfrm>
        </p:spPr>
        <p:txBody>
          <a:bodyPr>
            <a:normAutofit/>
          </a:bodyPr>
          <a:lstStyle/>
          <a:p>
            <a:r>
              <a:rPr lang="en-GB" sz="3700"/>
              <a:t>Economic motives for colonialism in the 19</a:t>
            </a:r>
            <a:r>
              <a:rPr lang="en-GB" sz="3700" baseline="30000"/>
              <a:t>th</a:t>
            </a:r>
            <a:r>
              <a:rPr lang="en-GB" sz="3700"/>
              <a:t> century </a:t>
            </a:r>
          </a:p>
        </p:txBody>
      </p:sp>
      <p:sp>
        <p:nvSpPr>
          <p:cNvPr id="10" name="Content Placeholder 9"/>
          <p:cNvSpPr>
            <a:spLocks noGrp="1"/>
          </p:cNvSpPr>
          <p:nvPr>
            <p:ph idx="1"/>
          </p:nvPr>
        </p:nvSpPr>
        <p:spPr>
          <a:xfrm>
            <a:off x="648930" y="2438400"/>
            <a:ext cx="5127029" cy="3785419"/>
          </a:xfrm>
        </p:spPr>
        <p:txBody>
          <a:bodyPr>
            <a:normAutofit/>
          </a:bodyPr>
          <a:lstStyle/>
          <a:p>
            <a:r>
              <a:rPr lang="en-US" sz="1800" dirty="0"/>
              <a:t>As western nations like Britain and France had their revolutions, their industrial capacity expanded, with this industrial capacity came economic growth and power.</a:t>
            </a:r>
          </a:p>
          <a:p>
            <a:r>
              <a:rPr lang="en-US" sz="1800" dirty="0"/>
              <a:t>Pictured right is the trans Atlantic slave trade, which was a method of Britain’s economic expansion and exertion of influence in the world. </a:t>
            </a:r>
          </a:p>
          <a:p>
            <a:r>
              <a:rPr lang="en-US" sz="1800" dirty="0"/>
              <a:t>Raw resources transported back to Britain through cheap </a:t>
            </a:r>
            <a:r>
              <a:rPr lang="en-US" sz="1800" dirty="0" err="1"/>
              <a:t>labour</a:t>
            </a:r>
            <a:r>
              <a:rPr lang="en-US" sz="1800" dirty="0"/>
              <a:t> and monopoly over local markets, manufactured into higher quality products then sold on the market at a higher price</a:t>
            </a:r>
          </a:p>
        </p:txBody>
      </p:sp>
    </p:spTree>
    <p:extLst>
      <p:ext uri="{BB962C8B-B14F-4D97-AF65-F5344CB8AC3E}">
        <p14:creationId xmlns:p14="http://schemas.microsoft.com/office/powerpoint/2010/main" val="1797445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 map&#10;&#10;Description generated with very high confidence">
            <a:extLst>
              <a:ext uri="{FF2B5EF4-FFF2-40B4-BE49-F238E27FC236}">
                <a16:creationId xmlns:a16="http://schemas.microsoft.com/office/drawing/2014/main" id="{09E0F5FC-426A-4546-BCED-0EC930949AF5}"/>
              </a:ext>
            </a:extLst>
          </p:cNvPr>
          <p:cNvPicPr>
            <a:picLocks noChangeAspect="1"/>
          </p:cNvPicPr>
          <p:nvPr/>
        </p:nvPicPr>
        <p:blipFill rotWithShape="1">
          <a:blip r:embed="rId3">
            <a:extLst>
              <a:ext uri="{28A0092B-C50C-407E-A947-70E740481C1C}">
                <a14:useLocalDpi xmlns:a14="http://schemas.microsoft.com/office/drawing/2010/main" val="0"/>
              </a:ext>
            </a:extLst>
          </a:blip>
          <a:srcRect t="9365" r="1" b="9988"/>
          <a:stretch/>
        </p:blipFill>
        <p:spPr>
          <a:xfrm>
            <a:off x="4636008" y="640082"/>
            <a:ext cx="6916329" cy="5577837"/>
          </a:xfrm>
          <a:prstGeom prst="rect">
            <a:avLst/>
          </a:prstGeom>
          <a:effectLst/>
        </p:spPr>
      </p:pic>
      <p:sp>
        <p:nvSpPr>
          <p:cNvPr id="2" name="Title 1">
            <a:extLst>
              <a:ext uri="{FF2B5EF4-FFF2-40B4-BE49-F238E27FC236}">
                <a16:creationId xmlns:a16="http://schemas.microsoft.com/office/drawing/2014/main" id="{543075A1-CEBC-44FF-8E63-10226931237F}"/>
              </a:ext>
            </a:extLst>
          </p:cNvPr>
          <p:cNvSpPr>
            <a:spLocks noGrp="1"/>
          </p:cNvSpPr>
          <p:nvPr>
            <p:ph type="title"/>
          </p:nvPr>
        </p:nvSpPr>
        <p:spPr>
          <a:xfrm>
            <a:off x="648929" y="629266"/>
            <a:ext cx="3667039" cy="1676603"/>
          </a:xfrm>
        </p:spPr>
        <p:txBody>
          <a:bodyPr>
            <a:normAutofit/>
          </a:bodyPr>
          <a:lstStyle/>
          <a:p>
            <a:r>
              <a:rPr lang="en-GB" dirty="0"/>
              <a:t>Living under colonial rule</a:t>
            </a:r>
          </a:p>
        </p:txBody>
      </p:sp>
      <p:sp>
        <p:nvSpPr>
          <p:cNvPr id="3" name="Content Placeholder 2">
            <a:extLst>
              <a:ext uri="{FF2B5EF4-FFF2-40B4-BE49-F238E27FC236}">
                <a16:creationId xmlns:a16="http://schemas.microsoft.com/office/drawing/2014/main" id="{4815FE19-CE15-4B6A-BE59-BC4B2F91FDCC}"/>
              </a:ext>
            </a:extLst>
          </p:cNvPr>
          <p:cNvSpPr>
            <a:spLocks noGrp="1"/>
          </p:cNvSpPr>
          <p:nvPr>
            <p:ph idx="1"/>
          </p:nvPr>
        </p:nvSpPr>
        <p:spPr>
          <a:xfrm>
            <a:off x="648930" y="2438400"/>
            <a:ext cx="3667037" cy="3785419"/>
          </a:xfrm>
        </p:spPr>
        <p:txBody>
          <a:bodyPr>
            <a:normAutofit lnSpcReduction="10000"/>
          </a:bodyPr>
          <a:lstStyle/>
          <a:p>
            <a:pPr marL="0" indent="0">
              <a:buNone/>
            </a:pPr>
            <a:r>
              <a:rPr lang="en-GB" sz="1500" dirty="0"/>
              <a:t> </a:t>
            </a:r>
            <a:r>
              <a:rPr lang="en-GB" sz="1600" dirty="0"/>
              <a:t>Circumstances varied from country to country, with Belgium’s dominion over the Congo being an extreme example of Exploitation of the land purely for profit. </a:t>
            </a:r>
          </a:p>
          <a:p>
            <a:pPr marL="0" indent="0">
              <a:buNone/>
            </a:pPr>
            <a:r>
              <a:rPr lang="en-GB" sz="1600" dirty="0"/>
              <a:t>Under the rule of King Leopold II of Belgium, Leopold exported vast quantities of raw materials like rubber and ivory from the Congo. Under harsh conditions for workers and the peoples living there. Populations declined through these harsh conditions and from onset of disease that the Belgian state had no intentions to help with, with the Congo region being marked as one with the aim of extracting as much economic capital as possible, with little to no thought as to how the native populations agreed with this. </a:t>
            </a:r>
          </a:p>
          <a:p>
            <a:pPr marL="0" indent="0">
              <a:buNone/>
            </a:pPr>
            <a:endParaRPr lang="en-GB" sz="1500" dirty="0"/>
          </a:p>
          <a:p>
            <a:pPr marL="0" indent="0">
              <a:buNone/>
            </a:pPr>
            <a:endParaRPr lang="en-GB" sz="1500" dirty="0"/>
          </a:p>
        </p:txBody>
      </p:sp>
    </p:spTree>
    <p:extLst>
      <p:ext uri="{BB962C8B-B14F-4D97-AF65-F5344CB8AC3E}">
        <p14:creationId xmlns:p14="http://schemas.microsoft.com/office/powerpoint/2010/main" val="3498713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B3466-E4F2-4AB7-A646-09E07CF27BE5}"/>
              </a:ext>
            </a:extLst>
          </p:cNvPr>
          <p:cNvSpPr>
            <a:spLocks noGrp="1"/>
          </p:cNvSpPr>
          <p:nvPr>
            <p:ph type="title"/>
          </p:nvPr>
        </p:nvSpPr>
        <p:spPr/>
        <p:txBody>
          <a:bodyPr/>
          <a:lstStyle/>
          <a:p>
            <a:r>
              <a:rPr lang="en-GB" dirty="0"/>
              <a:t>Post colonialist thought</a:t>
            </a:r>
          </a:p>
        </p:txBody>
      </p:sp>
      <p:sp>
        <p:nvSpPr>
          <p:cNvPr id="3" name="Content Placeholder 2">
            <a:extLst>
              <a:ext uri="{FF2B5EF4-FFF2-40B4-BE49-F238E27FC236}">
                <a16:creationId xmlns:a16="http://schemas.microsoft.com/office/drawing/2014/main" id="{CC9DAED8-06BE-44BA-9E57-31045518FA8B}"/>
              </a:ext>
            </a:extLst>
          </p:cNvPr>
          <p:cNvSpPr>
            <a:spLocks noGrp="1"/>
          </p:cNvSpPr>
          <p:nvPr>
            <p:ph idx="1"/>
          </p:nvPr>
        </p:nvSpPr>
        <p:spPr>
          <a:xfrm>
            <a:off x="559558" y="1825624"/>
            <a:ext cx="10794242" cy="4547879"/>
          </a:xfrm>
        </p:spPr>
        <p:txBody>
          <a:bodyPr>
            <a:normAutofit/>
          </a:bodyPr>
          <a:lstStyle/>
          <a:p>
            <a:r>
              <a:rPr lang="en-GB" sz="1800" dirty="0"/>
              <a:t>Post colonialism is a theoretical approach in various disciplines that is concerned with the impact of colonisation in former countries. </a:t>
            </a:r>
          </a:p>
          <a:p>
            <a:pPr lvl="1"/>
            <a:r>
              <a:rPr lang="en-GB" sz="1800" dirty="0"/>
              <a:t>Looks at the relationship between each Empire and its colonial interests at the time, offers a response to long held visions of European superiority.</a:t>
            </a:r>
          </a:p>
          <a:p>
            <a:pPr lvl="1"/>
            <a:r>
              <a:rPr lang="en-GB" sz="1800" dirty="0"/>
              <a:t>Empire has its death throws (supposedly) on the aftermath of the second world war, in which the view of imperialism becomes tainted in German and Italian efforts in becoming greater powers. </a:t>
            </a:r>
          </a:p>
          <a:p>
            <a:pPr lvl="1"/>
            <a:r>
              <a:rPr lang="en-GB" sz="1800" dirty="0"/>
              <a:t>Attempts to focus on the oppression of those who were once ruled, these focuses include</a:t>
            </a:r>
          </a:p>
          <a:p>
            <a:pPr lvl="1"/>
            <a:r>
              <a:rPr lang="en-GB" sz="1800" dirty="0"/>
              <a:t>Political oppression</a:t>
            </a:r>
          </a:p>
          <a:p>
            <a:pPr lvl="2"/>
            <a:r>
              <a:rPr lang="en-GB" sz="1800" dirty="0"/>
              <a:t>In the case of India, The British government would pit the various ruling royal families of India against each other, offering protection in some cases, in order to further their own goals and power. </a:t>
            </a:r>
          </a:p>
          <a:p>
            <a:pPr lvl="1"/>
            <a:r>
              <a:rPr lang="en-GB" sz="1800" dirty="0"/>
              <a:t>Social and cultural oppression</a:t>
            </a:r>
          </a:p>
          <a:p>
            <a:pPr lvl="2"/>
            <a:r>
              <a:rPr lang="en-GB" sz="1800" dirty="0"/>
              <a:t>The forceful spread of the Spanish language, and Catholic religion in the Caribbean </a:t>
            </a:r>
          </a:p>
          <a:p>
            <a:pPr lvl="1"/>
            <a:r>
              <a:rPr lang="en-GB" sz="1800" dirty="0"/>
              <a:t>Economic conditions of those who were oppressed, such as Indian Famines or embargoes like the Chinese opium wars</a:t>
            </a:r>
          </a:p>
          <a:p>
            <a:pPr lvl="1"/>
            <a:endParaRPr lang="en-GB" sz="1800" dirty="0"/>
          </a:p>
          <a:p>
            <a:pPr lvl="2"/>
            <a:endParaRPr lang="en-GB" dirty="0"/>
          </a:p>
        </p:txBody>
      </p:sp>
    </p:spTree>
    <p:extLst>
      <p:ext uri="{BB962C8B-B14F-4D97-AF65-F5344CB8AC3E}">
        <p14:creationId xmlns:p14="http://schemas.microsoft.com/office/powerpoint/2010/main" val="847883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holding a guitar&#10;&#10;Description generated with high confidence">
            <a:extLst>
              <a:ext uri="{FF2B5EF4-FFF2-40B4-BE49-F238E27FC236}">
                <a16:creationId xmlns:a16="http://schemas.microsoft.com/office/drawing/2014/main" id="{FE92E003-1804-49C9-A47B-C2E707E93EB2}"/>
              </a:ext>
            </a:extLst>
          </p:cNvPr>
          <p:cNvPicPr>
            <a:picLocks noChangeAspect="1"/>
          </p:cNvPicPr>
          <p:nvPr/>
        </p:nvPicPr>
        <p:blipFill rotWithShape="1">
          <a:blip r:embed="rId2">
            <a:extLst>
              <a:ext uri="{28A0092B-C50C-407E-A947-70E740481C1C}">
                <a14:useLocalDpi xmlns:a14="http://schemas.microsoft.com/office/drawing/2010/main" val="0"/>
              </a:ext>
            </a:extLst>
          </a:blip>
          <a:srcRect r="1" b="20598"/>
          <a:stretch/>
        </p:blipFill>
        <p:spPr>
          <a:xfrm>
            <a:off x="6974006" y="1044321"/>
            <a:ext cx="3727066" cy="4438718"/>
          </a:xfrm>
          <a:prstGeom prst="rect">
            <a:avLst/>
          </a:prstGeom>
          <a:effectLst/>
        </p:spPr>
      </p:pic>
      <p:sp>
        <p:nvSpPr>
          <p:cNvPr id="2" name="Title 1">
            <a:extLst>
              <a:ext uri="{FF2B5EF4-FFF2-40B4-BE49-F238E27FC236}">
                <a16:creationId xmlns:a16="http://schemas.microsoft.com/office/drawing/2014/main" id="{CA1BD824-FA16-42CD-B5AF-968060C7076C}"/>
              </a:ext>
            </a:extLst>
          </p:cNvPr>
          <p:cNvSpPr>
            <a:spLocks noGrp="1"/>
          </p:cNvSpPr>
          <p:nvPr>
            <p:ph type="title"/>
          </p:nvPr>
        </p:nvSpPr>
        <p:spPr>
          <a:xfrm>
            <a:off x="648929" y="629266"/>
            <a:ext cx="5127031" cy="1676603"/>
          </a:xfrm>
        </p:spPr>
        <p:txBody>
          <a:bodyPr>
            <a:normAutofit/>
          </a:bodyPr>
          <a:lstStyle/>
          <a:p>
            <a:r>
              <a:rPr lang="en-GB"/>
              <a:t>Edward Said </a:t>
            </a:r>
            <a:endParaRPr lang="en-GB" dirty="0"/>
          </a:p>
        </p:txBody>
      </p:sp>
      <p:sp>
        <p:nvSpPr>
          <p:cNvPr id="3" name="Content Placeholder 2">
            <a:extLst>
              <a:ext uri="{FF2B5EF4-FFF2-40B4-BE49-F238E27FC236}">
                <a16:creationId xmlns:a16="http://schemas.microsoft.com/office/drawing/2014/main" id="{AF6A0D23-D2CC-41C1-8157-5E2E4225CBBD}"/>
              </a:ext>
            </a:extLst>
          </p:cNvPr>
          <p:cNvSpPr>
            <a:spLocks noGrp="1"/>
          </p:cNvSpPr>
          <p:nvPr>
            <p:ph idx="1"/>
          </p:nvPr>
        </p:nvSpPr>
        <p:spPr>
          <a:xfrm>
            <a:off x="648930" y="1785102"/>
            <a:ext cx="6325076" cy="4438718"/>
          </a:xfrm>
        </p:spPr>
        <p:txBody>
          <a:bodyPr>
            <a:normAutofit/>
          </a:bodyPr>
          <a:lstStyle/>
          <a:p>
            <a:pPr lvl="0"/>
            <a:r>
              <a:rPr lang="en-GB" sz="1600"/>
              <a:t>Edward Said, </a:t>
            </a:r>
            <a:r>
              <a:rPr lang="en-GB" sz="1600" dirty="0"/>
              <a:t>in Orientalism, explained how European/Western colonizers looked upon the “Orient”</a:t>
            </a:r>
          </a:p>
          <a:p>
            <a:pPr lvl="0"/>
            <a:r>
              <a:rPr lang="en-GB" sz="1600" dirty="0"/>
              <a:t>Orientalism (1978) was an attempt to explain the false cultural representations of the “Orient” or East, conveyed how European thought had since then been one of superiority, that the Western Oriental academic knew more of the Eastern peoples than the peoples themselves. </a:t>
            </a:r>
          </a:p>
          <a:p>
            <a:pPr lvl="0"/>
            <a:r>
              <a:rPr lang="en-GB" sz="1600" dirty="0"/>
              <a:t>The thesis of Orientalism was that the west depicted the Oriental cultures as weak, disorganised and irrational, in stark contrast to the European other, able to exert influence and power. </a:t>
            </a:r>
          </a:p>
          <a:p>
            <a:pPr lvl="0"/>
            <a:r>
              <a:rPr lang="en-GB" sz="1600" dirty="0"/>
              <a:t>“Orient is a word for the use of bandying together the various Asian countries, inspires a sense of unknown, mystery and the exotic.” </a:t>
            </a:r>
          </a:p>
          <a:p>
            <a:pPr marL="0" lvl="0" indent="0">
              <a:buNone/>
            </a:pPr>
            <a:endParaRPr lang="en-GB" sz="1600" dirty="0"/>
          </a:p>
          <a:p>
            <a:r>
              <a:rPr lang="en-GB" sz="1600" dirty="0"/>
              <a:t>This creation of the “other” in European society  also helps in understanding Imperialistic beliefs of superiority over these “uncivilised” nations and/or colonies.  </a:t>
            </a:r>
          </a:p>
          <a:p>
            <a:pPr lvl="0"/>
            <a:endParaRPr lang="en-GB" sz="1600" dirty="0"/>
          </a:p>
          <a:p>
            <a:endParaRPr lang="en-GB" sz="1500" dirty="0"/>
          </a:p>
        </p:txBody>
      </p:sp>
    </p:spTree>
    <p:extLst>
      <p:ext uri="{BB962C8B-B14F-4D97-AF65-F5344CB8AC3E}">
        <p14:creationId xmlns:p14="http://schemas.microsoft.com/office/powerpoint/2010/main" val="1161165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C50A1-42AC-45B9-9031-AB9C4FF00814}"/>
              </a:ext>
            </a:extLst>
          </p:cNvPr>
          <p:cNvSpPr>
            <a:spLocks noGrp="1"/>
          </p:cNvSpPr>
          <p:nvPr>
            <p:ph type="title"/>
          </p:nvPr>
        </p:nvSpPr>
        <p:spPr/>
        <p:txBody>
          <a:bodyPr/>
          <a:lstStyle/>
          <a:p>
            <a:r>
              <a:rPr lang="en-GB" dirty="0"/>
              <a:t>Bruce Gilley</a:t>
            </a:r>
          </a:p>
        </p:txBody>
      </p:sp>
      <p:sp>
        <p:nvSpPr>
          <p:cNvPr id="3" name="Content Placeholder 2">
            <a:extLst>
              <a:ext uri="{FF2B5EF4-FFF2-40B4-BE49-F238E27FC236}">
                <a16:creationId xmlns:a16="http://schemas.microsoft.com/office/drawing/2014/main" id="{6F271C2D-64AB-4DF1-8B5C-E7500F946DC2}"/>
              </a:ext>
            </a:extLst>
          </p:cNvPr>
          <p:cNvSpPr>
            <a:spLocks noGrp="1"/>
          </p:cNvSpPr>
          <p:nvPr>
            <p:ph idx="1"/>
          </p:nvPr>
        </p:nvSpPr>
        <p:spPr/>
        <p:txBody>
          <a:bodyPr>
            <a:normAutofit fontScale="92500" lnSpcReduction="20000"/>
          </a:bodyPr>
          <a:lstStyle/>
          <a:p>
            <a:pPr marL="0" indent="0">
              <a:buNone/>
            </a:pPr>
            <a:r>
              <a:rPr lang="en-GB" sz="2400" dirty="0"/>
              <a:t>“</a:t>
            </a:r>
            <a:r>
              <a:rPr lang="en-GB" sz="2400" b="1" dirty="0"/>
              <a:t>“t</a:t>
            </a:r>
            <a:r>
              <a:rPr lang="en-US" sz="2400" b="1" dirty="0"/>
              <a:t>he case for Western colonialism is about rethinking the past as well as improving the future … </a:t>
            </a:r>
            <a:r>
              <a:rPr lang="en-GB" sz="2400" b="1" dirty="0"/>
              <a:t>the notion that colonialism is always and everywhere a bad thing needs to be rethought.” – Bruce Gilley, the case for colonialism</a:t>
            </a:r>
            <a:endParaRPr lang="en-GB" sz="2400" dirty="0"/>
          </a:p>
          <a:p>
            <a:r>
              <a:rPr lang="en-GB" sz="2600" dirty="0"/>
              <a:t>Gilley argues that Western Colonialism wasn’t the beast that is described by modern post-colonial thought. </a:t>
            </a:r>
          </a:p>
          <a:p>
            <a:r>
              <a:rPr lang="en-GB" sz="2600" dirty="0"/>
              <a:t>In the article that this quote resides in, he argues that rather in seeing colonialism as an objectively negative aspect of that countries history and that much of it benefited the lives of those who were colonised. </a:t>
            </a:r>
          </a:p>
          <a:p>
            <a:r>
              <a:rPr lang="en-GB" sz="2600" dirty="0"/>
              <a:t>For example, Britain during it’s rule of the Raj, invested heavily in the establishment of railroads throughout India and in factories to produce goods. While during it’s rule, The Indian populations didn’t enjoy all the privileges and benefits of this railroad, which was primarily being used to transport raw goods like iron and coal around the subcontinent to the benefit of the Empire, rather than India.</a:t>
            </a:r>
          </a:p>
          <a:p>
            <a:endParaRPr lang="en-GB" dirty="0"/>
          </a:p>
        </p:txBody>
      </p:sp>
    </p:spTree>
    <p:extLst>
      <p:ext uri="{BB962C8B-B14F-4D97-AF65-F5344CB8AC3E}">
        <p14:creationId xmlns:p14="http://schemas.microsoft.com/office/powerpoint/2010/main" val="2066771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DAD9D-6453-41E7-BF49-705E3D40248E}"/>
              </a:ext>
            </a:extLst>
          </p:cNvPr>
          <p:cNvSpPr>
            <a:spLocks noGrp="1"/>
          </p:cNvSpPr>
          <p:nvPr>
            <p:ph type="title"/>
          </p:nvPr>
        </p:nvSpPr>
        <p:spPr/>
        <p:txBody>
          <a:bodyPr/>
          <a:lstStyle/>
          <a:p>
            <a:r>
              <a:rPr lang="en-GB" dirty="0"/>
              <a:t>Controversy</a:t>
            </a:r>
          </a:p>
        </p:txBody>
      </p:sp>
      <p:sp>
        <p:nvSpPr>
          <p:cNvPr id="3" name="Content Placeholder 2">
            <a:extLst>
              <a:ext uri="{FF2B5EF4-FFF2-40B4-BE49-F238E27FC236}">
                <a16:creationId xmlns:a16="http://schemas.microsoft.com/office/drawing/2014/main" id="{8C5C4FB2-0C52-453C-A474-B2F0CBE45306}"/>
              </a:ext>
            </a:extLst>
          </p:cNvPr>
          <p:cNvSpPr>
            <a:spLocks noGrp="1"/>
          </p:cNvSpPr>
          <p:nvPr>
            <p:ph idx="1"/>
          </p:nvPr>
        </p:nvSpPr>
        <p:spPr/>
        <p:txBody>
          <a:bodyPr/>
          <a:lstStyle/>
          <a:p>
            <a:r>
              <a:rPr lang="en-GB" dirty="0"/>
              <a:t>This article generated it’s share of controversy upon publication with media attention being focused on the “third world Quarterly” in which it was published, 15 members of it’s editorial board resigned in protest. Gilley was marked as racist and white supremacist, depending on which newspaper you read</a:t>
            </a:r>
          </a:p>
          <a:p>
            <a:r>
              <a:rPr lang="en-GB" dirty="0"/>
              <a:t>He was criticised as an advocate of Empire, and that the Western world should adopt it’s old ways and embrace Imperialism </a:t>
            </a:r>
          </a:p>
          <a:p>
            <a:pPr marL="0" indent="0">
              <a:buNone/>
            </a:pPr>
            <a:endParaRPr lang="en-GB" dirty="0"/>
          </a:p>
          <a:p>
            <a:endParaRPr lang="en-GB" dirty="0"/>
          </a:p>
        </p:txBody>
      </p:sp>
    </p:spTree>
    <p:extLst>
      <p:ext uri="{BB962C8B-B14F-4D97-AF65-F5344CB8AC3E}">
        <p14:creationId xmlns:p14="http://schemas.microsoft.com/office/powerpoint/2010/main" val="3518344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F9FAD-FFBB-4139-B9C5-BC74711CA624}"/>
              </a:ext>
            </a:extLst>
          </p:cNvPr>
          <p:cNvSpPr>
            <a:spLocks noGrp="1"/>
          </p:cNvSpPr>
          <p:nvPr>
            <p:ph type="title"/>
          </p:nvPr>
        </p:nvSpPr>
        <p:spPr/>
        <p:txBody>
          <a:bodyPr/>
          <a:lstStyle/>
          <a:p>
            <a:r>
              <a:rPr lang="en-GB" dirty="0"/>
              <a:t>In defence of the article	</a:t>
            </a:r>
          </a:p>
        </p:txBody>
      </p:sp>
      <p:sp>
        <p:nvSpPr>
          <p:cNvPr id="3" name="Content Placeholder 2">
            <a:extLst>
              <a:ext uri="{FF2B5EF4-FFF2-40B4-BE49-F238E27FC236}">
                <a16:creationId xmlns:a16="http://schemas.microsoft.com/office/drawing/2014/main" id="{90CCB349-1AB2-4FCE-B176-C5D2C040F7A5}"/>
              </a:ext>
            </a:extLst>
          </p:cNvPr>
          <p:cNvSpPr>
            <a:spLocks noGrp="1"/>
          </p:cNvSpPr>
          <p:nvPr>
            <p:ph idx="1"/>
          </p:nvPr>
        </p:nvSpPr>
        <p:spPr/>
        <p:txBody>
          <a:bodyPr>
            <a:normAutofit fontScale="92500" lnSpcReduction="20000"/>
          </a:bodyPr>
          <a:lstStyle/>
          <a:p>
            <a:r>
              <a:rPr lang="en-GB" dirty="0"/>
              <a:t>In the paper he argues the case for colonialism, however not in the old sense of the word through conquest and subjugation and that his terming of the word colonialism differs from the preconceived notions of it</a:t>
            </a:r>
          </a:p>
          <a:p>
            <a:pPr lvl="1"/>
            <a:r>
              <a:rPr lang="en-GB" dirty="0"/>
              <a:t>He states that instead of changing the word, or using alternatives, as if we have an accurate representation of history then we can learn from the successes and failures of the past. </a:t>
            </a:r>
          </a:p>
          <a:p>
            <a:pPr lvl="1"/>
            <a:r>
              <a:rPr lang="en-GB" dirty="0"/>
              <a:t>argues Western-Like (capitalist democracies) should help third world countries to strive to be more western to boost their economic standing and thus the quality of life for the peoples living there</a:t>
            </a:r>
          </a:p>
          <a:p>
            <a:pPr lvl="1"/>
            <a:r>
              <a:rPr lang="en-GB" dirty="0"/>
              <a:t>However in arguing for these countries to become more western, Gilley does not criticize these countries for their cultures or suggest that they appropriate western culture in order to progress at the expense of their own, merely in that they adopt certain western practices that were in place during times of empire, such as the establishment of new colonies in uninhabited land, without the subjugation that goes with it. </a:t>
            </a:r>
          </a:p>
        </p:txBody>
      </p:sp>
    </p:spTree>
    <p:extLst>
      <p:ext uri="{BB962C8B-B14F-4D97-AF65-F5344CB8AC3E}">
        <p14:creationId xmlns:p14="http://schemas.microsoft.com/office/powerpoint/2010/main" val="2275739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6C858-E632-418E-8ADD-53C6E8E0C80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85A6A60-A98B-49E1-9F10-94506AD0F25A}"/>
              </a:ext>
            </a:extLst>
          </p:cNvPr>
          <p:cNvSpPr>
            <a:spLocks noGrp="1"/>
          </p:cNvSpPr>
          <p:nvPr>
            <p:ph idx="1"/>
          </p:nvPr>
        </p:nvSpPr>
        <p:spPr/>
        <p:txBody>
          <a:bodyPr>
            <a:normAutofit fontScale="92500" lnSpcReduction="20000"/>
          </a:bodyPr>
          <a:lstStyle/>
          <a:p>
            <a:pPr marL="0" indent="0">
              <a:buNone/>
            </a:pPr>
            <a:r>
              <a:rPr lang="en-GB" dirty="0"/>
              <a:t> Fig.1 Commons.wikimedia.org. (2018). </a:t>
            </a:r>
            <a:r>
              <a:rPr lang="en-GB" i="1" dirty="0"/>
              <a:t>File:World 1914 empires colonies territory.PNG - Wikimedia Commons</a:t>
            </a:r>
            <a:r>
              <a:rPr lang="en-GB" dirty="0"/>
              <a:t>. [online] Available at: https://commons.wikimedia.org/wiki/File:World_1914_empires_colonies_territory.PNG#file [Accessed 24 Jan. 2018].</a:t>
            </a:r>
          </a:p>
          <a:p>
            <a:pPr marL="0" indent="0">
              <a:buNone/>
            </a:pPr>
            <a:r>
              <a:rPr lang="en-GB" dirty="0"/>
              <a:t>Figt.2 Bbc.co.uk. (2018). </a:t>
            </a:r>
            <a:r>
              <a:rPr lang="en-GB" i="1" dirty="0"/>
              <a:t>BBC - KS3 Bitesize History - The triangular slave trade : Revision, Page 4</a:t>
            </a:r>
            <a:r>
              <a:rPr lang="en-GB" dirty="0"/>
              <a:t>. [online] Available at: http://www.bbc.co.uk/bitesize/ks3/history/industrial_era/the_slave_trade/revision/4/ [Accessed 24 Jan. 2018].</a:t>
            </a:r>
          </a:p>
          <a:p>
            <a:pPr marL="0" indent="0">
              <a:buNone/>
            </a:pPr>
            <a:r>
              <a:rPr lang="en-GB" dirty="0"/>
              <a:t>"Belgian Congo- </a:t>
            </a:r>
            <a:r>
              <a:rPr lang="en-GB" dirty="0" err="1"/>
              <a:t>Alchetron</a:t>
            </a:r>
            <a:r>
              <a:rPr lang="en-GB" dirty="0"/>
              <a:t>, The Free Social </a:t>
            </a:r>
            <a:r>
              <a:rPr lang="en-GB" dirty="0" err="1"/>
              <a:t>Encyclopedia</a:t>
            </a:r>
            <a:r>
              <a:rPr lang="en-GB" dirty="0"/>
              <a:t>", </a:t>
            </a:r>
            <a:r>
              <a:rPr lang="en-GB" i="1" dirty="0" err="1"/>
              <a:t>Alchetron.Com</a:t>
            </a:r>
            <a:r>
              <a:rPr lang="en-GB" dirty="0"/>
              <a:t>, 2018 &lt;https://alchetron.com/Belgian-Congo#-&gt; [Accessed 24 Jan. 2018]. Hurst, Grant, "Edward Said Archives - The Casual Historian", </a:t>
            </a:r>
            <a:r>
              <a:rPr lang="en-GB" i="1" dirty="0"/>
              <a:t>The Casual Historian</a:t>
            </a:r>
            <a:r>
              <a:rPr lang="en-GB" dirty="0"/>
              <a:t>, 2018 &lt;http://casualhistorian.com/tag/edward-said/&gt; [24 January 2018]</a:t>
            </a:r>
          </a:p>
          <a:p>
            <a:pPr marL="0" indent="0">
              <a:buNone/>
            </a:pPr>
            <a:endParaRPr lang="en-GB" dirty="0"/>
          </a:p>
        </p:txBody>
      </p:sp>
    </p:spTree>
    <p:extLst>
      <p:ext uri="{BB962C8B-B14F-4D97-AF65-F5344CB8AC3E}">
        <p14:creationId xmlns:p14="http://schemas.microsoft.com/office/powerpoint/2010/main" val="23015909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342</TotalTime>
  <Words>1616</Words>
  <Application>Microsoft Office PowerPoint</Application>
  <PresentationFormat>Widescreen</PresentationFormat>
  <Paragraphs>71</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Empire and it’s historiographical debate</vt:lpstr>
      <vt:lpstr>Empire and imperialism</vt:lpstr>
      <vt:lpstr>Economic motives for colonialism in the 19th century </vt:lpstr>
      <vt:lpstr>Living under colonial rule</vt:lpstr>
      <vt:lpstr>Post colonialist thought</vt:lpstr>
      <vt:lpstr>Edward Said </vt:lpstr>
      <vt:lpstr>Bruce Gilley</vt:lpstr>
      <vt:lpstr>Controversy</vt:lpstr>
      <vt:lpstr>In defence of the article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Empire and it’s historiographical debate</dc:title>
  <dc:creator>daniel.j.rodgers@outlook.com</dc:creator>
  <cp:lastModifiedBy>daniel.j.rodgers@outlook.com</cp:lastModifiedBy>
  <cp:revision>17</cp:revision>
  <dcterms:created xsi:type="dcterms:W3CDTF">2018-01-29T09:29:56Z</dcterms:created>
  <dcterms:modified xsi:type="dcterms:W3CDTF">2018-01-31T00:12:24Z</dcterms:modified>
</cp:coreProperties>
</file>