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58" r:id="rId3"/>
    <p:sldId id="259" r:id="rId4"/>
    <p:sldId id="271" r:id="rId5"/>
    <p:sldId id="272" r:id="rId6"/>
    <p:sldId id="273" r:id="rId7"/>
    <p:sldId id="295" r:id="rId8"/>
    <p:sldId id="275" r:id="rId9"/>
    <p:sldId id="276" r:id="rId10"/>
    <p:sldId id="284" r:id="rId11"/>
    <p:sldId id="296" r:id="rId12"/>
    <p:sldId id="285" r:id="rId13"/>
    <p:sldId id="279" r:id="rId14"/>
    <p:sldId id="280" r:id="rId15"/>
    <p:sldId id="286" r:id="rId16"/>
    <p:sldId id="281" r:id="rId17"/>
    <p:sldId id="282" r:id="rId18"/>
    <p:sldId id="283" r:id="rId19"/>
    <p:sldId id="287" r:id="rId20"/>
    <p:sldId id="288" r:id="rId21"/>
    <p:sldId id="289" r:id="rId22"/>
    <p:sldId id="278" r:id="rId23"/>
    <p:sldId id="270" r:id="rId24"/>
    <p:sldId id="290" r:id="rId25"/>
    <p:sldId id="291"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21" autoAdjust="0"/>
  </p:normalViewPr>
  <p:slideViewPr>
    <p:cSldViewPr>
      <p:cViewPr varScale="1">
        <p:scale>
          <a:sx n="84" d="100"/>
          <a:sy n="84" d="100"/>
        </p:scale>
        <p:origin x="207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76E2CE9-2827-43B0-B25E-3A281430CC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eaLnBrk="1" hangingPunct="1"/>
            <a:fld id="{E1FB0312-2E2F-4077-81E3-CA5D424E9896}" type="slidenum">
              <a:rPr lang="en-GB" altLang="en-US" sz="1200" smtClean="0">
                <a:latin typeface="Arial" panose="020B0604020202020204" pitchFamily="34" charset="0"/>
              </a:rPr>
              <a:pPr eaLnBrk="1" hangingPunct="1"/>
              <a:t>3</a:t>
            </a:fld>
            <a:endParaRPr lang="en-GB" altLang="en-US" sz="1200">
              <a:latin typeface="Arial" panose="020B0604020202020204" pitchFamily="34" charset="0"/>
            </a:endParaRPr>
          </a:p>
        </p:txBody>
      </p:sp>
      <p:sp>
        <p:nvSpPr>
          <p:cNvPr id="8195" name="Rectangle 2">
            <a:extLst>
              <a:ext uri="{FF2B5EF4-FFF2-40B4-BE49-F238E27FC236}">
                <a16:creationId xmlns:a16="http://schemas.microsoft.com/office/drawing/2014/main" id="{458E4CF9-0552-4061-A9AB-A71E8FC900AA}"/>
              </a:ext>
            </a:extLst>
          </p:cNvPr>
          <p:cNvSpPr>
            <a:spLocks noGrp="1" noRot="1" noChangeAspect="1" noChangeArrowheads="1" noTextEdit="1"/>
          </p:cNvSpPr>
          <p:nvPr>
            <p:ph type="sldImg"/>
          </p:nvPr>
        </p:nvSpPr>
        <p:spPr>
          <a:xfrm>
            <a:off x="917575" y="744538"/>
            <a:ext cx="4962525" cy="3722687"/>
          </a:xfrm>
          <a:ln/>
        </p:spPr>
      </p:sp>
      <p:sp>
        <p:nvSpPr>
          <p:cNvPr id="8196" name="Rectangle 3">
            <a:extLst>
              <a:ext uri="{FF2B5EF4-FFF2-40B4-BE49-F238E27FC236}">
                <a16:creationId xmlns:a16="http://schemas.microsoft.com/office/drawing/2014/main" id="{879B7A53-F236-4F4D-A636-3871DD12DD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Explain what academic journals are, and try to show some examples of journal issues for students to browse.</a:t>
            </a:r>
          </a:p>
        </p:txBody>
      </p:sp>
    </p:spTree>
    <p:extLst>
      <p:ext uri="{BB962C8B-B14F-4D97-AF65-F5344CB8AC3E}">
        <p14:creationId xmlns:p14="http://schemas.microsoft.com/office/powerpoint/2010/main" val="3764251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16/11/2020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16/11/2020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16/11/2020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8403186"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8</a:t>
            </a:r>
          </a:p>
          <a:p>
            <a:pPr eaLnBrk="1" hangingPunct="1"/>
            <a:r>
              <a:rPr lang="en-GB" altLang="en-US" dirty="0">
                <a:solidFill>
                  <a:schemeClr val="accent2"/>
                </a:solidFill>
              </a:rPr>
              <a:t>(Lecture 1 of 2)</a:t>
            </a:r>
          </a:p>
          <a:p>
            <a:pPr eaLnBrk="1" hangingPunct="1"/>
            <a:endParaRPr lang="en-GB" altLang="en-US" dirty="0">
              <a:solidFill>
                <a:schemeClr val="accent2"/>
              </a:solidFill>
            </a:endParaRPr>
          </a:p>
          <a:p>
            <a:pPr eaLnBrk="1" hangingPunct="1"/>
            <a:r>
              <a:rPr lang="en-GB" altLang="en-US" sz="4800" b="1" dirty="0">
                <a:solidFill>
                  <a:srgbClr val="FFFF00"/>
                </a:solidFill>
                <a:latin typeface="Tahoma" panose="020B0604030504040204" pitchFamily="34" charset="0"/>
                <a:ea typeface="Tahoma" panose="020B0604030504040204" pitchFamily="34" charset="0"/>
                <a:cs typeface="Tahoma" panose="020B0604030504040204" pitchFamily="34" charset="0"/>
              </a:rPr>
              <a:t>Critical Literature Review</a:t>
            </a:r>
            <a:endParaRPr lang="en-GB" altLang="en-US" sz="4800"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9C460F-3B97-433E-AF14-B5756425B0FF}"/>
              </a:ext>
            </a:extLst>
          </p:cNvPr>
          <p:cNvSpPr>
            <a:spLocks noGrp="1" noChangeArrowheads="1"/>
          </p:cNvSpPr>
          <p:nvPr>
            <p:ph type="title"/>
          </p:nvPr>
        </p:nvSpPr>
        <p:spPr/>
        <p:txBody>
          <a:bodyPr/>
          <a:lstStyle/>
          <a:p>
            <a:pPr eaLnBrk="1" hangingPunct="1"/>
            <a:r>
              <a:rPr lang="en-GB" altLang="en-US" sz="4000" b="1" dirty="0">
                <a:solidFill>
                  <a:srgbClr val="000099"/>
                </a:solidFill>
                <a:latin typeface="Tahoma" panose="020B0604030504040204" pitchFamily="34" charset="0"/>
                <a:ea typeface="Tahoma" panose="020B0604030504040204" pitchFamily="34" charset="0"/>
                <a:cs typeface="Tahoma" panose="020B0604030504040204" pitchFamily="34" charset="0"/>
              </a:rPr>
              <a:t>Learning outcome:</a:t>
            </a:r>
          </a:p>
        </p:txBody>
      </p:sp>
      <p:sp>
        <p:nvSpPr>
          <p:cNvPr id="6147" name="Rectangle 3">
            <a:extLst>
              <a:ext uri="{FF2B5EF4-FFF2-40B4-BE49-F238E27FC236}">
                <a16:creationId xmlns:a16="http://schemas.microsoft.com/office/drawing/2014/main" id="{F8BD9130-358D-4FBE-B8CE-F0BA120EF6AE}"/>
              </a:ext>
            </a:extLst>
          </p:cNvPr>
          <p:cNvSpPr>
            <a:spLocks noGrp="1" noChangeArrowheads="1"/>
          </p:cNvSpPr>
          <p:nvPr>
            <p:ph type="body" idx="1"/>
          </p:nvPr>
        </p:nvSpPr>
        <p:spPr>
          <a:xfrm>
            <a:off x="395288" y="1916113"/>
            <a:ext cx="8229600" cy="4708525"/>
          </a:xfrm>
        </p:spPr>
        <p:txBody>
          <a:bodyPr>
            <a:normAutofit/>
          </a:bodyPr>
          <a:lstStyle/>
          <a:p>
            <a:pPr eaLnBrk="1" hangingPunct="1">
              <a:lnSpc>
                <a:spcPct val="80000"/>
              </a:lnSpc>
            </a:pPr>
            <a:r>
              <a:rPr lang="en-GB" altLang="en-US" sz="3200" dirty="0">
                <a:ea typeface="ＭＳ Ｐゴシック" panose="020B0600070205080204" pitchFamily="34" charset="-128"/>
              </a:rPr>
              <a:t>Understand how to write an effective literature review. </a:t>
            </a:r>
          </a:p>
          <a:p>
            <a:pPr eaLnBrk="1" hangingPunct="1">
              <a:lnSpc>
                <a:spcPct val="80000"/>
              </a:lnSpc>
            </a:pPr>
            <a:r>
              <a:rPr lang="en-GB" altLang="en-US" sz="3200" dirty="0">
                <a:ea typeface="ＭＳ Ｐゴシック" panose="020B0600070205080204" pitchFamily="34" charset="-128"/>
              </a:rPr>
              <a:t>To identify a number of tried and tested techniques of what to do, and what not to do, from sorting the material accessed during the search to writing up the analysis. </a:t>
            </a:r>
          </a:p>
        </p:txBody>
      </p:sp>
    </p:spTree>
    <p:extLst>
      <p:ext uri="{BB962C8B-B14F-4D97-AF65-F5344CB8AC3E}">
        <p14:creationId xmlns:p14="http://schemas.microsoft.com/office/powerpoint/2010/main" val="301318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1A9F5FD-E93E-40E6-B628-BC44A42867F8}"/>
              </a:ext>
            </a:extLst>
          </p:cNvPr>
          <p:cNvSpPr>
            <a:spLocks noGrp="1" noChangeArrowheads="1"/>
          </p:cNvSpPr>
          <p:nvPr>
            <p:ph type="title"/>
          </p:nvPr>
        </p:nvSpPr>
        <p:spPr>
          <a:xfrm>
            <a:off x="672427" y="188640"/>
            <a:ext cx="7772400" cy="515938"/>
          </a:xfrm>
        </p:spPr>
        <p:txBody>
          <a:bodyPr>
            <a:normAutofit fontScale="90000"/>
          </a:bodyPr>
          <a:lstStyle/>
          <a:p>
            <a:pPr eaLnBrk="1" hangingPunct="1"/>
            <a:r>
              <a:rPr lang="en-GB"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Types of literature</a:t>
            </a:r>
          </a:p>
        </p:txBody>
      </p:sp>
      <p:sp>
        <p:nvSpPr>
          <p:cNvPr id="7171" name="Rectangle 3">
            <a:extLst>
              <a:ext uri="{FF2B5EF4-FFF2-40B4-BE49-F238E27FC236}">
                <a16:creationId xmlns:a16="http://schemas.microsoft.com/office/drawing/2014/main" id="{3F6E3889-408F-4165-BEEC-54C7DF1A22E1}"/>
              </a:ext>
            </a:extLst>
          </p:cNvPr>
          <p:cNvSpPr>
            <a:spLocks noGrp="1" noChangeArrowheads="1"/>
          </p:cNvSpPr>
          <p:nvPr>
            <p:ph type="body" idx="1"/>
          </p:nvPr>
        </p:nvSpPr>
        <p:spPr>
          <a:xfrm>
            <a:off x="395286" y="704578"/>
            <a:ext cx="8326681" cy="4596630"/>
          </a:xfrm>
        </p:spPr>
        <p:txBody>
          <a:bodyPr>
            <a:normAutofit fontScale="92500" lnSpcReduction="20000"/>
          </a:bodyPr>
          <a:lstStyle/>
          <a:p>
            <a:pPr marL="0" indent="0" eaLnBrk="1" hangingPunct="1">
              <a:buNone/>
            </a:pPr>
            <a:r>
              <a:rPr lang="en-GB" altLang="en-US" sz="3200" dirty="0">
                <a:solidFill>
                  <a:srgbClr val="FF0000"/>
                </a:solidFill>
                <a:ea typeface="ＭＳ Ｐゴシック" panose="020B0600070205080204" pitchFamily="34" charset="-128"/>
              </a:rPr>
              <a:t>Hart (2001) deﬁnes of an academic literature review as:</a:t>
            </a:r>
          </a:p>
          <a:p>
            <a:pPr marL="0" indent="0" eaLnBrk="1" hangingPunct="1">
              <a:buNone/>
            </a:pPr>
            <a:r>
              <a:rPr lang="en-GB" altLang="en-US" sz="3200" dirty="0">
                <a:ea typeface="ＭＳ Ｐゴシック" panose="020B0600070205080204" pitchFamily="34" charset="-128"/>
              </a:rPr>
              <a:t>The selection of available documents (both published and unpublished) on the topic, which contain information, ideas, data and evidence written from a particular standpoint to fulﬁl certain aims or express certain views on the nature of the topic and how it is to be investigated, and the effective evaluation of these documents in relation to the research being proposed (Hart, 2001, p. 13).</a:t>
            </a:r>
          </a:p>
          <a:p>
            <a:pPr eaLnBrk="1" hangingPunct="1"/>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2804205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82E0CA5-F09B-47C2-BDCC-5CAF48DFE75E}"/>
              </a:ext>
            </a:extLst>
          </p:cNvPr>
          <p:cNvSpPr>
            <a:spLocks noGrp="1"/>
          </p:cNvSpPr>
          <p:nvPr>
            <p:ph type="title"/>
          </p:nvPr>
        </p:nvSpPr>
        <p:spPr>
          <a:xfrm>
            <a:off x="683528" y="174625"/>
            <a:ext cx="7772400" cy="587375"/>
          </a:xfrm>
        </p:spPr>
        <p:txBody>
          <a:bodyPr/>
          <a:lstStyle/>
          <a:p>
            <a:r>
              <a:rPr lang="en-GB" altLang="en-US" b="1" dirty="0">
                <a:solidFill>
                  <a:srgbClr val="011893"/>
                </a:solidFill>
                <a:ea typeface="ＭＳ Ｐゴシック" panose="020B0600070205080204" pitchFamily="34" charset="-128"/>
              </a:rPr>
              <a:t>So,</a:t>
            </a:r>
          </a:p>
        </p:txBody>
      </p:sp>
      <p:sp>
        <p:nvSpPr>
          <p:cNvPr id="9219" name="Content Placeholder 2">
            <a:extLst>
              <a:ext uri="{FF2B5EF4-FFF2-40B4-BE49-F238E27FC236}">
                <a16:creationId xmlns:a16="http://schemas.microsoft.com/office/drawing/2014/main" id="{9A21CCFF-3C8D-4EB9-A91B-D7B05E554003}"/>
              </a:ext>
            </a:extLst>
          </p:cNvPr>
          <p:cNvSpPr>
            <a:spLocks noGrp="1"/>
          </p:cNvSpPr>
          <p:nvPr>
            <p:ph idx="1"/>
          </p:nvPr>
        </p:nvSpPr>
        <p:spPr>
          <a:xfrm>
            <a:off x="323528" y="836712"/>
            <a:ext cx="8132400" cy="4538662"/>
          </a:xfrm>
        </p:spPr>
        <p:txBody>
          <a:bodyPr/>
          <a:lstStyle/>
          <a:p>
            <a:r>
              <a:rPr lang="en-GB" altLang="en-US" sz="3600" dirty="0">
                <a:ea typeface="ＭＳ Ｐゴシック" panose="020B0600070205080204" pitchFamily="34" charset="-128"/>
              </a:rPr>
              <a:t>A literature review is a narrative account of information that is already currently available, accessible and published, which may be written from a number of differing paradigms or perspectives, depending on the standpoint of the writer.</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204554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4AA2184-A7F9-4071-9AC9-E4968E42CFD6}"/>
              </a:ext>
            </a:extLst>
          </p:cNvPr>
          <p:cNvSpPr>
            <a:spLocks noGrp="1"/>
          </p:cNvSpPr>
          <p:nvPr>
            <p:ph type="title"/>
          </p:nvPr>
        </p:nvSpPr>
        <p:spPr/>
        <p:txBody>
          <a:bodyPr/>
          <a:lstStyle/>
          <a:p>
            <a:r>
              <a:rPr lang="en-GB"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As a researcher….</a:t>
            </a:r>
          </a:p>
        </p:txBody>
      </p:sp>
      <p:sp>
        <p:nvSpPr>
          <p:cNvPr id="10243" name="Content Placeholder 2">
            <a:extLst>
              <a:ext uri="{FF2B5EF4-FFF2-40B4-BE49-F238E27FC236}">
                <a16:creationId xmlns:a16="http://schemas.microsoft.com/office/drawing/2014/main" id="{3322757A-0319-41CB-9208-6A38761867A9}"/>
              </a:ext>
            </a:extLst>
          </p:cNvPr>
          <p:cNvSpPr>
            <a:spLocks noGrp="1"/>
          </p:cNvSpPr>
          <p:nvPr>
            <p:ph idx="1"/>
          </p:nvPr>
        </p:nvSpPr>
        <p:spPr/>
        <p:txBody>
          <a:bodyPr>
            <a:normAutofit/>
          </a:bodyPr>
          <a:lstStyle/>
          <a:p>
            <a:r>
              <a:rPr lang="en-GB" altLang="en-US" sz="3600" dirty="0">
                <a:ea typeface="ＭＳ Ｐゴシック" panose="020B0600070205080204" pitchFamily="34" charset="-128"/>
              </a:rPr>
              <a:t>What you add is an effective, analytical, original assessment of previously published information.</a:t>
            </a:r>
          </a:p>
          <a:p>
            <a:r>
              <a:rPr lang="en-GB" altLang="en-US" sz="3600" dirty="0">
                <a:ea typeface="ＭＳ Ｐゴシック" panose="020B0600070205080204" pitchFamily="34" charset="-128"/>
              </a:rPr>
              <a:t>The aim of doing a literature review is to ﬁnd out what is already known about a speciﬁc topic.</a:t>
            </a:r>
          </a:p>
        </p:txBody>
      </p:sp>
    </p:spTree>
    <p:extLst>
      <p:ext uri="{BB962C8B-B14F-4D97-AF65-F5344CB8AC3E}">
        <p14:creationId xmlns:p14="http://schemas.microsoft.com/office/powerpoint/2010/main" val="789888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6DC800D-FB41-495D-87DE-FAFF918F8F32}"/>
              </a:ext>
            </a:extLst>
          </p:cNvPr>
          <p:cNvSpPr>
            <a:spLocks noGrp="1"/>
          </p:cNvSpPr>
          <p:nvPr>
            <p:ph type="title"/>
          </p:nvPr>
        </p:nvSpPr>
        <p:spPr>
          <a:xfrm>
            <a:off x="323528" y="769267"/>
            <a:ext cx="8229600" cy="1143000"/>
          </a:xfrm>
        </p:spPr>
        <p:txBody>
          <a:bodyPr>
            <a:normAutofit fontScale="90000"/>
          </a:bodyPr>
          <a:lstStyle/>
          <a:p>
            <a:r>
              <a:rPr lang="en-GB" altLang="en-US" b="1" dirty="0">
                <a:solidFill>
                  <a:srgbClr val="011893"/>
                </a:solidFill>
                <a:ea typeface="ＭＳ Ｐゴシック" panose="020B0600070205080204" pitchFamily="34" charset="-128"/>
              </a:rPr>
              <a:t>The objectives of a literature review may therefore be:</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p:txBody>
      </p:sp>
      <p:sp>
        <p:nvSpPr>
          <p:cNvPr id="11267" name="Content Placeholder 2">
            <a:extLst>
              <a:ext uri="{FF2B5EF4-FFF2-40B4-BE49-F238E27FC236}">
                <a16:creationId xmlns:a16="http://schemas.microsoft.com/office/drawing/2014/main" id="{9A61D5E4-EFED-417C-A356-2FF2C40B9295}"/>
              </a:ext>
            </a:extLst>
          </p:cNvPr>
          <p:cNvSpPr>
            <a:spLocks noGrp="1"/>
          </p:cNvSpPr>
          <p:nvPr>
            <p:ph idx="1"/>
          </p:nvPr>
        </p:nvSpPr>
        <p:spPr>
          <a:xfrm>
            <a:off x="323528" y="1912267"/>
            <a:ext cx="8229600" cy="3917032"/>
          </a:xfrm>
        </p:spPr>
        <p:txBody>
          <a:bodyPr/>
          <a:lstStyle/>
          <a:p>
            <a:r>
              <a:rPr lang="en-GB" altLang="en-US" dirty="0">
                <a:ea typeface="ＭＳ Ｐゴシック" panose="020B0600070205080204" pitchFamily="34" charset="-128"/>
              </a:rPr>
              <a:t>To summarise current knowledge. </a:t>
            </a:r>
          </a:p>
          <a:p>
            <a:r>
              <a:rPr lang="en-GB" altLang="en-US" dirty="0">
                <a:ea typeface="ＭＳ Ｐゴシック" panose="020B0600070205080204" pitchFamily="34" charset="-128"/>
              </a:rPr>
              <a:t>To generate and reﬁne your own research ideas.</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4274709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D24B2B4-5608-4DCE-B859-40BFCEFFA066}"/>
              </a:ext>
            </a:extLst>
          </p:cNvPr>
          <p:cNvSpPr>
            <a:spLocks noGrp="1"/>
          </p:cNvSpPr>
          <p:nvPr>
            <p:ph type="title"/>
          </p:nvPr>
        </p:nvSpPr>
        <p:spPr>
          <a:xfrm>
            <a:off x="685800" y="115888"/>
            <a:ext cx="7772400" cy="720725"/>
          </a:xfrm>
        </p:spPr>
        <p:txBody>
          <a:bodyPr/>
          <a:lstStyle/>
          <a:p>
            <a:r>
              <a:rPr lang="en-GB" altLang="en-US" b="1" dirty="0">
                <a:solidFill>
                  <a:srgbClr val="011893"/>
                </a:solidFill>
                <a:ea typeface="ＭＳ Ｐゴシック" panose="020B0600070205080204" pitchFamily="34" charset="-128"/>
              </a:rPr>
              <a:t>Above all,</a:t>
            </a:r>
          </a:p>
        </p:txBody>
      </p:sp>
      <p:sp>
        <p:nvSpPr>
          <p:cNvPr id="12291" name="Content Placeholder 2">
            <a:extLst>
              <a:ext uri="{FF2B5EF4-FFF2-40B4-BE49-F238E27FC236}">
                <a16:creationId xmlns:a16="http://schemas.microsoft.com/office/drawing/2014/main" id="{ADC5CC46-D389-4F27-A4BA-76089B09C714}"/>
              </a:ext>
            </a:extLst>
          </p:cNvPr>
          <p:cNvSpPr>
            <a:spLocks noGrp="1"/>
          </p:cNvSpPr>
          <p:nvPr>
            <p:ph idx="1"/>
          </p:nvPr>
        </p:nvSpPr>
        <p:spPr>
          <a:xfrm>
            <a:off x="107504" y="836613"/>
            <a:ext cx="9036496" cy="5040312"/>
          </a:xfrm>
        </p:spPr>
        <p:txBody>
          <a:bodyPr/>
          <a:lstStyle/>
          <a:p>
            <a:r>
              <a:rPr lang="en-GB" altLang="en-US" dirty="0">
                <a:ea typeface="ＭＳ Ｐゴシック" panose="020B0600070205080204" pitchFamily="34" charset="-128"/>
              </a:rPr>
              <a:t>To provide a critical review which demonstrates: </a:t>
            </a:r>
          </a:p>
          <a:p>
            <a:r>
              <a:rPr lang="en-GB" altLang="en-US" dirty="0">
                <a:ea typeface="ＭＳ Ｐゴシック" panose="020B0600070205080204" pitchFamily="34" charset="-128"/>
              </a:rPr>
              <a:t>awareness of the current state of knowledge in the subject area (description skills)</a:t>
            </a:r>
          </a:p>
          <a:p>
            <a:r>
              <a:rPr lang="en-GB" altLang="en-US" dirty="0">
                <a:ea typeface="ＭＳ Ｐゴシック" panose="020B0600070205080204" pitchFamily="34" charset="-128"/>
              </a:rPr>
              <a:t>A synthesis of resources showing the strengths and limitations, omissions and bias(critical skills);and</a:t>
            </a:r>
          </a:p>
          <a:p>
            <a:r>
              <a:rPr lang="en-GB" altLang="en-US" dirty="0">
                <a:ea typeface="ＭＳ Ｐゴシック" panose="020B0600070205080204" pitchFamily="34" charset="-128"/>
              </a:rPr>
              <a:t>how the research ﬁts into this wider context (analytical skills)</a:t>
            </a:r>
          </a:p>
        </p:txBody>
      </p:sp>
    </p:spTree>
    <p:extLst>
      <p:ext uri="{BB962C8B-B14F-4D97-AF65-F5344CB8AC3E}">
        <p14:creationId xmlns:p14="http://schemas.microsoft.com/office/powerpoint/2010/main" val="340782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9B09673-EE07-4BD8-8B53-80D66BE9E75F}"/>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To Begin</a:t>
            </a:r>
          </a:p>
        </p:txBody>
      </p:sp>
      <p:sp>
        <p:nvSpPr>
          <p:cNvPr id="13315" name="Content Placeholder 2">
            <a:extLst>
              <a:ext uri="{FF2B5EF4-FFF2-40B4-BE49-F238E27FC236}">
                <a16:creationId xmlns:a16="http://schemas.microsoft.com/office/drawing/2014/main" id="{7008D91F-B078-4605-99FB-B3EAD08D4A92}"/>
              </a:ext>
            </a:extLst>
          </p:cNvPr>
          <p:cNvSpPr>
            <a:spLocks noGrp="1"/>
          </p:cNvSpPr>
          <p:nvPr>
            <p:ph idx="1"/>
          </p:nvPr>
        </p:nvSpPr>
        <p:spPr>
          <a:xfrm>
            <a:off x="685800" y="1557338"/>
            <a:ext cx="7772400" cy="4538662"/>
          </a:xfrm>
        </p:spPr>
        <p:txBody>
          <a:bodyPr/>
          <a:lstStyle/>
          <a:p>
            <a:r>
              <a:rPr lang="en-GB" altLang="en-US">
                <a:ea typeface="ＭＳ Ｐゴシック" panose="020B0600070205080204" pitchFamily="34" charset="-128"/>
              </a:rPr>
              <a:t>When you are ready to start the analysis begin by reading two or three papers</a:t>
            </a:r>
          </a:p>
          <a:p>
            <a:r>
              <a:rPr lang="en-GB" altLang="en-US">
                <a:ea typeface="ＭＳ Ｐゴシック" panose="020B0600070205080204" pitchFamily="34" charset="-128"/>
              </a:rPr>
              <a:t>See what they have in common. </a:t>
            </a:r>
          </a:p>
          <a:p>
            <a:r>
              <a:rPr lang="en-GB" altLang="en-US">
                <a:ea typeface="ＭＳ Ｐゴシック" panose="020B0600070205080204" pitchFamily="34" charset="-128"/>
              </a:rPr>
              <a:t>Then note down, how do they differ?</a:t>
            </a:r>
          </a:p>
          <a:p>
            <a:r>
              <a:rPr lang="en-GB" altLang="en-US">
                <a:ea typeface="ＭＳ Ｐゴシック" panose="020B0600070205080204" pitchFamily="34" charset="-128"/>
              </a:rPr>
              <a:t>What is the same?</a:t>
            </a:r>
          </a:p>
        </p:txBody>
      </p:sp>
    </p:spTree>
    <p:extLst>
      <p:ext uri="{BB962C8B-B14F-4D97-AF65-F5344CB8AC3E}">
        <p14:creationId xmlns:p14="http://schemas.microsoft.com/office/powerpoint/2010/main" val="3472873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C42E2C4-C9DD-4929-940C-9E6815F92E4E}"/>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The key questions</a:t>
            </a:r>
          </a:p>
        </p:txBody>
      </p:sp>
      <p:sp>
        <p:nvSpPr>
          <p:cNvPr id="14339" name="Content Placeholder 2">
            <a:extLst>
              <a:ext uri="{FF2B5EF4-FFF2-40B4-BE49-F238E27FC236}">
                <a16:creationId xmlns:a16="http://schemas.microsoft.com/office/drawing/2014/main" id="{C3CC5D80-C3B7-46C3-A0B8-BE74512E850B}"/>
              </a:ext>
            </a:extLst>
          </p:cNvPr>
          <p:cNvSpPr>
            <a:spLocks noGrp="1"/>
          </p:cNvSpPr>
          <p:nvPr>
            <p:ph idx="1"/>
          </p:nvPr>
        </p:nvSpPr>
        <p:spPr/>
        <p:txBody>
          <a:bodyPr/>
          <a:lstStyle/>
          <a:p>
            <a:r>
              <a:rPr lang="en-GB" altLang="en-US">
                <a:ea typeface="ＭＳ Ｐゴシック" panose="020B0600070205080204" pitchFamily="34" charset="-128"/>
              </a:rPr>
              <a:t>The key questions can be used to assess the validity and relevance of a research article</a:t>
            </a:r>
          </a:p>
        </p:txBody>
      </p:sp>
    </p:spTree>
    <p:extLst>
      <p:ext uri="{BB962C8B-B14F-4D97-AF65-F5344CB8AC3E}">
        <p14:creationId xmlns:p14="http://schemas.microsoft.com/office/powerpoint/2010/main" val="2753840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309FA96-9089-4E84-9DDB-4CD19E92B80B}"/>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The abstract</a:t>
            </a:r>
          </a:p>
        </p:txBody>
      </p:sp>
      <p:sp>
        <p:nvSpPr>
          <p:cNvPr id="15363" name="Content Placeholder 2">
            <a:extLst>
              <a:ext uri="{FF2B5EF4-FFF2-40B4-BE49-F238E27FC236}">
                <a16:creationId xmlns:a16="http://schemas.microsoft.com/office/drawing/2014/main" id="{19839FC3-272A-4C9A-A28D-7030783501FB}"/>
              </a:ext>
            </a:extLst>
          </p:cNvPr>
          <p:cNvSpPr>
            <a:spLocks noGrp="1"/>
          </p:cNvSpPr>
          <p:nvPr>
            <p:ph idx="1"/>
          </p:nvPr>
        </p:nvSpPr>
        <p:spPr/>
        <p:txBody>
          <a:bodyPr/>
          <a:lstStyle/>
          <a:p>
            <a:r>
              <a:rPr lang="en-GB" altLang="en-US">
                <a:ea typeface="ＭＳ Ｐゴシック" panose="020B0600070205080204" pitchFamily="34" charset="-128"/>
              </a:rPr>
              <a:t>Is there an abstract?    </a:t>
            </a:r>
          </a:p>
          <a:p>
            <a:r>
              <a:rPr lang="en-GB" altLang="en-US">
                <a:ea typeface="ＭＳ Ｐゴシック" panose="020B0600070205080204" pitchFamily="34" charset="-128"/>
              </a:rPr>
              <a:t>Does it provide a concise overview of the research? </a:t>
            </a:r>
          </a:p>
          <a:p>
            <a:r>
              <a:rPr lang="en-GB" altLang="en-US">
                <a:ea typeface="ＭＳ Ｐゴシック" panose="020B0600070205080204" pitchFamily="34" charset="-128"/>
              </a:rPr>
              <a:t>Does it identify the research problem? </a:t>
            </a:r>
          </a:p>
          <a:p>
            <a:r>
              <a:rPr lang="en-GB" altLang="en-US">
                <a:ea typeface="ＭＳ Ｐゴシック" panose="020B0600070205080204" pitchFamily="34" charset="-128"/>
              </a:rPr>
              <a:t>Does it outline the methods used, main findings and recommendations? </a:t>
            </a:r>
          </a:p>
        </p:txBody>
      </p:sp>
    </p:spTree>
    <p:extLst>
      <p:ext uri="{BB962C8B-B14F-4D97-AF65-F5344CB8AC3E}">
        <p14:creationId xmlns:p14="http://schemas.microsoft.com/office/powerpoint/2010/main" val="246561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0872B61-3A49-4D97-9E48-0993C37470F4}"/>
              </a:ext>
            </a:extLst>
          </p:cNvPr>
          <p:cNvSpPr>
            <a:spLocks noGrp="1"/>
          </p:cNvSpPr>
          <p:nvPr>
            <p:ph type="title"/>
          </p:nvPr>
        </p:nvSpPr>
        <p:spPr>
          <a:xfrm>
            <a:off x="323850" y="188913"/>
            <a:ext cx="8134350" cy="936625"/>
          </a:xfrm>
        </p:spPr>
        <p:txBody>
          <a:bodyPr/>
          <a:lstStyle/>
          <a:p>
            <a:r>
              <a:rPr lang="en-GB" altLang="en-US" b="1" dirty="0">
                <a:solidFill>
                  <a:srgbClr val="011893"/>
                </a:solidFill>
                <a:ea typeface="ＭＳ Ｐゴシック" panose="020B0600070205080204" pitchFamily="34" charset="-128"/>
              </a:rPr>
              <a:t>Is the study’s research question relevant?</a:t>
            </a:r>
          </a:p>
        </p:txBody>
      </p:sp>
      <p:sp>
        <p:nvSpPr>
          <p:cNvPr id="16387" name="Content Placeholder 2">
            <a:extLst>
              <a:ext uri="{FF2B5EF4-FFF2-40B4-BE49-F238E27FC236}">
                <a16:creationId xmlns:a16="http://schemas.microsoft.com/office/drawing/2014/main" id="{14B91BDE-D426-4E72-B6E7-30DF5BBE8DA7}"/>
              </a:ext>
            </a:extLst>
          </p:cNvPr>
          <p:cNvSpPr>
            <a:spLocks noGrp="1"/>
          </p:cNvSpPr>
          <p:nvPr>
            <p:ph idx="1"/>
          </p:nvPr>
        </p:nvSpPr>
        <p:spPr>
          <a:xfrm>
            <a:off x="323850" y="1341438"/>
            <a:ext cx="8134350" cy="4754562"/>
          </a:xfrm>
        </p:spPr>
        <p:txBody>
          <a:bodyPr/>
          <a:lstStyle/>
          <a:p>
            <a:r>
              <a:rPr lang="en-GB" altLang="en-US" sz="2400">
                <a:ea typeface="ＭＳ Ｐゴシック" panose="020B0600070205080204" pitchFamily="34" charset="-128"/>
              </a:rPr>
              <a:t>Even if a study is of the highest methodological rigor, it is of little value unless it addresses an important topic and adds to what is already known about that subject.</a:t>
            </a:r>
          </a:p>
          <a:p>
            <a:r>
              <a:rPr lang="en-GB" altLang="en-US" sz="2400">
                <a:ea typeface="ＭＳ Ｐゴシック" panose="020B0600070205080204" pitchFamily="34" charset="-128"/>
              </a:rPr>
              <a:t>The assessment of whether the research question is relevant is inevitably based on subjective opinion, as what might be crucial to some will be irrelevant to others.</a:t>
            </a:r>
          </a:p>
          <a:p>
            <a:r>
              <a:rPr lang="en-GB" altLang="en-US" sz="2400">
                <a:ea typeface="ＭＳ Ｐゴシック" panose="020B0600070205080204" pitchFamily="34" charset="-128"/>
              </a:rPr>
              <a:t> Nonetheless, the first question to ask of any research article is whether its topic is relevant to one’s own field of work.</a:t>
            </a:r>
            <a:endParaRPr lang="en-GB" altLang="en-US">
              <a:ea typeface="ＭＳ Ｐゴシック" panose="020B0600070205080204" pitchFamily="34" charset="-128"/>
            </a:endParaRPr>
          </a:p>
        </p:txBody>
      </p:sp>
    </p:spTree>
    <p:extLst>
      <p:ext uri="{BB962C8B-B14F-4D97-AF65-F5344CB8AC3E}">
        <p14:creationId xmlns:p14="http://schemas.microsoft.com/office/powerpoint/2010/main" val="2278915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79F991E-04E0-49F0-A2BC-CF8A15ECA1DC}"/>
              </a:ext>
            </a:extLst>
          </p:cNvPr>
          <p:cNvSpPr>
            <a:spLocks noGrp="1"/>
          </p:cNvSpPr>
          <p:nvPr>
            <p:ph type="title"/>
          </p:nvPr>
        </p:nvSpPr>
        <p:spPr>
          <a:xfrm>
            <a:off x="340658" y="188640"/>
            <a:ext cx="7772400" cy="803275"/>
          </a:xfrm>
        </p:spPr>
        <p:txBody>
          <a:bodyPr/>
          <a:lstStyle/>
          <a:p>
            <a:r>
              <a:rPr lang="en-GB" altLang="en-US" b="1" dirty="0">
                <a:solidFill>
                  <a:srgbClr val="011893"/>
                </a:solidFill>
                <a:ea typeface="ＭＳ Ｐゴシック" panose="020B0600070205080204" pitchFamily="34" charset="-128"/>
              </a:rPr>
              <a:t>The literature</a:t>
            </a:r>
          </a:p>
        </p:txBody>
      </p:sp>
      <p:sp>
        <p:nvSpPr>
          <p:cNvPr id="17411" name="Content Placeholder 2">
            <a:extLst>
              <a:ext uri="{FF2B5EF4-FFF2-40B4-BE49-F238E27FC236}">
                <a16:creationId xmlns:a16="http://schemas.microsoft.com/office/drawing/2014/main" id="{34C82532-E848-4F04-9653-69ABF7F79A1A}"/>
              </a:ext>
            </a:extLst>
          </p:cNvPr>
          <p:cNvSpPr>
            <a:spLocks noGrp="1"/>
          </p:cNvSpPr>
          <p:nvPr>
            <p:ph idx="1"/>
          </p:nvPr>
        </p:nvSpPr>
        <p:spPr>
          <a:xfrm>
            <a:off x="161925" y="980515"/>
            <a:ext cx="8820150" cy="4827587"/>
          </a:xfrm>
        </p:spPr>
        <p:txBody>
          <a:bodyPr/>
          <a:lstStyle/>
          <a:p>
            <a:r>
              <a:rPr lang="en-GB" altLang="en-US" sz="2800" dirty="0">
                <a:ea typeface="ＭＳ Ｐゴシック" panose="020B0600070205080204" pitchFamily="34" charset="-128"/>
              </a:rPr>
              <a:t>Is the problem clearly identified?</a:t>
            </a:r>
          </a:p>
          <a:p>
            <a:r>
              <a:rPr lang="en-GB" altLang="en-US" sz="2800" dirty="0">
                <a:ea typeface="ＭＳ Ｐゴシック" panose="020B0600070205080204" pitchFamily="34" charset="-128"/>
              </a:rPr>
              <a:t>Is a rationale given for the research?</a:t>
            </a:r>
          </a:p>
          <a:p>
            <a:r>
              <a:rPr lang="en-GB" altLang="en-US" sz="2800" dirty="0">
                <a:ea typeface="ＭＳ Ｐゴシック" panose="020B0600070205080204" pitchFamily="34" charset="-128"/>
              </a:rPr>
              <a:t>Is the literature up to date?</a:t>
            </a:r>
          </a:p>
          <a:p>
            <a:r>
              <a:rPr lang="en-GB" altLang="en-US" sz="2800" dirty="0">
                <a:ea typeface="ＭＳ Ｐゴシック" panose="020B0600070205080204" pitchFamily="34" charset="-128"/>
              </a:rPr>
              <a:t>Is the literature relevant to the research?</a:t>
            </a:r>
          </a:p>
          <a:p>
            <a:r>
              <a:rPr lang="en-GB" altLang="en-US" sz="2800" dirty="0">
                <a:ea typeface="ＭＳ Ｐゴシック" panose="020B0600070205080204" pitchFamily="34" charset="-128"/>
              </a:rPr>
              <a:t>Does the literature present a balanced view?    </a:t>
            </a:r>
          </a:p>
          <a:p>
            <a:r>
              <a:rPr lang="en-GB" altLang="en-US" sz="2800" dirty="0">
                <a:ea typeface="ＭＳ Ｐゴシック" panose="020B0600070205080204" pitchFamily="34" charset="-128"/>
              </a:rPr>
              <a:t>Does the literature identify a need for the research proposed? </a:t>
            </a:r>
          </a:p>
          <a:p>
            <a:r>
              <a:rPr lang="en-GB" altLang="en-US" sz="2800" dirty="0">
                <a:ea typeface="ＭＳ Ｐゴシック" panose="020B0600070205080204" pitchFamily="34" charset="-128"/>
              </a:rPr>
              <a:t>Are there any gaps in the topics of the literature reviewed? </a:t>
            </a: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4115330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1D6C889-9358-465B-8AF6-3AC0C8E58A5E}"/>
              </a:ext>
            </a:extLst>
          </p:cNvPr>
          <p:cNvSpPr>
            <a:spLocks noGrp="1"/>
          </p:cNvSpPr>
          <p:nvPr>
            <p:ph type="title"/>
          </p:nvPr>
        </p:nvSpPr>
        <p:spPr>
          <a:xfrm>
            <a:off x="395288" y="115888"/>
            <a:ext cx="8569325" cy="1441450"/>
          </a:xfrm>
        </p:spPr>
        <p:txBody>
          <a:bodyPr/>
          <a:lstStyle/>
          <a:p>
            <a:r>
              <a:rPr lang="en-GB" altLang="en-US" sz="3600" b="1" dirty="0">
                <a:solidFill>
                  <a:srgbClr val="011893"/>
                </a:solidFill>
                <a:ea typeface="ＭＳ Ｐゴシック" panose="020B0600070205080204" pitchFamily="34" charset="-128"/>
              </a:rPr>
              <a:t>What type of research question does  the study pose?</a:t>
            </a:r>
          </a:p>
        </p:txBody>
      </p:sp>
      <p:sp>
        <p:nvSpPr>
          <p:cNvPr id="18435" name="Content Placeholder 2">
            <a:extLst>
              <a:ext uri="{FF2B5EF4-FFF2-40B4-BE49-F238E27FC236}">
                <a16:creationId xmlns:a16="http://schemas.microsoft.com/office/drawing/2014/main" id="{0B53CE4C-9BDE-430C-89D9-ECA3DCAAAC38}"/>
              </a:ext>
            </a:extLst>
          </p:cNvPr>
          <p:cNvSpPr>
            <a:spLocks noGrp="1"/>
          </p:cNvSpPr>
          <p:nvPr>
            <p:ph idx="1"/>
          </p:nvPr>
        </p:nvSpPr>
        <p:spPr>
          <a:xfrm>
            <a:off x="395288" y="1700213"/>
            <a:ext cx="8062912" cy="4395787"/>
          </a:xfrm>
        </p:spPr>
        <p:txBody>
          <a:bodyPr/>
          <a:lstStyle/>
          <a:p>
            <a:r>
              <a:rPr lang="en-GB" altLang="en-US">
                <a:ea typeface="ＭＳ Ｐゴシック" panose="020B0600070205080204" pitchFamily="34" charset="-128"/>
              </a:rPr>
              <a:t>The most fundamental task of critical appraisal is to identify the specific research question that an article addresses, as this process will determine the optimal study design and have a major bearing on the importance and relevance of the findings.</a:t>
            </a:r>
          </a:p>
        </p:txBody>
      </p:sp>
    </p:spTree>
    <p:extLst>
      <p:ext uri="{BB962C8B-B14F-4D97-AF65-F5344CB8AC3E}">
        <p14:creationId xmlns:p14="http://schemas.microsoft.com/office/powerpoint/2010/main" val="759477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534BB0C-FC6C-4B0B-8493-C4C21FDF9FE6}"/>
              </a:ext>
            </a:extLst>
          </p:cNvPr>
          <p:cNvSpPr>
            <a:spLocks noGrp="1"/>
          </p:cNvSpPr>
          <p:nvPr>
            <p:ph type="title"/>
          </p:nvPr>
        </p:nvSpPr>
        <p:spPr>
          <a:xfrm>
            <a:off x="685800" y="188913"/>
            <a:ext cx="7772400" cy="863600"/>
          </a:xfrm>
        </p:spPr>
        <p:txBody>
          <a:bodyPr>
            <a:normAutofit fontScale="90000"/>
          </a:bodyPr>
          <a:lstStyle/>
          <a:p>
            <a:r>
              <a:rPr lang="en-GB" altLang="en-US" sz="4000" b="1" dirty="0">
                <a:solidFill>
                  <a:srgbClr val="011893"/>
                </a:solidFill>
                <a:ea typeface="ＭＳ Ｐゴシック" panose="020B0600070205080204" pitchFamily="34" charset="-128"/>
              </a:rPr>
              <a:t>Was the study design appropriate  for the research question?</a:t>
            </a:r>
          </a:p>
        </p:txBody>
      </p:sp>
      <p:sp>
        <p:nvSpPr>
          <p:cNvPr id="19459" name="Content Placeholder 2">
            <a:extLst>
              <a:ext uri="{FF2B5EF4-FFF2-40B4-BE49-F238E27FC236}">
                <a16:creationId xmlns:a16="http://schemas.microsoft.com/office/drawing/2014/main" id="{F787ECB1-0C0F-4F36-9A9D-3431C0C2C7E2}"/>
              </a:ext>
            </a:extLst>
          </p:cNvPr>
          <p:cNvSpPr>
            <a:spLocks noGrp="1"/>
          </p:cNvSpPr>
          <p:nvPr>
            <p:ph idx="1"/>
          </p:nvPr>
        </p:nvSpPr>
        <p:spPr>
          <a:xfrm>
            <a:off x="685800" y="1484313"/>
            <a:ext cx="7772400" cy="4611687"/>
          </a:xfrm>
        </p:spPr>
        <p:txBody>
          <a:bodyPr/>
          <a:lstStyle/>
          <a:p>
            <a:r>
              <a:rPr lang="en-GB" altLang="en-US">
                <a:ea typeface="ＭＳ Ｐゴシック" panose="020B0600070205080204" pitchFamily="34" charset="-128"/>
              </a:rPr>
              <a:t>It could be that an ethnography rather than interviews, are the most appropriate study design for research questions. </a:t>
            </a:r>
          </a:p>
          <a:p>
            <a:r>
              <a:rPr lang="en-GB" altLang="en-US">
                <a:ea typeface="ＭＳ Ｐゴシック" panose="020B0600070205080204" pitchFamily="34" charset="-128"/>
              </a:rPr>
              <a:t>The design should be appropriate, however this is subjective. </a:t>
            </a:r>
          </a:p>
        </p:txBody>
      </p:sp>
    </p:spTree>
    <p:extLst>
      <p:ext uri="{BB962C8B-B14F-4D97-AF65-F5344CB8AC3E}">
        <p14:creationId xmlns:p14="http://schemas.microsoft.com/office/powerpoint/2010/main" val="318497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6F240D3-BB40-4316-BB3F-0BA7A7905F51}"/>
              </a:ext>
            </a:extLst>
          </p:cNvPr>
          <p:cNvSpPr>
            <a:spLocks noGrp="1"/>
          </p:cNvSpPr>
          <p:nvPr>
            <p:ph type="title"/>
          </p:nvPr>
        </p:nvSpPr>
        <p:spPr>
          <a:xfrm>
            <a:off x="467544" y="188640"/>
            <a:ext cx="7772400" cy="731838"/>
          </a:xfrm>
        </p:spPr>
        <p:txBody>
          <a:bodyPr/>
          <a:lstStyle/>
          <a:p>
            <a:r>
              <a:rPr lang="en-GB" altLang="en-US" b="1" dirty="0">
                <a:solidFill>
                  <a:srgbClr val="011893"/>
                </a:solidFill>
                <a:ea typeface="ＭＳ Ｐゴシック" panose="020B0600070205080204" pitchFamily="34" charset="-128"/>
              </a:rPr>
              <a:t>The Methodology</a:t>
            </a:r>
          </a:p>
        </p:txBody>
      </p:sp>
      <p:sp>
        <p:nvSpPr>
          <p:cNvPr id="20483" name="Content Placeholder 2">
            <a:extLst>
              <a:ext uri="{FF2B5EF4-FFF2-40B4-BE49-F238E27FC236}">
                <a16:creationId xmlns:a16="http://schemas.microsoft.com/office/drawing/2014/main" id="{1C69D542-34B3-4215-A9BF-64A798D232D1}"/>
              </a:ext>
            </a:extLst>
          </p:cNvPr>
          <p:cNvSpPr>
            <a:spLocks noGrp="1"/>
          </p:cNvSpPr>
          <p:nvPr>
            <p:ph idx="1"/>
          </p:nvPr>
        </p:nvSpPr>
        <p:spPr>
          <a:xfrm>
            <a:off x="179512" y="920478"/>
            <a:ext cx="8784976" cy="4754562"/>
          </a:xfrm>
        </p:spPr>
        <p:txBody>
          <a:bodyPr/>
          <a:lstStyle/>
          <a:p>
            <a:r>
              <a:rPr lang="en-GB" altLang="en-US" sz="2800" dirty="0">
                <a:ea typeface="ＭＳ Ｐゴシック" panose="020B0600070205080204" pitchFamily="34" charset="-128"/>
              </a:rPr>
              <a:t>Are the methods consistent with qualitative </a:t>
            </a:r>
            <a:r>
              <a:rPr lang="en-GB" altLang="en-US" sz="2800" b="1" dirty="0">
                <a:solidFill>
                  <a:srgbClr val="FF0000"/>
                </a:solidFill>
                <a:ea typeface="ＭＳ Ｐゴシック" panose="020B0600070205080204" pitchFamily="34" charset="-128"/>
              </a:rPr>
              <a:t>OR</a:t>
            </a:r>
            <a:r>
              <a:rPr lang="en-GB" altLang="en-US" sz="2800" dirty="0">
                <a:ea typeface="ＭＳ Ｐゴシック" panose="020B0600070205080204" pitchFamily="34" charset="-128"/>
              </a:rPr>
              <a:t> quantitative </a:t>
            </a:r>
            <a:r>
              <a:rPr lang="en-GB" altLang="en-US" sz="2800" b="1" dirty="0">
                <a:solidFill>
                  <a:srgbClr val="FF0000"/>
                </a:solidFill>
                <a:ea typeface="ＭＳ Ｐゴシック" panose="020B0600070205080204" pitchFamily="34" charset="-128"/>
              </a:rPr>
              <a:t>OR </a:t>
            </a:r>
            <a:r>
              <a:rPr lang="en-GB" altLang="en-US" sz="2800" dirty="0">
                <a:ea typeface="ＭＳ Ｐゴシック" panose="020B0600070205080204" pitchFamily="34" charset="-128"/>
              </a:rPr>
              <a:t>both (mixed) research? </a:t>
            </a:r>
          </a:p>
          <a:p>
            <a:r>
              <a:rPr lang="en-GB" altLang="en-US" sz="2800" dirty="0">
                <a:ea typeface="ＭＳ Ｐゴシック" panose="020B0600070205080204" pitchFamily="34" charset="-128"/>
              </a:rPr>
              <a:t>Is the approach clearly stated?</a:t>
            </a:r>
          </a:p>
          <a:p>
            <a:r>
              <a:rPr lang="en-GB" altLang="en-US" sz="2800" dirty="0">
                <a:ea typeface="ＭＳ Ｐゴシック" panose="020B0600070205080204" pitchFamily="34" charset="-128"/>
              </a:rPr>
              <a:t>Are the methods clearly explained and justified?     Are important details provided, so that the research could be replicated by someone else?  </a:t>
            </a:r>
          </a:p>
          <a:p>
            <a:r>
              <a:rPr lang="en-GB" altLang="en-US" sz="2800" dirty="0">
                <a:ea typeface="ＭＳ Ｐゴシック" panose="020B0600070205080204" pitchFamily="34" charset="-128"/>
              </a:rPr>
              <a:t>Are details of data collection clearly described and justified? </a:t>
            </a:r>
          </a:p>
          <a:p>
            <a:r>
              <a:rPr lang="en-GB" altLang="en-US" sz="2800" dirty="0">
                <a:ea typeface="ＭＳ Ｐゴシック" panose="020B0600070205080204" pitchFamily="34" charset="-128"/>
              </a:rPr>
              <a:t>Are any ethical considerations described and explained?</a:t>
            </a:r>
          </a:p>
        </p:txBody>
      </p:sp>
    </p:spTree>
    <p:extLst>
      <p:ext uri="{BB962C8B-B14F-4D97-AF65-F5344CB8AC3E}">
        <p14:creationId xmlns:p14="http://schemas.microsoft.com/office/powerpoint/2010/main" val="476519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4C4A475-05D0-45A7-9AB6-B597A69A4727}"/>
              </a:ext>
            </a:extLst>
          </p:cNvPr>
          <p:cNvSpPr>
            <a:spLocks noGrp="1"/>
          </p:cNvSpPr>
          <p:nvPr>
            <p:ph type="title"/>
          </p:nvPr>
        </p:nvSpPr>
        <p:spPr>
          <a:xfrm>
            <a:off x="685800" y="188913"/>
            <a:ext cx="7772400" cy="1295400"/>
          </a:xfrm>
        </p:spPr>
        <p:txBody>
          <a:bodyPr/>
          <a:lstStyle/>
          <a:p>
            <a:r>
              <a:rPr lang="en-GB" altLang="en-US" sz="3600" b="1" dirty="0">
                <a:solidFill>
                  <a:srgbClr val="011893"/>
                </a:solidFill>
                <a:ea typeface="ＭＳ Ｐゴシック" panose="020B0600070205080204" pitchFamily="34" charset="-128"/>
              </a:rPr>
              <a:t>Did the study methods address the key potential sources of bias?</a:t>
            </a:r>
          </a:p>
        </p:txBody>
      </p:sp>
      <p:sp>
        <p:nvSpPr>
          <p:cNvPr id="21507" name="Content Placeholder 2">
            <a:extLst>
              <a:ext uri="{FF2B5EF4-FFF2-40B4-BE49-F238E27FC236}">
                <a16:creationId xmlns:a16="http://schemas.microsoft.com/office/drawing/2014/main" id="{17E77DB8-F146-44F2-9696-3B890F7601E7}"/>
              </a:ext>
            </a:extLst>
          </p:cNvPr>
          <p:cNvSpPr>
            <a:spLocks noGrp="1"/>
          </p:cNvSpPr>
          <p:nvPr>
            <p:ph idx="1"/>
          </p:nvPr>
        </p:nvSpPr>
        <p:spPr>
          <a:xfrm>
            <a:off x="685800" y="1484313"/>
            <a:ext cx="7772400" cy="4611687"/>
          </a:xfrm>
        </p:spPr>
        <p:txBody>
          <a:bodyPr/>
          <a:lstStyle/>
          <a:p>
            <a:r>
              <a:rPr lang="en-GB" altLang="en-US" sz="2800">
                <a:ea typeface="ＭＳ Ｐゴシック" panose="020B0600070205080204" pitchFamily="34" charset="-128"/>
              </a:rPr>
              <a:t>The presence of bias does not imply a preconception on the part of the researcher, but rather means that the results of a study have deviated from the truth.</a:t>
            </a:r>
          </a:p>
          <a:p>
            <a:r>
              <a:rPr lang="en-GB" altLang="en-US" sz="2800">
                <a:ea typeface="ＭＳ Ｐゴシック" panose="020B0600070205080204" pitchFamily="34" charset="-128"/>
              </a:rPr>
              <a:t>Bias can be attributed to chance (e.g. a random error) or to the study methods (systematic bias).</a:t>
            </a:r>
          </a:p>
        </p:txBody>
      </p:sp>
    </p:spTree>
    <p:extLst>
      <p:ext uri="{BB962C8B-B14F-4D97-AF65-F5344CB8AC3E}">
        <p14:creationId xmlns:p14="http://schemas.microsoft.com/office/powerpoint/2010/main" val="4157189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D35AF8A-BC19-447E-B03E-91016633A26E}"/>
              </a:ext>
            </a:extLst>
          </p:cNvPr>
          <p:cNvSpPr>
            <a:spLocks noGrp="1"/>
          </p:cNvSpPr>
          <p:nvPr>
            <p:ph type="title"/>
          </p:nvPr>
        </p:nvSpPr>
        <p:spPr>
          <a:xfrm>
            <a:off x="685800" y="188913"/>
            <a:ext cx="7772400" cy="1079500"/>
          </a:xfrm>
        </p:spPr>
        <p:txBody>
          <a:bodyPr/>
          <a:lstStyle/>
          <a:p>
            <a:r>
              <a:rPr lang="en-GB" altLang="en-US" sz="3200" b="1" dirty="0">
                <a:solidFill>
                  <a:srgbClr val="011893"/>
                </a:solidFill>
                <a:ea typeface="ＭＳ Ｐゴシック" panose="020B0600070205080204" pitchFamily="34" charset="-128"/>
              </a:rPr>
              <a:t>Did the study methods address the key potential sources of bias?</a:t>
            </a:r>
            <a:r>
              <a:rPr lang="en-GB" altLang="en-US" sz="3200" dirty="0">
                <a:ea typeface="ＭＳ Ｐゴシック" panose="020B0600070205080204" pitchFamily="34" charset="-128"/>
              </a:rPr>
              <a:t> (</a:t>
            </a:r>
            <a:r>
              <a:rPr lang="en-GB" altLang="en-US" sz="3200" dirty="0" err="1">
                <a:solidFill>
                  <a:srgbClr val="FF0000"/>
                </a:solidFill>
                <a:ea typeface="ＭＳ Ｐゴシック" panose="020B0600070205080204" pitchFamily="34" charset="-128"/>
              </a:rPr>
              <a:t>Contd</a:t>
            </a:r>
            <a:r>
              <a:rPr lang="en-GB" altLang="en-US" sz="3200" dirty="0">
                <a:solidFill>
                  <a:srgbClr val="FF0000"/>
                </a:solidFill>
                <a:ea typeface="ＭＳ Ｐゴシック" panose="020B0600070205080204" pitchFamily="34" charset="-128"/>
              </a:rPr>
              <a:t>)</a:t>
            </a:r>
          </a:p>
        </p:txBody>
      </p:sp>
      <p:sp>
        <p:nvSpPr>
          <p:cNvPr id="22531" name="Content Placeholder 2">
            <a:extLst>
              <a:ext uri="{FF2B5EF4-FFF2-40B4-BE49-F238E27FC236}">
                <a16:creationId xmlns:a16="http://schemas.microsoft.com/office/drawing/2014/main" id="{25CDD181-A478-4E66-94BB-AA5FF36FD500}"/>
              </a:ext>
            </a:extLst>
          </p:cNvPr>
          <p:cNvSpPr>
            <a:spLocks noGrp="1"/>
          </p:cNvSpPr>
          <p:nvPr>
            <p:ph idx="1"/>
          </p:nvPr>
        </p:nvSpPr>
        <p:spPr>
          <a:xfrm>
            <a:off x="395288" y="1268413"/>
            <a:ext cx="8062912" cy="4827587"/>
          </a:xfrm>
        </p:spPr>
        <p:txBody>
          <a:bodyPr/>
          <a:lstStyle/>
          <a:p>
            <a:r>
              <a:rPr lang="en-GB" altLang="en-US">
                <a:ea typeface="ＭＳ Ｐゴシック" panose="020B0600070205080204" pitchFamily="34" charset="-128"/>
              </a:rPr>
              <a:t>Systematic biases arise from the way in which the study is conducted, be it how study participants were selected, how data was collected, or through the researchers’ analysis or interpretation.</a:t>
            </a:r>
          </a:p>
          <a:p>
            <a:r>
              <a:rPr lang="en-GB" altLang="en-US">
                <a:ea typeface="ＭＳ Ｐゴシック" panose="020B0600070205080204" pitchFamily="34" charset="-128"/>
              </a:rPr>
              <a:t>Different study designs are prone to varying sources of systematic bias</a:t>
            </a:r>
          </a:p>
        </p:txBody>
      </p:sp>
    </p:spTree>
    <p:extLst>
      <p:ext uri="{BB962C8B-B14F-4D97-AF65-F5344CB8AC3E}">
        <p14:creationId xmlns:p14="http://schemas.microsoft.com/office/powerpoint/2010/main" val="3644749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D1EAF8E8-31D6-4768-A87C-970B2E91CDFE}"/>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Findings</a:t>
            </a:r>
          </a:p>
        </p:txBody>
      </p:sp>
      <p:sp>
        <p:nvSpPr>
          <p:cNvPr id="23555" name="Content Placeholder 2">
            <a:extLst>
              <a:ext uri="{FF2B5EF4-FFF2-40B4-BE49-F238E27FC236}">
                <a16:creationId xmlns:a16="http://schemas.microsoft.com/office/drawing/2014/main" id="{E1E4030F-4140-4AB9-A446-855E73F89E20}"/>
              </a:ext>
            </a:extLst>
          </p:cNvPr>
          <p:cNvSpPr>
            <a:spLocks noGrp="1"/>
          </p:cNvSpPr>
          <p:nvPr>
            <p:ph idx="1"/>
          </p:nvPr>
        </p:nvSpPr>
        <p:spPr>
          <a:xfrm>
            <a:off x="685800" y="1557338"/>
            <a:ext cx="7772400" cy="4538662"/>
          </a:xfrm>
        </p:spPr>
        <p:txBody>
          <a:bodyPr/>
          <a:lstStyle/>
          <a:p>
            <a:r>
              <a:rPr lang="en-GB" altLang="en-US">
                <a:ea typeface="ＭＳ Ｐゴシック" panose="020B0600070205080204" pitchFamily="34" charset="-128"/>
              </a:rPr>
              <a:t>Are the results presented clearly and consistently?</a:t>
            </a:r>
          </a:p>
          <a:p>
            <a:r>
              <a:rPr lang="en-GB" altLang="en-US">
                <a:ea typeface="ＭＳ Ｐゴシック" panose="020B0600070205080204" pitchFamily="34" charset="-128"/>
              </a:rPr>
              <a:t> Are any graphs or tables clearly presented and coherent? </a:t>
            </a:r>
          </a:p>
          <a:p>
            <a:r>
              <a:rPr lang="en-GB" altLang="en-US">
                <a:ea typeface="ＭＳ Ｐゴシック" panose="020B0600070205080204" pitchFamily="34" charset="-128"/>
              </a:rPr>
              <a:t>Is sufficient detail provided?   </a:t>
            </a:r>
          </a:p>
          <a:p>
            <a:r>
              <a:rPr lang="en-GB" altLang="en-US">
                <a:ea typeface="ＭＳ Ｐゴシック" panose="020B0600070205080204" pitchFamily="34" charset="-128"/>
              </a:rPr>
              <a:t>Are any gaps in the data-gathering accounted for? </a:t>
            </a:r>
          </a:p>
        </p:txBody>
      </p:sp>
    </p:spTree>
    <p:extLst>
      <p:ext uri="{BB962C8B-B14F-4D97-AF65-F5344CB8AC3E}">
        <p14:creationId xmlns:p14="http://schemas.microsoft.com/office/powerpoint/2010/main" val="1605313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ABB7464-47EE-43B1-B0EE-1EEAA39EA790}"/>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Analysis &amp; Discussions</a:t>
            </a:r>
          </a:p>
        </p:txBody>
      </p:sp>
      <p:sp>
        <p:nvSpPr>
          <p:cNvPr id="24579" name="Content Placeholder 2">
            <a:extLst>
              <a:ext uri="{FF2B5EF4-FFF2-40B4-BE49-F238E27FC236}">
                <a16:creationId xmlns:a16="http://schemas.microsoft.com/office/drawing/2014/main" id="{FA907388-DADF-4E10-AE0D-5B04BCA9EC9E}"/>
              </a:ext>
            </a:extLst>
          </p:cNvPr>
          <p:cNvSpPr>
            <a:spLocks noGrp="1"/>
          </p:cNvSpPr>
          <p:nvPr>
            <p:ph idx="1"/>
          </p:nvPr>
        </p:nvSpPr>
        <p:spPr/>
        <p:txBody>
          <a:bodyPr/>
          <a:lstStyle/>
          <a:p>
            <a:r>
              <a:rPr lang="en-GB" altLang="en-US">
                <a:ea typeface="ＭＳ Ｐゴシック" panose="020B0600070205080204" pitchFamily="34" charset="-128"/>
              </a:rPr>
              <a:t> Is the discussion and analysis balanced? </a:t>
            </a:r>
          </a:p>
          <a:p>
            <a:r>
              <a:rPr lang="en-GB" altLang="en-US">
                <a:ea typeface="ＭＳ Ｐゴシック" panose="020B0600070205080204" pitchFamily="34" charset="-128"/>
              </a:rPr>
              <a:t>Are the strengths and weaknesses of the study acknowledged?</a:t>
            </a:r>
          </a:p>
          <a:p>
            <a:r>
              <a:rPr lang="en-GB" altLang="en-US">
                <a:ea typeface="ＭＳ Ｐゴシック" panose="020B0600070205080204" pitchFamily="34" charset="-128"/>
              </a:rPr>
              <a:t>Does the discussion refer back to points raised in the lit review? </a:t>
            </a:r>
          </a:p>
          <a:p>
            <a:r>
              <a:rPr lang="en-GB" altLang="en-US">
                <a:ea typeface="ＭＳ Ｐゴシック" panose="020B0600070205080204" pitchFamily="34" charset="-128"/>
              </a:rPr>
              <a:t> </a:t>
            </a:r>
          </a:p>
          <a:p>
            <a:r>
              <a:rPr lang="en-GB" altLang="en-US">
                <a:ea typeface="ＭＳ Ｐゴシック" panose="020B0600070205080204" pitchFamily="34" charset="-128"/>
              </a:rPr>
              <a:t> </a:t>
            </a:r>
          </a:p>
        </p:txBody>
      </p:sp>
    </p:spTree>
    <p:extLst>
      <p:ext uri="{BB962C8B-B14F-4D97-AF65-F5344CB8AC3E}">
        <p14:creationId xmlns:p14="http://schemas.microsoft.com/office/powerpoint/2010/main" val="409975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36C48DE-CFF5-47BC-BEF4-C87FE099C0C2}"/>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Conclusions</a:t>
            </a:r>
          </a:p>
        </p:txBody>
      </p:sp>
      <p:sp>
        <p:nvSpPr>
          <p:cNvPr id="25603" name="Content Placeholder 2">
            <a:extLst>
              <a:ext uri="{FF2B5EF4-FFF2-40B4-BE49-F238E27FC236}">
                <a16:creationId xmlns:a16="http://schemas.microsoft.com/office/drawing/2014/main" id="{A7974C16-9C6B-45CB-89D0-2FB88A968A58}"/>
              </a:ext>
            </a:extLst>
          </p:cNvPr>
          <p:cNvSpPr>
            <a:spLocks noGrp="1"/>
          </p:cNvSpPr>
          <p:nvPr>
            <p:ph idx="1"/>
          </p:nvPr>
        </p:nvSpPr>
        <p:spPr/>
        <p:txBody>
          <a:bodyPr/>
          <a:lstStyle/>
          <a:p>
            <a:r>
              <a:rPr lang="en-GB" altLang="en-US">
                <a:ea typeface="ＭＳ Ｐゴシック" panose="020B0600070205080204" pitchFamily="34" charset="-128"/>
              </a:rPr>
              <a:t>Are the conclusions supported by the results? </a:t>
            </a:r>
          </a:p>
          <a:p>
            <a:r>
              <a:rPr lang="en-GB" altLang="en-US">
                <a:ea typeface="ＭＳ Ｐゴシック" panose="020B0600070205080204" pitchFamily="34" charset="-128"/>
              </a:rPr>
              <a:t>Are the implications of the study identified? </a:t>
            </a:r>
          </a:p>
        </p:txBody>
      </p:sp>
    </p:spTree>
    <p:extLst>
      <p:ext uri="{BB962C8B-B14F-4D97-AF65-F5344CB8AC3E}">
        <p14:creationId xmlns:p14="http://schemas.microsoft.com/office/powerpoint/2010/main" val="802254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8C716244-BD13-4EA2-8043-A481F67B38AE}"/>
              </a:ext>
            </a:extLst>
          </p:cNvPr>
          <p:cNvSpPr>
            <a:spLocks noGrp="1"/>
          </p:cNvSpPr>
          <p:nvPr>
            <p:ph type="title"/>
          </p:nvPr>
        </p:nvSpPr>
        <p:spPr>
          <a:xfrm>
            <a:off x="457200" y="243805"/>
            <a:ext cx="8229600" cy="1143000"/>
          </a:xfrm>
        </p:spPr>
        <p:txBody>
          <a:bodyPr/>
          <a:lstStyle/>
          <a:p>
            <a:r>
              <a:rPr lang="en-GB" altLang="en-US" b="1" dirty="0">
                <a:solidFill>
                  <a:srgbClr val="011893"/>
                </a:solidFill>
                <a:ea typeface="ＭＳ Ｐゴシック" panose="020B0600070205080204" pitchFamily="34" charset="-128"/>
              </a:rPr>
              <a:t>Recommendations</a:t>
            </a:r>
          </a:p>
        </p:txBody>
      </p:sp>
      <p:sp>
        <p:nvSpPr>
          <p:cNvPr id="26627" name="Content Placeholder 2">
            <a:extLst>
              <a:ext uri="{FF2B5EF4-FFF2-40B4-BE49-F238E27FC236}">
                <a16:creationId xmlns:a16="http://schemas.microsoft.com/office/drawing/2014/main" id="{C080F390-F12B-4080-BEA8-706F31D55264}"/>
              </a:ext>
            </a:extLst>
          </p:cNvPr>
          <p:cNvSpPr>
            <a:spLocks noGrp="1"/>
          </p:cNvSpPr>
          <p:nvPr>
            <p:ph idx="1"/>
          </p:nvPr>
        </p:nvSpPr>
        <p:spPr/>
        <p:txBody>
          <a:bodyPr/>
          <a:lstStyle/>
          <a:p>
            <a:r>
              <a:rPr lang="en-GB" altLang="en-US">
                <a:ea typeface="ＭＳ Ｐゴシック" panose="020B0600070205080204" pitchFamily="34" charset="-128"/>
              </a:rPr>
              <a:t>Do the recommendations outline areas of possible future research? </a:t>
            </a:r>
          </a:p>
          <a:p>
            <a:r>
              <a:rPr lang="en-GB" altLang="en-US">
                <a:ea typeface="ＭＳ Ｐゴシック" panose="020B0600070205080204" pitchFamily="34" charset="-128"/>
              </a:rPr>
              <a:t>Do they recommend ways in which current research could be improved? </a:t>
            </a:r>
          </a:p>
        </p:txBody>
      </p:sp>
    </p:spTree>
    <p:extLst>
      <p:ext uri="{BB962C8B-B14F-4D97-AF65-F5344CB8AC3E}">
        <p14:creationId xmlns:p14="http://schemas.microsoft.com/office/powerpoint/2010/main" val="1532466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7B543FF-D225-42F5-9493-D1AC7B889499}"/>
              </a:ext>
            </a:extLst>
          </p:cNvPr>
          <p:cNvSpPr>
            <a:spLocks noGrp="1"/>
          </p:cNvSpPr>
          <p:nvPr>
            <p:ph type="title"/>
          </p:nvPr>
        </p:nvSpPr>
        <p:spPr>
          <a:xfrm>
            <a:off x="0" y="0"/>
            <a:ext cx="9144000" cy="1052513"/>
          </a:xfrm>
        </p:spPr>
        <p:txBody>
          <a:bodyPr/>
          <a:lstStyle/>
          <a:p>
            <a:r>
              <a:rPr lang="en-GB" altLang="en-US" sz="4000" b="1" dirty="0">
                <a:solidFill>
                  <a:srgbClr val="011893"/>
                </a:solidFill>
                <a:ea typeface="ＭＳ Ｐゴシック" panose="020B0600070205080204" pitchFamily="34" charset="-128"/>
              </a:rPr>
              <a:t>Does the study add anything new?</a:t>
            </a:r>
          </a:p>
        </p:txBody>
      </p:sp>
      <p:sp>
        <p:nvSpPr>
          <p:cNvPr id="27651" name="Content Placeholder 2">
            <a:extLst>
              <a:ext uri="{FF2B5EF4-FFF2-40B4-BE49-F238E27FC236}">
                <a16:creationId xmlns:a16="http://schemas.microsoft.com/office/drawing/2014/main" id="{1964266F-8524-47B3-AE8B-E56F3355D8FE}"/>
              </a:ext>
            </a:extLst>
          </p:cNvPr>
          <p:cNvSpPr>
            <a:spLocks noGrp="1"/>
          </p:cNvSpPr>
          <p:nvPr>
            <p:ph idx="1"/>
          </p:nvPr>
        </p:nvSpPr>
        <p:spPr>
          <a:xfrm>
            <a:off x="323850" y="1052513"/>
            <a:ext cx="8640763" cy="5043487"/>
          </a:xfrm>
        </p:spPr>
        <p:txBody>
          <a:bodyPr/>
          <a:lstStyle/>
          <a:p>
            <a:r>
              <a:rPr lang="en-GB" altLang="en-US" sz="2400" dirty="0">
                <a:ea typeface="ＭＳ Ｐゴシック" panose="020B0600070205080204" pitchFamily="34" charset="-128"/>
              </a:rPr>
              <a:t>Scientific-research endeavour is often likened to ‘standing on the shoulders of giants’, because new ideas and knowledge are developed on the basis of previous work.</a:t>
            </a:r>
          </a:p>
          <a:p>
            <a:r>
              <a:rPr lang="en-GB" altLang="en-US" sz="2400" dirty="0">
                <a:ea typeface="ＭＳ Ｐゴシック" panose="020B0600070205080204" pitchFamily="34" charset="-128"/>
              </a:rPr>
              <a:t>Seminal research papers that make a substantive new contribution to knowledge are a relative rarity, but research that makes an incremental advance can also be of value.</a:t>
            </a:r>
          </a:p>
          <a:p>
            <a:r>
              <a:rPr lang="en-GB" altLang="en-US" sz="2400" dirty="0">
                <a:ea typeface="ＭＳ Ｐゴシック" panose="020B0600070205080204" pitchFamily="34" charset="-128"/>
              </a:rPr>
              <a:t>For example, a study might increase confidence in the validity of previous research by replicating its findings</a:t>
            </a:r>
          </a:p>
          <a:p>
            <a:r>
              <a:rPr lang="en-GB" altLang="en-US" sz="2400" dirty="0">
                <a:ea typeface="ＭＳ Ｐゴシック" panose="020B0600070205080204" pitchFamily="34" charset="-128"/>
              </a:rPr>
              <a:t>Or might enhance the ability to generalize a study by extending the original research findings to a new population in a different  context.</a:t>
            </a:r>
          </a:p>
        </p:txBody>
      </p:sp>
    </p:spTree>
    <p:extLst>
      <p:ext uri="{BB962C8B-B14F-4D97-AF65-F5344CB8AC3E}">
        <p14:creationId xmlns:p14="http://schemas.microsoft.com/office/powerpoint/2010/main" val="32761930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2F940A2-3DBC-40D6-85F2-F66BF6675446}"/>
              </a:ext>
            </a:extLst>
          </p:cNvPr>
          <p:cNvSpPr>
            <a:spLocks noGrp="1" noChangeArrowheads="1"/>
          </p:cNvSpPr>
          <p:nvPr>
            <p:ph type="title"/>
          </p:nvPr>
        </p:nvSpPr>
        <p:spPr>
          <a:xfrm>
            <a:off x="685800" y="0"/>
            <a:ext cx="7772400" cy="620713"/>
          </a:xfrm>
        </p:spPr>
        <p:txBody>
          <a:bodyPr/>
          <a:lstStyle/>
          <a:p>
            <a:pPr eaLnBrk="1" hangingPunct="1"/>
            <a:r>
              <a:rPr lang="en-GB" altLang="en-US" b="1" dirty="0">
                <a:solidFill>
                  <a:srgbClr val="011893"/>
                </a:solidFill>
                <a:ea typeface="ＭＳ Ｐゴシック" panose="020B0600070205080204" pitchFamily="34" charset="-128"/>
              </a:rPr>
              <a:t>Finally (</a:t>
            </a:r>
            <a:r>
              <a:rPr lang="en-GB" altLang="en-US" b="1" dirty="0">
                <a:solidFill>
                  <a:srgbClr val="FF0000"/>
                </a:solidFill>
                <a:ea typeface="ＭＳ Ｐゴシック" panose="020B0600070205080204" pitchFamily="34" charset="-128"/>
              </a:rPr>
              <a:t>1 of 2</a:t>
            </a:r>
            <a:r>
              <a:rPr lang="en-GB" altLang="en-US" b="1" dirty="0">
                <a:solidFill>
                  <a:srgbClr val="011893"/>
                </a:solidFill>
                <a:ea typeface="ＭＳ Ｐゴシック" panose="020B0600070205080204" pitchFamily="34" charset="-128"/>
              </a:rPr>
              <a:t>)</a:t>
            </a:r>
          </a:p>
        </p:txBody>
      </p:sp>
      <p:sp>
        <p:nvSpPr>
          <p:cNvPr id="28675" name="Rectangle 3">
            <a:extLst>
              <a:ext uri="{FF2B5EF4-FFF2-40B4-BE49-F238E27FC236}">
                <a16:creationId xmlns:a16="http://schemas.microsoft.com/office/drawing/2014/main" id="{C232281A-519C-4DB3-AE18-9400F2855472}"/>
              </a:ext>
            </a:extLst>
          </p:cNvPr>
          <p:cNvSpPr>
            <a:spLocks noGrp="1" noChangeArrowheads="1"/>
          </p:cNvSpPr>
          <p:nvPr>
            <p:ph type="body" idx="1"/>
          </p:nvPr>
        </p:nvSpPr>
        <p:spPr>
          <a:xfrm>
            <a:off x="0" y="620713"/>
            <a:ext cx="9036496" cy="5475287"/>
          </a:xfrm>
        </p:spPr>
        <p:txBody>
          <a:bodyPr/>
          <a:lstStyle/>
          <a:p>
            <a:pPr eaLnBrk="1" hangingPunct="1">
              <a:lnSpc>
                <a:spcPct val="80000"/>
              </a:lnSpc>
            </a:pPr>
            <a:r>
              <a:rPr lang="en-GB" altLang="en-US" sz="2500" dirty="0">
                <a:ea typeface="ＭＳ Ｐゴシック" panose="020B0600070205080204" pitchFamily="34" charset="-128"/>
              </a:rPr>
              <a:t>Organise the review by the use of sub-headings </a:t>
            </a:r>
          </a:p>
          <a:p>
            <a:pPr eaLnBrk="1" hangingPunct="1">
              <a:lnSpc>
                <a:spcPct val="80000"/>
              </a:lnSpc>
            </a:pPr>
            <a:r>
              <a:rPr lang="en-GB" altLang="en-US" sz="2500" dirty="0">
                <a:ea typeface="ＭＳ Ｐゴシック" panose="020B0600070205080204" pitchFamily="34" charset="-128"/>
              </a:rPr>
              <a:t>Show how far existing literature goes in answering your research question</a:t>
            </a:r>
          </a:p>
          <a:p>
            <a:pPr eaLnBrk="1" hangingPunct="1">
              <a:lnSpc>
                <a:spcPct val="80000"/>
              </a:lnSpc>
            </a:pPr>
            <a:r>
              <a:rPr lang="en-GB" altLang="en-US" sz="2500" dirty="0">
                <a:ea typeface="ＭＳ Ｐゴシック" panose="020B0600070205080204" pitchFamily="34" charset="-128"/>
              </a:rPr>
              <a:t> Group the material in concepts, ideas, topics, methods and so on, rather than jump from one topic to another then back, it confuses the reader and does not allow you to argue your points. </a:t>
            </a:r>
          </a:p>
          <a:p>
            <a:pPr eaLnBrk="1" hangingPunct="1">
              <a:lnSpc>
                <a:spcPct val="80000"/>
              </a:lnSpc>
            </a:pPr>
            <a:r>
              <a:rPr lang="en-GB" altLang="en-US" sz="2500" dirty="0">
                <a:ea typeface="ＭＳ Ｐゴシック" panose="020B0600070205080204" pitchFamily="34" charset="-128"/>
              </a:rPr>
              <a:t>Only use quotations that illuminate, or where you cannot summarise without plagiarising. </a:t>
            </a:r>
          </a:p>
          <a:p>
            <a:pPr eaLnBrk="1" hangingPunct="1">
              <a:lnSpc>
                <a:spcPct val="80000"/>
              </a:lnSpc>
            </a:pPr>
            <a:r>
              <a:rPr lang="en-GB" altLang="en-US" sz="2500" dirty="0">
                <a:ea typeface="ＭＳ Ｐゴシック" panose="020B0600070205080204" pitchFamily="34" charset="-128"/>
              </a:rPr>
              <a:t>Summarise the key ideas, compare and contrast these ideas.</a:t>
            </a:r>
          </a:p>
          <a:p>
            <a:pPr eaLnBrk="1" hangingPunct="1">
              <a:lnSpc>
                <a:spcPct val="80000"/>
              </a:lnSpc>
            </a:pPr>
            <a:r>
              <a:rPr lang="en-GB" altLang="en-US" sz="2500" dirty="0">
                <a:ea typeface="ＭＳ Ｐゴシック" panose="020B0600070205080204" pitchFamily="34" charset="-128"/>
              </a:rPr>
              <a:t>If you have a theory, to what extent has the theory been tested in your speciﬁc topic sector? </a:t>
            </a:r>
          </a:p>
          <a:p>
            <a:pPr eaLnBrk="1" hangingPunct="1">
              <a:lnSpc>
                <a:spcPct val="80000"/>
              </a:lnSpc>
            </a:pPr>
            <a:r>
              <a:rPr lang="en-GB" altLang="en-US" sz="2500" dirty="0">
                <a:ea typeface="ＭＳ Ｐゴシック" panose="020B0600070205080204" pitchFamily="34" charset="-128"/>
              </a:rPr>
              <a:t>Do check that your review is up to date (check the publication dates of textbooks). </a:t>
            </a:r>
          </a:p>
        </p:txBody>
      </p:sp>
    </p:spTree>
    <p:extLst>
      <p:ext uri="{BB962C8B-B14F-4D97-AF65-F5344CB8AC3E}">
        <p14:creationId xmlns:p14="http://schemas.microsoft.com/office/powerpoint/2010/main" val="33250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a:extLst>
              <a:ext uri="{FF2B5EF4-FFF2-40B4-BE49-F238E27FC236}">
                <a16:creationId xmlns:a16="http://schemas.microsoft.com/office/drawing/2014/main" id="{D33BFF8B-DA48-40EA-8B37-C74F8FF7CDEB}"/>
              </a:ext>
            </a:extLst>
          </p:cNvPr>
          <p:cNvSpPr>
            <a:spLocks noGrp="1"/>
          </p:cNvSpPr>
          <p:nvPr>
            <p:ph idx="1"/>
          </p:nvPr>
        </p:nvSpPr>
        <p:spPr>
          <a:xfrm>
            <a:off x="468313" y="981075"/>
            <a:ext cx="8496300" cy="5114925"/>
          </a:xfrm>
        </p:spPr>
        <p:txBody>
          <a:bodyPr/>
          <a:lstStyle/>
          <a:p>
            <a:pPr eaLnBrk="1" hangingPunct="1">
              <a:lnSpc>
                <a:spcPct val="80000"/>
              </a:lnSpc>
            </a:pPr>
            <a:r>
              <a:rPr lang="en-GB" altLang="en-US" sz="2400">
                <a:ea typeface="ＭＳ Ｐゴシック" panose="020B0600070205080204" pitchFamily="34" charset="-128"/>
              </a:rPr>
              <a:t>Do ensure you have presented an unbiased representation of the current understanding in your ﬁeld of research. </a:t>
            </a:r>
          </a:p>
          <a:p>
            <a:pPr eaLnBrk="1" hangingPunct="1">
              <a:lnSpc>
                <a:spcPct val="80000"/>
              </a:lnSpc>
            </a:pPr>
            <a:r>
              <a:rPr lang="en-GB" altLang="en-US" sz="2400">
                <a:ea typeface="ＭＳ Ｐゴシック" panose="020B0600070205080204" pitchFamily="34" charset="-128"/>
              </a:rPr>
              <a:t>Have you included sources that contradict, show different perspectives or sides of an argument, not just presented sources that favour one position?</a:t>
            </a:r>
          </a:p>
          <a:p>
            <a:pPr eaLnBrk="1" hangingPunct="1">
              <a:lnSpc>
                <a:spcPct val="80000"/>
              </a:lnSpc>
            </a:pPr>
            <a:r>
              <a:rPr lang="en-GB" altLang="en-US" sz="2400">
                <a:ea typeface="ＭＳ Ｐゴシック" panose="020B0600070205080204" pitchFamily="34" charset="-128"/>
              </a:rPr>
              <a:t>For example, arguments for and against the use of salary increase to motivate employees.</a:t>
            </a:r>
          </a:p>
          <a:p>
            <a:pPr eaLnBrk="1" hangingPunct="1">
              <a:lnSpc>
                <a:spcPct val="80000"/>
              </a:lnSpc>
            </a:pPr>
            <a:r>
              <a:rPr lang="en-GB" altLang="en-US" sz="2400">
                <a:ea typeface="ＭＳ Ｐゴシック" panose="020B0600070205080204" pitchFamily="34" charset="-128"/>
              </a:rPr>
              <a:t>Do highlight gaps in knowledge, lack of conceptual or theoretical or empirical clarity, as well as areas where all the literature is in agreement.</a:t>
            </a:r>
          </a:p>
          <a:p>
            <a:pPr eaLnBrk="1" hangingPunct="1">
              <a:lnSpc>
                <a:spcPct val="80000"/>
              </a:lnSpc>
            </a:pPr>
            <a:r>
              <a:rPr lang="en-GB" altLang="en-US" sz="2400">
                <a:ea typeface="ＭＳ Ｐゴシック" panose="020B0600070205080204" pitchFamily="34" charset="-128"/>
              </a:rPr>
              <a:t>The ﬁnal review should present to the reader a coherent and cohesive argument, setting the context for your research</a:t>
            </a:r>
          </a:p>
          <a:p>
            <a:endParaRPr lang="en-GB" altLang="en-US">
              <a:ea typeface="ＭＳ Ｐゴシック" panose="020B0600070205080204" pitchFamily="34" charset="-128"/>
            </a:endParaRPr>
          </a:p>
        </p:txBody>
      </p:sp>
      <p:sp>
        <p:nvSpPr>
          <p:cNvPr id="3" name="Rectangle 2">
            <a:extLst>
              <a:ext uri="{FF2B5EF4-FFF2-40B4-BE49-F238E27FC236}">
                <a16:creationId xmlns:a16="http://schemas.microsoft.com/office/drawing/2014/main" id="{8D0AF1BD-D25A-514D-B814-AB8D1EF7AA5F}"/>
              </a:ext>
            </a:extLst>
          </p:cNvPr>
          <p:cNvSpPr>
            <a:spLocks noGrp="1" noChangeArrowheads="1"/>
          </p:cNvSpPr>
          <p:nvPr>
            <p:ph type="title"/>
          </p:nvPr>
        </p:nvSpPr>
        <p:spPr>
          <a:xfrm>
            <a:off x="685800" y="0"/>
            <a:ext cx="7772400" cy="620713"/>
          </a:xfrm>
        </p:spPr>
        <p:txBody>
          <a:bodyPr/>
          <a:lstStyle/>
          <a:p>
            <a:pPr eaLnBrk="1" hangingPunct="1"/>
            <a:r>
              <a:rPr lang="en-GB" altLang="en-US" b="1" dirty="0">
                <a:solidFill>
                  <a:srgbClr val="011893"/>
                </a:solidFill>
                <a:ea typeface="ＭＳ Ｐゴシック" panose="020B0600070205080204" pitchFamily="34" charset="-128"/>
              </a:rPr>
              <a:t>Finally (</a:t>
            </a:r>
            <a:r>
              <a:rPr lang="en-GB" altLang="en-US" b="1" dirty="0">
                <a:solidFill>
                  <a:srgbClr val="FF0000"/>
                </a:solidFill>
                <a:ea typeface="ＭＳ Ｐゴシック" panose="020B0600070205080204" pitchFamily="34" charset="-128"/>
              </a:rPr>
              <a:t>2 of 2</a:t>
            </a:r>
            <a:r>
              <a:rPr lang="en-GB" altLang="en-US" b="1" dirty="0">
                <a:solidFill>
                  <a:srgbClr val="011893"/>
                </a:solidFill>
                <a:ea typeface="ＭＳ Ｐゴシック" panose="020B0600070205080204" pitchFamily="34" charset="-128"/>
              </a:rPr>
              <a:t>)</a:t>
            </a:r>
          </a:p>
        </p:txBody>
      </p:sp>
    </p:spTree>
    <p:extLst>
      <p:ext uri="{BB962C8B-B14F-4D97-AF65-F5344CB8AC3E}">
        <p14:creationId xmlns:p14="http://schemas.microsoft.com/office/powerpoint/2010/main" val="3958186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269BE78-20F8-4C15-8CC2-603E2B978E86}"/>
              </a:ext>
            </a:extLst>
          </p:cNvPr>
          <p:cNvSpPr>
            <a:spLocks noGrp="1"/>
          </p:cNvSpPr>
          <p:nvPr>
            <p:ph type="title"/>
          </p:nvPr>
        </p:nvSpPr>
        <p:spPr>
          <a:xfrm>
            <a:off x="685800" y="333375"/>
            <a:ext cx="7918450" cy="719138"/>
          </a:xfrm>
        </p:spPr>
        <p:txBody>
          <a:bodyPr>
            <a:normAutofit fontScale="90000"/>
          </a:bodyPr>
          <a:lstStyle/>
          <a:p>
            <a:br>
              <a:rPr lang="en-GB" altLang="en-US" sz="2800" dirty="0">
                <a:ea typeface="ＭＳ Ｐゴシック" panose="020B0600070205080204" pitchFamily="34" charset="-128"/>
              </a:rPr>
            </a:br>
            <a:r>
              <a:rPr lang="en-GB" altLang="en-US" sz="3600" b="1" dirty="0">
                <a:solidFill>
                  <a:srgbClr val="011893"/>
                </a:solidFill>
                <a:ea typeface="ＭＳ Ｐゴシック" panose="020B0600070205080204" pitchFamily="34" charset="-128"/>
              </a:rPr>
              <a:t>What your critical literature review needs to show</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p:txBody>
      </p:sp>
      <p:sp>
        <p:nvSpPr>
          <p:cNvPr id="30723" name="Content Placeholder 2">
            <a:extLst>
              <a:ext uri="{FF2B5EF4-FFF2-40B4-BE49-F238E27FC236}">
                <a16:creationId xmlns:a16="http://schemas.microsoft.com/office/drawing/2014/main" id="{A57821FF-294C-4555-97CC-6BDDCB4465B8}"/>
              </a:ext>
            </a:extLst>
          </p:cNvPr>
          <p:cNvSpPr>
            <a:spLocks noGrp="1"/>
          </p:cNvSpPr>
          <p:nvPr>
            <p:ph idx="1"/>
          </p:nvPr>
        </p:nvSpPr>
        <p:spPr>
          <a:xfrm>
            <a:off x="107504" y="1052513"/>
            <a:ext cx="8856984" cy="5043487"/>
          </a:xfrm>
        </p:spPr>
        <p:txBody>
          <a:bodyPr/>
          <a:lstStyle/>
          <a:p>
            <a:r>
              <a:rPr lang="en-GB" altLang="en-US" sz="2800" dirty="0">
                <a:ea typeface="ＭＳ Ｐゴシック" panose="020B0600070205080204" pitchFamily="34" charset="-128"/>
              </a:rPr>
              <a:t>Provide the reader with the key academic theories in your topic area. . Include the current opinions of the key writers, or scholars, in your topic. </a:t>
            </a:r>
          </a:p>
          <a:p>
            <a:r>
              <a:rPr lang="en-GB" altLang="en-US" sz="2800" dirty="0">
                <a:ea typeface="ＭＳ Ｐゴシック" panose="020B0600070205080204" pitchFamily="34" charset="-128"/>
              </a:rPr>
              <a:t>Demonstrate an up to date awareness of theory, and use of concepts.</a:t>
            </a:r>
          </a:p>
          <a:p>
            <a:r>
              <a:rPr lang="en-GB" altLang="en-US" sz="2800" dirty="0">
                <a:ea typeface="ＭＳ Ｐゴシック" panose="020B0600070205080204" pitchFamily="34" charset="-128"/>
              </a:rPr>
              <a:t> Assess the strengths and weaknesses of previous work. </a:t>
            </a:r>
          </a:p>
          <a:p>
            <a:r>
              <a:rPr lang="en-GB" altLang="en-US" sz="2800" dirty="0">
                <a:ea typeface="ＭＳ Ｐゴシック" panose="020B0600070205080204" pitchFamily="34" charset="-128"/>
              </a:rPr>
              <a:t>Through clear referencing enable others to follow up the work you cite. </a:t>
            </a:r>
          </a:p>
          <a:p>
            <a:r>
              <a:rPr lang="en-GB" altLang="en-US" sz="2800" dirty="0">
                <a:ea typeface="ＭＳ Ｐゴシック" panose="020B0600070205080204" pitchFamily="34" charset="-128"/>
              </a:rPr>
              <a:t>Use accurate and complete referencing.</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7298057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2237</TotalTime>
  <Words>1408</Words>
  <Application>Microsoft Macintosh PowerPoint</Application>
  <PresentationFormat>On-screen Show (4:3)</PresentationFormat>
  <Paragraphs>111</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Tahoma</vt:lpstr>
      <vt:lpstr>Verdana</vt:lpstr>
      <vt:lpstr>20140311PresentationUWTSDTemplate</vt:lpstr>
      <vt:lpstr>LCDB7003</vt:lpstr>
      <vt:lpstr>Learning outcome:</vt:lpstr>
      <vt:lpstr>Types of literature</vt:lpstr>
      <vt:lpstr>So,</vt:lpstr>
      <vt:lpstr>As a researcher….</vt:lpstr>
      <vt:lpstr>The objectives of a literature review may therefore be: </vt:lpstr>
      <vt:lpstr>Above all,</vt:lpstr>
      <vt:lpstr>To Begin</vt:lpstr>
      <vt:lpstr>The key questions</vt:lpstr>
      <vt:lpstr>The abstract</vt:lpstr>
      <vt:lpstr>Is the study’s research question relevant?</vt:lpstr>
      <vt:lpstr>The literature</vt:lpstr>
      <vt:lpstr>What type of research question does  the study pose?</vt:lpstr>
      <vt:lpstr>Was the study design appropriate  for the research question?</vt:lpstr>
      <vt:lpstr>The Methodology</vt:lpstr>
      <vt:lpstr>Did the study methods address the key potential sources of bias?</vt:lpstr>
      <vt:lpstr>Did the study methods address the key potential sources of bias? (Contd)</vt:lpstr>
      <vt:lpstr>Findings</vt:lpstr>
      <vt:lpstr>Analysis &amp; Discussions</vt:lpstr>
      <vt:lpstr>Conclusions</vt:lpstr>
      <vt:lpstr>Recommendations</vt:lpstr>
      <vt:lpstr>Does the study add anything new?</vt:lpstr>
      <vt:lpstr>Finally (1 of 2)</vt:lpstr>
      <vt:lpstr>Finally (2 of 2)</vt:lpstr>
      <vt:lpstr> What your critical literature review needs to show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143</cp:revision>
  <cp:lastPrinted>2018-07-09T15:27:01Z</cp:lastPrinted>
  <dcterms:created xsi:type="dcterms:W3CDTF">2002-10-07T19:43:58Z</dcterms:created>
  <dcterms:modified xsi:type="dcterms:W3CDTF">2020-11-16T06:21:00Z</dcterms:modified>
</cp:coreProperties>
</file>