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0" r:id="rId17"/>
    <p:sldId id="272" r:id="rId18"/>
    <p:sldId id="273" r:id="rId19"/>
    <p:sldId id="274" r:id="rId20"/>
    <p:sldId id="275"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91" d="100"/>
          <a:sy n="91" d="100"/>
        </p:scale>
        <p:origin x="-126" y="-12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10/25/2018</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10/25/2018</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effectLst>
            <a:outerShdw blurRad="177800" dist="38100" dir="2700000" algn="tl">
              <a:srgbClr val="000000">
                <a:alpha val="24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effectLst>
            <a:outerShdw blurRad="152400" dist="38100" dir="2700000" algn="tl">
              <a:srgbClr val="000000">
                <a:alpha val="36000"/>
              </a:srgbClr>
            </a:outerShdw>
          </a:effectLst>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effectLst>
            <a:outerShdw blurRad="152400" dist="38100" dir="2700000" algn="tl">
              <a:srgbClr val="000000">
                <a:alpha val="36000"/>
              </a:srgbClr>
            </a:outerShdw>
          </a:effectLst>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effectLst>
            <a:outerShdw blurRad="152400" dist="38100" dir="2700000" algn="tl">
              <a:srgbClr val="000000">
                <a:alpha val="36000"/>
              </a:srgbClr>
            </a:outerShdw>
          </a:effectLst>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sociologyindex.com/ego.htm"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2ahUKEwjhy8GYwKHeAhVPxxoKHTEDAWEQjRx6BAgBEAU&amp;url=http%3A%2F%2Fwhat-when-how.com%2Fsocial-sciences%2Fkinship-social-science%2F&amp;psig=AOvVaw2WPucmOQGKanLY_9_e9yuN&amp;ust=1540553773444538"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google.co.uk/url?sa=i&amp;rct=j&amp;q=&amp;esrc=s&amp;source=images&amp;cd=&amp;cad=rja&amp;uact=8&amp;ved=2ahUKEwjMxePTwKHeAhUBgHMKHZy7C78QjRx6BAgBEAU&amp;url=https%3A%2F%2Fwww.slideshare.net%2Fabyko%2Fkinship-marriage-and-the-household&amp;psig=AOvVaw2DPt0mv8Ws-PlafWlQphOs&amp;ust=1540553863919519"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google.co.uk/url?sa=i&amp;rct=j&amp;q=&amp;esrc=s&amp;source=images&amp;cd=&amp;cad=rja&amp;uact=8&amp;ved=2ahUKEwilqPeKw6HeAhUFQhoKHdeeC2EQjRx6BAgBEAU&amp;url=https%3A%2F%2Fwww.slideshare.net%2FCarlPatrickTadeo1%2Fkinship-90661651&amp;psig=AOvVaw2PECLT-D97CRarE6YcXgNA&amp;ust=1540554534139310"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www.google.co.uk/url?sa=i&amp;rct=j&amp;q=&amp;esrc=s&amp;source=images&amp;cd=&amp;cad=rja&amp;uact=8&amp;ved=2ahUKEwjn0NW5waHeAhVJTBoKHdoSC6sQjRx6BAgBEAU&amp;url=http%3A%2F%2Fwhat-when-how.com%2Fsocial-sciences%2Fkinship-social-science%2F&amp;psig=AOvVaw2DPt0mv8Ws-PlafWlQphOs&amp;ust=1540553863919519"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google.co.uk/url?sa=i&amp;rct=j&amp;q=&amp;esrc=s&amp;source=images&amp;cd=&amp;cad=rja&amp;uact=8&amp;ved=2ahUKEwjJxK7szKHeAhUJ1BoKHefKBPQQjRx6BAgBEAU&amp;url=https%3A%2F%2Fwww.umanitoba.ca%2Ffaculties%2Farts%2Fanthropology%2Ftutor%2Fdescent%2Funilineal%2Fmoiety.html&amp;psig=AOvVaw3nJu_1PZsLbOwvFsfFR4Rv&amp;ust=1540557156624286"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google.com/url?sa=i&amp;rct=j&amp;q=&amp;esrc=s&amp;source=images&amp;cd=&amp;cad=rja&amp;uact=8&amp;ved=2ahUKEwiFmuDYzqHeAhURuRoKHZF8AwEQjRx6BAgBEAU&amp;url=http%3A%2F%2Fcatchylecty.com%2Fproduct%2Fwhodoyouthinkyouare%2F&amp;psig=AOvVaw3UKPC_9umPFthfD0bL-esx&amp;ust=1540557668473573"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Kinship</a:t>
            </a:r>
            <a:r>
              <a:rPr lang="en-GB" dirty="0" smtClean="0"/>
              <a:t>, lineage </a:t>
            </a:r>
            <a:r>
              <a:rPr lang="en-GB" dirty="0" smtClean="0"/>
              <a:t>and family relations</a:t>
            </a:r>
            <a:endParaRPr lang="en-GB" dirty="0"/>
          </a:p>
        </p:txBody>
      </p:sp>
      <p:sp>
        <p:nvSpPr>
          <p:cNvPr id="3" name="Subtitle 2"/>
          <p:cNvSpPr>
            <a:spLocks noGrp="1"/>
          </p:cNvSpPr>
          <p:nvPr>
            <p:ph type="subTitle" idx="1"/>
          </p:nvPr>
        </p:nvSpPr>
        <p:spPr/>
        <p:txBody>
          <a:bodyPr/>
          <a:lstStyle/>
          <a:p>
            <a:r>
              <a:rPr lang="en-GB" dirty="0" smtClean="0"/>
              <a:t>Supplementary slides</a:t>
            </a:r>
          </a:p>
          <a:p>
            <a:r>
              <a:rPr lang="en-GB" dirty="0" smtClean="0"/>
              <a:t>Adrian davis </a:t>
            </a:r>
          </a:p>
          <a:p>
            <a:r>
              <a:rPr lang="en-GB" dirty="0" smtClean="0"/>
              <a:t> </a:t>
            </a:r>
            <a:endParaRPr lang="en-GB" dirty="0"/>
          </a:p>
        </p:txBody>
      </p:sp>
    </p:spTree>
    <p:extLst>
      <p:ext uri="{BB962C8B-B14F-4D97-AF65-F5344CB8AC3E}">
        <p14:creationId xmlns:p14="http://schemas.microsoft.com/office/powerpoint/2010/main" val="680731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Kinship</a:t>
            </a:r>
            <a:endParaRPr lang="en-GB" dirty="0"/>
          </a:p>
        </p:txBody>
      </p:sp>
      <p:sp>
        <p:nvSpPr>
          <p:cNvPr id="3" name="Content Placeholder 2"/>
          <p:cNvSpPr>
            <a:spLocks noGrp="1"/>
          </p:cNvSpPr>
          <p:nvPr>
            <p:ph idx="1"/>
          </p:nvPr>
        </p:nvSpPr>
        <p:spPr>
          <a:xfrm>
            <a:off x="1141412" y="1751528"/>
            <a:ext cx="9905999" cy="4623514"/>
          </a:xfrm>
        </p:spPr>
        <p:txBody>
          <a:bodyPr>
            <a:normAutofit/>
          </a:bodyPr>
          <a:lstStyle/>
          <a:p>
            <a:r>
              <a:rPr lang="en-GB" dirty="0" smtClean="0"/>
              <a:t>The concepts and schemas of Kinship have enabled Social and Cultural Anthropologists to study the familial relations, lineages of ascent and descent and their political impact on remote and relatively small communities; typically in non western contexts. </a:t>
            </a:r>
          </a:p>
          <a:p>
            <a:r>
              <a:rPr lang="en-GB" dirty="0" smtClean="0"/>
              <a:t>Anthropological studies that explicitly involve studies of Kinship would include EE Evans-Pritchard’s (1940) seminal study of the Nuer (the indigenous people of South Sudan &amp; Ethiopia)  outlined in </a:t>
            </a:r>
            <a:r>
              <a:rPr lang="en-GB" i="1" dirty="0" smtClean="0"/>
              <a:t>The Nuer.</a:t>
            </a:r>
          </a:p>
          <a:p>
            <a:r>
              <a:rPr lang="en-GB" dirty="0" smtClean="0"/>
              <a:t>More recently (and controversially) Napoleon Chagnon’s (1968) </a:t>
            </a:r>
            <a:r>
              <a:rPr lang="en-GB" i="1" dirty="0" smtClean="0"/>
              <a:t>The </a:t>
            </a:r>
            <a:r>
              <a:rPr lang="en-GB" i="1" dirty="0" smtClean="0">
                <a:effectLst/>
              </a:rPr>
              <a:t>Yanomamo: The Fierce People.</a:t>
            </a:r>
            <a:r>
              <a:rPr lang="en-GB" dirty="0" smtClean="0"/>
              <a:t>     </a:t>
            </a:r>
            <a:endParaRPr lang="en-GB" dirty="0"/>
          </a:p>
        </p:txBody>
      </p:sp>
    </p:spTree>
    <p:extLst>
      <p:ext uri="{BB962C8B-B14F-4D97-AF65-F5344CB8AC3E}">
        <p14:creationId xmlns:p14="http://schemas.microsoft.com/office/powerpoint/2010/main" val="3565056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Centrality of Kinship</a:t>
            </a:r>
            <a:endParaRPr lang="en-GB" dirty="0"/>
          </a:p>
        </p:txBody>
      </p:sp>
      <p:sp>
        <p:nvSpPr>
          <p:cNvPr id="3" name="Content Placeholder 2"/>
          <p:cNvSpPr>
            <a:spLocks noGrp="1"/>
          </p:cNvSpPr>
          <p:nvPr>
            <p:ph idx="1"/>
          </p:nvPr>
        </p:nvSpPr>
        <p:spPr/>
        <p:txBody>
          <a:bodyPr>
            <a:normAutofit/>
          </a:bodyPr>
          <a:lstStyle/>
          <a:p>
            <a:r>
              <a:rPr lang="en-GB" sz="3600" dirty="0" smtClean="0"/>
              <a:t>“To </a:t>
            </a:r>
            <a:r>
              <a:rPr lang="en-GB" sz="3600" dirty="0"/>
              <a:t>be outside the kinship system is to be inhuman or nonhuman: real humans are some sort of kin. It is in this sense that anthropologists say that primitive society is, to a large degree, organized and regulated by kinship" (</a:t>
            </a:r>
            <a:r>
              <a:rPr lang="en-GB" sz="3600" dirty="0" smtClean="0"/>
              <a:t>Chagnon: </a:t>
            </a:r>
            <a:r>
              <a:rPr lang="en-GB" sz="3600" dirty="0"/>
              <a:t>142).</a:t>
            </a:r>
          </a:p>
        </p:txBody>
      </p:sp>
    </p:spTree>
    <p:extLst>
      <p:ext uri="{BB962C8B-B14F-4D97-AF65-F5344CB8AC3E}">
        <p14:creationId xmlns:p14="http://schemas.microsoft.com/office/powerpoint/2010/main" val="81703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 or industrial societies and kinship</a:t>
            </a:r>
            <a:endParaRPr lang="en-GB" dirty="0"/>
          </a:p>
        </p:txBody>
      </p:sp>
      <p:sp>
        <p:nvSpPr>
          <p:cNvPr id="3" name="Content Placeholder 2"/>
          <p:cNvSpPr>
            <a:spLocks noGrp="1"/>
          </p:cNvSpPr>
          <p:nvPr>
            <p:ph idx="1"/>
          </p:nvPr>
        </p:nvSpPr>
        <p:spPr>
          <a:xfrm>
            <a:off x="1141412" y="1841679"/>
            <a:ext cx="9905999" cy="4610636"/>
          </a:xfrm>
        </p:spPr>
        <p:txBody>
          <a:bodyPr/>
          <a:lstStyle/>
          <a:p>
            <a:r>
              <a:rPr lang="en-GB" dirty="0" smtClean="0"/>
              <a:t>In industrialised first world societies kinship is less evident.</a:t>
            </a:r>
          </a:p>
          <a:p>
            <a:r>
              <a:rPr lang="en-GB" dirty="0" smtClean="0"/>
              <a:t>Tends to be hidden behind other social categories.</a:t>
            </a:r>
          </a:p>
          <a:p>
            <a:r>
              <a:rPr lang="en-GB" dirty="0" smtClean="0"/>
              <a:t>These would include </a:t>
            </a:r>
          </a:p>
          <a:p>
            <a:r>
              <a:rPr lang="en-GB" dirty="0" smtClean="0"/>
              <a:t>Class</a:t>
            </a:r>
          </a:p>
          <a:p>
            <a:r>
              <a:rPr lang="en-GB" dirty="0" smtClean="0"/>
              <a:t>Education </a:t>
            </a:r>
          </a:p>
          <a:p>
            <a:r>
              <a:rPr lang="en-GB" dirty="0" smtClean="0"/>
              <a:t>Occupation</a:t>
            </a:r>
          </a:p>
          <a:p>
            <a:r>
              <a:rPr lang="en-GB" dirty="0" smtClean="0"/>
              <a:t>Political allegiances</a:t>
            </a:r>
          </a:p>
          <a:p>
            <a:r>
              <a:rPr lang="en-GB" dirty="0"/>
              <a:t>Religion (http://</a:t>
            </a:r>
            <a:r>
              <a:rPr lang="en-GB" dirty="0" smtClean="0"/>
              <a:t>web.mnstate.edu) </a:t>
            </a:r>
            <a:endParaRPr lang="en-GB" dirty="0"/>
          </a:p>
        </p:txBody>
      </p:sp>
    </p:spTree>
    <p:extLst>
      <p:ext uri="{BB962C8B-B14F-4D97-AF65-F5344CB8AC3E}">
        <p14:creationId xmlns:p14="http://schemas.microsoft.com/office/powerpoint/2010/main" val="4666735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Kinship: definitions </a:t>
            </a:r>
            <a:endParaRPr lang="en-GB" dirty="0"/>
          </a:p>
        </p:txBody>
      </p:sp>
      <p:sp>
        <p:nvSpPr>
          <p:cNvPr id="3" name="Content Placeholder 2"/>
          <p:cNvSpPr>
            <a:spLocks noGrp="1"/>
          </p:cNvSpPr>
          <p:nvPr>
            <p:ph idx="1"/>
          </p:nvPr>
        </p:nvSpPr>
        <p:spPr>
          <a:xfrm>
            <a:off x="1141412" y="1906073"/>
            <a:ext cx="9905999" cy="4752304"/>
          </a:xfrm>
        </p:spPr>
        <p:txBody>
          <a:bodyPr>
            <a:normAutofit/>
          </a:bodyPr>
          <a:lstStyle/>
          <a:p>
            <a:r>
              <a:rPr lang="en-GB" dirty="0" smtClean="0"/>
              <a:t>Relational or familial definitions within the study of kinship are either deemed biological or cultural.</a:t>
            </a:r>
          </a:p>
          <a:p>
            <a:r>
              <a:rPr lang="en-GB" dirty="0" smtClean="0"/>
              <a:t>They include:</a:t>
            </a:r>
          </a:p>
          <a:p>
            <a:r>
              <a:rPr lang="en-GB" dirty="0"/>
              <a:t>Consanguineal </a:t>
            </a:r>
            <a:r>
              <a:rPr lang="en-GB" dirty="0" smtClean="0"/>
              <a:t>or consanguine relations: </a:t>
            </a:r>
            <a:r>
              <a:rPr lang="en-GB" dirty="0"/>
              <a:t>people on both sides of family related to you by blood. </a:t>
            </a:r>
            <a:endParaRPr lang="en-GB" dirty="0" smtClean="0"/>
          </a:p>
          <a:p>
            <a:r>
              <a:rPr lang="en-GB" dirty="0" smtClean="0"/>
              <a:t>Affinal (affine) relations: </a:t>
            </a:r>
            <a:r>
              <a:rPr lang="en-GB" dirty="0"/>
              <a:t>people who are related to you through marriage. </a:t>
            </a:r>
            <a:endParaRPr lang="en-GB" dirty="0" smtClean="0"/>
          </a:p>
          <a:p>
            <a:r>
              <a:rPr lang="en-GB" dirty="0" smtClean="0"/>
              <a:t>Fictive </a:t>
            </a:r>
            <a:r>
              <a:rPr lang="en-GB" dirty="0"/>
              <a:t>kinship: </a:t>
            </a:r>
            <a:r>
              <a:rPr lang="en-GB" dirty="0" smtClean="0"/>
              <a:t>similar to kin </a:t>
            </a:r>
            <a:r>
              <a:rPr lang="en-GB" dirty="0"/>
              <a:t>relations but not </a:t>
            </a:r>
            <a:r>
              <a:rPr lang="en-GB" dirty="0" smtClean="0"/>
              <a:t>based either upon </a:t>
            </a:r>
            <a:r>
              <a:rPr lang="en-GB" dirty="0"/>
              <a:t>blood or marriage. </a:t>
            </a:r>
            <a:r>
              <a:rPr lang="en-GB" dirty="0" smtClean="0"/>
              <a:t>Examples: God parents, “Aunts” or “uncles” and adoptive relations</a:t>
            </a:r>
          </a:p>
          <a:p>
            <a:pPr marL="0" indent="0">
              <a:buNone/>
            </a:pPr>
            <a:r>
              <a:rPr lang="en-GB" dirty="0"/>
              <a:t>(http://web.mnstate.edu/http://</a:t>
            </a:r>
            <a:r>
              <a:rPr lang="en-GB" dirty="0" smtClean="0"/>
              <a:t>users.clas.ufl.edu). </a:t>
            </a:r>
            <a:endParaRPr lang="en-GB" dirty="0"/>
          </a:p>
        </p:txBody>
      </p:sp>
    </p:spTree>
    <p:extLst>
      <p:ext uri="{BB962C8B-B14F-4D97-AF65-F5344CB8AC3E}">
        <p14:creationId xmlns:p14="http://schemas.microsoft.com/office/powerpoint/2010/main" val="4256318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Functions and axis of kinship</a:t>
            </a:r>
            <a:endParaRPr lang="en-GB" dirty="0"/>
          </a:p>
        </p:txBody>
      </p:sp>
      <p:sp>
        <p:nvSpPr>
          <p:cNvPr id="3" name="Content Placeholder 2"/>
          <p:cNvSpPr>
            <a:spLocks noGrp="1"/>
          </p:cNvSpPr>
          <p:nvPr>
            <p:ph idx="1"/>
          </p:nvPr>
        </p:nvSpPr>
        <p:spPr>
          <a:xfrm>
            <a:off x="1141412" y="1803042"/>
            <a:ext cx="9905999" cy="4687909"/>
          </a:xfrm>
        </p:spPr>
        <p:txBody>
          <a:bodyPr/>
          <a:lstStyle/>
          <a:p>
            <a:r>
              <a:rPr lang="en-GB" b="1" dirty="0" smtClean="0"/>
              <a:t>Vertical</a:t>
            </a:r>
            <a:r>
              <a:rPr lang="en-GB" dirty="0" smtClean="0"/>
              <a:t> function: connecting and binding successive generations – ancestral and or genealogical in nature. Ensures continuity, cohesion and is the route down which property, power or political office and traditions pass.</a:t>
            </a:r>
          </a:p>
          <a:p>
            <a:r>
              <a:rPr lang="en-GB" b="1" dirty="0" smtClean="0"/>
              <a:t>Horizontal</a:t>
            </a:r>
            <a:r>
              <a:rPr lang="en-GB" dirty="0" smtClean="0"/>
              <a:t> function: single generational bonds which tie people together through the ‘institution’ of </a:t>
            </a:r>
            <a:r>
              <a:rPr lang="en-GB" b="1" dirty="0" smtClean="0"/>
              <a:t>marriage</a:t>
            </a:r>
            <a:r>
              <a:rPr lang="en-GB" dirty="0" smtClean="0"/>
              <a:t>. </a:t>
            </a:r>
          </a:p>
          <a:p>
            <a:r>
              <a:rPr lang="en-GB" dirty="0" smtClean="0"/>
              <a:t>These marriages permit and or encourage some degree </a:t>
            </a:r>
            <a:r>
              <a:rPr lang="en-GB" dirty="0"/>
              <a:t>of </a:t>
            </a:r>
            <a:r>
              <a:rPr lang="en-GB" b="1" dirty="0" smtClean="0"/>
              <a:t>exogamy – </a:t>
            </a:r>
            <a:r>
              <a:rPr lang="en-GB" dirty="0" smtClean="0"/>
              <a:t>the rules which stipulate marriage outside of your immediate kin.</a:t>
            </a:r>
          </a:p>
          <a:p>
            <a:r>
              <a:rPr lang="en-GB" dirty="0" smtClean="0"/>
              <a:t>Outside of</a:t>
            </a:r>
            <a:r>
              <a:rPr lang="en-GB" b="1" dirty="0" smtClean="0"/>
              <a:t> </a:t>
            </a:r>
            <a:r>
              <a:rPr lang="en-GB" dirty="0" smtClean="0"/>
              <a:t>the immediate kinship group, these marriage alliances secure political, social and </a:t>
            </a:r>
            <a:r>
              <a:rPr lang="en-GB" dirty="0"/>
              <a:t>economic advantages </a:t>
            </a:r>
            <a:r>
              <a:rPr lang="en-GB" dirty="0" smtClean="0"/>
              <a:t>(http</a:t>
            </a:r>
            <a:r>
              <a:rPr lang="en-GB" dirty="0"/>
              <a:t>://</a:t>
            </a:r>
            <a:r>
              <a:rPr lang="en-GB" dirty="0" smtClean="0"/>
              <a:t>web.mnstate.edu).   </a:t>
            </a:r>
            <a:endParaRPr lang="en-GB" dirty="0"/>
          </a:p>
        </p:txBody>
      </p:sp>
    </p:spTree>
    <p:extLst>
      <p:ext uri="{BB962C8B-B14F-4D97-AF65-F5344CB8AC3E}">
        <p14:creationId xmlns:p14="http://schemas.microsoft.com/office/powerpoint/2010/main" val="381306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41413" y="618518"/>
            <a:ext cx="9905998" cy="836795"/>
          </a:xfrm>
        </p:spPr>
        <p:txBody>
          <a:bodyPr/>
          <a:lstStyle/>
          <a:p>
            <a:pPr algn="ctr"/>
            <a:r>
              <a:rPr lang="en-GB" dirty="0" smtClean="0"/>
              <a:t>Kinship                    descent</a:t>
            </a:r>
            <a:endParaRPr lang="en-GB" dirty="0"/>
          </a:p>
        </p:txBody>
      </p:sp>
      <p:sp>
        <p:nvSpPr>
          <p:cNvPr id="5" name="Content Placeholder 4"/>
          <p:cNvSpPr>
            <a:spLocks noGrp="1"/>
          </p:cNvSpPr>
          <p:nvPr>
            <p:ph sz="half" idx="1"/>
          </p:nvPr>
        </p:nvSpPr>
        <p:spPr>
          <a:xfrm>
            <a:off x="1141410" y="1854559"/>
            <a:ext cx="4878389" cy="4713666"/>
          </a:xfrm>
        </p:spPr>
        <p:txBody>
          <a:bodyPr>
            <a:normAutofit fontScale="92500" lnSpcReduction="20000"/>
          </a:bodyPr>
          <a:lstStyle/>
          <a:p>
            <a:r>
              <a:rPr lang="en-GB" dirty="0" smtClean="0"/>
              <a:t>Defined around one individual (or occasionally pairs of individuals) referred to as the </a:t>
            </a:r>
            <a:r>
              <a:rPr lang="en-GB" b="1" dirty="0" smtClean="0"/>
              <a:t>EGO.</a:t>
            </a:r>
          </a:p>
          <a:p>
            <a:r>
              <a:rPr lang="en-GB" dirty="0" smtClean="0"/>
              <a:t>Deemed to be universally significant (across cultures and most/all societies).</a:t>
            </a:r>
          </a:p>
          <a:p>
            <a:r>
              <a:rPr lang="en-GB" dirty="0" smtClean="0"/>
              <a:t>Normally </a:t>
            </a:r>
            <a:r>
              <a:rPr lang="en-GB" b="1" dirty="0" smtClean="0"/>
              <a:t>bilateral </a:t>
            </a:r>
            <a:r>
              <a:rPr lang="en-GB" dirty="0" smtClean="0"/>
              <a:t>in connexion with</a:t>
            </a:r>
            <a:r>
              <a:rPr lang="en-GB" b="1" dirty="0" smtClean="0"/>
              <a:t> EGO.</a:t>
            </a:r>
          </a:p>
          <a:p>
            <a:r>
              <a:rPr lang="en-GB" b="1" dirty="0" smtClean="0"/>
              <a:t>KINSHIP</a:t>
            </a:r>
            <a:r>
              <a:rPr lang="en-GB" dirty="0" smtClean="0"/>
              <a:t> relations are </a:t>
            </a:r>
            <a:r>
              <a:rPr lang="en-GB" b="1" dirty="0" smtClean="0"/>
              <a:t>contingent </a:t>
            </a:r>
            <a:r>
              <a:rPr lang="en-GB" dirty="0" smtClean="0"/>
              <a:t>and relative</a:t>
            </a:r>
            <a:r>
              <a:rPr lang="en-GB" b="1" dirty="0" smtClean="0"/>
              <a:t> – </a:t>
            </a:r>
            <a:r>
              <a:rPr lang="en-GB" dirty="0" smtClean="0"/>
              <a:t>you are someone's son or daughter in relation to a particular individual.  </a:t>
            </a:r>
            <a:endParaRPr lang="en-GB" dirty="0"/>
          </a:p>
        </p:txBody>
      </p:sp>
      <p:sp>
        <p:nvSpPr>
          <p:cNvPr id="6" name="Content Placeholder 5"/>
          <p:cNvSpPr>
            <a:spLocks noGrp="1"/>
          </p:cNvSpPr>
          <p:nvPr>
            <p:ph sz="half" idx="2"/>
          </p:nvPr>
        </p:nvSpPr>
        <p:spPr>
          <a:xfrm>
            <a:off x="6172200" y="1854559"/>
            <a:ext cx="4875211" cy="4417452"/>
          </a:xfrm>
        </p:spPr>
        <p:txBody>
          <a:bodyPr>
            <a:normAutofit fontScale="92500" lnSpcReduction="20000"/>
          </a:bodyPr>
          <a:lstStyle/>
          <a:p>
            <a:r>
              <a:rPr lang="en-GB" dirty="0" smtClean="0"/>
              <a:t>Determined ancestrally or genealogically in relation to an ancestor or ancestress.</a:t>
            </a:r>
          </a:p>
          <a:p>
            <a:r>
              <a:rPr lang="en-GB" dirty="0" smtClean="0"/>
              <a:t>Only recognised as significant in some cultures. </a:t>
            </a:r>
          </a:p>
          <a:p>
            <a:r>
              <a:rPr lang="en-GB" dirty="0" smtClean="0"/>
              <a:t>It connects through being related to a common ancestor (ego)</a:t>
            </a:r>
          </a:p>
          <a:p>
            <a:r>
              <a:rPr lang="en-GB" dirty="0" smtClean="0"/>
              <a:t>Your DESCENT status is typically absolute – either you are or are not a member of a unique DESCENT group</a:t>
            </a:r>
          </a:p>
          <a:p>
            <a:r>
              <a:rPr lang="en-GB" dirty="0" smtClean="0"/>
              <a:t>(Ibid)</a:t>
            </a:r>
            <a:endParaRPr lang="en-GB" dirty="0"/>
          </a:p>
        </p:txBody>
      </p:sp>
    </p:spTree>
    <p:extLst>
      <p:ext uri="{BB962C8B-B14F-4D97-AF65-F5344CB8AC3E}">
        <p14:creationId xmlns:p14="http://schemas.microsoft.com/office/powerpoint/2010/main" val="2876220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Key terms in descent/kinship (a)</a:t>
            </a:r>
            <a:endParaRPr lang="en-GB" dirty="0"/>
          </a:p>
        </p:txBody>
      </p:sp>
      <p:sp>
        <p:nvSpPr>
          <p:cNvPr id="3" name="Content Placeholder 2"/>
          <p:cNvSpPr>
            <a:spLocks noGrp="1"/>
          </p:cNvSpPr>
          <p:nvPr>
            <p:ph sz="half" idx="1"/>
          </p:nvPr>
        </p:nvSpPr>
        <p:spPr>
          <a:xfrm>
            <a:off x="1141410" y="2249486"/>
            <a:ext cx="4878389" cy="4241466"/>
          </a:xfrm>
        </p:spPr>
        <p:txBody>
          <a:bodyPr>
            <a:normAutofit fontScale="92500" lnSpcReduction="10000"/>
          </a:bodyPr>
          <a:lstStyle/>
          <a:p>
            <a:pPr algn="ctr"/>
            <a:r>
              <a:rPr lang="en-GB" b="1" dirty="0" smtClean="0"/>
              <a:t>Bilateral and Bilineal</a:t>
            </a:r>
          </a:p>
          <a:p>
            <a:r>
              <a:rPr lang="en-GB" dirty="0"/>
              <a:t>Bilateral- European, North/South American, foragers, etc. --means two sides • </a:t>
            </a:r>
            <a:endParaRPr lang="en-GB" dirty="0" smtClean="0"/>
          </a:p>
          <a:p>
            <a:r>
              <a:rPr lang="en-GB" dirty="0" smtClean="0"/>
              <a:t>Bilineal </a:t>
            </a:r>
            <a:r>
              <a:rPr lang="en-GB" dirty="0"/>
              <a:t>or </a:t>
            </a:r>
            <a:r>
              <a:rPr lang="en-GB" dirty="0" smtClean="0"/>
              <a:t>duo lineal—some </a:t>
            </a:r>
            <a:r>
              <a:rPr lang="en-GB" dirty="0"/>
              <a:t>examples in Africa, Asia, </a:t>
            </a:r>
            <a:r>
              <a:rPr lang="en-GB" dirty="0" smtClean="0"/>
              <a:t>Amerindian-</a:t>
            </a:r>
            <a:r>
              <a:rPr lang="en-GB" dirty="0"/>
              <a:t>-means two lineages (give different inheritance</a:t>
            </a:r>
            <a:r>
              <a:rPr lang="en-GB" dirty="0" smtClean="0"/>
              <a:t>)</a:t>
            </a:r>
          </a:p>
          <a:p>
            <a:r>
              <a:rPr lang="en-GB" dirty="0"/>
              <a:t>Typically, </a:t>
            </a:r>
            <a:r>
              <a:rPr lang="en-GB" dirty="0" smtClean="0"/>
              <a:t>bilateral = </a:t>
            </a:r>
            <a:r>
              <a:rPr lang="en-GB" dirty="0"/>
              <a:t>“two sides” we have this • Four grandparents • FF, FM, MM, MF </a:t>
            </a:r>
            <a:r>
              <a:rPr lang="en-GB" dirty="0" smtClean="0"/>
              <a:t>(http</a:t>
            </a:r>
            <a:r>
              <a:rPr lang="en-GB" dirty="0"/>
              <a:t>://</a:t>
            </a:r>
            <a:r>
              <a:rPr lang="en-GB" dirty="0" smtClean="0"/>
              <a:t>users.clas.ufl.edu).</a:t>
            </a:r>
            <a:endParaRPr lang="en-GB" dirty="0"/>
          </a:p>
          <a:p>
            <a:endParaRPr lang="en-GB" dirty="0"/>
          </a:p>
        </p:txBody>
      </p:sp>
      <p:sp>
        <p:nvSpPr>
          <p:cNvPr id="4" name="Content Placeholder 3"/>
          <p:cNvSpPr>
            <a:spLocks noGrp="1"/>
          </p:cNvSpPr>
          <p:nvPr>
            <p:ph sz="half" idx="2"/>
          </p:nvPr>
        </p:nvSpPr>
        <p:spPr>
          <a:xfrm>
            <a:off x="6172200" y="2249486"/>
            <a:ext cx="4875211" cy="4383134"/>
          </a:xfrm>
        </p:spPr>
        <p:txBody>
          <a:bodyPr>
            <a:normAutofit fontScale="92500" lnSpcReduction="10000"/>
          </a:bodyPr>
          <a:lstStyle/>
          <a:p>
            <a:pPr algn="ctr"/>
            <a:r>
              <a:rPr lang="en-GB" b="1" dirty="0" smtClean="0"/>
              <a:t>Ego</a:t>
            </a:r>
          </a:p>
          <a:p>
            <a:r>
              <a:rPr lang="en-GB" dirty="0" smtClean="0">
                <a:effectLst/>
              </a:rPr>
              <a:t>“In </a:t>
            </a:r>
            <a:r>
              <a:rPr lang="en-GB" dirty="0">
                <a:effectLst/>
              </a:rPr>
              <a:t>anthropology </a:t>
            </a:r>
            <a:r>
              <a:rPr lang="en-GB" b="1" dirty="0">
                <a:effectLst/>
              </a:rPr>
              <a:t>ego</a:t>
            </a:r>
            <a:r>
              <a:rPr lang="en-GB" dirty="0">
                <a:effectLst/>
              </a:rPr>
              <a:t> refers to the individual from whom the networks </a:t>
            </a:r>
            <a:r>
              <a:rPr lang="en-GB" dirty="0" smtClean="0">
                <a:effectLst/>
              </a:rPr>
              <a:t>of </a:t>
            </a:r>
            <a:r>
              <a:rPr lang="en-GB" b="1" dirty="0" smtClean="0">
                <a:effectLst/>
              </a:rPr>
              <a:t>kinship</a:t>
            </a:r>
            <a:r>
              <a:rPr lang="en-GB" dirty="0">
                <a:effectLst/>
              </a:rPr>
              <a:t> and family relationship and descent are reckoned and traced. In psychology the term </a:t>
            </a:r>
            <a:r>
              <a:rPr lang="en-GB" b="1" dirty="0">
                <a:effectLst/>
              </a:rPr>
              <a:t>ego</a:t>
            </a:r>
            <a:r>
              <a:rPr lang="en-GB" dirty="0">
                <a:effectLst/>
              </a:rPr>
              <a:t> is used to refer to the self of the individual and the way they have constructed their personality and identity in </a:t>
            </a:r>
            <a:r>
              <a:rPr lang="en-GB" dirty="0" smtClean="0">
                <a:effectLst/>
              </a:rPr>
              <a:t>society”</a:t>
            </a:r>
          </a:p>
          <a:p>
            <a:r>
              <a:rPr lang="en-GB" u="sng" dirty="0">
                <a:solidFill>
                  <a:schemeClr val="accent1">
                    <a:lumMod val="20000"/>
                    <a:lumOff val="80000"/>
                  </a:schemeClr>
                </a:solidFill>
                <a:effectLst/>
              </a:rPr>
              <a:t>sociologyindex.com/ego.htm</a:t>
            </a:r>
            <a:endParaRPr lang="en-GB" u="sng" dirty="0">
              <a:solidFill>
                <a:schemeClr val="accent1">
                  <a:lumMod val="20000"/>
                  <a:lumOff val="80000"/>
                </a:schemeClr>
              </a:solidFill>
              <a:effectLst/>
              <a:hlinkClick r:id="rId2"/>
            </a:endParaRPr>
          </a:p>
          <a:p>
            <a:endParaRPr lang="en-GB" dirty="0" smtClean="0">
              <a:effectLst/>
            </a:endParaRPr>
          </a:p>
          <a:p>
            <a:endParaRPr lang="en-GB" dirty="0"/>
          </a:p>
        </p:txBody>
      </p:sp>
    </p:spTree>
    <p:extLst>
      <p:ext uri="{BB962C8B-B14F-4D97-AF65-F5344CB8AC3E}">
        <p14:creationId xmlns:p14="http://schemas.microsoft.com/office/powerpoint/2010/main" val="1053893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Bilateral kinship (</a:t>
            </a:r>
            <a:r>
              <a:rPr lang="en-GB" sz="2800" i="1" dirty="0" smtClean="0"/>
              <a:t>Horizontal</a:t>
            </a:r>
            <a:r>
              <a:rPr lang="en-GB" sz="2800" dirty="0" smtClean="0"/>
              <a:t>) and unilateral (</a:t>
            </a:r>
            <a:r>
              <a:rPr lang="en-GB" sz="2800" i="1" dirty="0" smtClean="0"/>
              <a:t>Vertical</a:t>
            </a:r>
            <a:r>
              <a:rPr lang="en-GB" sz="2800" dirty="0" smtClean="0"/>
              <a:t>) forms of descent/kinship</a:t>
            </a:r>
            <a:endParaRPr lang="en-GB" sz="2800" dirty="0"/>
          </a:p>
        </p:txBody>
      </p:sp>
      <p:sp>
        <p:nvSpPr>
          <p:cNvPr id="3" name="Content Placeholder 2"/>
          <p:cNvSpPr>
            <a:spLocks noGrp="1"/>
          </p:cNvSpPr>
          <p:nvPr>
            <p:ph sz="half" idx="1"/>
          </p:nvPr>
        </p:nvSpPr>
        <p:spPr>
          <a:xfrm>
            <a:off x="1141410" y="2249485"/>
            <a:ext cx="4878389" cy="4280104"/>
          </a:xfrm>
        </p:spPr>
        <p:txBody>
          <a:bodyPr>
            <a:normAutofit fontScale="92500" lnSpcReduction="20000"/>
          </a:bodyPr>
          <a:lstStyle/>
          <a:p>
            <a:r>
              <a:rPr lang="en-GB" b="1" dirty="0"/>
              <a:t>Bilateral Kinship </a:t>
            </a:r>
            <a:r>
              <a:rPr lang="en-GB" dirty="0"/>
              <a:t>• </a:t>
            </a:r>
            <a:r>
              <a:rPr lang="en-GB" i="1" dirty="0" smtClean="0"/>
              <a:t>Horizontal</a:t>
            </a:r>
            <a:r>
              <a:rPr lang="en-GB" dirty="0" smtClean="0"/>
              <a:t> lines where both sides of equal importance. Exceptions –Status, </a:t>
            </a:r>
            <a:r>
              <a:rPr lang="en-GB" dirty="0"/>
              <a:t>geography, </a:t>
            </a:r>
            <a:r>
              <a:rPr lang="en-GB" dirty="0" smtClean="0"/>
              <a:t>subjective preferences or ‘special feelings’ </a:t>
            </a:r>
            <a:r>
              <a:rPr lang="en-GB" dirty="0"/>
              <a:t>–demography – divorce, death, etc. • </a:t>
            </a:r>
            <a:endParaRPr lang="en-GB" dirty="0" smtClean="0"/>
          </a:p>
          <a:p>
            <a:r>
              <a:rPr lang="en-GB" dirty="0" smtClean="0"/>
              <a:t>Temporally, they are typically shallow; only </a:t>
            </a:r>
            <a:r>
              <a:rPr lang="en-GB" dirty="0"/>
              <a:t>2-3 generations </a:t>
            </a:r>
            <a:r>
              <a:rPr lang="en-GB" dirty="0" smtClean="0"/>
              <a:t> and are marked by </a:t>
            </a:r>
            <a:r>
              <a:rPr lang="en-GB" b="1" dirty="0" smtClean="0"/>
              <a:t>Patrimony</a:t>
            </a:r>
            <a:r>
              <a:rPr lang="en-GB" dirty="0" smtClean="0"/>
              <a:t> or taking </a:t>
            </a:r>
            <a:r>
              <a:rPr lang="en-GB" dirty="0"/>
              <a:t>father’s name </a:t>
            </a:r>
            <a:r>
              <a:rPr lang="en-GB" dirty="0" smtClean="0"/>
              <a:t>(http</a:t>
            </a:r>
            <a:r>
              <a:rPr lang="en-GB" dirty="0"/>
              <a:t>://</a:t>
            </a:r>
            <a:r>
              <a:rPr lang="en-GB" dirty="0" smtClean="0"/>
              <a:t>users.clas.ufl.edu)</a:t>
            </a:r>
            <a:endParaRPr lang="en-GB" dirty="0"/>
          </a:p>
        </p:txBody>
      </p:sp>
      <p:sp>
        <p:nvSpPr>
          <p:cNvPr id="4" name="Content Placeholder 3"/>
          <p:cNvSpPr>
            <a:spLocks noGrp="1"/>
          </p:cNvSpPr>
          <p:nvPr>
            <p:ph sz="half" idx="2"/>
          </p:nvPr>
        </p:nvSpPr>
        <p:spPr>
          <a:xfrm>
            <a:off x="6172200" y="2249486"/>
            <a:ext cx="4875211" cy="4151314"/>
          </a:xfrm>
        </p:spPr>
        <p:txBody>
          <a:bodyPr>
            <a:normAutofit fontScale="92500" lnSpcReduction="20000"/>
          </a:bodyPr>
          <a:lstStyle/>
          <a:p>
            <a:r>
              <a:rPr lang="en-GB" b="1" dirty="0"/>
              <a:t>Unilineal</a:t>
            </a:r>
            <a:r>
              <a:rPr lang="en-GB" dirty="0"/>
              <a:t>: Only one </a:t>
            </a:r>
            <a:r>
              <a:rPr lang="en-GB" dirty="0" smtClean="0"/>
              <a:t>relational line (of descent) is </a:t>
            </a:r>
            <a:r>
              <a:rPr lang="en-GB" dirty="0"/>
              <a:t>selected • </a:t>
            </a:r>
            <a:endParaRPr lang="en-GB" dirty="0" smtClean="0"/>
          </a:p>
          <a:p>
            <a:r>
              <a:rPr lang="en-GB" dirty="0" smtClean="0"/>
              <a:t>Significantly different </a:t>
            </a:r>
            <a:r>
              <a:rPr lang="en-GB" dirty="0"/>
              <a:t>from </a:t>
            </a:r>
            <a:r>
              <a:rPr lang="en-GB" dirty="0" smtClean="0"/>
              <a:t> </a:t>
            </a:r>
            <a:r>
              <a:rPr lang="en-GB" dirty="0"/>
              <a:t>bilateral kinship • </a:t>
            </a:r>
            <a:endParaRPr lang="en-GB" dirty="0" smtClean="0"/>
          </a:p>
          <a:p>
            <a:r>
              <a:rPr lang="en-GB" dirty="0" smtClean="0"/>
              <a:t>These more </a:t>
            </a:r>
            <a:r>
              <a:rPr lang="en-GB" i="1" dirty="0" smtClean="0"/>
              <a:t>vertical</a:t>
            </a:r>
            <a:r>
              <a:rPr lang="en-GB" dirty="0" smtClean="0"/>
              <a:t> lines of descent/ascent would determine </a:t>
            </a:r>
            <a:r>
              <a:rPr lang="en-GB" dirty="0" smtClean="0"/>
              <a:t>inheritance (LAND), </a:t>
            </a:r>
            <a:r>
              <a:rPr lang="en-GB" dirty="0"/>
              <a:t>identity, </a:t>
            </a:r>
            <a:r>
              <a:rPr lang="en-GB" dirty="0" smtClean="0"/>
              <a:t>and even marriage partners</a:t>
            </a:r>
          </a:p>
          <a:p>
            <a:r>
              <a:rPr lang="en-GB" dirty="0" smtClean="0"/>
              <a:t>Typically, they present as </a:t>
            </a:r>
            <a:r>
              <a:rPr lang="en-GB" dirty="0"/>
              <a:t>either </a:t>
            </a:r>
            <a:r>
              <a:rPr lang="en-GB" b="1" dirty="0"/>
              <a:t>patrilineal</a:t>
            </a:r>
            <a:r>
              <a:rPr lang="en-GB" dirty="0"/>
              <a:t> or </a:t>
            </a:r>
            <a:r>
              <a:rPr lang="en-GB" b="1" dirty="0" smtClean="0"/>
              <a:t>matrilineal </a:t>
            </a:r>
            <a:r>
              <a:rPr lang="en-GB" dirty="0" smtClean="0"/>
              <a:t>in form (Ibid)</a:t>
            </a:r>
            <a:r>
              <a:rPr lang="en-GB" b="1" dirty="0" smtClean="0"/>
              <a:t>.</a:t>
            </a:r>
            <a:endParaRPr lang="en-GB" b="1" dirty="0"/>
          </a:p>
        </p:txBody>
      </p:sp>
    </p:spTree>
    <p:extLst>
      <p:ext uri="{BB962C8B-B14F-4D97-AF65-F5344CB8AC3E}">
        <p14:creationId xmlns:p14="http://schemas.microsoft.com/office/powerpoint/2010/main" val="1508525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Quick ‘facts’ about Unilineal societies  </a:t>
            </a:r>
            <a:endParaRPr lang="en-GB" dirty="0"/>
          </a:p>
        </p:txBody>
      </p:sp>
      <p:sp>
        <p:nvSpPr>
          <p:cNvPr id="3" name="Content Placeholder 2"/>
          <p:cNvSpPr>
            <a:spLocks noGrp="1"/>
          </p:cNvSpPr>
          <p:nvPr>
            <p:ph sz="half" idx="1"/>
          </p:nvPr>
        </p:nvSpPr>
        <p:spPr>
          <a:xfrm>
            <a:off x="1141410" y="2249486"/>
            <a:ext cx="4878389" cy="4318738"/>
          </a:xfrm>
        </p:spPr>
        <p:txBody>
          <a:bodyPr>
            <a:normAutofit fontScale="92500" lnSpcReduction="20000"/>
          </a:bodyPr>
          <a:lstStyle/>
          <a:p>
            <a:r>
              <a:rPr lang="en-GB" dirty="0" smtClean="0"/>
              <a:t>Globally of all the </a:t>
            </a:r>
            <a:r>
              <a:rPr lang="en-GB" b="1" dirty="0" smtClean="0"/>
              <a:t>Unilineal</a:t>
            </a:r>
            <a:r>
              <a:rPr lang="en-GB" dirty="0" smtClean="0"/>
              <a:t> societies that are known, the % </a:t>
            </a:r>
            <a:r>
              <a:rPr lang="en-GB" i="1" dirty="0" smtClean="0"/>
              <a:t>split</a:t>
            </a:r>
            <a:r>
              <a:rPr lang="en-GB" dirty="0" smtClean="0"/>
              <a:t> accordingly</a:t>
            </a:r>
          </a:p>
          <a:p>
            <a:r>
              <a:rPr lang="en-GB" b="1" dirty="0"/>
              <a:t>Patrilineal</a:t>
            </a:r>
            <a:r>
              <a:rPr lang="en-GB" dirty="0"/>
              <a:t> </a:t>
            </a:r>
            <a:r>
              <a:rPr lang="en-GB" dirty="0" smtClean="0"/>
              <a:t>account for 80</a:t>
            </a:r>
            <a:r>
              <a:rPr lang="en-GB" dirty="0"/>
              <a:t>%</a:t>
            </a:r>
          </a:p>
          <a:p>
            <a:r>
              <a:rPr lang="en-GB" b="1" dirty="0" smtClean="0"/>
              <a:t>Matrilineal</a:t>
            </a:r>
            <a:r>
              <a:rPr lang="en-GB" dirty="0" smtClean="0"/>
              <a:t> account for the other 20%</a:t>
            </a:r>
          </a:p>
          <a:p>
            <a:r>
              <a:rPr lang="en-GB" dirty="0" smtClean="0"/>
              <a:t>Divide society into discrete groups – geographically near and (occasionally) far.</a:t>
            </a:r>
          </a:p>
          <a:p>
            <a:r>
              <a:rPr lang="en-GB" dirty="0" smtClean="0"/>
              <a:t>Where two or more distinct lineages intersect around a common ancestor (EGO?) we have CLANS who very often do not cohabit.</a:t>
            </a:r>
            <a:endParaRPr lang="en-GB" dirty="0"/>
          </a:p>
        </p:txBody>
      </p:sp>
      <p:sp>
        <p:nvSpPr>
          <p:cNvPr id="4" name="Content Placeholder 3"/>
          <p:cNvSpPr>
            <a:spLocks noGrp="1"/>
          </p:cNvSpPr>
          <p:nvPr>
            <p:ph sz="half" idx="2"/>
          </p:nvPr>
        </p:nvSpPr>
        <p:spPr>
          <a:xfrm>
            <a:off x="6172200" y="2249485"/>
            <a:ext cx="4875211" cy="4318739"/>
          </a:xfrm>
        </p:spPr>
        <p:txBody>
          <a:bodyPr>
            <a:normAutofit fontScale="92500" lnSpcReduction="20000"/>
          </a:bodyPr>
          <a:lstStyle/>
          <a:p>
            <a:r>
              <a:rPr lang="en-GB" dirty="0" smtClean="0"/>
              <a:t>Both Patrilineal and Matrilineal share long genealogies (</a:t>
            </a:r>
            <a:r>
              <a:rPr lang="en-GB" i="1" dirty="0" smtClean="0"/>
              <a:t>vertical</a:t>
            </a:r>
            <a:r>
              <a:rPr lang="en-GB" dirty="0" smtClean="0"/>
              <a:t>)</a:t>
            </a:r>
          </a:p>
          <a:p>
            <a:r>
              <a:rPr lang="en-GB" dirty="0" smtClean="0"/>
              <a:t>These long vertical temporal lines of descent or </a:t>
            </a:r>
            <a:r>
              <a:rPr lang="en-GB" b="1" dirty="0" smtClean="0"/>
              <a:t>lineages </a:t>
            </a:r>
            <a:r>
              <a:rPr lang="en-GB" dirty="0" smtClean="0"/>
              <a:t>connect people</a:t>
            </a:r>
            <a:r>
              <a:rPr lang="en-GB" b="1" dirty="0" smtClean="0"/>
              <a:t> </a:t>
            </a:r>
            <a:r>
              <a:rPr lang="en-GB" dirty="0" smtClean="0"/>
              <a:t>and communities via birth and descent and common ancestors (EGO) </a:t>
            </a:r>
          </a:p>
          <a:p>
            <a:r>
              <a:rPr lang="en-GB" dirty="0" smtClean="0"/>
              <a:t>One is always part of a lineage and not affected after marriage (for example)</a:t>
            </a:r>
          </a:p>
          <a:p>
            <a:r>
              <a:rPr lang="en-GB" dirty="0" smtClean="0"/>
              <a:t>Rarely referred to in ‘modern’ </a:t>
            </a:r>
            <a:r>
              <a:rPr lang="en-GB" dirty="0"/>
              <a:t>societies (http://</a:t>
            </a:r>
            <a:r>
              <a:rPr lang="en-GB" dirty="0" smtClean="0"/>
              <a:t>users.clas.ufl.edu).</a:t>
            </a:r>
            <a:endParaRPr lang="en-GB" dirty="0"/>
          </a:p>
        </p:txBody>
      </p:sp>
    </p:spTree>
    <p:extLst>
      <p:ext uri="{BB962C8B-B14F-4D97-AF65-F5344CB8AC3E}">
        <p14:creationId xmlns:p14="http://schemas.microsoft.com/office/powerpoint/2010/main" val="950739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smtClean="0"/>
              <a:t>Further details and distinctions regarding kinship and descent</a:t>
            </a:r>
            <a:endParaRPr lang="en-GB" sz="2400" dirty="0"/>
          </a:p>
        </p:txBody>
      </p:sp>
      <p:sp>
        <p:nvSpPr>
          <p:cNvPr id="5" name="Content Placeholder 4"/>
          <p:cNvSpPr>
            <a:spLocks noGrp="1"/>
          </p:cNvSpPr>
          <p:nvPr>
            <p:ph idx="1"/>
          </p:nvPr>
        </p:nvSpPr>
        <p:spPr/>
        <p:txBody>
          <a:bodyPr/>
          <a:lstStyle/>
          <a:p>
            <a:r>
              <a:rPr lang="en-GB" dirty="0" smtClean="0"/>
              <a:t>“Conditions </a:t>
            </a:r>
            <a:r>
              <a:rPr lang="en-GB" dirty="0" err="1"/>
              <a:t>favoring</a:t>
            </a:r>
            <a:r>
              <a:rPr lang="en-GB" dirty="0"/>
              <a:t> unilineal descent • Most commonly (but not exclusively) found among materially rich foragers, small-scale farmers, and nomadic pastoralists. • Common factors: small populations that usually have more than adequate food supplies. • Until early 20th century, approximately 60% of all societies traced descent </a:t>
            </a:r>
            <a:r>
              <a:rPr lang="en-GB" dirty="0" err="1"/>
              <a:t>unilineally</a:t>
            </a:r>
            <a:r>
              <a:rPr lang="en-GB" dirty="0"/>
              <a:t>. • Since then, many of these societies have disappeared or have been absorbed by larger societies that follow other descent rules” (http://</a:t>
            </a:r>
            <a:r>
              <a:rPr lang="en-GB" dirty="0" smtClean="0"/>
              <a:t>web.mnstate.edu)</a:t>
            </a:r>
            <a:endParaRPr lang="en-GB" dirty="0"/>
          </a:p>
        </p:txBody>
      </p:sp>
    </p:spTree>
    <p:extLst>
      <p:ext uri="{BB962C8B-B14F-4D97-AF65-F5344CB8AC3E}">
        <p14:creationId xmlns:p14="http://schemas.microsoft.com/office/powerpoint/2010/main" val="20848994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dirty="0" smtClean="0"/>
              <a:t>Less common Alternatives to Unilineal lines of descent</a:t>
            </a:r>
            <a:endParaRPr lang="en-GB" sz="2800" dirty="0"/>
          </a:p>
        </p:txBody>
      </p:sp>
      <p:sp>
        <p:nvSpPr>
          <p:cNvPr id="3" name="Content Placeholder 2"/>
          <p:cNvSpPr>
            <a:spLocks noGrp="1"/>
          </p:cNvSpPr>
          <p:nvPr>
            <p:ph idx="1"/>
          </p:nvPr>
        </p:nvSpPr>
        <p:spPr/>
        <p:txBody>
          <a:bodyPr/>
          <a:lstStyle/>
          <a:p>
            <a:r>
              <a:rPr lang="en-GB" dirty="0" smtClean="0"/>
              <a:t>“Descent </a:t>
            </a:r>
            <a:r>
              <a:rPr lang="en-GB" dirty="0"/>
              <a:t>systems are divided into: 1. </a:t>
            </a:r>
            <a:r>
              <a:rPr lang="en-GB" b="1" dirty="0"/>
              <a:t>unilineal</a:t>
            </a:r>
            <a:r>
              <a:rPr lang="en-GB" dirty="0"/>
              <a:t> systems : descent traced through parents &amp; ancestors of only 1 sex (either mother’s or father’s side). 2. </a:t>
            </a:r>
            <a:r>
              <a:rPr lang="en-GB" b="1" dirty="0" err="1"/>
              <a:t>cognatic</a:t>
            </a:r>
            <a:r>
              <a:rPr lang="en-GB" b="1" dirty="0"/>
              <a:t> systems </a:t>
            </a:r>
            <a:r>
              <a:rPr lang="en-GB" dirty="0"/>
              <a:t>: descent traced through either or both parents. • Only 30% of world's cultures trace descent &amp; base group membership on </a:t>
            </a:r>
            <a:r>
              <a:rPr lang="en-GB" b="1" dirty="0" err="1"/>
              <a:t>cognatic</a:t>
            </a:r>
            <a:r>
              <a:rPr lang="en-GB" dirty="0"/>
              <a:t> principle. • Unilineal kinship institutions occur at over twice the incidence of </a:t>
            </a:r>
            <a:r>
              <a:rPr lang="en-GB" b="1" dirty="0"/>
              <a:t>cognatic</a:t>
            </a:r>
            <a:r>
              <a:rPr lang="en-GB" dirty="0"/>
              <a:t> ones among the world's </a:t>
            </a:r>
            <a:r>
              <a:rPr lang="en-GB" dirty="0" smtClean="0"/>
              <a:t>cultures” (Ibid). </a:t>
            </a:r>
            <a:endParaRPr lang="en-GB" dirty="0"/>
          </a:p>
        </p:txBody>
      </p:sp>
    </p:spTree>
    <p:extLst>
      <p:ext uri="{BB962C8B-B14F-4D97-AF65-F5344CB8AC3E}">
        <p14:creationId xmlns:p14="http://schemas.microsoft.com/office/powerpoint/2010/main" val="31104296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241738"/>
            <a:ext cx="9905998" cy="1219200"/>
          </a:xfrm>
        </p:spPr>
        <p:txBody>
          <a:bodyPr>
            <a:normAutofit/>
          </a:bodyPr>
          <a:lstStyle/>
          <a:p>
            <a:pPr algn="ctr"/>
            <a:r>
              <a:rPr lang="en-GB" sz="3200" dirty="0" smtClean="0"/>
              <a:t>Symbols of Kinship </a:t>
            </a:r>
            <a:r>
              <a:rPr lang="en-GB" sz="3200" dirty="0"/>
              <a:t>and </a:t>
            </a:r>
            <a:r>
              <a:rPr lang="en-GB" sz="3200" dirty="0" smtClean="0"/>
              <a:t>descent</a:t>
            </a:r>
            <a:br>
              <a:rPr lang="en-GB" sz="3200" dirty="0" smtClean="0"/>
            </a:br>
            <a:r>
              <a:rPr lang="en-GB" sz="1100" dirty="0"/>
              <a:t/>
            </a:r>
            <a:br>
              <a:rPr lang="en-GB" sz="1100" dirty="0"/>
            </a:br>
            <a:r>
              <a:rPr lang="en-GB" sz="1100" dirty="0"/>
              <a:t>http://</a:t>
            </a:r>
            <a:r>
              <a:rPr lang="en-GB" sz="1100" dirty="0" smtClean="0"/>
              <a:t>what-when-how.com/social-sciences/kinship-social-science (all images)</a:t>
            </a:r>
            <a:endParaRPr lang="en-GB" dirty="0"/>
          </a:p>
        </p:txBody>
      </p:sp>
      <p:pic>
        <p:nvPicPr>
          <p:cNvPr id="1028"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27538" y="3596481"/>
            <a:ext cx="3333750" cy="847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descr="Image result for symbols of kinship">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62141" y="1566039"/>
            <a:ext cx="6096000" cy="4448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0396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patrilineal kinship">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2237" y="1252044"/>
            <a:ext cx="6076950" cy="3419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09008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symbols of kinship matrilineal">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47134" y="1157452"/>
            <a:ext cx="6076950" cy="3419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93081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patrilineal kinship">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4568" y="1161447"/>
            <a:ext cx="8286750" cy="3952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6628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smtClean="0"/>
              <a:t>Examples of descent (matrilineal)</a:t>
            </a:r>
            <a:endParaRPr lang="en-GB" dirty="0"/>
          </a:p>
        </p:txBody>
      </p:sp>
      <p:sp>
        <p:nvSpPr>
          <p:cNvPr id="5" name="Content Placeholder 4"/>
          <p:cNvSpPr>
            <a:spLocks noGrp="1"/>
          </p:cNvSpPr>
          <p:nvPr>
            <p:ph idx="1"/>
          </p:nvPr>
        </p:nvSpPr>
        <p:spPr>
          <a:xfrm>
            <a:off x="1141412" y="2249487"/>
            <a:ext cx="9905999" cy="4119782"/>
          </a:xfrm>
        </p:spPr>
        <p:txBody>
          <a:bodyPr>
            <a:normAutofit fontScale="85000" lnSpcReduction="20000"/>
          </a:bodyPr>
          <a:lstStyle/>
          <a:p>
            <a:endParaRPr lang="en-GB" dirty="0"/>
          </a:p>
          <a:p>
            <a:r>
              <a:rPr lang="en-GB" b="1" dirty="0" smtClean="0"/>
              <a:t>“Ashanti </a:t>
            </a:r>
            <a:endParaRPr lang="en-GB" dirty="0"/>
          </a:p>
          <a:p>
            <a:r>
              <a:rPr lang="en-GB" dirty="0"/>
              <a:t>•Example: powerful West African Kingdom of Ashanti in central Ghana, represents a matrilineal society. </a:t>
            </a:r>
          </a:p>
          <a:p>
            <a:r>
              <a:rPr lang="en-GB" dirty="0"/>
              <a:t>•Heir to the throne is not the Asantehene's own child but his sister's son </a:t>
            </a:r>
          </a:p>
          <a:p>
            <a:r>
              <a:rPr lang="en-GB" dirty="0"/>
              <a:t>•king traditionally passes title &amp; status on to his sister's son. </a:t>
            </a:r>
          </a:p>
          <a:p>
            <a:r>
              <a:rPr lang="en-GB" dirty="0"/>
              <a:t>•King's biological son does not inherit kingship because he is not a member of ruling matrilineal family group. </a:t>
            </a:r>
          </a:p>
          <a:p>
            <a:r>
              <a:rPr lang="en-GB" dirty="0"/>
              <a:t>•Women usually inherit status &amp; property directly from their mothers in matrilineal </a:t>
            </a:r>
            <a:r>
              <a:rPr lang="en-GB" dirty="0" smtClean="0"/>
              <a:t>societies” </a:t>
            </a:r>
            <a:r>
              <a:rPr lang="en-GB" dirty="0"/>
              <a:t>(http://</a:t>
            </a:r>
            <a:r>
              <a:rPr lang="en-GB" dirty="0" smtClean="0"/>
              <a:t>web.mnstate.edu) </a:t>
            </a:r>
            <a:endParaRPr lang="en-GB" dirty="0"/>
          </a:p>
          <a:p>
            <a:endParaRPr lang="en-GB" dirty="0"/>
          </a:p>
        </p:txBody>
      </p:sp>
    </p:spTree>
    <p:extLst>
      <p:ext uri="{BB962C8B-B14F-4D97-AF65-F5344CB8AC3E}">
        <p14:creationId xmlns:p14="http://schemas.microsoft.com/office/powerpoint/2010/main" val="5392446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mOIeTIES</a:t>
            </a:r>
            <a:endParaRPr lang="en-GB" dirty="0"/>
          </a:p>
        </p:txBody>
      </p:sp>
      <p:sp>
        <p:nvSpPr>
          <p:cNvPr id="3" name="Content Placeholder 2"/>
          <p:cNvSpPr>
            <a:spLocks noGrp="1"/>
          </p:cNvSpPr>
          <p:nvPr>
            <p:ph idx="1"/>
          </p:nvPr>
        </p:nvSpPr>
        <p:spPr>
          <a:xfrm>
            <a:off x="1141412" y="1933904"/>
            <a:ext cx="9905999" cy="4603530"/>
          </a:xfrm>
        </p:spPr>
        <p:txBody>
          <a:bodyPr>
            <a:normAutofit fontScale="85000" lnSpcReduction="20000"/>
          </a:bodyPr>
          <a:lstStyle/>
          <a:p>
            <a:endParaRPr lang="en-GB" dirty="0"/>
          </a:p>
          <a:p>
            <a:pPr algn="ctr"/>
            <a:r>
              <a:rPr lang="en-GB" b="1" dirty="0"/>
              <a:t>Moieties </a:t>
            </a:r>
            <a:endParaRPr lang="en-GB" dirty="0"/>
          </a:p>
          <a:p>
            <a:r>
              <a:rPr lang="en-GB" dirty="0" smtClean="0"/>
              <a:t>Entire </a:t>
            </a:r>
            <a:r>
              <a:rPr lang="en-GB" dirty="0"/>
              <a:t>societies </a:t>
            </a:r>
            <a:r>
              <a:rPr lang="en-GB" dirty="0" smtClean="0"/>
              <a:t>can be divided </a:t>
            </a:r>
            <a:r>
              <a:rPr lang="en-GB" dirty="0"/>
              <a:t>into </a:t>
            </a:r>
            <a:r>
              <a:rPr lang="en-GB" dirty="0" smtClean="0"/>
              <a:t>two </a:t>
            </a:r>
            <a:r>
              <a:rPr lang="en-GB" i="1" dirty="0" smtClean="0"/>
              <a:t>unilineal </a:t>
            </a:r>
            <a:r>
              <a:rPr lang="en-GB" i="1" dirty="0"/>
              <a:t>descent groups </a:t>
            </a:r>
            <a:r>
              <a:rPr lang="en-GB" dirty="0"/>
              <a:t>that have reciprocal responsibilities. </a:t>
            </a:r>
          </a:p>
          <a:p>
            <a:r>
              <a:rPr lang="en-GB" dirty="0" smtClean="0"/>
              <a:t>Moieties </a:t>
            </a:r>
            <a:r>
              <a:rPr lang="en-GB" dirty="0"/>
              <a:t>are </a:t>
            </a:r>
            <a:r>
              <a:rPr lang="en-GB" dirty="0" smtClean="0"/>
              <a:t>formed ensure a </a:t>
            </a:r>
            <a:r>
              <a:rPr lang="en-GB" dirty="0"/>
              <a:t>balanced opposition within </a:t>
            </a:r>
            <a:r>
              <a:rPr lang="en-GB" dirty="0" smtClean="0"/>
              <a:t>a society; linked </a:t>
            </a:r>
            <a:r>
              <a:rPr lang="en-GB" dirty="0"/>
              <a:t>pairs assume complementary positions &amp; </a:t>
            </a:r>
            <a:r>
              <a:rPr lang="en-GB" dirty="0" smtClean="0"/>
              <a:t>roles within the community or functions</a:t>
            </a:r>
            <a:r>
              <a:rPr lang="en-GB" dirty="0"/>
              <a:t>. </a:t>
            </a:r>
          </a:p>
          <a:p>
            <a:r>
              <a:rPr lang="en-GB" dirty="0" smtClean="0"/>
              <a:t>This pairings are reinforced to foster economic and political </a:t>
            </a:r>
            <a:r>
              <a:rPr lang="en-GB" dirty="0"/>
              <a:t>stability. </a:t>
            </a:r>
          </a:p>
          <a:p>
            <a:r>
              <a:rPr lang="en-GB" dirty="0" smtClean="0"/>
              <a:t>Moieties </a:t>
            </a:r>
            <a:r>
              <a:rPr lang="en-GB" dirty="0"/>
              <a:t>are usually </a:t>
            </a:r>
            <a:r>
              <a:rPr lang="en-GB" b="1" dirty="0"/>
              <a:t>exogamous</a:t>
            </a:r>
            <a:r>
              <a:rPr lang="en-GB" dirty="0"/>
              <a:t> </a:t>
            </a:r>
          </a:p>
          <a:p>
            <a:r>
              <a:rPr lang="en-GB" dirty="0" smtClean="0"/>
              <a:t>Each </a:t>
            </a:r>
            <a:r>
              <a:rPr lang="en-GB" dirty="0"/>
              <a:t>moiety takes husbands &amp; wives from </a:t>
            </a:r>
            <a:r>
              <a:rPr lang="en-GB" dirty="0" smtClean="0"/>
              <a:t>a matched </a:t>
            </a:r>
            <a:r>
              <a:rPr lang="en-GB" dirty="0"/>
              <a:t>group. </a:t>
            </a:r>
          </a:p>
          <a:p>
            <a:r>
              <a:rPr lang="en-GB" dirty="0" smtClean="0"/>
              <a:t>As with clans &amp; phratries, moiety members cannot demonstrate descent links back to supposed common </a:t>
            </a:r>
            <a:r>
              <a:rPr lang="en-GB" dirty="0"/>
              <a:t>ancestor (http://</a:t>
            </a:r>
            <a:r>
              <a:rPr lang="en-GB" dirty="0" smtClean="0"/>
              <a:t>web.mnstate.edu/Kinship.pdf). </a:t>
            </a:r>
          </a:p>
          <a:p>
            <a:endParaRPr lang="en-GB" dirty="0"/>
          </a:p>
        </p:txBody>
      </p:sp>
    </p:spTree>
    <p:extLst>
      <p:ext uri="{BB962C8B-B14F-4D97-AF65-F5344CB8AC3E}">
        <p14:creationId xmlns:p14="http://schemas.microsoft.com/office/powerpoint/2010/main" val="6948193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moieties">
            <a:hlinkClick r:id="rId2"/>
          </p:cNvPr>
          <p:cNvSpPr>
            <a:spLocks noChangeAspect="1" noChangeArrowheads="1"/>
          </p:cNvSpPr>
          <p:nvPr/>
        </p:nvSpPr>
        <p:spPr bwMode="auto">
          <a:xfrm>
            <a:off x="68263" y="-1874838"/>
            <a:ext cx="3914775" cy="3914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4124" y="1502980"/>
            <a:ext cx="4466897" cy="3804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81025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who do you think you are">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6127" y="860699"/>
            <a:ext cx="4953000" cy="4953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7671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References and sources</a:t>
            </a:r>
            <a:endParaRPr lang="en-GB" dirty="0"/>
          </a:p>
        </p:txBody>
      </p:sp>
      <p:sp>
        <p:nvSpPr>
          <p:cNvPr id="3" name="Content Placeholder 2"/>
          <p:cNvSpPr>
            <a:spLocks noGrp="1"/>
          </p:cNvSpPr>
          <p:nvPr>
            <p:ph idx="1"/>
          </p:nvPr>
        </p:nvSpPr>
        <p:spPr/>
        <p:txBody>
          <a:bodyPr/>
          <a:lstStyle/>
          <a:p>
            <a:r>
              <a:rPr lang="en-GB" dirty="0"/>
              <a:t>http://</a:t>
            </a:r>
            <a:r>
              <a:rPr lang="en-GB" dirty="0" smtClean="0"/>
              <a:t>web.mnstate.edu/robertsb/Kinship/family.pdf</a:t>
            </a:r>
          </a:p>
          <a:p>
            <a:r>
              <a:rPr lang="en-GB" dirty="0"/>
              <a:t>http://what-when-how.com/social-sciences/kinship-social-science (all images</a:t>
            </a:r>
            <a:r>
              <a:rPr lang="en-GB" dirty="0" smtClean="0"/>
              <a:t>)</a:t>
            </a:r>
          </a:p>
          <a:p>
            <a:r>
              <a:rPr lang="en-GB" dirty="0" err="1" smtClean="0"/>
              <a:t>Chagnon</a:t>
            </a:r>
            <a:r>
              <a:rPr lang="en-GB" dirty="0" smtClean="0"/>
              <a:t>, N (1968). </a:t>
            </a:r>
            <a:r>
              <a:rPr lang="en-GB" i="1" dirty="0"/>
              <a:t>The </a:t>
            </a:r>
            <a:r>
              <a:rPr lang="en-GB" i="1" dirty="0">
                <a:effectLst/>
              </a:rPr>
              <a:t>Yanomamo: The Fierce People.</a:t>
            </a:r>
            <a:endParaRPr lang="en-GB" dirty="0" smtClean="0"/>
          </a:p>
          <a:p>
            <a:r>
              <a:rPr lang="en-GB" dirty="0"/>
              <a:t>http://users.clas.ufl.edu</a:t>
            </a:r>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14564282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B5F27"/>
      </a:dk2>
      <a:lt2>
        <a:srgbClr val="D8FC68"/>
      </a:lt2>
      <a:accent1>
        <a:srgbClr val="DDC855"/>
      </a:accent1>
      <a:accent2>
        <a:srgbClr val="FCA03D"/>
      </a:accent2>
      <a:accent3>
        <a:srgbClr val="E36439"/>
      </a:accent3>
      <a:accent4>
        <a:srgbClr val="C2935B"/>
      </a:accent4>
      <a:accent5>
        <a:srgbClr val="88C25C"/>
      </a:accent5>
      <a:accent6>
        <a:srgbClr val="BFCC86"/>
      </a:accent6>
      <a:hlink>
        <a:srgbClr val="FFCE23"/>
      </a:hlink>
      <a:folHlink>
        <a:srgbClr val="FDEB86"/>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82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xmlns="" name="Circuit" id="{0AC2F7E7-15F5-431C-B2A2-456FE929F56C}" vid="{97ECCC31-8429-4523-BE8D-8F09B7A4D46D}"/>
    </a:ext>
  </a:extLst>
</a:theme>
</file>

<file path=docProps/app.xml><?xml version="1.0" encoding="utf-8"?>
<Properties xmlns="http://schemas.openxmlformats.org/officeDocument/2006/extended-properties" xmlns:vt="http://schemas.openxmlformats.org/officeDocument/2006/docPropsVTypes">
  <Template>TM04033919[[fn=Circuit]]</Template>
  <TotalTime>683</TotalTime>
  <Words>1239</Words>
  <Application>Microsoft Office PowerPoint</Application>
  <PresentationFormat>Custom</PresentationFormat>
  <Paragraphs>94</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Circuit</vt:lpstr>
      <vt:lpstr>Kinship, lineage and family relations</vt:lpstr>
      <vt:lpstr>Kinship</vt:lpstr>
      <vt:lpstr>The Centrality of Kinship</vt:lpstr>
      <vt:lpstr>‘Modern’ or industrial societies and kinship</vt:lpstr>
      <vt:lpstr>Kinship: definitions </vt:lpstr>
      <vt:lpstr>Functions and axis of kinship</vt:lpstr>
      <vt:lpstr>Kinship                    descent</vt:lpstr>
      <vt:lpstr>Key terms in descent/kinship (a)</vt:lpstr>
      <vt:lpstr>Bilateral kinship (Horizontal) and unilateral (Vertical) forms of descent/kinship</vt:lpstr>
      <vt:lpstr>Quick ‘facts’ about Unilineal societies  </vt:lpstr>
      <vt:lpstr>Further details and distinctions regarding kinship and descent</vt:lpstr>
      <vt:lpstr>Less common Alternatives to Unilineal lines of descent</vt:lpstr>
      <vt:lpstr>Symbols of Kinship and descent  http://what-when-how.com/social-sciences/kinship-social-science (all images)</vt:lpstr>
      <vt:lpstr>PowerPoint Presentation</vt:lpstr>
      <vt:lpstr>PowerPoint Presentation</vt:lpstr>
      <vt:lpstr>PowerPoint Presentation</vt:lpstr>
      <vt:lpstr>Examples of descent (matrilineal)</vt:lpstr>
      <vt:lpstr>mOIeTIES</vt:lpstr>
      <vt:lpstr>PowerPoint Presentation</vt:lpstr>
      <vt:lpstr>PowerPoint Presentation</vt:lpstr>
      <vt:lpstr>References and sources</vt:lpstr>
    </vt:vector>
  </TitlesOfParts>
  <Company>UoW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Kinship and family relations</dc:title>
  <dc:creator>Julie Y. Davis</dc:creator>
  <cp:lastModifiedBy>Administrator</cp:lastModifiedBy>
  <cp:revision>31</cp:revision>
  <dcterms:created xsi:type="dcterms:W3CDTF">2018-10-24T22:26:47Z</dcterms:created>
  <dcterms:modified xsi:type="dcterms:W3CDTF">2018-10-25T12:48:49Z</dcterms:modified>
</cp:coreProperties>
</file>