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3" r:id="rId1"/>
  </p:sldMasterIdLst>
  <p:notesMasterIdLst>
    <p:notesMasterId r:id="rId13"/>
  </p:notesMasterIdLst>
  <p:sldIdLst>
    <p:sldId id="257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70" r:id="rId11"/>
    <p:sldId id="26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4529"/>
    <a:srgbClr val="2B3922"/>
    <a:srgbClr val="2E37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32" autoAdjust="0"/>
    <p:restoredTop sz="72439" autoAdjust="0"/>
  </p:normalViewPr>
  <p:slideViewPr>
    <p:cSldViewPr snapToGrid="0">
      <p:cViewPr>
        <p:scale>
          <a:sx n="42" d="100"/>
          <a:sy n="42" d="100"/>
        </p:scale>
        <p:origin x="66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F13051-17FD-47FF-8F83-2325358CEEA9}" type="datetimeFigureOut">
              <a:rPr lang="en-GB" smtClean="0"/>
              <a:t>20/11/2019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5D8D03-F355-43F7-B740-CF9718F159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5106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5D8D03-F355-43F7-B740-CF9718F159E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422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5D8D03-F355-43F7-B740-CF9718F159E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1422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5D8D03-F355-43F7-B740-CF9718F159E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5760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5D8D03-F355-43F7-B740-CF9718F159E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4282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5D8D03-F355-43F7-B740-CF9718F159E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7321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5D8D03-F355-43F7-B740-CF9718F159E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9815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5D8D03-F355-43F7-B740-CF9718F159E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4928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5D8D03-F355-43F7-B740-CF9718F159E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91679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5D8D03-F355-43F7-B740-CF9718F159E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7868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5D8D03-F355-43F7-B740-CF9718F159E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2769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11/19/2019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11/19/2019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11/19/2019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11/19/2019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11/19/2019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11/19/2019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11/19/2019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11/19/2019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11/19/2019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11/19/2019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329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11/19/2019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073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11/19/2019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  <p:sldLayoutId id="2147483664" r:id="rId10"/>
    <p:sldLayoutId id="2147483666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eb-b-ebscohost-com.ezproxy.uwtsd.ac.uk/ehost/pdfviewer/pdfviewer?vid=1&amp;sid=b8fba467-73d2-4d7a-a5ad-3533d48711ce%40pdc-v-sessmgr06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horizon-magazine.eu/article/inequality-not-unavailability-main-driver-food-insecurity-prof-johan-swinnen.html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veganlifemag.com/vegan-food-banks/" TargetMode="External"/><Relationship Id="rId5" Type="http://schemas.openxmlformats.org/officeDocument/2006/relationships/hyperlink" Target="https://www.undp.org/content/undp/en/home/sustainable-development-goals.html" TargetMode="External"/><Relationship Id="rId4" Type="http://schemas.openxmlformats.org/officeDocument/2006/relationships/hyperlink" Target="https://web-b-ebscohost-com.ezproxy.uwtsd.ac.uk/ehost/pdfviewer/pdfviewer?vid=1&amp;sid=b8fba467-73d2-4d7a-a5ad-3533d48711ce%40pdc-v-sessmgr06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insiderlouisville.com/wp-content/uploads/2012/08/000GlobalFood2.jpg" TargetMode="External"/><Relationship Id="rId3" Type="http://schemas.openxmlformats.org/officeDocument/2006/relationships/hyperlink" Target="http://www.kfm.co.za/articles/2019/09/19/listen-the-flash-drive-i-m-so-hungry-i-could-eat-a-bagel" TargetMode="External"/><Relationship Id="rId7" Type="http://schemas.openxmlformats.org/officeDocument/2006/relationships/hyperlink" Target="https://fitfoodiefinds.com/wp-content/uploads/2018/06/southwest-quinoa-salad.jpg" TargetMode="External"/><Relationship Id="rId2" Type="http://schemas.openxmlformats.org/officeDocument/2006/relationships/hyperlink" Target="http://ichef.bbci.co.uk/images/ic/640x360/p06zssvd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arspsyll.wordpress.com/2014/06/03/robert-lucas-on-the-unimportance-of-inequality/" TargetMode="External"/><Relationship Id="rId5" Type="http://schemas.openxmlformats.org/officeDocument/2006/relationships/hyperlink" Target="https://www.addresschic.com/blog/wp-content/uploads/2018/10/Vegan-food-demand-growing-in-UK-Vegan-Waitrose-Vegan-supermarket.jpg" TargetMode="External"/><Relationship Id="rId4" Type="http://schemas.openxmlformats.org/officeDocument/2006/relationships/hyperlink" Target="https://www.greenbiz.com/sites/default/files/styles/gbz_article_primary_breakpoints_kalapicture_screen-md_1x/public/images/articles/featured/cow3.jpg?itok=WQ7Rd9h0&amp;timestamp=1389576484" TargetMode="External"/><Relationship Id="rId9" Type="http://schemas.openxmlformats.org/officeDocument/2006/relationships/hyperlink" Target="https://i.kinja-img.com/gawker-media/image/upload/s--mtjXUK0o--/c_scale,fl_progressive,q_80,w_800/vx42nun7txysxnr1wqoh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3792" y="2612719"/>
            <a:ext cx="4775075" cy="1630907"/>
          </a:xfrm>
        </p:spPr>
        <p:txBody>
          <a:bodyPr>
            <a:normAutofit fontScale="90000"/>
          </a:bodyPr>
          <a:lstStyle/>
          <a:p>
            <a:r>
              <a:rPr lang="en-GB" sz="3100" dirty="0"/>
              <a:t>Veganism vs Meat: An Investigation into sustainable agriculture and global depletion for food. </a:t>
            </a:r>
            <a:br>
              <a:rPr lang="en-GB" dirty="0"/>
            </a:br>
            <a:endParaRPr lang="en-US" sz="4400" dirty="0">
              <a:solidFill>
                <a:schemeClr val="tx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10702" y="4366719"/>
            <a:ext cx="4775075" cy="559656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>
                <a:solidFill>
                  <a:schemeClr val="tx1"/>
                </a:solidFill>
              </a:rPr>
              <a:t>By Carys fuller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1C1609-CCBA-4E17-B0E0-162EB652C1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705" y="2119325"/>
            <a:ext cx="4653677" cy="261769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067B86C-496D-491D-9471-4758BCF2E4F5}"/>
              </a:ext>
            </a:extLst>
          </p:cNvPr>
          <p:cNvSpPr txBox="1"/>
          <p:nvPr/>
        </p:nvSpPr>
        <p:spPr>
          <a:xfrm>
            <a:off x="567619" y="4882896"/>
            <a:ext cx="1285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Image 1 </a:t>
            </a:r>
          </a:p>
        </p:txBody>
      </p:sp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919D0-F177-4BBA-9A0B-DBA69E2ED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3714750" cy="1371600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Literature review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16F0CE-4C17-44A8-882B-BF8C1BDD63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014194"/>
            <a:ext cx="5867400" cy="4043706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My literature review will be included in each chapter of my dissertation. </a:t>
            </a:r>
          </a:p>
          <a:p>
            <a:r>
              <a:rPr lang="en-GB" dirty="0"/>
              <a:t>But will include: </a:t>
            </a:r>
          </a:p>
          <a:p>
            <a:r>
              <a:rPr lang="en-GB" dirty="0"/>
              <a:t>Oppenlander. R. A. (2012) </a:t>
            </a:r>
            <a:r>
              <a:rPr lang="en-GB" i="1" dirty="0"/>
              <a:t>Comfortably Unaware: what we choose to eat is killing us and our planet</a:t>
            </a:r>
            <a:r>
              <a:rPr lang="en-GB" dirty="0"/>
              <a:t>. New York: Beaufort books. </a:t>
            </a:r>
          </a:p>
          <a:p>
            <a:r>
              <a:rPr lang="en-GB" dirty="0"/>
              <a:t>Watson. M (2019) </a:t>
            </a:r>
            <a:r>
              <a:rPr lang="en-GB" i="1" dirty="0"/>
              <a:t>Should we all be Vegan? </a:t>
            </a:r>
            <a:r>
              <a:rPr lang="en-GB" dirty="0"/>
              <a:t>London: Thames &amp; Hudson Ltd. </a:t>
            </a:r>
          </a:p>
          <a:p>
            <a:r>
              <a:rPr lang="en-US" dirty="0" err="1"/>
              <a:t>Hellin</a:t>
            </a:r>
            <a:r>
              <a:rPr lang="en-US" dirty="0"/>
              <a:t>. J &amp; </a:t>
            </a:r>
            <a:r>
              <a:rPr lang="en-US" dirty="0" err="1"/>
              <a:t>Higman</a:t>
            </a:r>
            <a:r>
              <a:rPr lang="en-US" dirty="0"/>
              <a:t>. S (2003) </a:t>
            </a:r>
            <a:r>
              <a:rPr lang="en-US" i="1" dirty="0"/>
              <a:t>Feeding the market: South American farmers, Trade and Globalization. London: ITDG Publishing.</a:t>
            </a:r>
          </a:p>
          <a:p>
            <a:r>
              <a:rPr lang="en-GB" dirty="0"/>
              <a:t>Tait. A (2019) </a:t>
            </a:r>
            <a:r>
              <a:rPr lang="en-GB" i="1" dirty="0"/>
              <a:t>How the new veganism went global</a:t>
            </a:r>
            <a:r>
              <a:rPr lang="en-GB" dirty="0"/>
              <a:t>. In: New Statesman. [online article] available at: </a:t>
            </a:r>
            <a:r>
              <a:rPr lang="en-GB" u="sng" dirty="0">
                <a:hlinkClick r:id="rId3"/>
              </a:rPr>
              <a:t>https://web-b-ebscohost-com.ezproxy.uwtsd.ac.uk/ehost/pdfviewer/pdfviewer?vid=1&amp;sid=b8fba467-73d2-4d7a-a5ad-3533d48711ce%40pdc-v-sessmgr06</a:t>
            </a:r>
            <a:r>
              <a:rPr lang="en-GB" dirty="0"/>
              <a:t> [accessed on 16/11/19] 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C26BF0-3214-4B4E-A1C5-0186871C3EFC}"/>
              </a:ext>
            </a:extLst>
          </p:cNvPr>
          <p:cNvSpPr txBox="1"/>
          <p:nvPr/>
        </p:nvSpPr>
        <p:spPr>
          <a:xfrm>
            <a:off x="7391400" y="1028700"/>
            <a:ext cx="3352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Theories</a:t>
            </a:r>
            <a:r>
              <a:rPr lang="en-GB" dirty="0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B4036B-62DC-457A-BA15-DD6954E785A6}"/>
              </a:ext>
            </a:extLst>
          </p:cNvPr>
          <p:cNvSpPr txBox="1"/>
          <p:nvPr/>
        </p:nvSpPr>
        <p:spPr>
          <a:xfrm>
            <a:off x="6915150" y="2103120"/>
            <a:ext cx="38290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Globalisation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ethics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Resource curse theory*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Neo-liberalism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Post modernism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Post-development*</a:t>
            </a:r>
          </a:p>
        </p:txBody>
      </p:sp>
    </p:spTree>
    <p:extLst>
      <p:ext uri="{BB962C8B-B14F-4D97-AF65-F5344CB8AC3E}">
        <p14:creationId xmlns:p14="http://schemas.microsoft.com/office/powerpoint/2010/main" val="1832431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BDDA868-66DD-47ED-9F35-623CD484D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en-GB" dirty="0"/>
              <a:t>Veganism Vs Meat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C6BE6E8-778D-4028-8822-4BC19F90C13D}"/>
              </a:ext>
            </a:extLst>
          </p:cNvPr>
          <p:cNvSpPr txBox="1"/>
          <p:nvPr/>
        </p:nvSpPr>
        <p:spPr>
          <a:xfrm>
            <a:off x="6296025" y="1605915"/>
            <a:ext cx="4663440" cy="49720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Image 2 </a:t>
            </a:r>
          </a:p>
        </p:txBody>
      </p:sp>
      <p:pic>
        <p:nvPicPr>
          <p:cNvPr id="6" name="Picture Placeholder 5" descr="Food on a table&#10;&#10;Description automatically generated">
            <a:extLst>
              <a:ext uri="{FF2B5EF4-FFF2-40B4-BE49-F238E27FC236}">
                <a16:creationId xmlns:a16="http://schemas.microsoft.com/office/drawing/2014/main" id="{0788E862-665E-4EB3-AE0B-2E2CCEDDE64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l="6707" r="2" b="2"/>
          <a:stretch/>
        </p:blipFill>
        <p:spPr>
          <a:xfrm>
            <a:off x="6461760" y="2103120"/>
            <a:ext cx="4663440" cy="3749040"/>
          </a:xfrm>
          <a:prstGeom prst="rect">
            <a:avLst/>
          </a:prstGeom>
          <a:noFill/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DC84F1D-996F-449F-8127-70FB32179AFF}"/>
              </a:ext>
            </a:extLst>
          </p:cNvPr>
          <p:cNvSpPr txBox="1"/>
          <p:nvPr/>
        </p:nvSpPr>
        <p:spPr>
          <a:xfrm>
            <a:off x="634076" y="1892999"/>
            <a:ext cx="38298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Exploring the three main categories of veganism: ‘ethical, ecological and personal health</a:t>
            </a:r>
            <a:r>
              <a:rPr lang="en-GB" dirty="0"/>
              <a:t>’ (Watson 2019, P:11)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7F19B8-57BA-423A-B79D-8EA312703F76}"/>
              </a:ext>
            </a:extLst>
          </p:cNvPr>
          <p:cNvSpPr txBox="1"/>
          <p:nvPr/>
        </p:nvSpPr>
        <p:spPr>
          <a:xfrm>
            <a:off x="634076" y="3366479"/>
            <a:ext cx="44577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‘ </a:t>
            </a:r>
            <a:r>
              <a:rPr lang="en-GB" i="1" dirty="0"/>
              <a:t>The diet of prosperity has turned out to be a killer. A high-fat, animal-based diet is the single most significant cause of death from heart disease</a:t>
            </a:r>
            <a:r>
              <a:rPr lang="en-GB" dirty="0"/>
              <a:t>.’ (Marcus 2001: P3) </a:t>
            </a:r>
          </a:p>
        </p:txBody>
      </p:sp>
    </p:spTree>
    <p:extLst>
      <p:ext uri="{BB962C8B-B14F-4D97-AF65-F5344CB8AC3E}">
        <p14:creationId xmlns:p14="http://schemas.microsoft.com/office/powerpoint/2010/main" val="38685827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A5AD543-A4C8-4C38-9179-03ED54A96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4237" y="91440"/>
            <a:ext cx="3161963" cy="164592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700" dirty="0"/>
              <a:t>Global depletion of resources for food. 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3DD90E45-656C-4B08-8F0A-465F961E79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85800" y="1193482"/>
            <a:ext cx="6858000" cy="4166235"/>
          </a:xfrm>
          <a:prstGeom prst="rect">
            <a:avLst/>
          </a:prstGeom>
          <a:noFill/>
        </p:spPr>
      </p:pic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4B57C839-790F-4AC1-B8A1-9696C8ABE7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44237" y="1584960"/>
            <a:ext cx="3161963" cy="5029200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‘</a:t>
            </a:r>
            <a:r>
              <a:rPr lang="en-US" b="1" i="1" dirty="0"/>
              <a:t>Our current food choices detrimentally affect climate change and global warming more so than do all the cars, planes trucks, buses and trains used worldwide.’ </a:t>
            </a:r>
            <a:r>
              <a:rPr lang="en-US" dirty="0"/>
              <a:t>(Oppenlander 2012 P2) </a:t>
            </a:r>
          </a:p>
          <a:p>
            <a:endParaRPr lang="en-US" dirty="0"/>
          </a:p>
          <a:p>
            <a:r>
              <a:rPr lang="en-US" dirty="0"/>
              <a:t>‘</a:t>
            </a:r>
            <a:r>
              <a:rPr lang="en-US" b="1" i="1" dirty="0"/>
              <a:t>we collectively raise, feed, water, kill and eat over 70 billion animals each year for food</a:t>
            </a:r>
            <a:r>
              <a:rPr lang="en-US" dirty="0"/>
              <a:t>’ (Oppenlander 2012 P11)</a:t>
            </a:r>
          </a:p>
          <a:p>
            <a:endParaRPr lang="en-US" dirty="0"/>
          </a:p>
          <a:p>
            <a:r>
              <a:rPr lang="en-US" dirty="0"/>
              <a:t>‘</a:t>
            </a:r>
            <a:r>
              <a:rPr lang="en-US" b="1" i="1" dirty="0"/>
              <a:t>The real blame for the depletion of our vital rainforests lies with the consumer who creates the demand for animal products</a:t>
            </a:r>
            <a:r>
              <a:rPr lang="en-US" dirty="0"/>
              <a:t>.’ (Oppenlander 2012 P:26)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9F8D72C-C38A-40FC-B9B1-B2485DD895D0}"/>
              </a:ext>
            </a:extLst>
          </p:cNvPr>
          <p:cNvSpPr txBox="1"/>
          <p:nvPr/>
        </p:nvSpPr>
        <p:spPr>
          <a:xfrm>
            <a:off x="4057650" y="594360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Image 3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B040F17-7FE3-49AD-96C7-22BBEAA24256}"/>
              </a:ext>
            </a:extLst>
          </p:cNvPr>
          <p:cNvSpPr/>
          <p:nvPr/>
        </p:nvSpPr>
        <p:spPr>
          <a:xfrm>
            <a:off x="331205" y="6447506"/>
            <a:ext cx="801303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/>
              <a:t>https://www.undp.org/content/undp/en/home/sustainable-development-goals.html</a:t>
            </a:r>
          </a:p>
        </p:txBody>
      </p:sp>
    </p:spTree>
    <p:extLst>
      <p:ext uri="{BB962C8B-B14F-4D97-AF65-F5344CB8AC3E}">
        <p14:creationId xmlns:p14="http://schemas.microsoft.com/office/powerpoint/2010/main" val="40527133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9CB396F-34A9-4E99-97FE-E38BF16B10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en-GB" dirty="0"/>
              <a:t>The Supermarket 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549CC91-12CD-491D-8B42-F4304E4477F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3"/>
          <a:srcRect l="4972" r="11996" b="-2"/>
          <a:stretch/>
        </p:blipFill>
        <p:spPr>
          <a:xfrm>
            <a:off x="1066800" y="2103120"/>
            <a:ext cx="4663440" cy="3749040"/>
          </a:xfrm>
          <a:prstGeom prst="rect">
            <a:avLst/>
          </a:prstGeom>
          <a:noFill/>
        </p:spPr>
      </p:pic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8747ED70-702C-4DCF-A54A-7492B57B0E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61762" y="1554480"/>
            <a:ext cx="4663440" cy="3749040"/>
          </a:xfrm>
        </p:spPr>
        <p:txBody>
          <a:bodyPr/>
          <a:lstStyle/>
          <a:p>
            <a:r>
              <a:rPr lang="en-US" dirty="0"/>
              <a:t>‘</a:t>
            </a:r>
            <a:r>
              <a:rPr lang="en-US" b="1" i="1" dirty="0"/>
              <a:t>Around the world, the labels ‘vegetarian’ or ‘vegan’ on food are more of a marketing tool than a regulatory one: manufactures are responsible for their own definitions and held to account by consumers, not third-party verification</a:t>
            </a:r>
            <a:r>
              <a:rPr lang="en-US" dirty="0"/>
              <a:t>.’ (Watson 2019 P: 84)</a:t>
            </a:r>
          </a:p>
          <a:p>
            <a:r>
              <a:rPr lang="en-US" dirty="0"/>
              <a:t> Greggs vegan sausage roll. </a:t>
            </a:r>
          </a:p>
          <a:p>
            <a:r>
              <a:rPr lang="en-US" dirty="0"/>
              <a:t>The cauliflower stake controversy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2136DE-F7AD-45E1-AA36-3B328EE06668}"/>
              </a:ext>
            </a:extLst>
          </p:cNvPr>
          <p:cNvSpPr txBox="1"/>
          <p:nvPr/>
        </p:nvSpPr>
        <p:spPr>
          <a:xfrm>
            <a:off x="1657350" y="6057900"/>
            <a:ext cx="2457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Image 4</a:t>
            </a:r>
          </a:p>
        </p:txBody>
      </p:sp>
    </p:spTree>
    <p:extLst>
      <p:ext uri="{BB962C8B-B14F-4D97-AF65-F5344CB8AC3E}">
        <p14:creationId xmlns:p14="http://schemas.microsoft.com/office/powerpoint/2010/main" val="10588208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73FC406-04AA-4EFB-B824-0C79E0902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en-GB" dirty="0"/>
              <a:t>Inequality in food 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505C0964-A2C4-4258-BC5D-51E9D6A79B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6800" y="1928220"/>
            <a:ext cx="4663440" cy="374904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sz="1200" dirty="0"/>
          </a:p>
          <a:p>
            <a:r>
              <a:rPr lang="en-GB" b="1" dirty="0"/>
              <a:t>‘</a:t>
            </a:r>
            <a:r>
              <a:rPr lang="en-GB" i="1" dirty="0"/>
              <a:t>The inability to access nutritious food due to poverty is the main reason people face food insecurity</a:t>
            </a:r>
            <a:r>
              <a:rPr lang="en-GB" b="1" dirty="0"/>
              <a:t>’ </a:t>
            </a:r>
            <a:r>
              <a:rPr lang="en-GB" dirty="0"/>
              <a:t>(Swinnen 2015)</a:t>
            </a:r>
          </a:p>
          <a:p>
            <a:endParaRPr lang="en-GB" b="1" dirty="0"/>
          </a:p>
          <a:p>
            <a:r>
              <a:rPr lang="en-GB" dirty="0"/>
              <a:t>‘</a:t>
            </a:r>
            <a:r>
              <a:rPr lang="en-GB" i="1" dirty="0"/>
              <a:t>But what do vegans do when it comes to receiving support from a foodbank, when sometimes, ethical food choices may not be an option when the only thing offered is a can of hotdogs?’ </a:t>
            </a:r>
            <a:r>
              <a:rPr lang="en-GB" dirty="0"/>
              <a:t>(VeganLife 2018) </a:t>
            </a:r>
            <a:endParaRPr lang="en-US" i="1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11703128-EA9F-46AF-99EB-AED4D063A74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l="1672" r="10319" b="-4"/>
          <a:stretch/>
        </p:blipFill>
        <p:spPr>
          <a:xfrm>
            <a:off x="6461760" y="2103120"/>
            <a:ext cx="4663440" cy="374904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597BC6D-05C3-444B-B6B5-39B4F9F6B654}"/>
              </a:ext>
            </a:extLst>
          </p:cNvPr>
          <p:cNvSpPr txBox="1"/>
          <p:nvPr/>
        </p:nvSpPr>
        <p:spPr>
          <a:xfrm>
            <a:off x="8582025" y="5969661"/>
            <a:ext cx="2543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Image 5 </a:t>
            </a:r>
          </a:p>
        </p:txBody>
      </p:sp>
    </p:spTree>
    <p:extLst>
      <p:ext uri="{BB962C8B-B14F-4D97-AF65-F5344CB8AC3E}">
        <p14:creationId xmlns:p14="http://schemas.microsoft.com/office/powerpoint/2010/main" val="17647005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A50703F-B331-4898-B4D6-C020AAFE31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en-GB" dirty="0"/>
              <a:t>Quinoa 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E8DCBAE5-2A36-465B-9C88-4A314DFD060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3"/>
          <a:srcRect t="23169" b="23169"/>
          <a:stretch/>
        </p:blipFill>
        <p:spPr>
          <a:xfrm>
            <a:off x="775336" y="1985962"/>
            <a:ext cx="4954905" cy="3983355"/>
          </a:xfrm>
          <a:prstGeom prst="rect">
            <a:avLst/>
          </a:prstGeom>
          <a:noFill/>
        </p:spPr>
      </p:pic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1DB6E309-F355-44FF-93EC-C63B18713E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549140" cy="374904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Quinoa case study.</a:t>
            </a:r>
          </a:p>
          <a:p>
            <a:r>
              <a:rPr lang="en-US" dirty="0"/>
              <a:t>Quinoa is often referred to as the ‘mother-grain’. </a:t>
            </a:r>
          </a:p>
          <a:p>
            <a:r>
              <a:rPr lang="en-US" dirty="0"/>
              <a:t>‘This section will look at the affects of the growing interest and the production of Quinoa. </a:t>
            </a:r>
          </a:p>
          <a:p>
            <a:r>
              <a:rPr lang="en-US" dirty="0" err="1"/>
              <a:t>Hellin</a:t>
            </a:r>
            <a:r>
              <a:rPr lang="en-US" dirty="0"/>
              <a:t>. J &amp; </a:t>
            </a:r>
            <a:r>
              <a:rPr lang="en-US" dirty="0" err="1"/>
              <a:t>Higman</a:t>
            </a:r>
            <a:r>
              <a:rPr lang="en-US" dirty="0"/>
              <a:t>. S (2003) </a:t>
            </a:r>
            <a:r>
              <a:rPr lang="en-US" i="1" dirty="0"/>
              <a:t>Feeding the market: South American farmers, Trade and Globalization. London: ITDG Publishing.</a:t>
            </a:r>
          </a:p>
          <a:p>
            <a:pPr marL="0" indent="0">
              <a:buNone/>
            </a:pPr>
            <a:r>
              <a:rPr lang="en-US" i="1" dirty="0"/>
              <a:t>Chapter 5: Quinoa and food security. </a:t>
            </a:r>
          </a:p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CE1CF2-A16C-41D2-9464-23C11D4A75C2}"/>
              </a:ext>
            </a:extLst>
          </p:cNvPr>
          <p:cNvSpPr txBox="1"/>
          <p:nvPr/>
        </p:nvSpPr>
        <p:spPr>
          <a:xfrm>
            <a:off x="2107096" y="5969317"/>
            <a:ext cx="2875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Image 6 </a:t>
            </a:r>
          </a:p>
        </p:txBody>
      </p:sp>
    </p:spTree>
    <p:extLst>
      <p:ext uri="{BB962C8B-B14F-4D97-AF65-F5344CB8AC3E}">
        <p14:creationId xmlns:p14="http://schemas.microsoft.com/office/powerpoint/2010/main" val="27404299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146D964-0934-4B61-AC3A-E2EAF3DE15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700" dirty="0"/>
              <a:t>Globalisation of veganism and its impact on farmers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632D769-FC96-413D-9516-50843253EA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b="11364"/>
          <a:stretch/>
        </p:blipFill>
        <p:spPr>
          <a:xfrm>
            <a:off x="857250" y="609600"/>
            <a:ext cx="6858000" cy="5334000"/>
          </a:xfrm>
          <a:prstGeom prst="rect">
            <a:avLst/>
          </a:prstGeom>
          <a:noFill/>
        </p:spPr>
      </p:pic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5C7FF1E5-C889-4819-AB84-7C5EA92C1E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Can veganism realistically challenge the meat industry?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 look into the impact of veganism on farmers.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What policies are in place to protect farmers/ protect the environment.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3CF246-8466-425A-AEF6-DEC2844B0A9A}"/>
              </a:ext>
            </a:extLst>
          </p:cNvPr>
          <p:cNvSpPr txBox="1"/>
          <p:nvPr/>
        </p:nvSpPr>
        <p:spPr>
          <a:xfrm>
            <a:off x="4071938" y="6243638"/>
            <a:ext cx="20240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Image 7 </a:t>
            </a:r>
          </a:p>
        </p:txBody>
      </p:sp>
    </p:spTree>
    <p:extLst>
      <p:ext uri="{BB962C8B-B14F-4D97-AF65-F5344CB8AC3E}">
        <p14:creationId xmlns:p14="http://schemas.microsoft.com/office/powerpoint/2010/main" val="36944694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A65D518-5487-436F-B1CE-E3D6F07C7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r>
              <a:rPr lang="en-GB" dirty="0"/>
              <a:t>The future of meat? 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138FE860-3FB1-4BEF-BEC3-23B483566B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9076" r="10567"/>
          <a:stretch/>
        </p:blipFill>
        <p:spPr>
          <a:xfrm>
            <a:off x="685800" y="609600"/>
            <a:ext cx="6858000" cy="5334000"/>
          </a:xfrm>
          <a:prstGeom prst="rect">
            <a:avLst/>
          </a:prstGeom>
          <a:noFill/>
        </p:spPr>
      </p:pic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AD9CE2A9-DD00-4D52-A6DD-50EC8B7196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Is lab grown cultured meat the future?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Symbolism of meat to people.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Also wan to analysis whether veganism is a realistic future.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What does the future hold for unsustainable agriculture?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Policies and politics.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F9DE166-BC11-4C16-A5A8-621D2EE5814A}"/>
              </a:ext>
            </a:extLst>
          </p:cNvPr>
          <p:cNvSpPr txBox="1"/>
          <p:nvPr/>
        </p:nvSpPr>
        <p:spPr>
          <a:xfrm>
            <a:off x="5072063" y="6257925"/>
            <a:ext cx="2471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Image 8</a:t>
            </a:r>
          </a:p>
        </p:txBody>
      </p:sp>
    </p:spTree>
    <p:extLst>
      <p:ext uri="{BB962C8B-B14F-4D97-AF65-F5344CB8AC3E}">
        <p14:creationId xmlns:p14="http://schemas.microsoft.com/office/powerpoint/2010/main" val="24482090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2D0087-50DF-41DF-8F95-F5611A750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07CF8-3E4F-4C85-84B2-ABED4A84B9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en-GB" dirty="0"/>
          </a:p>
          <a:p>
            <a:pPr lvl="0"/>
            <a:r>
              <a:rPr lang="en-US" dirty="0" err="1"/>
              <a:t>Hellin</a:t>
            </a:r>
            <a:r>
              <a:rPr lang="en-US" dirty="0"/>
              <a:t>. J &amp; </a:t>
            </a:r>
            <a:r>
              <a:rPr lang="en-US" dirty="0" err="1"/>
              <a:t>Higman</a:t>
            </a:r>
            <a:r>
              <a:rPr lang="en-US" dirty="0"/>
              <a:t>. S (2003) </a:t>
            </a:r>
            <a:r>
              <a:rPr lang="en-US" i="1" dirty="0"/>
              <a:t>Feeding the market: South American farmers, Trade and Globalization. London: ITDG Publishing. </a:t>
            </a:r>
            <a:endParaRPr lang="en-GB" dirty="0"/>
          </a:p>
          <a:p>
            <a:pPr lvl="0"/>
            <a:r>
              <a:rPr lang="en-GB" dirty="0"/>
              <a:t>Marcus. E (2001) </a:t>
            </a:r>
            <a:r>
              <a:rPr lang="en-GB" i="1" dirty="0"/>
              <a:t>Vegan: the new ethics of eating</a:t>
            </a:r>
            <a:r>
              <a:rPr lang="en-GB" dirty="0"/>
              <a:t>. (revised ed.) New York: McBooks Press, Inc. </a:t>
            </a:r>
          </a:p>
          <a:p>
            <a:pPr lvl="0"/>
            <a:r>
              <a:rPr lang="en-GB" dirty="0"/>
              <a:t>Oppenlander. R. A. (2012) </a:t>
            </a:r>
            <a:r>
              <a:rPr lang="en-GB" i="1" dirty="0"/>
              <a:t>Comfortably Unaware: what we choose to eat is killing us and our planet</a:t>
            </a:r>
            <a:r>
              <a:rPr lang="en-GB" dirty="0"/>
              <a:t>. New York: Beaufort books. </a:t>
            </a:r>
          </a:p>
          <a:p>
            <a:pPr lvl="0"/>
            <a:r>
              <a:rPr lang="en-GB" dirty="0"/>
              <a:t>Swinnen. J (2015) </a:t>
            </a:r>
            <a:r>
              <a:rPr lang="en-GB" i="1" dirty="0"/>
              <a:t>Inequality, not unavailability, is the main driver of food insecurity</a:t>
            </a:r>
            <a:r>
              <a:rPr lang="en-GB" dirty="0"/>
              <a:t>. [online article] available at: </a:t>
            </a:r>
            <a:r>
              <a:rPr lang="en-GB" u="sng" dirty="0">
                <a:hlinkClick r:id="rId3"/>
              </a:rPr>
              <a:t>https://horizon-magazine.eu/article/inequality-not-unavailability-main-driver-food-insecurity-prof-johan-swinnen.html</a:t>
            </a:r>
            <a:r>
              <a:rPr lang="en-GB" dirty="0"/>
              <a:t> [accessed on 01/12/19]</a:t>
            </a:r>
          </a:p>
          <a:p>
            <a:pPr lvl="0"/>
            <a:r>
              <a:rPr lang="en-GB" dirty="0"/>
              <a:t>Tait. A (2019) </a:t>
            </a:r>
            <a:r>
              <a:rPr lang="en-GB" i="1" dirty="0"/>
              <a:t>How the new veganism went global</a:t>
            </a:r>
            <a:r>
              <a:rPr lang="en-GB" dirty="0"/>
              <a:t>. In: New Statesman. [online article] available at: </a:t>
            </a:r>
            <a:r>
              <a:rPr lang="en-GB" u="sng" dirty="0">
                <a:hlinkClick r:id="rId4"/>
              </a:rPr>
              <a:t>https://web-b-ebscohost-com.ezproxy.uwtsd.ac.uk/ehost/pdfviewer/pdfviewer?vid=1&amp;sid=b8fba467-73d2-4d7a-a5ad-3533d48711ce%40pdc-v-sessmgr06</a:t>
            </a:r>
            <a:r>
              <a:rPr lang="en-GB" dirty="0"/>
              <a:t> [accessed on 16/11/19] </a:t>
            </a:r>
          </a:p>
          <a:p>
            <a:r>
              <a:rPr lang="en-GB" dirty="0"/>
              <a:t>UN (2019) </a:t>
            </a:r>
            <a:r>
              <a:rPr lang="en-GB" i="1" dirty="0"/>
              <a:t>Sustainable development Goals</a:t>
            </a:r>
            <a:r>
              <a:rPr lang="en-GB" dirty="0"/>
              <a:t>. [online webpage] Available at: </a:t>
            </a:r>
            <a:r>
              <a:rPr lang="en-GB" u="sng" dirty="0">
                <a:hlinkClick r:id="rId5"/>
              </a:rPr>
              <a:t>https://www.undp.org/content/undp/en/home/sustainable-development-goals.html</a:t>
            </a:r>
            <a:r>
              <a:rPr lang="en-GB" dirty="0"/>
              <a:t> [accessed on 01/12/19]</a:t>
            </a:r>
          </a:p>
          <a:p>
            <a:pPr lvl="0"/>
            <a:r>
              <a:rPr lang="en-GB" dirty="0"/>
              <a:t>Vegan life (2018) </a:t>
            </a:r>
            <a:r>
              <a:rPr lang="en-GB" i="1" dirty="0"/>
              <a:t>Vegan food banks</a:t>
            </a:r>
            <a:r>
              <a:rPr lang="en-GB" dirty="0"/>
              <a:t>. [online article] available at: </a:t>
            </a:r>
            <a:r>
              <a:rPr lang="en-GB" u="sng" dirty="0">
                <a:hlinkClick r:id="rId6"/>
              </a:rPr>
              <a:t>https://www.veganlifemag.com/vegan-food-banks/</a:t>
            </a:r>
            <a:r>
              <a:rPr lang="en-GB" dirty="0"/>
              <a:t> [accessed on 15/11/19]</a:t>
            </a:r>
          </a:p>
          <a:p>
            <a:pPr lvl="0"/>
            <a:r>
              <a:rPr lang="en-GB" dirty="0"/>
              <a:t>Watson. M (2019) </a:t>
            </a:r>
            <a:r>
              <a:rPr lang="en-GB" i="1" dirty="0"/>
              <a:t>Should we all be Vegan? </a:t>
            </a:r>
            <a:r>
              <a:rPr lang="en-GB" dirty="0"/>
              <a:t>London: Thames &amp; Hudson Ltd. </a:t>
            </a:r>
          </a:p>
          <a:p>
            <a:endParaRPr lang="en-GB" dirty="0"/>
          </a:p>
          <a:p>
            <a:endParaRPr lang="en-US" i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02200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805293F-4C6A-4844-8CF9-996E9161B066}"/>
              </a:ext>
            </a:extLst>
          </p:cNvPr>
          <p:cNvSpPr/>
          <p:nvPr/>
        </p:nvSpPr>
        <p:spPr>
          <a:xfrm>
            <a:off x="675861" y="76020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2"/>
              </a:rPr>
              <a:t>http://ichef.bbci.co.uk/images/ic/640x360/p06zssvd.jpg</a:t>
            </a:r>
            <a:r>
              <a:rPr lang="en-GB" dirty="0"/>
              <a:t>  (image 1)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154BFD-D599-4106-A27F-31C0A3169C48}"/>
              </a:ext>
            </a:extLst>
          </p:cNvPr>
          <p:cNvSpPr/>
          <p:nvPr/>
        </p:nvSpPr>
        <p:spPr>
          <a:xfrm>
            <a:off x="675861" y="1595087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3"/>
              </a:rPr>
              <a:t>http://www.kfm.co.za/articles/2019/09/19/listen-the-flash-drive-i-m-so-hungry-i-could-eat-a-bagel</a:t>
            </a:r>
            <a:r>
              <a:rPr lang="en-GB" dirty="0"/>
              <a:t> (image 2)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2D05C82-55FF-4B52-8777-7569C9B24BC1}"/>
              </a:ext>
            </a:extLst>
          </p:cNvPr>
          <p:cNvSpPr/>
          <p:nvPr/>
        </p:nvSpPr>
        <p:spPr>
          <a:xfrm>
            <a:off x="675861" y="282883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4"/>
              </a:rPr>
              <a:t>https://www.greenbiz.com/sites/default/files/styles/gbz_article_primary_breakpoints_kalapicture_screen-md_1x/public/images/articles/featured/cow3.jpg?itok=WQ7Rd9h0&amp;timestamp=1389576484</a:t>
            </a:r>
            <a:r>
              <a:rPr lang="en-GB" dirty="0"/>
              <a:t> (image 3)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C8F2119-7388-4BD1-ABF9-0060BD5709DF}"/>
              </a:ext>
            </a:extLst>
          </p:cNvPr>
          <p:cNvSpPr/>
          <p:nvPr/>
        </p:nvSpPr>
        <p:spPr>
          <a:xfrm>
            <a:off x="675861" y="4339582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5"/>
              </a:rPr>
              <a:t>https://www.addresschic.com/blog/wp-content/uploads/2018/10/Vegan-food-demand-growing-in-UK-Vegan-Waitrose-Vegan-supermarket.jpg</a:t>
            </a:r>
            <a:r>
              <a:rPr lang="en-GB" dirty="0"/>
              <a:t> (image 4)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5C7BB3E-605F-4E35-B48E-A1AD30C4FF26}"/>
              </a:ext>
            </a:extLst>
          </p:cNvPr>
          <p:cNvSpPr/>
          <p:nvPr/>
        </p:nvSpPr>
        <p:spPr>
          <a:xfrm>
            <a:off x="561975" y="553991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6"/>
              </a:rPr>
              <a:t>https://larspsyll.wordpress.com/2014/06/03/robert-lucas-on-the-unimportance-of-inequality/</a:t>
            </a:r>
            <a:r>
              <a:rPr lang="en-GB" dirty="0"/>
              <a:t> (image 5)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48894A6-3693-4764-AC64-8AA9AF032071}"/>
              </a:ext>
            </a:extLst>
          </p:cNvPr>
          <p:cNvSpPr/>
          <p:nvPr/>
        </p:nvSpPr>
        <p:spPr>
          <a:xfrm>
            <a:off x="6883262" y="671757"/>
            <a:ext cx="48581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7"/>
              </a:rPr>
              <a:t>https://fitfoodiefinds.com/wp-content/uploads/2018/06/southwest-quinoa-salad.jpg</a:t>
            </a:r>
            <a:r>
              <a:rPr lang="en-GB" dirty="0"/>
              <a:t> (image 6)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81DECE9-1E39-41B6-BFBD-39E087ADFF7F}"/>
              </a:ext>
            </a:extLst>
          </p:cNvPr>
          <p:cNvSpPr/>
          <p:nvPr/>
        </p:nvSpPr>
        <p:spPr>
          <a:xfrm>
            <a:off x="6883262" y="1748522"/>
            <a:ext cx="48581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8"/>
              </a:rPr>
              <a:t>https://insiderlouisville.com/wp-content/uploads/2012/08/000GlobalFood2.jpg</a:t>
            </a:r>
            <a:r>
              <a:rPr lang="en-GB" dirty="0"/>
              <a:t> (image 7)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0BD81B4-0578-4CAC-9568-1752D101D34B}"/>
              </a:ext>
            </a:extLst>
          </p:cNvPr>
          <p:cNvSpPr/>
          <p:nvPr/>
        </p:nvSpPr>
        <p:spPr>
          <a:xfrm>
            <a:off x="6883262" y="2828835"/>
            <a:ext cx="456682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9"/>
              </a:rPr>
              <a:t>https://i.kinja-img.com/gawker-media/image/upload/s--mtjXUK0o--/c_scale,fl_progressive,q_80,w_800/vx42nun7txysxnr1wqoh.jpg</a:t>
            </a:r>
            <a:r>
              <a:rPr lang="en-GB" dirty="0"/>
              <a:t> (image 8) </a:t>
            </a:r>
          </a:p>
        </p:txBody>
      </p:sp>
    </p:spTree>
    <p:extLst>
      <p:ext uri="{BB962C8B-B14F-4D97-AF65-F5344CB8AC3E}">
        <p14:creationId xmlns:p14="http://schemas.microsoft.com/office/powerpoint/2010/main" val="25060784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IVE.pptx" id="{928531FE-40B6-4895-993A-83D26AA1E005}" vid="{C99C5ABD-1620-4AD2-A38C-62625556F38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1153</Words>
  <Application>Microsoft Office PowerPoint</Application>
  <PresentationFormat>Widescreen</PresentationFormat>
  <Paragraphs>88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Century Gothic</vt:lpstr>
      <vt:lpstr>Garamond</vt:lpstr>
      <vt:lpstr>SavonVTI</vt:lpstr>
      <vt:lpstr>Veganism vs Meat: An Investigation into sustainable agriculture and global depletion for food.  </vt:lpstr>
      <vt:lpstr>Literature review </vt:lpstr>
      <vt:lpstr>Veganism Vs Meat </vt:lpstr>
      <vt:lpstr>Global depletion of resources for food. </vt:lpstr>
      <vt:lpstr>The Supermarket </vt:lpstr>
      <vt:lpstr>Inequality in food </vt:lpstr>
      <vt:lpstr>Quinoa </vt:lpstr>
      <vt:lpstr>Globalisation of veganism and its impact on farmers</vt:lpstr>
      <vt:lpstr>The future of meat? </vt:lpstr>
      <vt:lpstr>Reference List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2019-11-20T13:58:51Z</dcterms:created>
  <dcterms:modified xsi:type="dcterms:W3CDTF">2019-12-02T13:01:52Z</dcterms:modified>
</cp:coreProperties>
</file>