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
  </p:notesMasterIdLst>
  <p:sldIdLst>
    <p:sldId id="256" r:id="rId2"/>
    <p:sldId id="259" r:id="rId3"/>
    <p:sldId id="258" r:id="rId4"/>
    <p:sldId id="260" r:id="rId5"/>
    <p:sldId id="261" r:id="rId6"/>
    <p:sldId id="262" r:id="rId7"/>
    <p:sldId id="263" r:id="rId8"/>
    <p:sldId id="264" r:id="rId9"/>
    <p:sldId id="269" r:id="rId10"/>
    <p:sldId id="265" r:id="rId11"/>
    <p:sldId id="271" r:id="rId1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027" autoAdjust="0"/>
    <p:restoredTop sz="94660"/>
  </p:normalViewPr>
  <p:slideViewPr>
    <p:cSldViewPr>
      <p:cViewPr>
        <p:scale>
          <a:sx n="87" d="100"/>
          <a:sy n="87" d="100"/>
        </p:scale>
        <p:origin x="-2058" y="-846"/>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EE2D284-C622-42DA-B0F9-9F3249AB070D}" type="datetimeFigureOut">
              <a:rPr lang="en-US" smtClean="0"/>
              <a:t>8/10/2023</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0D253D2-DF80-4020-AE44-D8866A71D87B}" type="slidenum">
              <a:rPr lang="en-US" smtClean="0"/>
              <a:t>‹#›</a:t>
            </a:fld>
            <a:endParaRPr lang="en-US"/>
          </a:p>
        </p:txBody>
      </p:sp>
    </p:spTree>
    <p:extLst>
      <p:ext uri="{BB962C8B-B14F-4D97-AF65-F5344CB8AC3E}">
        <p14:creationId xmlns:p14="http://schemas.microsoft.com/office/powerpoint/2010/main" val="1346113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latin typeface="+mn-lt"/>
                <a:ea typeface="+mn-ea"/>
                <a:cs typeface="+mn-cs"/>
              </a:rPr>
              <a:t>With the support of the local industry, the Manager of Honoly mainly focuses on a market investigation to understand the gap between the mobile lenses industry. The Company will focuses on shots of a group of photographers to fulfill the changing demand of customers (du </a:t>
            </a:r>
            <a:r>
              <a:rPr lang="en-US" sz="1200" kern="1200" dirty="0" err="1" smtClean="0">
                <a:solidFill>
                  <a:schemeClr val="tx1"/>
                </a:solidFill>
                <a:latin typeface="+mn-lt"/>
                <a:ea typeface="+mn-ea"/>
                <a:cs typeface="+mn-cs"/>
              </a:rPr>
              <a:t>Plessis</a:t>
            </a:r>
            <a:r>
              <a:rPr lang="en-US" sz="1200" kern="1200" dirty="0" smtClean="0">
                <a:solidFill>
                  <a:schemeClr val="tx1"/>
                </a:solidFill>
                <a:latin typeface="+mn-lt"/>
                <a:ea typeface="+mn-ea"/>
                <a:cs typeface="+mn-cs"/>
              </a:rPr>
              <a:t>, 2023). Honoly noticed that people find challenges in carrying the camera with distinct types of lenses are essential tools for photographers. Moreover, the Company also captures the conquering noise that affects the natural environment and its performance. Today, Honoly studies the image quality gap between the digital camera. </a:t>
            </a:r>
          </a:p>
          <a:p>
            <a:endParaRPr lang="en-US" dirty="0"/>
          </a:p>
        </p:txBody>
      </p:sp>
      <p:sp>
        <p:nvSpPr>
          <p:cNvPr id="4" name="Slide Number Placeholder 3"/>
          <p:cNvSpPr>
            <a:spLocks noGrp="1"/>
          </p:cNvSpPr>
          <p:nvPr>
            <p:ph type="sldNum" sz="quarter" idx="10"/>
          </p:nvPr>
        </p:nvSpPr>
        <p:spPr/>
        <p:txBody>
          <a:bodyPr/>
          <a:lstStyle/>
          <a:p>
            <a:fld id="{10D253D2-DF80-4020-AE44-D8866A71D87B}" type="slidenum">
              <a:rPr lang="en-US" smtClean="0"/>
              <a:t>2</a:t>
            </a:fld>
            <a:endParaRPr lang="en-US"/>
          </a:p>
        </p:txBody>
      </p:sp>
    </p:spTree>
    <p:extLst>
      <p:ext uri="{BB962C8B-B14F-4D97-AF65-F5344CB8AC3E}">
        <p14:creationId xmlns:p14="http://schemas.microsoft.com/office/powerpoint/2010/main" val="39476336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latin typeface="+mn-lt"/>
                <a:ea typeface="+mn-ea"/>
                <a:cs typeface="+mn-cs"/>
              </a:rPr>
              <a:t>The manager of Honoly will focus on the inception of a new mobile lens business in London for organizational enlargement. The Company will employ over 4-5 people to manage organizational activities smoothly. Honoly offers macro, ultra-wide angle, telephoto, and star filters to fulfill a variety of product designs (Shin et al., 2023). The Company mainly focus on the development of new channel on social media to create a strong presence in the mobile industry. Honoly focus on e-commerce platform like Facebook, Twitter, and </a:t>
            </a:r>
            <a:r>
              <a:rPr lang="en-US" sz="1200" kern="1200" dirty="0" err="1" smtClean="0">
                <a:solidFill>
                  <a:schemeClr val="tx1"/>
                </a:solidFill>
                <a:latin typeface="+mn-lt"/>
                <a:ea typeface="+mn-ea"/>
                <a:cs typeface="+mn-cs"/>
              </a:rPr>
              <a:t>Snapchat</a:t>
            </a:r>
            <a:r>
              <a:rPr lang="en-US" sz="1200" kern="1200" dirty="0" smtClean="0">
                <a:solidFill>
                  <a:schemeClr val="tx1"/>
                </a:solidFill>
                <a:latin typeface="+mn-lt"/>
                <a:ea typeface="+mn-ea"/>
                <a:cs typeface="+mn-cs"/>
              </a:rPr>
              <a:t> to share their photography experience at an affordable rate with the client. </a:t>
            </a:r>
          </a:p>
          <a:p>
            <a:endParaRPr lang="en-US" dirty="0"/>
          </a:p>
        </p:txBody>
      </p:sp>
      <p:sp>
        <p:nvSpPr>
          <p:cNvPr id="4" name="Slide Number Placeholder 3"/>
          <p:cNvSpPr>
            <a:spLocks noGrp="1"/>
          </p:cNvSpPr>
          <p:nvPr>
            <p:ph type="sldNum" sz="quarter" idx="10"/>
          </p:nvPr>
        </p:nvSpPr>
        <p:spPr/>
        <p:txBody>
          <a:bodyPr/>
          <a:lstStyle/>
          <a:p>
            <a:fld id="{10D253D2-DF80-4020-AE44-D8866A71D87B}" type="slidenum">
              <a:rPr lang="en-US" smtClean="0"/>
              <a:t>3</a:t>
            </a:fld>
            <a:endParaRPr lang="en-US"/>
          </a:p>
        </p:txBody>
      </p:sp>
    </p:spTree>
    <p:extLst>
      <p:ext uri="{BB962C8B-B14F-4D97-AF65-F5344CB8AC3E}">
        <p14:creationId xmlns:p14="http://schemas.microsoft.com/office/powerpoint/2010/main" val="41930904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latin typeface="+mn-lt"/>
                <a:ea typeface="+mn-ea"/>
                <a:cs typeface="+mn-cs"/>
              </a:rPr>
              <a:t>Honoly mainly focuses on the development of mobile lenses onto the sensor of the camera to improve the customer experience. The Company will use mobile lenses to improve the quality, color, and better image of photographs. These lenses have self-adjusting features with super-quality pictures of sunlight as well as darkness (Lehmann, 2023). In the global market, Honoly mainly focuses on lenses used in mobile to improve the customer experience for organizational enlargement. The Company identifies the largest share of global smartphone lenses to improve the quality of pictures. In the competitive market, Honoly faced tough competition with Apple and Google with their camera quality and image. To survive in the mobile industry, Honoly mainly focuses on the development of product quality continuously to fulfill the demand effectively (Smith et al., 2023). Nowadays, people purchase lenses for mobile phones to create reels and snaps to promote their self on social media channels. </a:t>
            </a:r>
          </a:p>
          <a:p>
            <a:endParaRPr lang="en-US" dirty="0"/>
          </a:p>
        </p:txBody>
      </p:sp>
      <p:sp>
        <p:nvSpPr>
          <p:cNvPr id="4" name="Slide Number Placeholder 3"/>
          <p:cNvSpPr>
            <a:spLocks noGrp="1"/>
          </p:cNvSpPr>
          <p:nvPr>
            <p:ph type="sldNum" sz="quarter" idx="10"/>
          </p:nvPr>
        </p:nvSpPr>
        <p:spPr/>
        <p:txBody>
          <a:bodyPr/>
          <a:lstStyle/>
          <a:p>
            <a:fld id="{10D253D2-DF80-4020-AE44-D8866A71D87B}" type="slidenum">
              <a:rPr lang="en-US" smtClean="0"/>
              <a:t>4</a:t>
            </a:fld>
            <a:endParaRPr lang="en-US"/>
          </a:p>
        </p:txBody>
      </p:sp>
    </p:spTree>
    <p:extLst>
      <p:ext uri="{BB962C8B-B14F-4D97-AF65-F5344CB8AC3E}">
        <p14:creationId xmlns:p14="http://schemas.microsoft.com/office/powerpoint/2010/main" val="32970922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latin typeface="+mn-lt"/>
                <a:ea typeface="+mn-ea"/>
                <a:cs typeface="+mn-cs"/>
              </a:rPr>
              <a:t>The Company mainly uses the Biz model to improve the customer experience for organizational development. The manager of Honoly will provide a unique touch to the entire shopping experience of customers to stay competitive. The Company used the Biz business model to </a:t>
            </a:r>
            <a:r>
              <a:rPr lang="en-US" sz="1200" kern="1200" dirty="0" err="1" smtClean="0">
                <a:solidFill>
                  <a:schemeClr val="tx1"/>
                </a:solidFill>
                <a:latin typeface="+mn-lt"/>
                <a:ea typeface="+mn-ea"/>
                <a:cs typeface="+mn-cs"/>
              </a:rPr>
              <a:t>attarct</a:t>
            </a:r>
            <a:r>
              <a:rPr lang="en-US" sz="1200" kern="1200" dirty="0" smtClean="0">
                <a:solidFill>
                  <a:schemeClr val="tx1"/>
                </a:solidFill>
                <a:latin typeface="+mn-lt"/>
                <a:ea typeface="+mn-ea"/>
                <a:cs typeface="+mn-cs"/>
              </a:rPr>
              <a:t> entire customers digitally and supported them to get a shopping experience (du </a:t>
            </a:r>
            <a:r>
              <a:rPr lang="en-US" sz="1200" kern="1200" dirty="0" err="1" smtClean="0">
                <a:solidFill>
                  <a:schemeClr val="tx1"/>
                </a:solidFill>
                <a:latin typeface="+mn-lt"/>
                <a:ea typeface="+mn-ea"/>
                <a:cs typeface="+mn-cs"/>
              </a:rPr>
              <a:t>Plessis</a:t>
            </a:r>
            <a:r>
              <a:rPr lang="en-US" sz="1200" kern="1200" dirty="0" smtClean="0">
                <a:solidFill>
                  <a:schemeClr val="tx1"/>
                </a:solidFill>
                <a:latin typeface="+mn-lt"/>
                <a:ea typeface="+mn-ea"/>
                <a:cs typeface="+mn-cs"/>
              </a:rPr>
              <a:t>, 2023). Honoly provides a chance to compare it with multiple options for real-time cost to improve the customer experience. With a mobile lens, the Company makes sure to boost ROI, customer expectation, and a thriving ecosystem as well as improve the customer experience. In the competitive environment, the Biz model is the best way to promote the quality of </a:t>
            </a:r>
            <a:r>
              <a:rPr lang="en-US" sz="1200" kern="1200" dirty="0" err="1" smtClean="0">
                <a:solidFill>
                  <a:schemeClr val="tx1"/>
                </a:solidFill>
                <a:latin typeface="+mn-lt"/>
                <a:ea typeface="+mn-ea"/>
                <a:cs typeface="+mn-cs"/>
              </a:rPr>
              <a:t>lense</a:t>
            </a:r>
            <a:r>
              <a:rPr lang="en-US" sz="1200" kern="1200" dirty="0" smtClean="0">
                <a:solidFill>
                  <a:schemeClr val="tx1"/>
                </a:solidFill>
                <a:latin typeface="+mn-lt"/>
                <a:ea typeface="+mn-ea"/>
                <a:cs typeface="+mn-cs"/>
              </a:rPr>
              <a:t> in the mobile industry. This mobile lens help to enhance the quality of mobile images and clarity for organizational enlargement (Panda and </a:t>
            </a:r>
            <a:r>
              <a:rPr lang="en-US" sz="1200" kern="1200" dirty="0" err="1" smtClean="0">
                <a:solidFill>
                  <a:schemeClr val="tx1"/>
                </a:solidFill>
                <a:latin typeface="+mn-lt"/>
                <a:ea typeface="+mn-ea"/>
                <a:cs typeface="+mn-cs"/>
              </a:rPr>
              <a:t>Mishra</a:t>
            </a:r>
            <a:r>
              <a:rPr lang="en-US" sz="1200" kern="1200" dirty="0" smtClean="0">
                <a:solidFill>
                  <a:schemeClr val="tx1"/>
                </a:solidFill>
                <a:latin typeface="+mn-lt"/>
                <a:ea typeface="+mn-ea"/>
                <a:cs typeface="+mn-cs"/>
              </a:rPr>
              <a:t>, 2022). The Company mainly focuses on camera modules used to capture the image for better growth in the competitive marketplace. In addition, Honoly focuses on smartphone lenses to capture day-to-day photos to boost the customer experience for organizational success. </a:t>
            </a:r>
          </a:p>
          <a:p>
            <a:endParaRPr lang="en-US" dirty="0"/>
          </a:p>
        </p:txBody>
      </p:sp>
      <p:sp>
        <p:nvSpPr>
          <p:cNvPr id="4" name="Slide Number Placeholder 3"/>
          <p:cNvSpPr>
            <a:spLocks noGrp="1"/>
          </p:cNvSpPr>
          <p:nvPr>
            <p:ph type="sldNum" sz="quarter" idx="10"/>
          </p:nvPr>
        </p:nvSpPr>
        <p:spPr/>
        <p:txBody>
          <a:bodyPr/>
          <a:lstStyle/>
          <a:p>
            <a:fld id="{10D253D2-DF80-4020-AE44-D8866A71D87B}" type="slidenum">
              <a:rPr lang="en-US" smtClean="0"/>
              <a:t>5</a:t>
            </a:fld>
            <a:endParaRPr lang="en-US"/>
          </a:p>
        </p:txBody>
      </p:sp>
    </p:spTree>
    <p:extLst>
      <p:ext uri="{BB962C8B-B14F-4D97-AF65-F5344CB8AC3E}">
        <p14:creationId xmlns:p14="http://schemas.microsoft.com/office/powerpoint/2010/main" val="8151827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latin typeface="+mn-lt"/>
                <a:ea typeface="+mn-ea"/>
                <a:cs typeface="+mn-cs"/>
              </a:rPr>
              <a:t>To stay competitive, the manager of Honoly mainly focuses on the development of new products to improve the customer experience. In the past few years, the Company will engage in the development of wide and ultra-wide-angle lenses to improve photo clarity for customer satisfaction. Honoly mainly focuses on accessing the basic photos option in their </a:t>
            </a:r>
            <a:r>
              <a:rPr lang="en-US" sz="1200" kern="1200" dirty="0" err="1" smtClean="0">
                <a:solidFill>
                  <a:schemeClr val="tx1"/>
                </a:solidFill>
                <a:latin typeface="+mn-lt"/>
                <a:ea typeface="+mn-ea"/>
                <a:cs typeface="+mn-cs"/>
              </a:rPr>
              <a:t>smartphones</a:t>
            </a:r>
            <a:r>
              <a:rPr lang="en-US" sz="1200" kern="1200" dirty="0" smtClean="0">
                <a:solidFill>
                  <a:schemeClr val="tx1"/>
                </a:solidFill>
                <a:latin typeface="+mn-lt"/>
                <a:ea typeface="+mn-ea"/>
                <a:cs typeface="+mn-cs"/>
              </a:rPr>
              <a:t> for future purposes (Shin et al., 2023). The Company always tries to improve its product quality and zooming does not affect the quality of the picture. It allows capturing the images to be subject far away to improve organizational growth. The Company products provide crisp and amazing image quality as well as good value for money for future success. Honoly comes with a lens cover and water resistance for travel and deals with almost all situations. The Company mainly focuses on requiring multiple options with special phones case to use lenses for better success and experience in life. </a:t>
            </a:r>
          </a:p>
          <a:p>
            <a:endParaRPr lang="en-US" dirty="0"/>
          </a:p>
        </p:txBody>
      </p:sp>
      <p:sp>
        <p:nvSpPr>
          <p:cNvPr id="4" name="Slide Number Placeholder 3"/>
          <p:cNvSpPr>
            <a:spLocks noGrp="1"/>
          </p:cNvSpPr>
          <p:nvPr>
            <p:ph type="sldNum" sz="quarter" idx="10"/>
          </p:nvPr>
        </p:nvSpPr>
        <p:spPr/>
        <p:txBody>
          <a:bodyPr/>
          <a:lstStyle/>
          <a:p>
            <a:fld id="{10D253D2-DF80-4020-AE44-D8866A71D87B}" type="slidenum">
              <a:rPr lang="en-US" smtClean="0"/>
              <a:t>6</a:t>
            </a:fld>
            <a:endParaRPr lang="en-US"/>
          </a:p>
        </p:txBody>
      </p:sp>
    </p:spTree>
    <p:extLst>
      <p:ext uri="{BB962C8B-B14F-4D97-AF65-F5344CB8AC3E}">
        <p14:creationId xmlns:p14="http://schemas.microsoft.com/office/powerpoint/2010/main" val="9153099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latin typeface="+mn-lt"/>
                <a:ea typeface="+mn-ea"/>
                <a:cs typeface="+mn-cs"/>
              </a:rPr>
              <a:t>The Company mainly focuses on the development of attractive content to increase phone lens sales and profit margin for organizational growth (Smith et al., 2023). Honoly will build social media channel to share posts of content with </a:t>
            </a:r>
            <a:r>
              <a:rPr lang="en-US" sz="1200" kern="1200" dirty="0" err="1" smtClean="0">
                <a:solidFill>
                  <a:schemeClr val="tx1"/>
                </a:solidFill>
                <a:latin typeface="+mn-lt"/>
                <a:ea typeface="+mn-ea"/>
                <a:cs typeface="+mn-cs"/>
              </a:rPr>
              <a:t>attarctive</a:t>
            </a:r>
            <a:r>
              <a:rPr lang="en-US" sz="1200" kern="1200" dirty="0" smtClean="0">
                <a:solidFill>
                  <a:schemeClr val="tx1"/>
                </a:solidFill>
                <a:latin typeface="+mn-lt"/>
                <a:ea typeface="+mn-ea"/>
                <a:cs typeface="+mn-cs"/>
              </a:rPr>
              <a:t> images and videos for the growth of brand value. The Company mainly focuses on content marketing to connect with the customer to improve the photography experience. The manager of Honoly needs to understand the showcase of phone lenses and enhance the organizational value effectively. The Company's lens is adjustable with phones to enhance the photography experience. To leverage the growing market, Honoly focuses on content marketing to improve the organizational value among customer minds (du </a:t>
            </a:r>
            <a:r>
              <a:rPr lang="en-US" sz="1200" kern="1200" dirty="0" err="1" smtClean="0">
                <a:solidFill>
                  <a:schemeClr val="tx1"/>
                </a:solidFill>
                <a:latin typeface="+mn-lt"/>
                <a:ea typeface="+mn-ea"/>
                <a:cs typeface="+mn-cs"/>
              </a:rPr>
              <a:t>Plessis</a:t>
            </a:r>
            <a:r>
              <a:rPr lang="en-US" sz="1200" kern="1200" dirty="0" smtClean="0">
                <a:solidFill>
                  <a:schemeClr val="tx1"/>
                </a:solidFill>
                <a:latin typeface="+mn-lt"/>
                <a:ea typeface="+mn-ea"/>
                <a:cs typeface="+mn-cs"/>
              </a:rPr>
              <a:t>, 2023). In the region, the Company mainly focus on lenses to rise the sales margin of the products or service for organizational enlargement. </a:t>
            </a:r>
          </a:p>
          <a:p>
            <a:endParaRPr lang="en-US" dirty="0"/>
          </a:p>
        </p:txBody>
      </p:sp>
      <p:sp>
        <p:nvSpPr>
          <p:cNvPr id="4" name="Slide Number Placeholder 3"/>
          <p:cNvSpPr>
            <a:spLocks noGrp="1"/>
          </p:cNvSpPr>
          <p:nvPr>
            <p:ph type="sldNum" sz="quarter" idx="10"/>
          </p:nvPr>
        </p:nvSpPr>
        <p:spPr/>
        <p:txBody>
          <a:bodyPr/>
          <a:lstStyle/>
          <a:p>
            <a:fld id="{10D253D2-DF80-4020-AE44-D8866A71D87B}" type="slidenum">
              <a:rPr lang="en-US" smtClean="0"/>
              <a:t>7</a:t>
            </a:fld>
            <a:endParaRPr lang="en-US"/>
          </a:p>
        </p:txBody>
      </p:sp>
    </p:spTree>
    <p:extLst>
      <p:ext uri="{BB962C8B-B14F-4D97-AF65-F5344CB8AC3E}">
        <p14:creationId xmlns:p14="http://schemas.microsoft.com/office/powerpoint/2010/main" val="36779647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latin typeface="+mn-lt"/>
                <a:ea typeface="+mn-ea"/>
                <a:cs typeface="+mn-cs"/>
              </a:rPr>
              <a:t>The Company mainly focuses on identifying the target audience to raise the sales margin of lenses. Honoly will conduct market research to understand the changing demand of the current market for organizational success. The manager of Honoly focuses on understanding tastes, preferences, and changing demand toward mobile lenses for organizational enlargement (Shin et al., 2023). The Company will decide to </a:t>
            </a:r>
            <a:r>
              <a:rPr lang="en-US" sz="1200" kern="1200" dirty="0" err="1" smtClean="0">
                <a:solidFill>
                  <a:schemeClr val="tx1"/>
                </a:solidFill>
                <a:latin typeface="+mn-lt"/>
                <a:ea typeface="+mn-ea"/>
                <a:cs typeface="+mn-cs"/>
              </a:rPr>
              <a:t>attarct</a:t>
            </a:r>
            <a:r>
              <a:rPr lang="en-US" sz="1200" kern="1200" dirty="0" smtClean="0">
                <a:solidFill>
                  <a:schemeClr val="tx1"/>
                </a:solidFill>
                <a:latin typeface="+mn-lt"/>
                <a:ea typeface="+mn-ea"/>
                <a:cs typeface="+mn-cs"/>
              </a:rPr>
              <a:t> casual enthusiasts, professionals, and a teenager who engage in photography to get a quality experience. The Company engages in tailored to address the particular pain points and solutions with the target audience. </a:t>
            </a:r>
          </a:p>
          <a:p>
            <a:endParaRPr lang="en-US" dirty="0"/>
          </a:p>
        </p:txBody>
      </p:sp>
      <p:sp>
        <p:nvSpPr>
          <p:cNvPr id="4" name="Slide Number Placeholder 3"/>
          <p:cNvSpPr>
            <a:spLocks noGrp="1"/>
          </p:cNvSpPr>
          <p:nvPr>
            <p:ph type="sldNum" sz="quarter" idx="10"/>
          </p:nvPr>
        </p:nvSpPr>
        <p:spPr/>
        <p:txBody>
          <a:bodyPr/>
          <a:lstStyle/>
          <a:p>
            <a:fld id="{10D253D2-DF80-4020-AE44-D8866A71D87B}" type="slidenum">
              <a:rPr lang="en-US" smtClean="0"/>
              <a:t>8</a:t>
            </a:fld>
            <a:endParaRPr lang="en-US"/>
          </a:p>
        </p:txBody>
      </p:sp>
    </p:spTree>
    <p:extLst>
      <p:ext uri="{BB962C8B-B14F-4D97-AF65-F5344CB8AC3E}">
        <p14:creationId xmlns:p14="http://schemas.microsoft.com/office/powerpoint/2010/main" val="398229743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latin typeface="+mn-lt"/>
                <a:ea typeface="+mn-ea"/>
                <a:cs typeface="+mn-cs"/>
              </a:rPr>
              <a:t>Nowadays, Data Protection Act's main purpose is to control personal information from a hacker used by organizations, or the government (</a:t>
            </a:r>
            <a:r>
              <a:rPr lang="en-US" sz="1200" kern="1200" dirty="0" err="1" smtClean="0">
                <a:solidFill>
                  <a:schemeClr val="tx1"/>
                </a:solidFill>
                <a:latin typeface="+mn-lt"/>
                <a:ea typeface="+mn-ea"/>
                <a:cs typeface="+mn-cs"/>
              </a:rPr>
              <a:t>Zarrabi</a:t>
            </a:r>
            <a:r>
              <a:rPr lang="en-US" sz="1200" kern="1200" dirty="0" smtClean="0">
                <a:solidFill>
                  <a:schemeClr val="tx1"/>
                </a:solidFill>
                <a:latin typeface="+mn-lt"/>
                <a:ea typeface="+mn-ea"/>
                <a:cs typeface="+mn-cs"/>
              </a:rPr>
              <a:t> et al., 2023). The manager of Honoly mainly focuses on the management of personal information with strict rules and regulations for data protection principles. The Company used adequate, relevant, and limited access to take necessary action for organizational growth. Moreover, Honoly mainly focuses on PECR Act for data protection and customer information from third parties (</a:t>
            </a:r>
            <a:r>
              <a:rPr lang="en-US" sz="1200" kern="1200" dirty="0" err="1" smtClean="0">
                <a:solidFill>
                  <a:schemeClr val="tx1"/>
                </a:solidFill>
                <a:latin typeface="+mn-lt"/>
                <a:ea typeface="+mn-ea"/>
                <a:cs typeface="+mn-cs"/>
              </a:rPr>
              <a:t>Gafurova</a:t>
            </a:r>
            <a:r>
              <a:rPr lang="en-US" sz="1200" kern="1200" dirty="0" smtClean="0">
                <a:solidFill>
                  <a:schemeClr val="tx1"/>
                </a:solidFill>
                <a:latin typeface="+mn-lt"/>
                <a:ea typeface="+mn-ea"/>
                <a:cs typeface="+mn-cs"/>
              </a:rPr>
              <a:t> et al., 2023). The Company focus on managing customer feedback, emails, text, and calls with a secure platform. Honoly main purpose is to comply with PECR to promote good practices and guidance to improve the customer experience. The Company mainly focuses on enforcement action to ignore the obligation and generate complaints. The manager of Honoly focuses on set policies and regulations to safeguard the data and resources for organizational enlargement. The Company will focus on multiple options to protect within network infrastructure against data breaches. </a:t>
            </a:r>
          </a:p>
          <a:p>
            <a:endParaRPr lang="en-US" dirty="0"/>
          </a:p>
        </p:txBody>
      </p:sp>
      <p:sp>
        <p:nvSpPr>
          <p:cNvPr id="4" name="Slide Number Placeholder 3"/>
          <p:cNvSpPr>
            <a:spLocks noGrp="1"/>
          </p:cNvSpPr>
          <p:nvPr>
            <p:ph type="sldNum" sz="quarter" idx="10"/>
          </p:nvPr>
        </p:nvSpPr>
        <p:spPr/>
        <p:txBody>
          <a:bodyPr/>
          <a:lstStyle/>
          <a:p>
            <a:fld id="{10D253D2-DF80-4020-AE44-D8866A71D87B}" type="slidenum">
              <a:rPr lang="en-US" smtClean="0"/>
              <a:t>9</a:t>
            </a:fld>
            <a:endParaRPr lang="en-US"/>
          </a:p>
        </p:txBody>
      </p:sp>
    </p:spTree>
    <p:extLst>
      <p:ext uri="{BB962C8B-B14F-4D97-AF65-F5344CB8AC3E}">
        <p14:creationId xmlns:p14="http://schemas.microsoft.com/office/powerpoint/2010/main" val="127703002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latin typeface="+mn-lt"/>
                <a:ea typeface="+mn-ea"/>
                <a:cs typeface="+mn-cs"/>
              </a:rPr>
              <a:t>The Company mainly focuses on the creation of a new page on social media sites like Facebook and Instagram to promote mobile lenses. The Company mainly focuses on the creation of a strong network in the local and global market for organizational growth (</a:t>
            </a:r>
            <a:r>
              <a:rPr lang="en-US" sz="1200" kern="1200" dirty="0" err="1" smtClean="0">
                <a:solidFill>
                  <a:schemeClr val="tx1"/>
                </a:solidFill>
                <a:latin typeface="+mn-lt"/>
                <a:ea typeface="+mn-ea"/>
                <a:cs typeface="+mn-cs"/>
              </a:rPr>
              <a:t>Denga</a:t>
            </a:r>
            <a:r>
              <a:rPr lang="en-US" sz="1200" kern="1200" dirty="0" smtClean="0">
                <a:solidFill>
                  <a:schemeClr val="tx1"/>
                </a:solidFill>
                <a:latin typeface="+mn-lt"/>
                <a:ea typeface="+mn-ea"/>
                <a:cs typeface="+mn-cs"/>
              </a:rPr>
              <a:t> et al., 2022). Facebook used to raise the sales margin and profitability of mobile lenses. The Company uses social media to create engaging and shareable content to target a huge audience. </a:t>
            </a:r>
          </a:p>
          <a:p>
            <a:endParaRPr lang="en-US" dirty="0"/>
          </a:p>
        </p:txBody>
      </p:sp>
      <p:sp>
        <p:nvSpPr>
          <p:cNvPr id="4" name="Slide Number Placeholder 3"/>
          <p:cNvSpPr>
            <a:spLocks noGrp="1"/>
          </p:cNvSpPr>
          <p:nvPr>
            <p:ph type="sldNum" sz="quarter" idx="10"/>
          </p:nvPr>
        </p:nvSpPr>
        <p:spPr/>
        <p:txBody>
          <a:bodyPr/>
          <a:lstStyle/>
          <a:p>
            <a:fld id="{10D253D2-DF80-4020-AE44-D8866A71D87B}" type="slidenum">
              <a:rPr lang="en-US" smtClean="0"/>
              <a:t>10</a:t>
            </a:fld>
            <a:endParaRPr lang="en-US"/>
          </a:p>
        </p:txBody>
      </p:sp>
    </p:spTree>
    <p:extLst>
      <p:ext uri="{BB962C8B-B14F-4D97-AF65-F5344CB8AC3E}">
        <p14:creationId xmlns:p14="http://schemas.microsoft.com/office/powerpoint/2010/main" val="6899759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9" name="Rectangle 8"/>
          <p:cNvSpPr/>
          <p:nvPr/>
        </p:nvSpPr>
        <p:spPr bwMode="ltGray">
          <a:xfrm>
            <a:off x="0" y="0"/>
            <a:ext cx="9143999" cy="513543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2" name="Title 1"/>
          <p:cNvSpPr>
            <a:spLocks noGrp="1"/>
          </p:cNvSpPr>
          <p:nvPr>
            <p:ph type="ctrTitle"/>
          </p:nvPr>
        </p:nvSpPr>
        <p:spPr>
          <a:xfrm>
            <a:off x="685800" y="3355848"/>
            <a:ext cx="8077200" cy="1673352"/>
          </a:xfrm>
        </p:spPr>
        <p:txBody>
          <a:bodyPr vert="horz" lIns="91440" tIns="0" rIns="45720" bIns="0" rtlCol="0" anchor="t">
            <a:normAutofit/>
            <a:scene3d>
              <a:camera prst="orthographicFront"/>
              <a:lightRig rig="threePt" dir="t">
                <a:rot lat="0" lon="0" rev="4800000"/>
              </a:lightRig>
            </a:scene3d>
            <a:sp3d prstMaterial="matte">
              <a:bevelT w="50800" h="10160"/>
            </a:sp3d>
          </a:bodyPr>
          <a:lstStyle>
            <a:lvl1pPr algn="l">
              <a:defRPr sz="4700" b="1"/>
            </a:lvl1pPr>
            <a:extLst/>
          </a:lstStyle>
          <a:p>
            <a:r>
              <a:rPr kumimoji="0" lang="en-US" smtClean="0"/>
              <a:t>Click to edit Master title style</a:t>
            </a:r>
            <a:endParaRPr kumimoji="0" lang="en-US"/>
          </a:p>
        </p:txBody>
      </p:sp>
      <p:sp>
        <p:nvSpPr>
          <p:cNvPr id="3" name="Subtitle 2"/>
          <p:cNvSpPr>
            <a:spLocks noGrp="1"/>
          </p:cNvSpPr>
          <p:nvPr>
            <p:ph type="subTitle" idx="1"/>
          </p:nvPr>
        </p:nvSpPr>
        <p:spPr>
          <a:xfrm>
            <a:off x="685800" y="1828800"/>
            <a:ext cx="8077200" cy="1499616"/>
          </a:xfrm>
        </p:spPr>
        <p:txBody>
          <a:bodyPr lIns="118872" tIns="0" rIns="45720" bIns="0" anchor="b"/>
          <a:lstStyle>
            <a:lvl1pPr marL="0" indent="0" algn="l">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extLst/>
          </a:lstStyle>
          <a:p>
            <a:r>
              <a:rPr kumimoji="0" lang="en-US" smtClean="0"/>
              <a:t>Click to edit Master subtitle style</a:t>
            </a:r>
            <a:endParaRPr kumimoji="0" lang="en-US"/>
          </a:p>
        </p:txBody>
      </p:sp>
      <p:sp>
        <p:nvSpPr>
          <p:cNvPr id="4" name="Date Placeholder 3"/>
          <p:cNvSpPr>
            <a:spLocks noGrp="1"/>
          </p:cNvSpPr>
          <p:nvPr>
            <p:ph type="dt" sz="half" idx="10"/>
          </p:nvPr>
        </p:nvSpPr>
        <p:spPr/>
        <p:txBody>
          <a:bodyPr/>
          <a:lstStyle/>
          <a:p>
            <a:fld id="{9CEDB042-921A-4C86-862C-78F3D49430C8}" type="datetimeFigureOut">
              <a:rPr lang="en-US" smtClean="0"/>
              <a:t>8/10/2023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674B2D7-AE73-498B-97CC-861C91E20ACF}" type="slidenum">
              <a:rPr lang="en-US" smtClean="0"/>
              <a:t>‹#›</a:t>
            </a:fld>
            <a:endParaRPr lang="en-US"/>
          </a:p>
        </p:txBody>
      </p:sp>
      <p:sp>
        <p:nvSpPr>
          <p:cNvPr id="10" name="Rectangle 9"/>
          <p:cNvSpPr/>
          <p:nvPr/>
        </p:nvSpPr>
        <p:spPr bwMode="invGray">
          <a:xfrm>
            <a:off x="0" y="5128334"/>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155448"/>
            <a:ext cx="8229600" cy="1252728"/>
          </a:xfrm>
        </p:spPr>
        <p:txBody>
          <a:bodyPr/>
          <a:lstStyle>
            <a:extLst/>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9CEDB042-921A-4C86-862C-78F3D49430C8}" type="datetimeFigureOut">
              <a:rPr lang="en-US" smtClean="0"/>
              <a:t>8/10/2023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674B2D7-AE73-498B-97CC-861C91E20ACF}"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9" name="Rectangle 8"/>
          <p:cNvSpPr/>
          <p:nvPr/>
        </p:nvSpPr>
        <p:spPr bwMode="ltGray">
          <a:xfrm>
            <a:off x="0" y="1"/>
            <a:ext cx="9144000" cy="260252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12" name="Rectangle 11"/>
          <p:cNvSpPr/>
          <p:nvPr/>
        </p:nvSpPr>
        <p:spPr bwMode="invGray">
          <a:xfrm>
            <a:off x="0" y="2602520"/>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2" name="Title 1"/>
          <p:cNvSpPr>
            <a:spLocks noGrp="1"/>
          </p:cNvSpPr>
          <p:nvPr>
            <p:ph type="title"/>
          </p:nvPr>
        </p:nvSpPr>
        <p:spPr>
          <a:xfrm>
            <a:off x="749808" y="118872"/>
            <a:ext cx="8013192" cy="1636776"/>
          </a:xfrm>
        </p:spPr>
        <p:txBody>
          <a:bodyPr vert="horz" lIns="91440" tIns="0" rIns="91440" bIns="0" rtlCol="0" anchor="b">
            <a:normAutofit/>
            <a:scene3d>
              <a:camera prst="orthographicFront"/>
              <a:lightRig rig="threePt" dir="t">
                <a:rot lat="0" lon="0" rev="4800000"/>
              </a:lightRig>
            </a:scene3d>
            <a:sp3d prstMaterial="matte">
              <a:bevelT w="50800" h="10160"/>
            </a:sp3d>
          </a:bodyPr>
          <a:lstStyle>
            <a:lvl1pPr algn="l">
              <a:defRPr sz="4700" b="1" cap="none" baseline="0"/>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740664" y="1828800"/>
            <a:ext cx="8022336" cy="685800"/>
          </a:xfrm>
        </p:spPr>
        <p:txBody>
          <a:bodyPr lIns="146304" tIns="0" rIns="45720" bIns="0" anchor="t"/>
          <a:lstStyle>
            <a:lvl1pPr marL="0" indent="0">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9CEDB042-921A-4C86-862C-78F3D49430C8}" type="datetimeFigureOut">
              <a:rPr lang="en-US" smtClean="0"/>
              <a:t>8/10/2023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674B2D7-AE73-498B-97CC-861C91E20ACF}" type="slidenum">
              <a:rPr lang="en-US" smtClean="0"/>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773936"/>
            <a:ext cx="4038600" cy="4623816"/>
          </a:xfrm>
        </p:spPr>
        <p:txBody>
          <a:bodyPr lIns="91440"/>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773936"/>
            <a:ext cx="4038600" cy="4623816"/>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9CEDB042-921A-4C86-862C-78F3D49430C8}" type="datetimeFigureOut">
              <a:rPr lang="en-US" smtClean="0"/>
              <a:t>8/10/2023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674B2D7-AE73-498B-97CC-861C91E20ACF}"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698987"/>
            <a:ext cx="4040188"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smtClean="0"/>
              <a:t>Click to edit Master text styles</a:t>
            </a:r>
          </a:p>
        </p:txBody>
      </p:sp>
      <p:sp>
        <p:nvSpPr>
          <p:cNvPr id="4" name="Content Placeholder 3"/>
          <p:cNvSpPr>
            <a:spLocks noGrp="1"/>
          </p:cNvSpPr>
          <p:nvPr>
            <p:ph sz="half" idx="2"/>
          </p:nvPr>
        </p:nvSpPr>
        <p:spPr>
          <a:xfrm>
            <a:off x="457200" y="2449512"/>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Text Placeholder 4"/>
          <p:cNvSpPr>
            <a:spLocks noGrp="1"/>
          </p:cNvSpPr>
          <p:nvPr>
            <p:ph type="body" sz="quarter" idx="3"/>
          </p:nvPr>
        </p:nvSpPr>
        <p:spPr>
          <a:xfrm>
            <a:off x="4645025" y="1698987"/>
            <a:ext cx="4041775"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smtClean="0"/>
              <a:t>Click to edit Master text styles</a:t>
            </a:r>
          </a:p>
        </p:txBody>
      </p:sp>
      <p:sp>
        <p:nvSpPr>
          <p:cNvPr id="6" name="Content Placeholder 5"/>
          <p:cNvSpPr>
            <a:spLocks noGrp="1"/>
          </p:cNvSpPr>
          <p:nvPr>
            <p:ph sz="quarter" idx="4"/>
          </p:nvPr>
        </p:nvSpPr>
        <p:spPr>
          <a:xfrm>
            <a:off x="4645025" y="2449512"/>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9CEDB042-921A-4C86-862C-78F3D49430C8}" type="datetimeFigureOut">
              <a:rPr lang="en-US" smtClean="0"/>
              <a:t>8/10/2023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674B2D7-AE73-498B-97CC-861C91E20ACF}"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9CEDB042-921A-4C86-862C-78F3D49430C8}" type="datetimeFigureOut">
              <a:rPr lang="en-US" smtClean="0"/>
              <a:t>8/10/2023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674B2D7-AE73-498B-97CC-861C91E20ACF}"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EDB042-921A-4C86-862C-78F3D49430C8}" type="datetimeFigureOut">
              <a:rPr lang="en-US" smtClean="0"/>
              <a:t>8/10/2023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674B2D7-AE73-498B-97CC-861C91E20ACF}"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7838" y="152400"/>
            <a:ext cx="2523744" cy="978408"/>
          </a:xfrm>
        </p:spPr>
        <p:txBody>
          <a:bodyPr vert="horz" lIns="73152" rIns="45720" bIns="0" rtlCol="0" anchor="b">
            <a:normAutofit/>
            <a:sp3d prstMaterial="matte"/>
          </a:bodyPr>
          <a:lstStyle>
            <a:lvl1pPr algn="l">
              <a:defRPr sz="2000" b="0"/>
            </a:lvl1pPr>
            <a:extLst/>
          </a:lstStyle>
          <a:p>
            <a:r>
              <a:rPr kumimoji="0" lang="en-US" smtClean="0"/>
              <a:t>Click to edit Master title style</a:t>
            </a:r>
            <a:endParaRPr kumimoji="0" lang="en-US"/>
          </a:p>
        </p:txBody>
      </p:sp>
      <p:sp>
        <p:nvSpPr>
          <p:cNvPr id="3" name="Content Placeholder 2"/>
          <p:cNvSpPr>
            <a:spLocks noGrp="1"/>
          </p:cNvSpPr>
          <p:nvPr>
            <p:ph idx="1"/>
          </p:nvPr>
        </p:nvSpPr>
        <p:spPr>
          <a:xfrm>
            <a:off x="3019377" y="1743133"/>
            <a:ext cx="5920641" cy="455888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Text Placeholder 3"/>
          <p:cNvSpPr>
            <a:spLocks noGrp="1"/>
          </p:cNvSpPr>
          <p:nvPr>
            <p:ph type="body" sz="half" idx="2"/>
          </p:nvPr>
        </p:nvSpPr>
        <p:spPr>
          <a:xfrm>
            <a:off x="167838" y="1730018"/>
            <a:ext cx="246888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9CEDB042-921A-4C86-862C-78F3D49430C8}" type="datetimeFigureOut">
              <a:rPr lang="en-US" smtClean="0"/>
              <a:t>8/10/2023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674B2D7-AE73-498B-97CC-861C91E20ACF}" type="slidenum">
              <a:rPr lang="en-US" smtClean="0"/>
              <a:t>‹#›</a:t>
            </a:fld>
            <a:endParaRPr lang="en-US"/>
          </a:p>
        </p:txBody>
      </p:sp>
      <p:sp>
        <p:nvSpPr>
          <p:cNvPr id="12" name="Rectangle 11"/>
          <p:cNvSpPr/>
          <p:nvPr/>
        </p:nvSpPr>
        <p:spPr bwMode="invGray">
          <a:xfrm>
            <a:off x="2855737" y="0"/>
            <a:ext cx="4572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9" name="Rectangle 8"/>
          <p:cNvSpPr/>
          <p:nvPr/>
        </p:nvSpPr>
        <p:spPr bwMode="invGray">
          <a:xfrm>
            <a:off x="2855737" y="0"/>
            <a:ext cx="4572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64592" y="155448"/>
            <a:ext cx="2525150" cy="978408"/>
          </a:xfrm>
        </p:spPr>
        <p:txBody>
          <a:bodyPr lIns="73152" bIns="0" anchor="b">
            <a:sp3d prstMaterial="matte"/>
          </a:bodyPr>
          <a:lstStyle>
            <a:lvl1pPr algn="l">
              <a:defRPr sz="2000" b="0"/>
            </a:lvl1pPr>
            <a:extLst/>
          </a:lstStyle>
          <a:p>
            <a:r>
              <a:rPr kumimoji="0" lang="en-US" smtClean="0"/>
              <a:t>Click to edit Master title style</a:t>
            </a:r>
            <a:endParaRPr kumimoji="0" lang="en-US"/>
          </a:p>
        </p:txBody>
      </p:sp>
      <p:sp>
        <p:nvSpPr>
          <p:cNvPr id="3" name="Picture Placeholder 2"/>
          <p:cNvSpPr>
            <a:spLocks noGrp="1"/>
          </p:cNvSpPr>
          <p:nvPr>
            <p:ph type="pic" idx="1"/>
          </p:nvPr>
        </p:nvSpPr>
        <p:spPr>
          <a:xfrm>
            <a:off x="2903805" y="1484808"/>
            <a:ext cx="6247397" cy="5373192"/>
          </a:xfrm>
          <a:solidFill>
            <a:schemeClr val="bg2">
              <a:shade val="7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extLst/>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164592" y="1728216"/>
            <a:ext cx="246888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a:xfrm>
            <a:off x="164592" y="1170432"/>
            <a:ext cx="2523744" cy="201168"/>
          </a:xfrm>
        </p:spPr>
        <p:txBody>
          <a:bodyPr/>
          <a:lstStyle/>
          <a:p>
            <a:fld id="{9CEDB042-921A-4C86-862C-78F3D49430C8}" type="datetimeFigureOut">
              <a:rPr lang="en-US" smtClean="0"/>
              <a:t>8/10/2023</a:t>
            </a:fld>
            <a:endParaRPr lang="en-US"/>
          </a:p>
        </p:txBody>
      </p:sp>
      <p:sp>
        <p:nvSpPr>
          <p:cNvPr id="11" name="Rectangle 10"/>
          <p:cNvSpPr/>
          <p:nvPr/>
        </p:nvSpPr>
        <p:spPr>
          <a:xfrm>
            <a:off x="2855737" y="0"/>
            <a:ext cx="4572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9" name="Rectangle 8"/>
          <p:cNvSpPr/>
          <p:nvPr/>
        </p:nvSpPr>
        <p:spPr bwMode="invGray">
          <a:xfrm>
            <a:off x="2855737" y="0"/>
            <a:ext cx="4572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6" name="Footer Placeholder 5"/>
          <p:cNvSpPr>
            <a:spLocks noGrp="1"/>
          </p:cNvSpPr>
          <p:nvPr>
            <p:ph type="ftr" sz="quarter" idx="11"/>
          </p:nvPr>
        </p:nvSpPr>
        <p:spPr>
          <a:xfrm>
            <a:off x="3035808" y="1170432"/>
            <a:ext cx="5193792" cy="201168"/>
          </a:xfrm>
        </p:spPr>
        <p:txBody>
          <a:bodyPr/>
          <a:lstStyle>
            <a:lvl1pPr>
              <a:defRPr>
                <a:solidFill>
                  <a:schemeClr val="bg1">
                    <a:shade val="50000"/>
                  </a:schemeClr>
                </a:solidFill>
              </a:defRPr>
            </a:lvl1pPr>
          </a:lstStyle>
          <a:p>
            <a:endParaRPr lang="en-US"/>
          </a:p>
        </p:txBody>
      </p:sp>
      <p:sp>
        <p:nvSpPr>
          <p:cNvPr id="7" name="Slide Number Placeholder 6"/>
          <p:cNvSpPr>
            <a:spLocks noGrp="1"/>
          </p:cNvSpPr>
          <p:nvPr>
            <p:ph type="sldNum" sz="quarter" idx="12"/>
          </p:nvPr>
        </p:nvSpPr>
        <p:spPr>
          <a:xfrm>
            <a:off x="8339328" y="1170432"/>
            <a:ext cx="733864" cy="201168"/>
          </a:xfrm>
        </p:spPr>
        <p:txBody>
          <a:bodyPr/>
          <a:lstStyle/>
          <a:p>
            <a:fld id="{A674B2D7-AE73-498B-97CC-861C91E20ACF}" type="slidenum">
              <a:rPr lang="en-US" smtClean="0"/>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9CEDB042-921A-4C86-862C-78F3D49430C8}" type="datetimeFigureOut">
              <a:rPr lang="en-US" smtClean="0"/>
              <a:t>8/10/2023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674B2D7-AE73-498B-97CC-861C91E20ACF}"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p:cNvSpPr/>
          <p:nvPr/>
        </p:nvSpPr>
        <p:spPr bwMode="invGray">
          <a:xfrm>
            <a:off x="6598920" y="0"/>
            <a:ext cx="45720" cy="6858000"/>
          </a:xfrm>
          <a:prstGeom prst="rect">
            <a:avLst/>
          </a:prstGeom>
          <a:solidFill>
            <a:srgbClr val="FFFFFF"/>
          </a:solidFill>
          <a:ln w="48000" cap="flat" cmpd="thickThin" algn="ctr">
            <a:noFill/>
            <a:prstDash val="solid"/>
          </a:ln>
          <a:effectLst>
            <a:outerShdw blurRad="31750" dist="10160" dir="108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8" name="Rectangle 7"/>
          <p:cNvSpPr/>
          <p:nvPr/>
        </p:nvSpPr>
        <p:spPr bwMode="ltGray">
          <a:xfrm>
            <a:off x="6647687" y="0"/>
            <a:ext cx="2514601" cy="685800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2" name="Vertical Title 1"/>
          <p:cNvSpPr>
            <a:spLocks noGrp="1"/>
          </p:cNvSpPr>
          <p:nvPr>
            <p:ph type="title" orient="vert"/>
          </p:nvPr>
        </p:nvSpPr>
        <p:spPr>
          <a:xfrm>
            <a:off x="6781800" y="274640"/>
            <a:ext cx="1905000" cy="5851525"/>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304800"/>
            <a:ext cx="6019800" cy="5851525"/>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9CEDB042-921A-4C86-862C-78F3D49430C8}" type="datetimeFigureOut">
              <a:rPr lang="en-US" smtClean="0"/>
              <a:t>8/10/2023</a:t>
            </a:fld>
            <a:endParaRPr lang="en-US"/>
          </a:p>
        </p:txBody>
      </p:sp>
      <p:sp>
        <p:nvSpPr>
          <p:cNvPr id="5" name="Footer Placeholder 4"/>
          <p:cNvSpPr>
            <a:spLocks noGrp="1"/>
          </p:cNvSpPr>
          <p:nvPr>
            <p:ph type="ftr" sz="quarter" idx="11"/>
          </p:nvPr>
        </p:nvSpPr>
        <p:spPr>
          <a:xfrm>
            <a:off x="2640597" y="6377459"/>
            <a:ext cx="3836404" cy="365125"/>
          </a:xfrm>
        </p:spPr>
        <p:txBody>
          <a:bodyPr/>
          <a:lstStyle/>
          <a:p>
            <a:endParaRPr lang="en-US"/>
          </a:p>
        </p:txBody>
      </p:sp>
      <p:sp>
        <p:nvSpPr>
          <p:cNvPr id="6" name="Slide Number Placeholder 5"/>
          <p:cNvSpPr>
            <a:spLocks noGrp="1"/>
          </p:cNvSpPr>
          <p:nvPr>
            <p:ph type="sldNum" sz="quarter" idx="12"/>
          </p:nvPr>
        </p:nvSpPr>
        <p:spPr/>
        <p:txBody>
          <a:bodyPr/>
          <a:lstStyle/>
          <a:p>
            <a:fld id="{A674B2D7-AE73-498B-97CC-861C91E20ACF}"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bwMode="invGray">
          <a:xfrm>
            <a:off x="0" y="1435895"/>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7" name="Rectangle 6"/>
          <p:cNvSpPr/>
          <p:nvPr/>
        </p:nvSpPr>
        <p:spPr bwMode="ltGray">
          <a:xfrm>
            <a:off x="0" y="0"/>
            <a:ext cx="9143999" cy="1433733"/>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2" name="Title Placeholder 1"/>
          <p:cNvSpPr>
            <a:spLocks noGrp="1"/>
          </p:cNvSpPr>
          <p:nvPr>
            <p:ph type="title"/>
          </p:nvPr>
        </p:nvSpPr>
        <p:spPr>
          <a:xfrm>
            <a:off x="457200" y="152400"/>
            <a:ext cx="8229600" cy="1251062"/>
          </a:xfrm>
          <a:prstGeom prst="rect">
            <a:avLst/>
          </a:prstGeom>
        </p:spPr>
        <p:txBody>
          <a:bodyPr vert="horz" lIns="91440" rIns="45720" rtlCol="0" anchor="ctr">
            <a:normAutofit/>
            <a:scene3d>
              <a:camera prst="orthographicFront"/>
              <a:lightRig rig="threePt" dir="t">
                <a:rot lat="0" lon="0" rev="4800000"/>
              </a:lightRig>
            </a:scene3d>
            <a:sp3d prstMaterial="matte">
              <a:bevelT w="50800" h="10160"/>
            </a:sp3d>
          </a:bodyPr>
          <a:lstStyle>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775191"/>
            <a:ext cx="8229600" cy="4625609"/>
          </a:xfrm>
          <a:prstGeom prst="rect">
            <a:avLst/>
          </a:prstGeom>
        </p:spPr>
        <p:txBody>
          <a:bodyPr vert="horz" lIns="54864" tIns="91440" rtlCol="0">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4" name="Date Placeholder 3"/>
          <p:cNvSpPr>
            <a:spLocks noGrp="1"/>
          </p:cNvSpPr>
          <p:nvPr>
            <p:ph type="dt" sz="half" idx="2"/>
          </p:nvPr>
        </p:nvSpPr>
        <p:spPr>
          <a:xfrm>
            <a:off x="457200" y="6476999"/>
            <a:ext cx="2133600" cy="274320"/>
          </a:xfrm>
          <a:prstGeom prst="rect">
            <a:avLst/>
          </a:prstGeom>
        </p:spPr>
        <p:txBody>
          <a:bodyPr vert="horz" lIns="109728" rIns="45720" bIns="0" rtlCol="0" anchor="b"/>
          <a:lstStyle>
            <a:lvl1pPr algn="l" eaLnBrk="1" latinLnBrk="0" hangingPunct="1">
              <a:defRPr kumimoji="0" sz="1200">
                <a:solidFill>
                  <a:schemeClr val="tx1">
                    <a:tint val="95000"/>
                  </a:schemeClr>
                </a:solidFill>
              </a:defRPr>
            </a:lvl1pPr>
            <a:extLst/>
          </a:lstStyle>
          <a:p>
            <a:fld id="{9CEDB042-921A-4C86-862C-78F3D49430C8}" type="datetimeFigureOut">
              <a:rPr lang="en-US" smtClean="0"/>
              <a:t>8/10/2023</a:t>
            </a:fld>
            <a:endParaRPr lang="en-US"/>
          </a:p>
        </p:txBody>
      </p:sp>
      <p:sp>
        <p:nvSpPr>
          <p:cNvPr id="5" name="Footer Placeholder 4"/>
          <p:cNvSpPr>
            <a:spLocks noGrp="1"/>
          </p:cNvSpPr>
          <p:nvPr>
            <p:ph type="ftr" sz="quarter" idx="3"/>
          </p:nvPr>
        </p:nvSpPr>
        <p:spPr>
          <a:xfrm>
            <a:off x="2640596" y="6476999"/>
            <a:ext cx="5507719" cy="274320"/>
          </a:xfrm>
          <a:prstGeom prst="rect">
            <a:avLst/>
          </a:prstGeom>
        </p:spPr>
        <p:txBody>
          <a:bodyPr vert="horz" lIns="45720" rIns="45720" bIns="0" rtlCol="0" anchor="b"/>
          <a:lstStyle>
            <a:lvl1pPr algn="l" eaLnBrk="1" latinLnBrk="0" hangingPunct="1">
              <a:defRPr kumimoji="0" sz="1200">
                <a:solidFill>
                  <a:schemeClr val="tx1">
                    <a:tint val="95000"/>
                  </a:schemeClr>
                </a:solidFill>
              </a:defRPr>
            </a:lvl1pPr>
            <a:extLst/>
          </a:lstStyle>
          <a:p>
            <a:endParaRPr lang="en-US"/>
          </a:p>
        </p:txBody>
      </p:sp>
      <p:sp>
        <p:nvSpPr>
          <p:cNvPr id="6" name="Slide Number Placeholder 5"/>
          <p:cNvSpPr>
            <a:spLocks noGrp="1"/>
          </p:cNvSpPr>
          <p:nvPr>
            <p:ph type="sldNum" sz="quarter" idx="4"/>
          </p:nvPr>
        </p:nvSpPr>
        <p:spPr>
          <a:xfrm>
            <a:off x="8204396" y="6476999"/>
            <a:ext cx="733864" cy="274320"/>
          </a:xfrm>
          <a:prstGeom prst="rect">
            <a:avLst/>
          </a:prstGeom>
        </p:spPr>
        <p:txBody>
          <a:bodyPr vert="horz" bIns="0" rtlCol="0" anchor="b"/>
          <a:lstStyle>
            <a:lvl1pPr algn="r" eaLnBrk="1" latinLnBrk="0" hangingPunct="1">
              <a:defRPr kumimoji="0" sz="1200">
                <a:solidFill>
                  <a:schemeClr val="tx1">
                    <a:tint val="95000"/>
                  </a:schemeClr>
                </a:solidFill>
              </a:defRPr>
            </a:lvl1pPr>
            <a:extLst/>
          </a:lstStyle>
          <a:p>
            <a:fld id="{A674B2D7-AE73-498B-97CC-861C91E20ACF}"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500" b="1" kern="1200">
          <a:solidFill>
            <a:schemeClr val="accent1">
              <a:satMod val="150000"/>
            </a:schemeClr>
          </a:solidFill>
          <a:effectLst/>
          <a:latin typeface="+mj-lt"/>
          <a:ea typeface="+mj-ea"/>
          <a:cs typeface="+mj-cs"/>
        </a:defRPr>
      </a:lvl1pPr>
      <a:extLst/>
    </p:titleStyle>
    <p:bodyStyle>
      <a:lvl1pPr marL="438912" indent="-320040" algn="l" rtl="0" eaLnBrk="1" latinLnBrk="0" hangingPunct="1">
        <a:spcBef>
          <a:spcPts val="0"/>
        </a:spcBef>
        <a:buClr>
          <a:schemeClr val="accent1"/>
        </a:buClr>
        <a:buSzPct val="80000"/>
        <a:buFont typeface="Wingdings 2"/>
        <a:buChar char=""/>
        <a:defRPr kumimoji="0" sz="3200" kern="1200">
          <a:solidFill>
            <a:schemeClr val="tx1"/>
          </a:solidFill>
          <a:latin typeface="+mn-lt"/>
          <a:ea typeface="+mn-ea"/>
          <a:cs typeface="+mn-cs"/>
        </a:defRPr>
      </a:lvl1pPr>
      <a:lvl2pPr marL="731520" indent="-274320" algn="l" rtl="0" eaLnBrk="1" latinLnBrk="0" hangingPunct="1">
        <a:spcBef>
          <a:spcPct val="20000"/>
        </a:spcBef>
        <a:buClr>
          <a:schemeClr val="accent2"/>
        </a:buClr>
        <a:buSzPct val="90000"/>
        <a:buFont typeface="Wingdings"/>
        <a:buChar char=""/>
        <a:defRPr kumimoji="0" sz="2800" kern="1200">
          <a:solidFill>
            <a:schemeClr val="tx1"/>
          </a:solidFill>
          <a:latin typeface="+mn-lt"/>
          <a:ea typeface="+mn-ea"/>
          <a:cs typeface="+mn-cs"/>
        </a:defRPr>
      </a:lvl2pPr>
      <a:lvl3pPr marL="996696" indent="-228600" algn="l" rtl="0" eaLnBrk="1" latinLnBrk="0" hangingPunct="1">
        <a:spcBef>
          <a:spcPct val="20000"/>
        </a:spcBef>
        <a:buClr>
          <a:schemeClr val="accent3"/>
        </a:buClr>
        <a:buFont typeface="Arial"/>
        <a:buChar char="▪"/>
        <a:defRPr kumimoji="0" sz="2400" kern="1200">
          <a:solidFill>
            <a:schemeClr val="tx1"/>
          </a:solidFill>
          <a:latin typeface="+mn-lt"/>
          <a:ea typeface="+mn-ea"/>
          <a:cs typeface="+mn-cs"/>
        </a:defRPr>
      </a:lvl3pPr>
      <a:lvl4pPr marL="1216152" indent="-182880" algn="l" rtl="0" eaLnBrk="1" latinLnBrk="0" hangingPunct="1">
        <a:spcBef>
          <a:spcPct val="20000"/>
        </a:spcBef>
        <a:buClr>
          <a:schemeClr val="accent4"/>
        </a:buClr>
        <a:buFont typeface="Arial"/>
        <a:buChar char="▪"/>
        <a:defRPr kumimoji="0" sz="2000" kern="1200">
          <a:solidFill>
            <a:schemeClr val="tx1"/>
          </a:solidFill>
          <a:latin typeface="+mn-lt"/>
          <a:ea typeface="+mn-ea"/>
          <a:cs typeface="+mn-cs"/>
        </a:defRPr>
      </a:lvl4pPr>
      <a:lvl5pPr marL="1426464" indent="-182880" algn="l" rtl="0" eaLnBrk="1" latinLnBrk="0" hangingPunct="1">
        <a:spcBef>
          <a:spcPct val="20000"/>
        </a:spcBef>
        <a:buClr>
          <a:schemeClr val="accent5"/>
        </a:buClr>
        <a:buFont typeface="Wingdings 3"/>
        <a:buChar char=""/>
        <a:defRPr kumimoji="0" lang="en-US" sz="2000" kern="1200" smtClean="0">
          <a:solidFill>
            <a:schemeClr val="tx1"/>
          </a:solidFill>
          <a:latin typeface="+mn-lt"/>
          <a:ea typeface="+mn-ea"/>
          <a:cs typeface="+mn-cs"/>
        </a:defRPr>
      </a:lvl5pPr>
      <a:lvl6pPr marL="1627632" indent="-182880" algn="l" rtl="0" eaLnBrk="1" latinLnBrk="0" hangingPunct="1">
        <a:spcBef>
          <a:spcPct val="20000"/>
        </a:spcBef>
        <a:buClr>
          <a:schemeClr val="accent6"/>
        </a:buClr>
        <a:buSzPct val="100000"/>
        <a:buFont typeface="Wingdings 2"/>
        <a:buChar char=""/>
        <a:defRPr kumimoji="0" sz="2000" kern="1200">
          <a:solidFill>
            <a:schemeClr val="tx1"/>
          </a:solidFill>
          <a:latin typeface="+mn-lt"/>
          <a:ea typeface="+mn-ea"/>
          <a:cs typeface="+mn-cs"/>
        </a:defRPr>
      </a:lvl6pPr>
      <a:lvl7pPr marL="1828800" indent="-182880" algn="l" rtl="0" eaLnBrk="1" latinLnBrk="0" hangingPunct="1">
        <a:spcBef>
          <a:spcPct val="20000"/>
        </a:spcBef>
        <a:buClr>
          <a:schemeClr val="accent1"/>
        </a:buClr>
        <a:buSzPct val="100000"/>
        <a:buFont typeface="Wingdings 2"/>
        <a:buChar char=""/>
        <a:defRPr kumimoji="0" sz="1800" kern="1200">
          <a:solidFill>
            <a:schemeClr val="tx1"/>
          </a:solidFill>
          <a:latin typeface="+mn-lt"/>
          <a:ea typeface="+mn-ea"/>
          <a:cs typeface="+mn-cs"/>
        </a:defRPr>
      </a:lvl7pPr>
      <a:lvl8pPr marL="2029968" indent="-182880" algn="l" rtl="0" eaLnBrk="1" latinLnBrk="0" hangingPunct="1">
        <a:spcBef>
          <a:spcPct val="20000"/>
        </a:spcBef>
        <a:buClr>
          <a:schemeClr val="accent2"/>
        </a:buClr>
        <a:buFont typeface="Wingdings 2" pitchFamily="18" charset="2"/>
        <a:buChar char=""/>
        <a:defRPr kumimoji="0" sz="1800" kern="1200">
          <a:solidFill>
            <a:schemeClr val="tx1"/>
          </a:solidFill>
          <a:latin typeface="+mn-lt"/>
          <a:ea typeface="+mn-ea"/>
          <a:cs typeface="+mn-cs"/>
        </a:defRPr>
      </a:lvl8pPr>
      <a:lvl9pPr marL="2231136" indent="-182880" algn="l" rtl="0" eaLnBrk="1" latinLnBrk="0" hangingPunct="1">
        <a:spcBef>
          <a:spcPct val="20000"/>
        </a:spcBef>
        <a:buClr>
          <a:schemeClr val="accent3"/>
        </a:buClr>
        <a:buFont typeface="Wingdings 2" pitchFamily="18" charset="2"/>
        <a:buChar char=""/>
        <a:defRPr kumimoji="0" sz="18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5" Type="http://schemas.openxmlformats.org/officeDocument/2006/relationships/image" Target="../media/image5.png"/><Relationship Id="rId4" Type="http://schemas.openxmlformats.org/officeDocument/2006/relationships/image" Target="../media/image4.jpg"/></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openxmlformats.org/officeDocument/2006/relationships/hyperlink" Target="http://www.shopmoment.com/"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wrike.com/blog/problem-solving-techniques/" TargetMode="External"/><Relationship Id="rId2" Type="http://schemas.openxmlformats.org/officeDocument/2006/relationships/hyperlink" Target="https://www.forbes.com/sites/williamarruda/2018/04/05/four-ways-to-become-more-versatile-and-more-valuable-at-work/?sh=5d515afa3f77"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33400" y="304800"/>
            <a:ext cx="8077200" cy="3883152"/>
          </a:xfrm>
        </p:spPr>
        <p:txBody>
          <a:bodyPr>
            <a:noAutofit/>
          </a:bodyPr>
          <a:lstStyle/>
          <a:p>
            <a:pPr lvl="0" fontAlgn="base">
              <a:spcBef>
                <a:spcPct val="20000"/>
              </a:spcBef>
              <a:spcAft>
                <a:spcPct val="0"/>
              </a:spcAft>
            </a:pPr>
            <a:r>
              <a:rPr lang="en-US" sz="4000" dirty="0" smtClean="0">
                <a:latin typeface="Times New Roman" pitchFamily="18" charset="0"/>
                <a:cs typeface="Times New Roman" pitchFamily="18" charset="0"/>
              </a:rPr>
              <a:t>Add on mobile lenses “Moment”</a:t>
            </a:r>
            <a:br>
              <a:rPr lang="en-US" sz="4000" dirty="0" smtClean="0">
                <a:latin typeface="Times New Roman" pitchFamily="18" charset="0"/>
                <a:cs typeface="Times New Roman" pitchFamily="18" charset="0"/>
              </a:rPr>
            </a:br>
            <a:r>
              <a:rPr lang="en-US" sz="4000" dirty="0" smtClean="0">
                <a:latin typeface="Times New Roman" pitchFamily="18" charset="0"/>
                <a:cs typeface="Times New Roman" pitchFamily="18" charset="0"/>
              </a:rPr>
              <a:t/>
            </a:r>
            <a:br>
              <a:rPr lang="en-US" sz="4000" dirty="0" smtClean="0">
                <a:latin typeface="Times New Roman" pitchFamily="18" charset="0"/>
                <a:cs typeface="Times New Roman" pitchFamily="18" charset="0"/>
              </a:rPr>
            </a:br>
            <a:r>
              <a:rPr lang="en-US" sz="4000" dirty="0">
                <a:latin typeface="Times New Roman" pitchFamily="18" charset="0"/>
                <a:cs typeface="Times New Roman" pitchFamily="18" charset="0"/>
              </a:rPr>
              <a:t/>
            </a:r>
            <a:br>
              <a:rPr lang="en-US" sz="4000" dirty="0">
                <a:latin typeface="Times New Roman" pitchFamily="18" charset="0"/>
                <a:cs typeface="Times New Roman" pitchFamily="18" charset="0"/>
              </a:rPr>
            </a:br>
            <a:endParaRPr lang="en-US" sz="4000" dirty="0">
              <a:latin typeface="Times New Roman" pitchFamily="18" charset="0"/>
              <a:cs typeface="Times New Roman" pitchFamily="18" charset="0"/>
            </a:endParaRPr>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747918" y="0"/>
            <a:ext cx="1304325" cy="1447800"/>
          </a:xfrm>
          <a:prstGeom prst="rect">
            <a:avLst/>
          </a:prstGeom>
        </p:spPr>
      </p:pic>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0081" y="5181600"/>
            <a:ext cx="7620000" cy="13954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524000" y="1447801"/>
            <a:ext cx="5943600" cy="3477834"/>
          </a:xfrm>
          <a:prstGeom prst="rect">
            <a:avLst/>
          </a:prstGeom>
        </p:spPr>
      </p:pic>
      <p:pic>
        <p:nvPicPr>
          <p:cNvPr id="4" name="Picture 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175573" y="4530347"/>
            <a:ext cx="1324160" cy="419158"/>
          </a:xfrm>
          <a:prstGeom prst="rect">
            <a:avLst/>
          </a:prstGeom>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400" dirty="0" smtClean="0">
                <a:latin typeface="Times New Roman" pitchFamily="18" charset="0"/>
                <a:cs typeface="Times New Roman" pitchFamily="18" charset="0"/>
              </a:rPr>
              <a:t>Market Gap</a:t>
            </a:r>
            <a:endParaRPr lang="en-US" sz="4400" dirty="0">
              <a:latin typeface="Times New Roman" pitchFamily="18" charset="0"/>
              <a:cs typeface="Times New Roman" pitchFamily="18" charset="0"/>
            </a:endParaRPr>
          </a:p>
        </p:txBody>
      </p:sp>
      <p:sp>
        <p:nvSpPr>
          <p:cNvPr id="3" name="Content Placeholder 2"/>
          <p:cNvSpPr>
            <a:spLocks noGrp="1"/>
          </p:cNvSpPr>
          <p:nvPr>
            <p:ph idx="1"/>
          </p:nvPr>
        </p:nvSpPr>
        <p:spPr>
          <a:xfrm>
            <a:off x="4495800" y="1775191"/>
            <a:ext cx="4191000" cy="4854209"/>
          </a:xfrm>
        </p:spPr>
        <p:txBody>
          <a:bodyPr>
            <a:normAutofit fontScale="92500" lnSpcReduction="10000"/>
          </a:bodyPr>
          <a:lstStyle/>
          <a:p>
            <a:pPr>
              <a:lnSpc>
                <a:spcPct val="150000"/>
              </a:lnSpc>
            </a:pPr>
            <a:r>
              <a:rPr lang="en-GB" b="1" dirty="0">
                <a:latin typeface="Arial" panose="020B0604020202020204" pitchFamily="34" charset="0"/>
                <a:cs typeface="Arial" panose="020B0604020202020204" pitchFamily="34" charset="0"/>
              </a:rPr>
              <a:t>Increased </a:t>
            </a:r>
            <a:r>
              <a:rPr lang="en-GB" b="1" dirty="0" smtClean="0">
                <a:latin typeface="Arial" panose="020B0604020202020204" pitchFamily="34" charset="0"/>
                <a:cs typeface="Arial" panose="020B0604020202020204" pitchFamily="34" charset="0"/>
              </a:rPr>
              <a:t>Versatility (</a:t>
            </a:r>
            <a:r>
              <a:rPr lang="en-GB" b="1" dirty="0" err="1" smtClean="0">
                <a:latin typeface="Arial" panose="020B0604020202020204" pitchFamily="34" charset="0"/>
                <a:cs typeface="Arial" panose="020B0604020202020204" pitchFamily="34" charset="0"/>
              </a:rPr>
              <a:t>Arruda</a:t>
            </a:r>
            <a:r>
              <a:rPr lang="en-GB" b="1" dirty="0" smtClean="0">
                <a:latin typeface="Arial" panose="020B0604020202020204" pitchFamily="34" charset="0"/>
                <a:cs typeface="Arial" panose="020B0604020202020204" pitchFamily="34" charset="0"/>
              </a:rPr>
              <a:t>, 2018)</a:t>
            </a:r>
            <a:r>
              <a:rPr lang="en-GB" b="1" dirty="0">
                <a:latin typeface="Arial" panose="020B0604020202020204" pitchFamily="34" charset="0"/>
                <a:cs typeface="Arial" panose="020B0604020202020204" pitchFamily="34" charset="0"/>
              </a:rPr>
              <a:t> </a:t>
            </a:r>
            <a:endParaRPr lang="en-GB" b="1" dirty="0" smtClean="0">
              <a:latin typeface="Arial" panose="020B0604020202020204" pitchFamily="34" charset="0"/>
              <a:cs typeface="Arial" panose="020B0604020202020204" pitchFamily="34" charset="0"/>
            </a:endParaRPr>
          </a:p>
          <a:p>
            <a:pPr>
              <a:lnSpc>
                <a:spcPct val="150000"/>
              </a:lnSpc>
            </a:pPr>
            <a:r>
              <a:rPr lang="en-GB" b="1" dirty="0">
                <a:latin typeface="Arial" panose="020B0604020202020204" pitchFamily="34" charset="0"/>
                <a:cs typeface="Arial" panose="020B0604020202020204" pitchFamily="34" charset="0"/>
              </a:rPr>
              <a:t>Better Quality </a:t>
            </a:r>
            <a:r>
              <a:rPr lang="en-GB" b="1" dirty="0" smtClean="0">
                <a:latin typeface="Arial" panose="020B0604020202020204" pitchFamily="34" charset="0"/>
                <a:cs typeface="Arial" panose="020B0604020202020204" pitchFamily="34" charset="0"/>
              </a:rPr>
              <a:t>Pictures</a:t>
            </a:r>
          </a:p>
          <a:p>
            <a:pPr>
              <a:lnSpc>
                <a:spcPct val="150000"/>
              </a:lnSpc>
            </a:pPr>
            <a:r>
              <a:rPr lang="en-GB" b="1" dirty="0">
                <a:latin typeface="Arial" panose="020B0604020202020204" pitchFamily="34" charset="0"/>
                <a:cs typeface="Arial" panose="020B0604020202020204" pitchFamily="34" charset="0"/>
              </a:rPr>
              <a:t>Added Reach </a:t>
            </a:r>
            <a:endParaRPr lang="en-GB" b="1" dirty="0" smtClean="0">
              <a:latin typeface="Arial" panose="020B0604020202020204" pitchFamily="34" charset="0"/>
              <a:cs typeface="Arial" panose="020B0604020202020204" pitchFamily="34" charset="0"/>
            </a:endParaRPr>
          </a:p>
          <a:p>
            <a:pPr>
              <a:lnSpc>
                <a:spcPct val="150000"/>
              </a:lnSpc>
            </a:pPr>
            <a:r>
              <a:rPr lang="en-GB" b="1" dirty="0">
                <a:latin typeface="Arial" panose="020B0604020202020204" pitchFamily="34" charset="0"/>
                <a:ea typeface="Calibri" panose="020F0502020204030204" pitchFamily="34" charset="0"/>
                <a:cs typeface="Arial" panose="020B0604020202020204" pitchFamily="34" charset="0"/>
              </a:rPr>
              <a:t>Portability </a:t>
            </a:r>
            <a:endParaRPr lang="en-US" b="1" dirty="0">
              <a:latin typeface="Arial" panose="020B0604020202020204" pitchFamily="34" charset="0"/>
              <a:cs typeface="Arial" panose="020B0604020202020204" pitchFamily="34" charset="0"/>
            </a:endParaRPr>
          </a:p>
        </p:txBody>
      </p:sp>
      <p:pic>
        <p:nvPicPr>
          <p:cNvPr id="4" name="Picture 3"/>
          <p:cNvPicPr/>
          <p:nvPr/>
        </p:nvPicPr>
        <p:blipFill>
          <a:blip r:embed="rId3" cstate="print"/>
          <a:srcRect l="17651" r="15879"/>
          <a:stretch>
            <a:fillRect/>
          </a:stretch>
        </p:blipFill>
        <p:spPr>
          <a:xfrm>
            <a:off x="533400" y="1752600"/>
            <a:ext cx="3352800" cy="4505554"/>
          </a:xfrm>
          <a:prstGeom prst="rect">
            <a:avLst/>
          </a:prstGeom>
          <a:ln>
            <a:noFill/>
          </a:ln>
          <a:effectLst>
            <a:softEdge rad="112500"/>
          </a:effectLst>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33400" y="6183420"/>
            <a:ext cx="1324160" cy="419158"/>
          </a:xfrm>
          <a:prstGeom prst="rect">
            <a:avLst/>
          </a:prstGeom>
        </p:spPr>
      </p:pic>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400" dirty="0" smtClean="0">
                <a:latin typeface="Times New Roman" pitchFamily="18" charset="0"/>
                <a:cs typeface="Times New Roman" pitchFamily="18" charset="0"/>
              </a:rPr>
              <a:t>Competitor market</a:t>
            </a:r>
            <a:endParaRPr lang="en-US" sz="4400" dirty="0">
              <a:latin typeface="Times New Roman" pitchFamily="18" charset="0"/>
              <a:cs typeface="Times New Roman" pitchFamily="18" charset="0"/>
            </a:endParaRP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2464641528"/>
              </p:ext>
            </p:extLst>
          </p:nvPr>
        </p:nvGraphicFramePr>
        <p:xfrm>
          <a:off x="152400" y="1600200"/>
          <a:ext cx="8839200" cy="4986274"/>
        </p:xfrm>
        <a:graphic>
          <a:graphicData uri="http://schemas.openxmlformats.org/drawingml/2006/table">
            <a:tbl>
              <a:tblPr firstRow="1" bandRow="1">
                <a:tableStyleId>{5C22544A-7EE6-4342-B048-85BDC9FD1C3A}</a:tableStyleId>
              </a:tblPr>
              <a:tblGrid>
                <a:gridCol w="2946400"/>
                <a:gridCol w="2946400"/>
                <a:gridCol w="2946400"/>
              </a:tblGrid>
              <a:tr h="1219200">
                <a:tc>
                  <a:txBody>
                    <a:bodyPr/>
                    <a:lstStyle/>
                    <a:p>
                      <a:pPr algn="ctr"/>
                      <a:r>
                        <a:rPr lang="en-GB" dirty="0" smtClean="0">
                          <a:latin typeface="Arial" panose="020B0604020202020204" pitchFamily="34" charset="0"/>
                          <a:cs typeface="Arial" panose="020B0604020202020204" pitchFamily="34" charset="0"/>
                        </a:rPr>
                        <a:t>Competitor</a:t>
                      </a:r>
                      <a:endParaRPr lang="en-GB" dirty="0">
                        <a:latin typeface="Arial" panose="020B0604020202020204" pitchFamily="34" charset="0"/>
                        <a:cs typeface="Arial" panose="020B0604020202020204" pitchFamily="34" charset="0"/>
                      </a:endParaRPr>
                    </a:p>
                  </a:txBody>
                  <a:tcPr/>
                </a:tc>
                <a:tc>
                  <a:txBody>
                    <a:bodyPr/>
                    <a:lstStyle/>
                    <a:p>
                      <a:pPr algn="ctr"/>
                      <a:r>
                        <a:rPr lang="en-GB" dirty="0" smtClean="0">
                          <a:latin typeface="Arial" panose="020B0604020202020204" pitchFamily="34" charset="0"/>
                          <a:cs typeface="Arial" panose="020B0604020202020204" pitchFamily="34" charset="0"/>
                        </a:rPr>
                        <a:t>Strengths</a:t>
                      </a:r>
                      <a:endParaRPr lang="en-GB" dirty="0">
                        <a:latin typeface="Arial" panose="020B0604020202020204" pitchFamily="34" charset="0"/>
                        <a:cs typeface="Arial" panose="020B0604020202020204" pitchFamily="34" charset="0"/>
                      </a:endParaRPr>
                    </a:p>
                  </a:txBody>
                  <a:tcPr/>
                </a:tc>
                <a:tc>
                  <a:txBody>
                    <a:bodyPr/>
                    <a:lstStyle/>
                    <a:p>
                      <a:pPr algn="ctr"/>
                      <a:r>
                        <a:rPr lang="en-GB" dirty="0" smtClean="0">
                          <a:latin typeface="Arial" panose="020B0604020202020204" pitchFamily="34" charset="0"/>
                          <a:cs typeface="Arial" panose="020B0604020202020204" pitchFamily="34" charset="0"/>
                        </a:rPr>
                        <a:t>Weaknesses</a:t>
                      </a:r>
                      <a:endParaRPr lang="en-GB" dirty="0">
                        <a:latin typeface="Arial" panose="020B0604020202020204" pitchFamily="34" charset="0"/>
                        <a:cs typeface="Arial" panose="020B0604020202020204" pitchFamily="34" charset="0"/>
                      </a:endParaRPr>
                    </a:p>
                  </a:txBody>
                  <a:tcPr/>
                </a:tc>
              </a:tr>
              <a:tr h="1219200">
                <a:tc>
                  <a:txBody>
                    <a:bodyPr/>
                    <a:lstStyle/>
                    <a:p>
                      <a:pPr algn="ctr"/>
                      <a:r>
                        <a:rPr lang="en-GB" dirty="0" err="1" smtClean="0">
                          <a:latin typeface="Arial" panose="020B0604020202020204" pitchFamily="34" charset="0"/>
                          <a:cs typeface="Arial" panose="020B0604020202020204" pitchFamily="34" charset="0"/>
                        </a:rPr>
                        <a:t>ShiftCam</a:t>
                      </a:r>
                      <a:endParaRPr lang="en-GB" dirty="0">
                        <a:latin typeface="Arial" panose="020B0604020202020204" pitchFamily="34" charset="0"/>
                        <a:cs typeface="Arial" panose="020B0604020202020204" pitchFamily="34" charset="0"/>
                      </a:endParaRPr>
                    </a:p>
                  </a:txBody>
                  <a:tcPr>
                    <a:solidFill>
                      <a:schemeClr val="accent1">
                        <a:lumMod val="60000"/>
                        <a:lumOff val="40000"/>
                      </a:schemeClr>
                    </a:solidFill>
                  </a:tcPr>
                </a:tc>
                <a:tc>
                  <a:txBody>
                    <a:bodyPr/>
                    <a:lstStyle/>
                    <a:p>
                      <a:pPr marL="285750" indent="-285750">
                        <a:buFont typeface="Arial" panose="020B0604020202020204" pitchFamily="34" charset="0"/>
                        <a:buChar char="•"/>
                      </a:pPr>
                      <a:r>
                        <a:rPr lang="en-GB" sz="1800" dirty="0" smtClean="0">
                          <a:effectLst/>
                          <a:latin typeface="Arial" panose="020B0604020202020204" pitchFamily="34" charset="0"/>
                          <a:ea typeface="Calibri" panose="020F0502020204030204" pitchFamily="34" charset="0"/>
                          <a:cs typeface="Arial" panose="020B0604020202020204" pitchFamily="34" charset="0"/>
                        </a:rPr>
                        <a:t>incredible detailed shots</a:t>
                      </a:r>
                    </a:p>
                    <a:p>
                      <a:pPr marL="285750" indent="-285750">
                        <a:buFont typeface="Arial" panose="020B0604020202020204" pitchFamily="34" charset="0"/>
                        <a:buChar char="•"/>
                      </a:pPr>
                      <a:r>
                        <a:rPr lang="en-GB" sz="1800" dirty="0" smtClean="0">
                          <a:effectLst/>
                          <a:latin typeface="Arial" panose="020B0604020202020204" pitchFamily="34" charset="0"/>
                          <a:ea typeface="Calibri" panose="020F0502020204030204" pitchFamily="34" charset="0"/>
                          <a:cs typeface="Arial" panose="020B0604020202020204" pitchFamily="34" charset="0"/>
                        </a:rPr>
                        <a:t>great for shooting small details </a:t>
                      </a:r>
                      <a:endParaRPr lang="en-GB" dirty="0">
                        <a:latin typeface="Arial" panose="020B0604020202020204" pitchFamily="34" charset="0"/>
                        <a:cs typeface="Arial" panose="020B0604020202020204" pitchFamily="34" charset="0"/>
                      </a:endParaRPr>
                    </a:p>
                  </a:txBody>
                  <a:tcPr>
                    <a:solidFill>
                      <a:schemeClr val="accent1">
                        <a:lumMod val="60000"/>
                        <a:lumOff val="40000"/>
                      </a:schemeClr>
                    </a:solidFill>
                  </a:tcPr>
                </a:tc>
                <a:tc>
                  <a:txBody>
                    <a:bodyPr/>
                    <a:lstStyle/>
                    <a:p>
                      <a:pPr marL="285750" indent="-285750">
                        <a:buFont typeface="Arial" panose="020B0604020202020204" pitchFamily="34" charset="0"/>
                        <a:buChar char="•"/>
                      </a:pPr>
                      <a:r>
                        <a:rPr lang="en-GB" sz="1800" dirty="0" smtClean="0">
                          <a:effectLst/>
                          <a:latin typeface="Arial" panose="020B0604020202020204" pitchFamily="34" charset="0"/>
                          <a:ea typeface="Calibri" panose="020F0502020204030204" pitchFamily="34" charset="0"/>
                          <a:cs typeface="Arial" panose="020B0604020202020204" pitchFamily="34" charset="0"/>
                        </a:rPr>
                        <a:t>not very versatile</a:t>
                      </a:r>
                    </a:p>
                    <a:p>
                      <a:pPr marL="285750" indent="-285750">
                        <a:lnSpc>
                          <a:spcPct val="107000"/>
                        </a:lnSpc>
                        <a:spcAft>
                          <a:spcPts val="800"/>
                        </a:spcAft>
                        <a:buFont typeface="Arial" panose="020B0604020202020204" pitchFamily="34" charset="0"/>
                        <a:buChar char="•"/>
                      </a:pPr>
                      <a:r>
                        <a:rPr lang="en-GB" sz="1800" dirty="0" smtClean="0">
                          <a:effectLst/>
                          <a:latin typeface="Arial" panose="020B0604020202020204" pitchFamily="34" charset="0"/>
                          <a:ea typeface="Calibri" panose="020F0502020204030204" pitchFamily="34" charset="0"/>
                          <a:cs typeface="Arial" panose="020B0604020202020204" pitchFamily="34" charset="0"/>
                        </a:rPr>
                        <a:t>have to be extremely close to subject</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txBody>
                  <a:tcPr>
                    <a:solidFill>
                      <a:schemeClr val="accent1">
                        <a:lumMod val="60000"/>
                        <a:lumOff val="40000"/>
                      </a:schemeClr>
                    </a:solidFill>
                  </a:tcPr>
                </a:tc>
              </a:tr>
              <a:tr h="1219200">
                <a:tc>
                  <a:txBody>
                    <a:bodyPr/>
                    <a:lstStyle/>
                    <a:p>
                      <a:pPr algn="ctr"/>
                      <a:r>
                        <a:rPr lang="en-GB" dirty="0" err="1" smtClean="0">
                          <a:latin typeface="Arial" panose="020B0604020202020204" pitchFamily="34" charset="0"/>
                          <a:cs typeface="Arial" panose="020B0604020202020204" pitchFamily="34" charset="0"/>
                        </a:rPr>
                        <a:t>Xenvo</a:t>
                      </a:r>
                      <a:endParaRPr lang="en-GB" dirty="0">
                        <a:latin typeface="Arial" panose="020B0604020202020204" pitchFamily="34" charset="0"/>
                        <a:cs typeface="Arial" panose="020B0604020202020204" pitchFamily="34" charset="0"/>
                      </a:endParaRPr>
                    </a:p>
                  </a:txBody>
                  <a:tcPr>
                    <a:solidFill>
                      <a:schemeClr val="accent1">
                        <a:lumMod val="60000"/>
                        <a:lumOff val="40000"/>
                      </a:schemeClr>
                    </a:solidFill>
                  </a:tcPr>
                </a:tc>
                <a:tc>
                  <a:txBody>
                    <a:bodyPr/>
                    <a:lstStyle/>
                    <a:p>
                      <a:pPr marL="285750" indent="-285750">
                        <a:buFont typeface="Arial" panose="020B0604020202020204" pitchFamily="34" charset="0"/>
                        <a:buChar char="•"/>
                      </a:pPr>
                      <a:r>
                        <a:rPr kumimoji="0" lang="en-GB" sz="1800" kern="1200" dirty="0" smtClean="0">
                          <a:solidFill>
                            <a:schemeClr val="dk1"/>
                          </a:solidFill>
                          <a:effectLst/>
                          <a:latin typeface="Arial" panose="020B0604020202020204" pitchFamily="34" charset="0"/>
                          <a:ea typeface="+mn-ea"/>
                          <a:cs typeface="Arial" panose="020B0604020202020204" pitchFamily="34" charset="0"/>
                        </a:rPr>
                        <a:t>board compatibility macro lens is very performant </a:t>
                      </a:r>
                      <a:endParaRPr lang="en-GB" dirty="0">
                        <a:latin typeface="Arial" panose="020B0604020202020204" pitchFamily="34" charset="0"/>
                        <a:cs typeface="Arial" panose="020B0604020202020204" pitchFamily="34" charset="0"/>
                      </a:endParaRPr>
                    </a:p>
                  </a:txBody>
                  <a:tcPr>
                    <a:solidFill>
                      <a:schemeClr val="accent1">
                        <a:lumMod val="60000"/>
                        <a:lumOff val="40000"/>
                      </a:schemeClr>
                    </a:solidFill>
                  </a:tcPr>
                </a:tc>
                <a:tc>
                  <a:txBody>
                    <a:bodyPr/>
                    <a:lstStyle/>
                    <a:p>
                      <a:pPr marL="285750" indent="-285750">
                        <a:buFont typeface="Arial" panose="020B0604020202020204" pitchFamily="34" charset="0"/>
                        <a:buChar char="•"/>
                      </a:pPr>
                      <a:r>
                        <a:rPr lang="en-GB" sz="1800" dirty="0" smtClean="0">
                          <a:effectLst/>
                          <a:latin typeface="Arial" panose="020B0604020202020204" pitchFamily="34" charset="0"/>
                          <a:ea typeface="Calibri" panose="020F0502020204030204" pitchFamily="34" charset="0"/>
                          <a:cs typeface="Arial" panose="020B0604020202020204" pitchFamily="34" charset="0"/>
                        </a:rPr>
                        <a:t>available in just 2 size lenses</a:t>
                      </a:r>
                    </a:p>
                    <a:p>
                      <a:pPr marL="285750" indent="-285750">
                        <a:buFont typeface="Arial" panose="020B0604020202020204" pitchFamily="34" charset="0"/>
                        <a:buChar char="•"/>
                      </a:pPr>
                      <a:r>
                        <a:rPr lang="en-GB" sz="1800" dirty="0" smtClean="0">
                          <a:effectLst/>
                          <a:latin typeface="Arial" panose="020B0604020202020204" pitchFamily="34" charset="0"/>
                          <a:ea typeface="Calibri" panose="020F0502020204030204" pitchFamily="34" charset="0"/>
                          <a:cs typeface="Arial" panose="020B0604020202020204" pitchFamily="34" charset="0"/>
                        </a:rPr>
                        <a:t>slightly smudging in the corners</a:t>
                      </a:r>
                      <a:endParaRPr lang="en-GB" dirty="0">
                        <a:latin typeface="Arial" panose="020B0604020202020204" pitchFamily="34" charset="0"/>
                        <a:cs typeface="Arial" panose="020B0604020202020204" pitchFamily="34" charset="0"/>
                      </a:endParaRPr>
                    </a:p>
                  </a:txBody>
                  <a:tcPr>
                    <a:solidFill>
                      <a:schemeClr val="accent1">
                        <a:lumMod val="60000"/>
                        <a:lumOff val="40000"/>
                      </a:schemeClr>
                    </a:solidFill>
                  </a:tcPr>
                </a:tc>
              </a:tr>
              <a:tr h="1219200">
                <a:tc>
                  <a:txBody>
                    <a:bodyPr/>
                    <a:lstStyle/>
                    <a:p>
                      <a:pPr algn="ctr"/>
                      <a:r>
                        <a:rPr lang="en-GB" dirty="0" err="1" smtClean="0">
                          <a:latin typeface="Arial" panose="020B0604020202020204" pitchFamily="34" charset="0"/>
                          <a:cs typeface="Arial" panose="020B0604020202020204" pitchFamily="34" charset="0"/>
                        </a:rPr>
                        <a:t>Nelomo</a:t>
                      </a:r>
                      <a:endParaRPr lang="en-GB" dirty="0">
                        <a:latin typeface="Arial" panose="020B0604020202020204" pitchFamily="34" charset="0"/>
                        <a:cs typeface="Arial" panose="020B0604020202020204" pitchFamily="34" charset="0"/>
                      </a:endParaRPr>
                    </a:p>
                  </a:txBody>
                  <a:tcPr>
                    <a:solidFill>
                      <a:schemeClr val="accent1">
                        <a:lumMod val="60000"/>
                        <a:lumOff val="40000"/>
                      </a:schemeClr>
                    </a:solidFill>
                  </a:tcPr>
                </a:tc>
                <a:tc>
                  <a:txBody>
                    <a:bodyPr/>
                    <a:lstStyle/>
                    <a:p>
                      <a:pPr marL="285750" indent="-285750">
                        <a:buFont typeface="Arial" panose="020B0604020202020204" pitchFamily="34" charset="0"/>
                        <a:buChar char="•"/>
                      </a:pPr>
                      <a:r>
                        <a:rPr lang="en-GB" sz="1800" dirty="0" smtClean="0">
                          <a:effectLst/>
                          <a:latin typeface="Arial" panose="020B0604020202020204" pitchFamily="34" charset="0"/>
                          <a:ea typeface="Calibri" panose="020F0502020204030204" pitchFamily="34" charset="0"/>
                          <a:cs typeface="Arial" panose="020B0604020202020204" pitchFamily="34" charset="0"/>
                        </a:rPr>
                        <a:t>screws-fit system</a:t>
                      </a:r>
                    </a:p>
                    <a:p>
                      <a:pPr marL="285750" indent="-285750">
                        <a:buFont typeface="Arial" panose="020B0604020202020204" pitchFamily="34" charset="0"/>
                        <a:buChar char="•"/>
                      </a:pPr>
                      <a:r>
                        <a:rPr lang="en-GB" sz="1800" dirty="0" smtClean="0">
                          <a:effectLst/>
                          <a:latin typeface="Arial" panose="020B0604020202020204" pitchFamily="34" charset="0"/>
                          <a:ea typeface="Calibri" panose="020F0502020204030204" pitchFamily="34" charset="0"/>
                          <a:cs typeface="Arial" panose="020B0604020202020204" pitchFamily="34" charset="0"/>
                        </a:rPr>
                        <a:t>come with carry case </a:t>
                      </a:r>
                      <a:endParaRPr lang="en-GB" dirty="0">
                        <a:latin typeface="Arial" panose="020B0604020202020204" pitchFamily="34" charset="0"/>
                        <a:cs typeface="Arial" panose="020B0604020202020204" pitchFamily="34" charset="0"/>
                      </a:endParaRPr>
                    </a:p>
                  </a:txBody>
                  <a:tcPr>
                    <a:solidFill>
                      <a:schemeClr val="accent1">
                        <a:lumMod val="60000"/>
                        <a:lumOff val="40000"/>
                      </a:schemeClr>
                    </a:solidFill>
                  </a:tcPr>
                </a:tc>
                <a:tc>
                  <a:txBody>
                    <a:bodyPr/>
                    <a:lstStyle/>
                    <a:p>
                      <a:pPr marL="285750" indent="-285750">
                        <a:buFont typeface="Arial" panose="020B0604020202020204" pitchFamily="34" charset="0"/>
                        <a:buChar char="•"/>
                      </a:pPr>
                      <a:r>
                        <a:rPr lang="en-GB" sz="1800" dirty="0" smtClean="0">
                          <a:effectLst/>
                          <a:latin typeface="Arial" panose="020B0604020202020204" pitchFamily="34" charset="0"/>
                          <a:ea typeface="Calibri" panose="020F0502020204030204" pitchFamily="34" charset="0"/>
                          <a:cs typeface="Arial" panose="020B0604020202020204" pitchFamily="34" charset="0"/>
                        </a:rPr>
                        <a:t>expensive</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kern="1200" dirty="0" smtClean="0">
                          <a:solidFill>
                            <a:schemeClr val="dk1"/>
                          </a:solidFill>
                          <a:effectLst/>
                          <a:latin typeface="Arial" panose="020B0604020202020204" pitchFamily="34" charset="0"/>
                          <a:ea typeface="+mn-ea"/>
                          <a:cs typeface="Arial" panose="020B0604020202020204" pitchFamily="34" charset="0"/>
                        </a:rPr>
                        <a:t>only fit certain phone sizes</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txBody>
                  <a:tcPr>
                    <a:solidFill>
                      <a:schemeClr val="accent1">
                        <a:lumMod val="60000"/>
                        <a:lumOff val="40000"/>
                      </a:schemeClr>
                    </a:solidFill>
                  </a:tcPr>
                </a:tc>
              </a:tr>
            </a:tbl>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400" dirty="0" smtClean="0">
                <a:latin typeface="Times New Roman" pitchFamily="18" charset="0"/>
                <a:cs typeface="Times New Roman" pitchFamily="18" charset="0"/>
              </a:rPr>
              <a:t>Innovative Add </a:t>
            </a:r>
            <a:r>
              <a:rPr lang="en-US" sz="4400" dirty="0">
                <a:latin typeface="Times New Roman" pitchFamily="18" charset="0"/>
                <a:cs typeface="Times New Roman" pitchFamily="18" charset="0"/>
              </a:rPr>
              <a:t>O</a:t>
            </a:r>
            <a:r>
              <a:rPr lang="en-US" sz="4400" dirty="0" smtClean="0">
                <a:latin typeface="Times New Roman" pitchFamily="18" charset="0"/>
                <a:cs typeface="Times New Roman" pitchFamily="18" charset="0"/>
              </a:rPr>
              <a:t>n Lenses</a:t>
            </a:r>
            <a:endParaRPr lang="en-US" sz="4400" dirty="0">
              <a:latin typeface="Times New Roman" pitchFamily="18" charset="0"/>
              <a:cs typeface="Times New Roman" pitchFamily="18" charset="0"/>
            </a:endParaRPr>
          </a:p>
        </p:txBody>
      </p:sp>
      <p:sp>
        <p:nvSpPr>
          <p:cNvPr id="3" name="Content Placeholder 2"/>
          <p:cNvSpPr>
            <a:spLocks noGrp="1"/>
          </p:cNvSpPr>
          <p:nvPr>
            <p:ph idx="1"/>
          </p:nvPr>
        </p:nvSpPr>
        <p:spPr>
          <a:xfrm>
            <a:off x="457200" y="1600201"/>
            <a:ext cx="4191000" cy="4800600"/>
          </a:xfrm>
        </p:spPr>
        <p:txBody>
          <a:bodyPr>
            <a:normAutofit/>
          </a:bodyPr>
          <a:lstStyle/>
          <a:p>
            <a:pPr marL="118872" indent="0" algn="ctr">
              <a:buNone/>
            </a:pPr>
            <a:r>
              <a:rPr lang="en-US" sz="2800" b="1" dirty="0" smtClean="0">
                <a:latin typeface="Arial" panose="020B0604020202020204" pitchFamily="34" charset="0"/>
                <a:cs typeface="Arial" panose="020B0604020202020204" pitchFamily="34" charset="0"/>
              </a:rPr>
              <a:t>Any </a:t>
            </a:r>
            <a:r>
              <a:rPr lang="en-US" sz="2800" b="1" dirty="0" smtClean="0">
                <a:latin typeface="Arial" panose="020B0604020202020204" pitchFamily="34" charset="0"/>
                <a:cs typeface="Arial" panose="020B0604020202020204" pitchFamily="34" charset="0"/>
              </a:rPr>
              <a:t>smartphone</a:t>
            </a:r>
            <a:endParaRPr lang="en-US" sz="2800" b="1" dirty="0" smtClean="0">
              <a:latin typeface="Arial" panose="020B0604020202020204" pitchFamily="34" charset="0"/>
              <a:cs typeface="Arial" panose="020B0604020202020204" pitchFamily="34" charset="0"/>
            </a:endParaRPr>
          </a:p>
          <a:p>
            <a:pPr marL="118872" indent="0" algn="ctr">
              <a:buNone/>
            </a:pPr>
            <a:r>
              <a:rPr lang="en-US" sz="2800" b="1" dirty="0" smtClean="0">
                <a:latin typeface="Arial" panose="020B0604020202020204" pitchFamily="34" charset="0"/>
                <a:cs typeface="Arial" panose="020B0604020202020204" pitchFamily="34" charset="0"/>
              </a:rPr>
              <a:t>+ </a:t>
            </a:r>
          </a:p>
          <a:p>
            <a:pPr marL="118872" indent="0" algn="ctr">
              <a:buNone/>
            </a:pPr>
            <a:r>
              <a:rPr lang="en-US" sz="2800" b="1" dirty="0" smtClean="0">
                <a:latin typeface="Arial" panose="020B0604020202020204" pitchFamily="34" charset="0"/>
                <a:cs typeface="Arial" panose="020B0604020202020204" pitchFamily="34" charset="0"/>
              </a:rPr>
              <a:t>“Moment” add on lenses</a:t>
            </a:r>
            <a:endParaRPr lang="en-US" sz="2800" b="1" dirty="0">
              <a:latin typeface="Arial" panose="020B0604020202020204" pitchFamily="34" charset="0"/>
              <a:cs typeface="Arial" panose="020B0604020202020204" pitchFamily="34" charset="0"/>
            </a:endParaRPr>
          </a:p>
        </p:txBody>
      </p:sp>
      <p:pic>
        <p:nvPicPr>
          <p:cNvPr id="5" name="Picture 4"/>
          <p:cNvPicPr/>
          <p:nvPr/>
        </p:nvPicPr>
        <p:blipFill>
          <a:blip r:embed="rId3" cstate="print"/>
          <a:stretch>
            <a:fillRect/>
          </a:stretch>
        </p:blipFill>
        <p:spPr>
          <a:xfrm>
            <a:off x="5105400" y="1775191"/>
            <a:ext cx="3581400" cy="4676852"/>
          </a:xfrm>
          <a:prstGeom prst="rect">
            <a:avLst/>
          </a:prstGeom>
          <a:ln>
            <a:noFill/>
          </a:ln>
          <a:effectLst>
            <a:softEdge rad="112500"/>
          </a:effectLst>
        </p:spPr>
      </p:pic>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57200" y="3429000"/>
            <a:ext cx="4356253" cy="3429000"/>
          </a:xfrm>
          <a:prstGeom prst="rect">
            <a:avLst/>
          </a:prstGeom>
          <a:ln>
            <a:solidFill>
              <a:schemeClr val="bg2">
                <a:lumMod val="75000"/>
              </a:schemeClr>
            </a:solidFill>
          </a:ln>
        </p:spPr>
      </p:pic>
      <p:pic>
        <p:nvPicPr>
          <p:cNvPr id="8" name="Picture 7"/>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543800" y="6399900"/>
            <a:ext cx="1324160" cy="419158"/>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400" dirty="0" smtClean="0">
                <a:latin typeface="Times New Roman" pitchFamily="18" charset="0"/>
                <a:cs typeface="Times New Roman" pitchFamily="18" charset="0"/>
              </a:rPr>
              <a:t>E-Commerce Model</a:t>
            </a:r>
            <a:endParaRPr lang="en-US" sz="4400" dirty="0">
              <a:latin typeface="Times New Roman" pitchFamily="18" charset="0"/>
              <a:cs typeface="Times New Roman" pitchFamily="18" charset="0"/>
            </a:endParaRPr>
          </a:p>
        </p:txBody>
      </p:sp>
      <p:sp>
        <p:nvSpPr>
          <p:cNvPr id="3" name="Content Placeholder 2"/>
          <p:cNvSpPr>
            <a:spLocks noGrp="1"/>
          </p:cNvSpPr>
          <p:nvPr>
            <p:ph idx="1"/>
          </p:nvPr>
        </p:nvSpPr>
        <p:spPr>
          <a:xfrm>
            <a:off x="457200" y="1408177"/>
            <a:ext cx="8229600" cy="4992624"/>
          </a:xfrm>
        </p:spPr>
        <p:txBody>
          <a:bodyPr>
            <a:normAutofit fontScale="92500" lnSpcReduction="10000"/>
          </a:bodyPr>
          <a:lstStyle/>
          <a:p>
            <a:pPr algn="just">
              <a:lnSpc>
                <a:spcPct val="150000"/>
              </a:lnSpc>
            </a:pPr>
            <a:r>
              <a:rPr lang="en-US" sz="2800" dirty="0" smtClean="0">
                <a:latin typeface="Arial" panose="020B0604020202020204" pitchFamily="34" charset="0"/>
                <a:cs typeface="Arial" panose="020B0604020202020204" pitchFamily="34" charset="0"/>
                <a:hlinkClick r:id="rId3"/>
              </a:rPr>
              <a:t>www.shopmoment.com</a:t>
            </a:r>
            <a:endParaRPr lang="en-US" sz="2800" dirty="0" smtClean="0">
              <a:latin typeface="Arial" panose="020B0604020202020204" pitchFamily="34" charset="0"/>
              <a:cs typeface="Arial" panose="020B0604020202020204" pitchFamily="34" charset="0"/>
            </a:endParaRPr>
          </a:p>
          <a:p>
            <a:pPr marL="0" lvl="0" indent="0">
              <a:lnSpc>
                <a:spcPct val="107000"/>
              </a:lnSpc>
              <a:spcAft>
                <a:spcPts val="800"/>
              </a:spcAft>
              <a:buNone/>
              <a:tabLst>
                <a:tab pos="457200" algn="l"/>
              </a:tabLst>
            </a:pPr>
            <a:endParaRPr lang="en-GB" sz="2800" dirty="0" smtClean="0">
              <a:latin typeface="Arial" panose="020B0604020202020204" pitchFamily="34" charset="0"/>
              <a:cs typeface="Arial" panose="020B0604020202020204" pitchFamily="34" charset="0"/>
            </a:endParaRPr>
          </a:p>
          <a:p>
            <a:pPr marL="0" lvl="0" indent="0">
              <a:lnSpc>
                <a:spcPct val="107000"/>
              </a:lnSpc>
              <a:spcAft>
                <a:spcPts val="800"/>
              </a:spcAft>
              <a:buNone/>
              <a:tabLst>
                <a:tab pos="457200" algn="l"/>
              </a:tabLst>
            </a:pPr>
            <a:r>
              <a:rPr lang="en-GB" sz="2800" dirty="0" smtClean="0">
                <a:latin typeface="Arial" panose="020B0604020202020204" pitchFamily="34" charset="0"/>
                <a:cs typeface="Arial" panose="020B0604020202020204" pitchFamily="34" charset="0"/>
              </a:rPr>
              <a:t>On </a:t>
            </a:r>
            <a:r>
              <a:rPr lang="en-GB" sz="2800" dirty="0">
                <a:latin typeface="Arial" panose="020B0604020202020204" pitchFamily="34" charset="0"/>
                <a:cs typeface="Arial" panose="020B0604020202020204" pitchFamily="34" charset="0"/>
              </a:rPr>
              <a:t>their website, they provide individuals with the opportunity to start their own business by providing page listings, as well as advice on on-page content/design and </a:t>
            </a:r>
            <a:r>
              <a:rPr lang="en-GB" sz="2800" dirty="0" smtClean="0">
                <a:latin typeface="Arial" panose="020B0604020202020204" pitchFamily="34" charset="0"/>
                <a:cs typeface="Arial" panose="020B0604020202020204" pitchFamily="34" charset="0"/>
              </a:rPr>
              <a:t>prices.</a:t>
            </a:r>
          </a:p>
          <a:p>
            <a:pPr lvl="0" algn="just">
              <a:lnSpc>
                <a:spcPct val="150000"/>
              </a:lnSpc>
              <a:buClr>
                <a:srgbClr val="F0AD00"/>
              </a:buClr>
            </a:pPr>
            <a:endParaRPr lang="en-US" sz="2800" dirty="0" smtClean="0">
              <a:solidFill>
                <a:prstClr val="black"/>
              </a:solidFill>
              <a:latin typeface="Arial" panose="020B0604020202020204" pitchFamily="34" charset="0"/>
              <a:cs typeface="Arial" panose="020B0604020202020204" pitchFamily="34" charset="0"/>
            </a:endParaRPr>
          </a:p>
          <a:p>
            <a:pPr lvl="0" algn="just">
              <a:lnSpc>
                <a:spcPct val="150000"/>
              </a:lnSpc>
              <a:buClr>
                <a:srgbClr val="F0AD00"/>
              </a:buClr>
            </a:pPr>
            <a:r>
              <a:rPr lang="en-US" sz="2800" dirty="0" smtClean="0">
                <a:solidFill>
                  <a:prstClr val="black"/>
                </a:solidFill>
                <a:latin typeface="Arial" panose="020B0604020202020204" pitchFamily="34" charset="0"/>
                <a:cs typeface="Arial" panose="020B0604020202020204" pitchFamily="34" charset="0"/>
              </a:rPr>
              <a:t>eBay</a:t>
            </a:r>
            <a:endParaRPr lang="en-US" sz="2800" dirty="0">
              <a:solidFill>
                <a:prstClr val="black"/>
              </a:solidFill>
              <a:latin typeface="Arial" panose="020B0604020202020204" pitchFamily="34" charset="0"/>
              <a:cs typeface="Arial" panose="020B0604020202020204" pitchFamily="34" charset="0"/>
            </a:endParaRPr>
          </a:p>
          <a:p>
            <a:pPr marL="0" lvl="0" indent="0">
              <a:lnSpc>
                <a:spcPct val="107000"/>
              </a:lnSpc>
              <a:spcAft>
                <a:spcPts val="800"/>
              </a:spcAft>
              <a:buNone/>
              <a:tabLst>
                <a:tab pos="457200" algn="l"/>
              </a:tabLst>
            </a:pPr>
            <a:endParaRPr lang="en-GB" sz="2800" dirty="0">
              <a:latin typeface="Arial" panose="020B0604020202020204" pitchFamily="34" charset="0"/>
              <a:cs typeface="Arial" panose="020B0604020202020204" pitchFamily="34" charset="0"/>
            </a:endParaRPr>
          </a:p>
          <a:p>
            <a:pPr marL="0" lvl="0" indent="0">
              <a:lnSpc>
                <a:spcPct val="107000"/>
              </a:lnSpc>
              <a:spcAft>
                <a:spcPts val="800"/>
              </a:spcAft>
              <a:buNone/>
              <a:tabLst>
                <a:tab pos="457200" algn="l"/>
              </a:tabLst>
            </a:pPr>
            <a:r>
              <a:rPr lang="en-GB" sz="2800" dirty="0" smtClean="0">
                <a:latin typeface="Arial" panose="020B0604020202020204" pitchFamily="34" charset="0"/>
                <a:cs typeface="Arial" panose="020B0604020202020204" pitchFamily="34" charset="0"/>
              </a:rPr>
              <a:t>Payment accepted – PayPal and credit/debit card</a:t>
            </a:r>
            <a:endParaRPr lang="en-US" sz="2800" dirty="0">
              <a:latin typeface="Arial" panose="020B0604020202020204" pitchFamily="34" charset="0"/>
              <a:cs typeface="Arial" panose="020B0604020202020204" pitchFamily="34"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US" sz="4000" dirty="0" smtClean="0">
                <a:latin typeface="Times New Roman" pitchFamily="18" charset="0"/>
                <a:cs typeface="Times New Roman" pitchFamily="18" charset="0"/>
              </a:rPr>
              <a:t>Competition and Differentiation Strategy</a:t>
            </a:r>
            <a:endParaRPr lang="en-US" sz="4000" dirty="0">
              <a:latin typeface="Times New Roman" pitchFamily="18" charset="0"/>
              <a:cs typeface="Times New Roman" pitchFamily="18" charset="0"/>
            </a:endParaRPr>
          </a:p>
        </p:txBody>
      </p:sp>
      <p:sp>
        <p:nvSpPr>
          <p:cNvPr id="3" name="Content Placeholder 2"/>
          <p:cNvSpPr>
            <a:spLocks noGrp="1"/>
          </p:cNvSpPr>
          <p:nvPr>
            <p:ph idx="1"/>
          </p:nvPr>
        </p:nvSpPr>
        <p:spPr>
          <a:xfrm>
            <a:off x="457200" y="1775191"/>
            <a:ext cx="4114800" cy="4625609"/>
          </a:xfrm>
        </p:spPr>
        <p:txBody>
          <a:bodyPr/>
          <a:lstStyle/>
          <a:p>
            <a:r>
              <a:rPr lang="en-US" sz="2400" dirty="0" smtClean="0">
                <a:latin typeface="Arial" panose="020B0604020202020204" pitchFamily="34" charset="0"/>
                <a:cs typeface="Arial" panose="020B0604020202020204" pitchFamily="34" charset="0"/>
              </a:rPr>
              <a:t>“Moment” Lenses are compatible with any type of the smartphone</a:t>
            </a:r>
          </a:p>
          <a:p>
            <a:r>
              <a:rPr lang="en-US" sz="2400" dirty="0" smtClean="0">
                <a:latin typeface="Arial" panose="020B0604020202020204" pitchFamily="34" charset="0"/>
                <a:cs typeface="Arial" panose="020B0604020202020204" pitchFamily="34" charset="0"/>
              </a:rPr>
              <a:t>Unique optical features</a:t>
            </a:r>
          </a:p>
          <a:p>
            <a:r>
              <a:rPr lang="en-US" sz="2400" dirty="0" smtClean="0">
                <a:latin typeface="Arial" panose="020B0604020202020204" pitchFamily="34" charset="0"/>
                <a:cs typeface="Arial" panose="020B0604020202020204" pitchFamily="34" charset="0"/>
              </a:rPr>
              <a:t>Excellent customer service</a:t>
            </a:r>
          </a:p>
          <a:p>
            <a:r>
              <a:rPr lang="en-US" sz="2400" dirty="0" smtClean="0">
                <a:latin typeface="Arial" panose="020B0604020202020204" pitchFamily="34" charset="0"/>
                <a:cs typeface="Arial" panose="020B0604020202020204" pitchFamily="34" charset="0"/>
              </a:rPr>
              <a:t>Affordable cost</a:t>
            </a:r>
          </a:p>
          <a:p>
            <a:endParaRPr lang="en-US" dirty="0">
              <a:latin typeface="Times New Roman" pitchFamily="18" charset="0"/>
              <a:cs typeface="Times New Roman" pitchFamily="18" charset="0"/>
            </a:endParaRP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874964" y="1552867"/>
            <a:ext cx="3811836" cy="3073849"/>
          </a:xfrm>
          <a:prstGeom prst="rect">
            <a:avLst/>
          </a:prstGeo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8460" y="4771408"/>
            <a:ext cx="9144000" cy="1988144"/>
          </a:xfrm>
          <a:prstGeom prst="rect">
            <a:avLst/>
          </a:prstGeom>
        </p:spPr>
      </p:pic>
      <p:pic>
        <p:nvPicPr>
          <p:cNvPr id="6" name="Picture 5"/>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362640" y="4194814"/>
            <a:ext cx="1324160" cy="419158"/>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400" dirty="0" smtClean="0">
                <a:latin typeface="Times New Roman" pitchFamily="18" charset="0"/>
                <a:cs typeface="Times New Roman" pitchFamily="18" charset="0"/>
              </a:rPr>
              <a:t>Market Strategy</a:t>
            </a:r>
            <a:endParaRPr lang="en-US" sz="4400" dirty="0">
              <a:latin typeface="Times New Roman" pitchFamily="18" charset="0"/>
              <a:cs typeface="Times New Roman" pitchFamily="18" charset="0"/>
            </a:endParaRPr>
          </a:p>
        </p:txBody>
      </p:sp>
      <p:sp>
        <p:nvSpPr>
          <p:cNvPr id="3" name="Content Placeholder 2"/>
          <p:cNvSpPr>
            <a:spLocks noGrp="1"/>
          </p:cNvSpPr>
          <p:nvPr>
            <p:ph idx="1"/>
          </p:nvPr>
        </p:nvSpPr>
        <p:spPr/>
        <p:txBody>
          <a:bodyPr>
            <a:normAutofit fontScale="92500"/>
          </a:bodyPr>
          <a:lstStyle/>
          <a:p>
            <a:pPr lvl="0" algn="just">
              <a:lnSpc>
                <a:spcPct val="150000"/>
              </a:lnSpc>
            </a:pPr>
            <a:r>
              <a:rPr lang="en-US" dirty="0" smtClean="0">
                <a:latin typeface="Arial" panose="020B0604020202020204" pitchFamily="34" charset="0"/>
                <a:cs typeface="Arial" panose="020B0604020202020204" pitchFamily="34" charset="0"/>
              </a:rPr>
              <a:t>YouTube, </a:t>
            </a:r>
            <a:r>
              <a:rPr lang="en-US" dirty="0" err="1" smtClean="0">
                <a:latin typeface="Arial" panose="020B0604020202020204" pitchFamily="34" charset="0"/>
                <a:cs typeface="Arial" panose="020B0604020202020204" pitchFamily="34" charset="0"/>
              </a:rPr>
              <a:t>TikTok</a:t>
            </a:r>
            <a:r>
              <a:rPr lang="en-US" dirty="0" smtClean="0">
                <a:latin typeface="Arial" panose="020B0604020202020204" pitchFamily="34" charset="0"/>
                <a:cs typeface="Arial" panose="020B0604020202020204" pitchFamily="34" charset="0"/>
              </a:rPr>
              <a:t>, Facebook</a:t>
            </a:r>
          </a:p>
          <a:p>
            <a:pPr lvl="0" algn="just">
              <a:lnSpc>
                <a:spcPct val="150000"/>
              </a:lnSpc>
            </a:pPr>
            <a:r>
              <a:rPr lang="en-US" dirty="0" smtClean="0">
                <a:latin typeface="Arial" panose="020B0604020202020204" pitchFamily="34" charset="0"/>
                <a:cs typeface="Arial" panose="020B0604020202020204" pitchFamily="34" charset="0"/>
              </a:rPr>
              <a:t>WordPress Blog for photographers  </a:t>
            </a:r>
          </a:p>
          <a:p>
            <a:pPr lvl="0" algn="just">
              <a:lnSpc>
                <a:spcPct val="150000"/>
              </a:lnSpc>
            </a:pPr>
            <a:r>
              <a:rPr lang="en-US" dirty="0" smtClean="0">
                <a:latin typeface="Arial" panose="020B0604020202020204" pitchFamily="34" charset="0"/>
                <a:cs typeface="Arial" panose="020B0604020202020204" pitchFamily="34" charset="0"/>
              </a:rPr>
              <a:t>Advertise at the bridal events, home décor events, restaurant opening events, food festivals, film festivals, museums, botanical gardens, holiday events, sport events, </a:t>
            </a:r>
            <a:r>
              <a:rPr lang="en-US" dirty="0" err="1" smtClean="0">
                <a:latin typeface="Arial" panose="020B0604020202020204" pitchFamily="34" charset="0"/>
                <a:cs typeface="Arial" panose="020B0604020202020204" pitchFamily="34" charset="0"/>
              </a:rPr>
              <a:t>etc</a:t>
            </a:r>
            <a:endParaRPr lang="en-US" dirty="0" smtClean="0">
              <a:latin typeface="Arial" panose="020B0604020202020204" pitchFamily="34" charset="0"/>
              <a:cs typeface="Arial" panose="020B0604020202020204" pitchFamily="34" charset="0"/>
            </a:endParaRPr>
          </a:p>
          <a:p>
            <a:pPr algn="just">
              <a:lnSpc>
                <a:spcPct val="150000"/>
              </a:lnSpc>
            </a:pPr>
            <a:endParaRPr lang="en-US" dirty="0">
              <a:latin typeface="Arial" panose="020B0604020202020204" pitchFamily="34" charset="0"/>
              <a:cs typeface="Arial" panose="020B0604020202020204" pitchFamily="34"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400" dirty="0" smtClean="0">
                <a:latin typeface="Times New Roman" pitchFamily="18" charset="0"/>
                <a:cs typeface="Times New Roman" pitchFamily="18" charset="0"/>
              </a:rPr>
              <a:t>Target Audience</a:t>
            </a:r>
            <a:endParaRPr lang="en-US" sz="4400" dirty="0">
              <a:latin typeface="Times New Roman" pitchFamily="18" charset="0"/>
              <a:cs typeface="Times New Roman" pitchFamily="18" charset="0"/>
            </a:endParaRPr>
          </a:p>
        </p:txBody>
      </p:sp>
      <p:sp>
        <p:nvSpPr>
          <p:cNvPr id="3" name="Content Placeholder 2"/>
          <p:cNvSpPr>
            <a:spLocks noGrp="1"/>
          </p:cNvSpPr>
          <p:nvPr>
            <p:ph idx="1"/>
          </p:nvPr>
        </p:nvSpPr>
        <p:spPr>
          <a:xfrm>
            <a:off x="4572000" y="1775191"/>
            <a:ext cx="4114800" cy="4625609"/>
          </a:xfrm>
        </p:spPr>
        <p:txBody>
          <a:bodyPr/>
          <a:lstStyle/>
          <a:p>
            <a:pPr lvl="0">
              <a:lnSpc>
                <a:spcPct val="150000"/>
              </a:lnSpc>
            </a:pPr>
            <a:r>
              <a:rPr lang="en-US" sz="2400" dirty="0">
                <a:latin typeface="Arial" panose="020B0604020202020204" pitchFamily="34" charset="0"/>
                <a:cs typeface="Arial" panose="020B0604020202020204" pitchFamily="34" charset="0"/>
              </a:rPr>
              <a:t>V</a:t>
            </a:r>
            <a:r>
              <a:rPr lang="en-US" sz="2400" dirty="0" smtClean="0">
                <a:latin typeface="Arial" panose="020B0604020202020204" pitchFamily="34" charset="0"/>
                <a:cs typeface="Arial" panose="020B0604020202020204" pitchFamily="34" charset="0"/>
              </a:rPr>
              <a:t>loggers</a:t>
            </a:r>
          </a:p>
          <a:p>
            <a:pPr lvl="0">
              <a:lnSpc>
                <a:spcPct val="150000"/>
              </a:lnSpc>
            </a:pPr>
            <a:r>
              <a:rPr lang="en-US" sz="2400" dirty="0" smtClean="0">
                <a:latin typeface="Arial" panose="020B0604020202020204" pitchFamily="34" charset="0"/>
                <a:cs typeface="Arial" panose="020B0604020202020204" pitchFamily="34" charset="0"/>
              </a:rPr>
              <a:t>Aspiring Professionals (Shin et al., 2023)</a:t>
            </a:r>
          </a:p>
          <a:p>
            <a:pPr lvl="0">
              <a:lnSpc>
                <a:spcPct val="150000"/>
              </a:lnSpc>
            </a:pPr>
            <a:r>
              <a:rPr lang="en-US" sz="2400" dirty="0">
                <a:latin typeface="Arial" panose="020B0604020202020204" pitchFamily="34" charset="0"/>
                <a:cs typeface="Arial" panose="020B0604020202020204" pitchFamily="34" charset="0"/>
              </a:rPr>
              <a:t>Photojournalists</a:t>
            </a:r>
            <a:endParaRPr lang="en-US" sz="2400" dirty="0" smtClean="0">
              <a:latin typeface="Arial" panose="020B0604020202020204" pitchFamily="34" charset="0"/>
              <a:cs typeface="Arial" panose="020B0604020202020204" pitchFamily="34" charset="0"/>
            </a:endParaRPr>
          </a:p>
          <a:p>
            <a:pPr lvl="0">
              <a:lnSpc>
                <a:spcPct val="150000"/>
              </a:lnSpc>
            </a:pPr>
            <a:r>
              <a:rPr lang="en-US" sz="2400" dirty="0" smtClean="0">
                <a:latin typeface="Arial" panose="020B0604020202020204" pitchFamily="34" charset="0"/>
                <a:cs typeface="Arial" panose="020B0604020202020204" pitchFamily="34" charset="0"/>
              </a:rPr>
              <a:t>Artists</a:t>
            </a:r>
          </a:p>
          <a:p>
            <a:pPr lvl="0">
              <a:lnSpc>
                <a:spcPct val="150000"/>
              </a:lnSpc>
            </a:pPr>
            <a:r>
              <a:rPr lang="en-US" sz="2400" dirty="0" smtClean="0">
                <a:latin typeface="Arial" panose="020B0604020202020204" pitchFamily="34" charset="0"/>
                <a:cs typeface="Arial" panose="020B0604020202020204" pitchFamily="34" charset="0"/>
              </a:rPr>
              <a:t>Alpinists</a:t>
            </a:r>
          </a:p>
          <a:p>
            <a:pPr lvl="0">
              <a:lnSpc>
                <a:spcPct val="150000"/>
              </a:lnSpc>
            </a:pPr>
            <a:r>
              <a:rPr lang="en-US" sz="2400" dirty="0" smtClean="0">
                <a:latin typeface="Arial" panose="020B0604020202020204" pitchFamily="34" charset="0"/>
                <a:cs typeface="Arial" panose="020B0604020202020204" pitchFamily="34" charset="0"/>
              </a:rPr>
              <a:t>Students</a:t>
            </a:r>
          </a:p>
          <a:p>
            <a:pPr lvl="0">
              <a:lnSpc>
                <a:spcPct val="150000"/>
              </a:lnSpc>
            </a:pPr>
            <a:endParaRPr lang="en-US" sz="2400" dirty="0" smtClean="0">
              <a:latin typeface="Times New Roman" pitchFamily="18" charset="0"/>
              <a:cs typeface="Times New Roman" pitchFamily="18" charset="0"/>
            </a:endParaRPr>
          </a:p>
          <a:p>
            <a:pPr>
              <a:lnSpc>
                <a:spcPct val="150000"/>
              </a:lnSpc>
            </a:pPr>
            <a:endParaRPr lang="en-US" dirty="0">
              <a:latin typeface="Times New Roman" pitchFamily="18" charset="0"/>
              <a:cs typeface="Times New Roman" pitchFamily="18" charset="0"/>
            </a:endParaRPr>
          </a:p>
        </p:txBody>
      </p:sp>
      <p:pic>
        <p:nvPicPr>
          <p:cNvPr id="4" name="Picture 3"/>
          <p:cNvPicPr/>
          <p:nvPr/>
        </p:nvPicPr>
        <p:blipFill>
          <a:blip r:embed="rId3" cstate="print"/>
          <a:stretch>
            <a:fillRect/>
          </a:stretch>
        </p:blipFill>
        <p:spPr>
          <a:xfrm>
            <a:off x="533400" y="1600200"/>
            <a:ext cx="4038600" cy="4520594"/>
          </a:xfrm>
          <a:prstGeom prst="rect">
            <a:avLst/>
          </a:prstGeom>
          <a:ln>
            <a:noFill/>
          </a:ln>
          <a:effectLst>
            <a:softEdge rad="112500"/>
          </a:effectLst>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124200" y="5632060"/>
            <a:ext cx="1324160" cy="419158"/>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dirty="0" smtClean="0">
                <a:latin typeface="Times New Roman" pitchFamily="18" charset="0"/>
                <a:cs typeface="Times New Roman" pitchFamily="18" charset="0"/>
              </a:rPr>
              <a:t>Privacy and Data Protection</a:t>
            </a:r>
            <a:endParaRPr lang="en-US" dirty="0">
              <a:latin typeface="Times New Roman" pitchFamily="18" charset="0"/>
              <a:cs typeface="Times New Roman" pitchFamily="18" charset="0"/>
            </a:endParaRPr>
          </a:p>
        </p:txBody>
      </p:sp>
      <p:sp>
        <p:nvSpPr>
          <p:cNvPr id="3" name="Content Placeholder 2"/>
          <p:cNvSpPr>
            <a:spLocks noGrp="1"/>
          </p:cNvSpPr>
          <p:nvPr>
            <p:ph idx="1"/>
          </p:nvPr>
        </p:nvSpPr>
        <p:spPr>
          <a:xfrm>
            <a:off x="457200" y="2200258"/>
            <a:ext cx="8229600" cy="4625609"/>
          </a:xfrm>
        </p:spPr>
        <p:txBody>
          <a:bodyPr/>
          <a:lstStyle/>
          <a:p>
            <a:pPr lvl="0" algn="just">
              <a:lnSpc>
                <a:spcPct val="150000"/>
              </a:lnSpc>
            </a:pPr>
            <a:r>
              <a:rPr lang="en-US" dirty="0" smtClean="0">
                <a:latin typeface="Arial" panose="020B0604020202020204" pitchFamily="34" charset="0"/>
                <a:cs typeface="Arial" panose="020B0604020202020204" pitchFamily="34" charset="0"/>
              </a:rPr>
              <a:t>GDPR/Data Protection Act 2018 (Lehmann, 2023)</a:t>
            </a:r>
          </a:p>
          <a:p>
            <a:pPr lvl="0" algn="just">
              <a:lnSpc>
                <a:spcPct val="150000"/>
              </a:lnSpc>
            </a:pPr>
            <a:r>
              <a:rPr lang="en-US" dirty="0" smtClean="0">
                <a:latin typeface="Arial" panose="020B0604020202020204" pitchFamily="34" charset="0"/>
                <a:cs typeface="Arial" panose="020B0604020202020204" pitchFamily="34" charset="0"/>
              </a:rPr>
              <a:t>PCI-DSS Standards</a:t>
            </a:r>
          </a:p>
          <a:p>
            <a:pPr lvl="0" algn="just">
              <a:lnSpc>
                <a:spcPct val="150000"/>
              </a:lnSpc>
            </a:pPr>
            <a:r>
              <a:rPr lang="en-GB" dirty="0">
                <a:solidFill>
                  <a:srgbClr val="021836"/>
                </a:solidFill>
                <a:latin typeface="Nunito Sans"/>
              </a:rPr>
              <a:t>Privacy compliance is necessary to avoid the risk of </a:t>
            </a:r>
            <a:r>
              <a:rPr lang="en-GB" dirty="0" smtClean="0">
                <a:solidFill>
                  <a:srgbClr val="021836"/>
                </a:solidFill>
                <a:latin typeface="Nunito Sans"/>
              </a:rPr>
              <a:t>fines </a:t>
            </a:r>
            <a:r>
              <a:rPr lang="en-US" dirty="0" smtClean="0">
                <a:latin typeface="Arial" panose="020B0604020202020204" pitchFamily="34" charset="0"/>
                <a:cs typeface="Arial" panose="020B0604020202020204" pitchFamily="34" charset="0"/>
              </a:rPr>
              <a:t>(</a:t>
            </a:r>
            <a:r>
              <a:rPr lang="en-US" dirty="0" err="1" smtClean="0">
                <a:latin typeface="Arial" panose="020B0604020202020204" pitchFamily="34" charset="0"/>
                <a:cs typeface="Arial" panose="020B0604020202020204" pitchFamily="34" charset="0"/>
              </a:rPr>
              <a:t>Gafurova</a:t>
            </a:r>
            <a:r>
              <a:rPr lang="en-US" dirty="0" smtClean="0">
                <a:latin typeface="Arial" panose="020B0604020202020204" pitchFamily="34" charset="0"/>
                <a:cs typeface="Arial" panose="020B0604020202020204" pitchFamily="34" charset="0"/>
              </a:rPr>
              <a:t> et al., 2023)</a:t>
            </a:r>
          </a:p>
          <a:p>
            <a:pPr algn="just">
              <a:lnSpc>
                <a:spcPct val="150000"/>
              </a:lnSpc>
            </a:pPr>
            <a:endParaRPr lang="en-US" dirty="0">
              <a:latin typeface="Times New Roman" pitchFamily="18" charset="0"/>
              <a:cs typeface="Times New Roman" pitchFamily="18"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400" dirty="0" smtClean="0">
                <a:latin typeface="Times New Roman" pitchFamily="18" charset="0"/>
                <a:cs typeface="Times New Roman" pitchFamily="18" charset="0"/>
              </a:rPr>
              <a:t>Lesson Learned- Reflection</a:t>
            </a:r>
            <a:endParaRPr lang="en-US" sz="4400" dirty="0">
              <a:latin typeface="Times New Roman" pitchFamily="18" charset="0"/>
              <a:cs typeface="Times New Roman" pitchFamily="18" charset="0"/>
            </a:endParaRPr>
          </a:p>
        </p:txBody>
      </p:sp>
      <p:sp>
        <p:nvSpPr>
          <p:cNvPr id="3" name="Content Placeholder 2"/>
          <p:cNvSpPr>
            <a:spLocks noGrp="1"/>
          </p:cNvSpPr>
          <p:nvPr>
            <p:ph idx="1"/>
          </p:nvPr>
        </p:nvSpPr>
        <p:spPr/>
        <p:txBody>
          <a:bodyPr>
            <a:normAutofit/>
          </a:bodyPr>
          <a:lstStyle/>
          <a:p>
            <a:pPr marL="118872" indent="0" algn="just">
              <a:lnSpc>
                <a:spcPct val="150000"/>
              </a:lnSpc>
              <a:buNone/>
            </a:pPr>
            <a:r>
              <a:rPr lang="en-US" dirty="0" smtClean="0">
                <a:latin typeface="Arial" panose="020B0604020202020204" pitchFamily="34" charset="0"/>
                <a:cs typeface="Arial" panose="020B0604020202020204" pitchFamily="34" charset="0"/>
              </a:rPr>
              <a:t>I learned to:</a:t>
            </a:r>
          </a:p>
          <a:p>
            <a:pPr algn="just">
              <a:lnSpc>
                <a:spcPct val="150000"/>
              </a:lnSpc>
            </a:pPr>
            <a:r>
              <a:rPr lang="en-US" dirty="0" smtClean="0">
                <a:latin typeface="Arial" panose="020B0604020202020204" pitchFamily="34" charset="0"/>
                <a:cs typeface="Arial" panose="020B0604020202020204" pitchFamily="34" charset="0"/>
              </a:rPr>
              <a:t>Solve </a:t>
            </a:r>
            <a:r>
              <a:rPr lang="en-US" dirty="0">
                <a:latin typeface="Arial" panose="020B0604020202020204" pitchFamily="34" charset="0"/>
                <a:cs typeface="Arial" panose="020B0604020202020204" pitchFamily="34" charset="0"/>
              </a:rPr>
              <a:t>problems (</a:t>
            </a:r>
            <a:r>
              <a:rPr lang="en-US" dirty="0" err="1" smtClean="0">
                <a:latin typeface="Arial" panose="020B0604020202020204" pitchFamily="34" charset="0"/>
                <a:cs typeface="Arial" panose="020B0604020202020204" pitchFamily="34" charset="0"/>
              </a:rPr>
              <a:t>Valdellon</a:t>
            </a:r>
            <a:r>
              <a:rPr lang="en-US" dirty="0" smtClean="0">
                <a:latin typeface="Arial" panose="020B0604020202020204" pitchFamily="34" charset="0"/>
                <a:cs typeface="Arial" panose="020B0604020202020204" pitchFamily="34" charset="0"/>
              </a:rPr>
              <a:t>, 2022)</a:t>
            </a:r>
            <a:endParaRPr lang="en-US" dirty="0" smtClean="0">
              <a:latin typeface="Arial" panose="020B0604020202020204" pitchFamily="34" charset="0"/>
              <a:cs typeface="Arial" panose="020B0604020202020204" pitchFamily="34" charset="0"/>
            </a:endParaRPr>
          </a:p>
          <a:p>
            <a:pPr algn="just">
              <a:lnSpc>
                <a:spcPct val="150000"/>
              </a:lnSpc>
            </a:pPr>
            <a:r>
              <a:rPr lang="en-US" dirty="0" smtClean="0">
                <a:latin typeface="Arial" panose="020B0604020202020204" pitchFamily="34" charset="0"/>
                <a:cs typeface="Arial" panose="020B0604020202020204" pitchFamily="34" charset="0"/>
              </a:rPr>
              <a:t>To generate new ideas</a:t>
            </a:r>
          </a:p>
          <a:p>
            <a:pPr algn="just">
              <a:lnSpc>
                <a:spcPct val="150000"/>
              </a:lnSpc>
            </a:pPr>
            <a:r>
              <a:rPr lang="en-US" dirty="0" smtClean="0">
                <a:latin typeface="Arial" panose="020B0604020202020204" pitchFamily="34" charset="0"/>
                <a:cs typeface="Arial" panose="020B0604020202020204" pitchFamily="34" charset="0"/>
              </a:rPr>
              <a:t>To combine two old ideas to create a new solution</a:t>
            </a:r>
          </a:p>
          <a:p>
            <a:pPr algn="just">
              <a:lnSpc>
                <a:spcPct val="150000"/>
              </a:lnSpc>
            </a:pPr>
            <a:r>
              <a:rPr lang="en-US" dirty="0">
                <a:latin typeface="Arial" panose="020B0604020202020204" pitchFamily="34" charset="0"/>
                <a:cs typeface="Arial" panose="020B0604020202020204" pitchFamily="34" charset="0"/>
              </a:rPr>
              <a:t>To inspire my staff</a:t>
            </a:r>
          </a:p>
          <a:p>
            <a:pPr marL="118872" indent="0" algn="just">
              <a:lnSpc>
                <a:spcPct val="150000"/>
              </a:lnSpc>
              <a:buNone/>
            </a:pPr>
            <a:endParaRPr lang="en-US" dirty="0" smtClean="0">
              <a:latin typeface="Times New Roman" pitchFamily="18" charset="0"/>
              <a:cs typeface="Times New Roman" pitchFamily="18" charset="0"/>
            </a:endParaRPr>
          </a:p>
          <a:p>
            <a:pPr marL="118872" indent="0" algn="just">
              <a:lnSpc>
                <a:spcPct val="150000"/>
              </a:lnSpc>
              <a:buNone/>
            </a:pPr>
            <a:endParaRPr lang="en-US" dirty="0" smtClean="0">
              <a:latin typeface="Times New Roman" pitchFamily="18" charset="0"/>
              <a:cs typeface="Times New Roman" pitchFamily="18" charset="0"/>
            </a:endParaRPr>
          </a:p>
          <a:p>
            <a:pPr marL="118872" indent="0" algn="just">
              <a:lnSpc>
                <a:spcPct val="150000"/>
              </a:lnSpc>
              <a:buNone/>
            </a:pPr>
            <a:endParaRPr lang="en-US" dirty="0" smtClean="0">
              <a:latin typeface="Times New Roman" pitchFamily="18" charset="0"/>
              <a:cs typeface="Times New Roman" pitchFamily="18" charset="0"/>
            </a:endParaRPr>
          </a:p>
          <a:p>
            <a:pPr marL="118872" indent="0" algn="just">
              <a:lnSpc>
                <a:spcPct val="150000"/>
              </a:lnSpc>
              <a:buNone/>
            </a:pPr>
            <a:endParaRPr lang="en-US" dirty="0">
              <a:latin typeface="Times New Roman" pitchFamily="18" charset="0"/>
              <a:cs typeface="Times New Roman" pitchFamily="18"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latin typeface="Times New Roman" pitchFamily="18" charset="0"/>
                <a:cs typeface="Times New Roman" pitchFamily="18" charset="0"/>
              </a:rPr>
              <a:t>Reference List</a:t>
            </a:r>
            <a:endParaRPr lang="en-US" dirty="0">
              <a:latin typeface="Times New Roman" pitchFamily="18" charset="0"/>
              <a:cs typeface="Times New Roman" pitchFamily="18" charset="0"/>
            </a:endParaRPr>
          </a:p>
        </p:txBody>
      </p:sp>
      <p:sp>
        <p:nvSpPr>
          <p:cNvPr id="3" name="Content Placeholder 2"/>
          <p:cNvSpPr>
            <a:spLocks noGrp="1"/>
          </p:cNvSpPr>
          <p:nvPr>
            <p:ph idx="1"/>
          </p:nvPr>
        </p:nvSpPr>
        <p:spPr/>
        <p:txBody>
          <a:bodyPr>
            <a:normAutofit fontScale="47500" lnSpcReduction="20000"/>
          </a:bodyPr>
          <a:lstStyle/>
          <a:p>
            <a:pPr algn="just">
              <a:lnSpc>
                <a:spcPct val="170000"/>
              </a:lnSpc>
            </a:pPr>
            <a:r>
              <a:rPr lang="en-US" dirty="0" err="1" smtClean="0">
                <a:latin typeface="Arial" panose="020B0604020202020204" pitchFamily="34" charset="0"/>
                <a:cs typeface="Arial" panose="020B0604020202020204" pitchFamily="34" charset="0"/>
              </a:rPr>
              <a:t>Arruda</a:t>
            </a:r>
            <a:r>
              <a:rPr lang="en-US" dirty="0" smtClean="0">
                <a:latin typeface="Arial" panose="020B0604020202020204" pitchFamily="34" charset="0"/>
                <a:cs typeface="Arial" panose="020B0604020202020204" pitchFamily="34" charset="0"/>
              </a:rPr>
              <a:t>, W., 2018. </a:t>
            </a:r>
            <a:r>
              <a:rPr lang="en-GB" dirty="0" smtClean="0">
                <a:latin typeface="Arial" panose="020B0604020202020204" pitchFamily="34" charset="0"/>
                <a:cs typeface="Arial" panose="020B0604020202020204" pitchFamily="34" charset="0"/>
              </a:rPr>
              <a:t>Four </a:t>
            </a:r>
            <a:r>
              <a:rPr lang="en-GB" dirty="0">
                <a:latin typeface="Arial" panose="020B0604020202020204" pitchFamily="34" charset="0"/>
                <a:cs typeface="Arial" panose="020B0604020202020204" pitchFamily="34" charset="0"/>
              </a:rPr>
              <a:t>Ways To Become More </a:t>
            </a:r>
            <a:r>
              <a:rPr lang="en-GB" dirty="0" smtClean="0">
                <a:latin typeface="Arial" panose="020B0604020202020204" pitchFamily="34" charset="0"/>
                <a:cs typeface="Arial" panose="020B0604020202020204" pitchFamily="34" charset="0"/>
              </a:rPr>
              <a:t>Versatile </a:t>
            </a:r>
            <a:r>
              <a:rPr lang="en-GB" dirty="0">
                <a:latin typeface="Arial" panose="020B0604020202020204" pitchFamily="34" charset="0"/>
                <a:cs typeface="Arial" panose="020B0604020202020204" pitchFamily="34" charset="0"/>
              </a:rPr>
              <a:t>[Online] Available at: </a:t>
            </a:r>
            <a:r>
              <a:rPr lang="en-GB" dirty="0">
                <a:latin typeface="Arial" panose="020B0604020202020204" pitchFamily="34" charset="0"/>
                <a:cs typeface="Arial" panose="020B0604020202020204" pitchFamily="34" charset="0"/>
                <a:hlinkClick r:id="rId2"/>
              </a:rPr>
              <a:t>https://www.forbes.com/sites/williamarruda/2018/04/05/four-ways-to-become-more-versatile-and-more-valuable-at-work/?</a:t>
            </a:r>
            <a:r>
              <a:rPr lang="en-GB" dirty="0" smtClean="0">
                <a:latin typeface="Arial" panose="020B0604020202020204" pitchFamily="34" charset="0"/>
                <a:cs typeface="Arial" panose="020B0604020202020204" pitchFamily="34" charset="0"/>
                <a:hlinkClick r:id="rId2"/>
              </a:rPr>
              <a:t>sh=5d515afa3f77</a:t>
            </a:r>
            <a:r>
              <a:rPr lang="en-GB" dirty="0" smtClean="0">
                <a:latin typeface="Arial" panose="020B0604020202020204" pitchFamily="34" charset="0"/>
                <a:cs typeface="Arial" panose="020B0604020202020204" pitchFamily="34" charset="0"/>
              </a:rPr>
              <a:t> [Accessed on 10/08/2023] </a:t>
            </a:r>
            <a:endParaRPr lang="en-US" dirty="0" smtClean="0">
              <a:latin typeface="Arial" panose="020B0604020202020204" pitchFamily="34" charset="0"/>
              <a:cs typeface="Arial" panose="020B0604020202020204" pitchFamily="34" charset="0"/>
            </a:endParaRPr>
          </a:p>
          <a:p>
            <a:pPr algn="just">
              <a:lnSpc>
                <a:spcPct val="170000"/>
              </a:lnSpc>
            </a:pPr>
            <a:r>
              <a:rPr lang="en-US" dirty="0" err="1" smtClean="0">
                <a:latin typeface="Arial" panose="020B0604020202020204" pitchFamily="34" charset="0"/>
                <a:cs typeface="Arial" panose="020B0604020202020204" pitchFamily="34" charset="0"/>
              </a:rPr>
              <a:t>Gafurova</a:t>
            </a:r>
            <a:r>
              <a:rPr lang="en-US" dirty="0" smtClean="0">
                <a:latin typeface="Arial" panose="020B0604020202020204" pitchFamily="34" charset="0"/>
                <a:cs typeface="Arial" panose="020B0604020202020204" pitchFamily="34" charset="0"/>
              </a:rPr>
              <a:t>, R., </a:t>
            </a:r>
            <a:r>
              <a:rPr lang="en-US" dirty="0" err="1" smtClean="0">
                <a:latin typeface="Arial" panose="020B0604020202020204" pitchFamily="34" charset="0"/>
                <a:cs typeface="Arial" panose="020B0604020202020204" pitchFamily="34" charset="0"/>
              </a:rPr>
              <a:t>Mardieva</a:t>
            </a:r>
            <a:r>
              <a:rPr lang="en-US" dirty="0" smtClean="0">
                <a:latin typeface="Arial" panose="020B0604020202020204" pitchFamily="34" charset="0"/>
                <a:cs typeface="Arial" panose="020B0604020202020204" pitchFamily="34" charset="0"/>
              </a:rPr>
              <a:t>, L., </a:t>
            </a:r>
            <a:r>
              <a:rPr lang="en-US" dirty="0" err="1" smtClean="0">
                <a:latin typeface="Arial" panose="020B0604020202020204" pitchFamily="34" charset="0"/>
                <a:cs typeface="Arial" panose="020B0604020202020204" pitchFamily="34" charset="0"/>
              </a:rPr>
              <a:t>Rahimova</a:t>
            </a:r>
            <a:r>
              <a:rPr lang="en-US" dirty="0" smtClean="0">
                <a:latin typeface="Arial" panose="020B0604020202020204" pitchFamily="34" charset="0"/>
                <a:cs typeface="Arial" panose="020B0604020202020204" pitchFamily="34" charset="0"/>
              </a:rPr>
              <a:t>, N. and </a:t>
            </a:r>
            <a:r>
              <a:rPr lang="en-US" dirty="0" err="1" smtClean="0">
                <a:latin typeface="Arial" panose="020B0604020202020204" pitchFamily="34" charset="0"/>
                <a:cs typeface="Arial" panose="020B0604020202020204" pitchFamily="34" charset="0"/>
              </a:rPr>
              <a:t>Nuriddinova</a:t>
            </a:r>
            <a:r>
              <a:rPr lang="en-US" dirty="0" smtClean="0">
                <a:latin typeface="Arial" panose="020B0604020202020204" pitchFamily="34" charset="0"/>
                <a:cs typeface="Arial" panose="020B0604020202020204" pitchFamily="34" charset="0"/>
              </a:rPr>
              <a:t>, N., 2023. Rights of Data Subjects in the UK and the EU. Available at SSRN 4385642. </a:t>
            </a:r>
          </a:p>
          <a:p>
            <a:pPr algn="just">
              <a:lnSpc>
                <a:spcPct val="170000"/>
              </a:lnSpc>
            </a:pPr>
            <a:r>
              <a:rPr lang="en-US" dirty="0" smtClean="0">
                <a:latin typeface="Arial" panose="020B0604020202020204" pitchFamily="34" charset="0"/>
                <a:cs typeface="Arial" panose="020B0604020202020204" pitchFamily="34" charset="0"/>
              </a:rPr>
              <a:t>Lehmann, W., 2023. Social Media Theory and Communications Practice. Taylor &amp; Francis. </a:t>
            </a:r>
          </a:p>
          <a:p>
            <a:pPr algn="just">
              <a:lnSpc>
                <a:spcPct val="170000"/>
              </a:lnSpc>
            </a:pPr>
            <a:r>
              <a:rPr lang="en-US" dirty="0" smtClean="0">
                <a:latin typeface="Arial" panose="020B0604020202020204" pitchFamily="34" charset="0"/>
                <a:cs typeface="Arial" panose="020B0604020202020204" pitchFamily="34" charset="0"/>
              </a:rPr>
              <a:t>Shin, S.I., Hall, D., Lee, K.Y. and Han, S., 2023. Exploring satisfaction with social networking sites through the lens of fan page visiting: uncertainty reduction and general systems theory perspective. Information Technology &amp; People. </a:t>
            </a:r>
            <a:endParaRPr lang="en-US" dirty="0" smtClean="0">
              <a:latin typeface="Arial" panose="020B0604020202020204" pitchFamily="34" charset="0"/>
              <a:cs typeface="Arial" panose="020B0604020202020204" pitchFamily="34" charset="0"/>
            </a:endParaRPr>
          </a:p>
          <a:p>
            <a:pPr algn="just">
              <a:lnSpc>
                <a:spcPct val="170000"/>
              </a:lnSpc>
            </a:pPr>
            <a:r>
              <a:rPr lang="en-US" dirty="0" err="1" smtClean="0">
                <a:latin typeface="Arial" panose="020B0604020202020204" pitchFamily="34" charset="0"/>
                <a:cs typeface="Arial" panose="020B0604020202020204" pitchFamily="34" charset="0"/>
              </a:rPr>
              <a:t>Valdellon</a:t>
            </a:r>
            <a:r>
              <a:rPr lang="en-US" dirty="0">
                <a:latin typeface="Arial" panose="020B0604020202020204" pitchFamily="34" charset="0"/>
                <a:cs typeface="Arial" panose="020B0604020202020204" pitchFamily="34" charset="0"/>
              </a:rPr>
              <a:t>, L., 2022. Problem-Solving Techniques and </a:t>
            </a:r>
            <a:r>
              <a:rPr lang="en-US" dirty="0" smtClean="0">
                <a:latin typeface="Arial" panose="020B0604020202020204" pitchFamily="34" charset="0"/>
                <a:cs typeface="Arial" panose="020B0604020202020204" pitchFamily="34" charset="0"/>
              </a:rPr>
              <a:t>Tips [Online</a:t>
            </a:r>
            <a:r>
              <a:rPr lang="en-US" dirty="0">
                <a:latin typeface="Arial" panose="020B0604020202020204" pitchFamily="34" charset="0"/>
                <a:cs typeface="Arial" panose="020B0604020202020204" pitchFamily="34" charset="0"/>
              </a:rPr>
              <a:t>] Available at: </a:t>
            </a:r>
            <a:r>
              <a:rPr lang="en-US" dirty="0">
                <a:latin typeface="Arial" panose="020B0604020202020204" pitchFamily="34" charset="0"/>
                <a:cs typeface="Arial" panose="020B0604020202020204" pitchFamily="34" charset="0"/>
                <a:hlinkClick r:id="rId3"/>
              </a:rPr>
              <a:t>https://www.wrike.com/blog/problem-solving-techniques</a:t>
            </a:r>
            <a:r>
              <a:rPr lang="en-US" dirty="0" smtClean="0">
                <a:latin typeface="Arial" panose="020B0604020202020204" pitchFamily="34" charset="0"/>
                <a:cs typeface="Arial" panose="020B0604020202020204" pitchFamily="34" charset="0"/>
                <a:hlinkClick r:id="rId3"/>
              </a:rPr>
              <a:t>/</a:t>
            </a:r>
            <a:r>
              <a:rPr lang="en-US" dirty="0" smtClean="0">
                <a:latin typeface="Arial" panose="020B0604020202020204" pitchFamily="34" charset="0"/>
                <a:cs typeface="Arial" panose="020B0604020202020204" pitchFamily="34" charset="0"/>
              </a:rPr>
              <a:t> [Accessed on 09/08/2023]</a:t>
            </a:r>
            <a:endParaRPr lang="en-US" dirty="0" smtClean="0">
              <a:latin typeface="Arial" panose="020B0604020202020204" pitchFamily="34" charset="0"/>
              <a:cs typeface="Arial" panose="020B0604020202020204" pitchFamily="34" charset="0"/>
            </a:endParaRP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odule">
  <a:themeElements>
    <a:clrScheme name="Module">
      <a:dk1>
        <a:sysClr val="windowText" lastClr="000000"/>
      </a:dk1>
      <a:lt1>
        <a:sysClr val="window" lastClr="FFFFFF"/>
      </a:lt1>
      <a:dk2>
        <a:srgbClr val="5A6378"/>
      </a:dk2>
      <a:lt2>
        <a:srgbClr val="D4D4D6"/>
      </a:lt2>
      <a:accent1>
        <a:srgbClr val="F0AD00"/>
      </a:accent1>
      <a:accent2>
        <a:srgbClr val="60B5CC"/>
      </a:accent2>
      <a:accent3>
        <a:srgbClr val="E66C7D"/>
      </a:accent3>
      <a:accent4>
        <a:srgbClr val="6BB76D"/>
      </a:accent4>
      <a:accent5>
        <a:srgbClr val="E88651"/>
      </a:accent5>
      <a:accent6>
        <a:srgbClr val="C64847"/>
      </a:accent6>
      <a:hlink>
        <a:srgbClr val="168BBA"/>
      </a:hlink>
      <a:folHlink>
        <a:srgbClr val="680000"/>
      </a:folHlink>
    </a:clrScheme>
    <a:fontScheme name="Module">
      <a:maj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Modul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47500"/>
                <a:satMod val="137000"/>
              </a:schemeClr>
            </a:gs>
            <a:gs pos="55000">
              <a:schemeClr val="phClr">
                <a:shade val="69000"/>
                <a:satMod val="137000"/>
              </a:schemeClr>
            </a:gs>
            <a:gs pos="100000">
              <a:schemeClr val="phClr">
                <a:shade val="98000"/>
                <a:satMod val="137000"/>
              </a:schemeClr>
            </a:gs>
          </a:gsLst>
          <a:lin ang="16200000" scaled="0"/>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fov="0">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48000"/>
                <a:satMod val="300000"/>
              </a:schemeClr>
            </a:gs>
            <a:gs pos="12000">
              <a:schemeClr val="phClr">
                <a:tint val="48000"/>
                <a:satMod val="300000"/>
              </a:schemeClr>
            </a:gs>
            <a:gs pos="20000">
              <a:schemeClr val="phClr">
                <a:tint val="49000"/>
                <a:satMod val="300000"/>
              </a:schemeClr>
            </a:gs>
            <a:gs pos="100000">
              <a:schemeClr val="phClr">
                <a:shade val="30000"/>
              </a:schemeClr>
            </a:gs>
          </a:gsLst>
          <a:path path="circle">
            <a:fillToRect l="10000" t="-25000" r="10000" b="125000"/>
          </a:path>
        </a:gradFill>
        <a:blipFill>
          <a:blip xmlns:r="http://schemas.openxmlformats.org/officeDocument/2006/relationships" r:embed="rId1">
            <a:duotone>
              <a:schemeClr val="phClr">
                <a:shade val="75000"/>
                <a:satMod val="105000"/>
              </a:schemeClr>
              <a:schemeClr val="phClr">
                <a:tint val="95000"/>
                <a:satMod val="105000"/>
              </a:schemeClr>
            </a:duotone>
          </a:blip>
          <a:tile tx="0" ty="0" sx="38000" sy="38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Module</Template>
  <TotalTime>3432</TotalTime>
  <Words>1603</Words>
  <Application>Microsoft Office PowerPoint</Application>
  <PresentationFormat>On-screen Show (4:3)</PresentationFormat>
  <Paragraphs>88</Paragraphs>
  <Slides>11</Slides>
  <Notes>9</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Module</vt:lpstr>
      <vt:lpstr>Add on mobile lenses “Moment”   </vt:lpstr>
      <vt:lpstr>Market Gap</vt:lpstr>
      <vt:lpstr>Competitor market</vt:lpstr>
      <vt:lpstr>Innovative Add On Lenses</vt:lpstr>
      <vt:lpstr>E-Commerce Model</vt:lpstr>
      <vt:lpstr>Competition and Differentiation Strategy</vt:lpstr>
      <vt:lpstr>Market Strategy</vt:lpstr>
      <vt:lpstr>Target Audience</vt:lpstr>
      <vt:lpstr>Privacy and Data Protection</vt:lpstr>
      <vt:lpstr>Lesson Learned- Reflection</vt:lpstr>
      <vt:lpstr>Reference List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Developing Innovation and Creativity for Business Advantage</dc:title>
  <dc:creator>HP</dc:creator>
  <cp:lastModifiedBy>colin</cp:lastModifiedBy>
  <cp:revision>63</cp:revision>
  <dcterms:created xsi:type="dcterms:W3CDTF">2023-07-13T05:45:45Z</dcterms:created>
  <dcterms:modified xsi:type="dcterms:W3CDTF">2023-08-10T11:39:58Z</dcterms:modified>
</cp:coreProperties>
</file>