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svg" ContentType="image/svg+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64" r:id="rId1"/>
  </p:sldMasterIdLst>
  <p:notesMasterIdLst>
    <p:notesMasterId r:id="rId14"/>
  </p:notesMasterIdLst>
  <p:sldIdLst>
    <p:sldId id="256" r:id="rId2"/>
    <p:sldId id="257" r:id="rId3"/>
    <p:sldId id="262" r:id="rId4"/>
    <p:sldId id="267" r:id="rId5"/>
    <p:sldId id="258" r:id="rId6"/>
    <p:sldId id="263" r:id="rId7"/>
    <p:sldId id="266" r:id="rId8"/>
    <p:sldId id="265" r:id="rId9"/>
    <p:sldId id="259" r:id="rId10"/>
    <p:sldId id="264" r:id="rId11"/>
    <p:sldId id="261" r:id="rId12"/>
    <p:sldId id="26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65"/>
  </p:normalViewPr>
  <p:slideViewPr>
    <p:cSldViewPr snapToGrid="0" snapToObjects="1">
      <p:cViewPr>
        <p:scale>
          <a:sx n="95" d="100"/>
          <a:sy n="95" d="100"/>
        </p:scale>
        <p:origin x="1216" y="440"/>
      </p:cViewPr>
      <p:guideLst/>
    </p:cSldViewPr>
  </p:slideViewPr>
  <p:notesTextViewPr>
    <p:cViewPr>
      <p:scale>
        <a:sx n="1" d="1"/>
        <a:sy n="1" d="1"/>
      </p:scale>
      <p:origin x="0" y="-128"/>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notesMaster" Target="notesMasters/notesMaster1.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F3A91E-975A-4EF5-9E73-1D49F40EA4BB}"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6A294B0C-1E3E-4525-8EF8-A3EDAECF81D6}">
      <dgm:prSet/>
      <dgm:spPr/>
      <dgm:t>
        <a:bodyPr/>
        <a:lstStyle/>
        <a:p>
          <a:r>
            <a:rPr lang="en-US" baseline="0" dirty="0"/>
            <a:t>One of the most successful courses on offer from the </a:t>
          </a:r>
          <a:r>
            <a:rPr lang="en-US" baseline="0" dirty="0" err="1"/>
            <a:t>Afan</a:t>
          </a:r>
          <a:r>
            <a:rPr lang="en-US" baseline="0" dirty="0"/>
            <a:t> Communities First team was a course called ‘Pink Ladies’. </a:t>
          </a:r>
          <a:endParaRPr lang="en-US" dirty="0"/>
        </a:p>
      </dgm:t>
    </dgm:pt>
    <dgm:pt modelId="{05060C19-15F5-40FF-8AEE-F31D71426F5F}" type="parTrans" cxnId="{60244150-AB8F-4CA6-9847-A14EC8D46CA6}">
      <dgm:prSet/>
      <dgm:spPr/>
      <dgm:t>
        <a:bodyPr/>
        <a:lstStyle/>
        <a:p>
          <a:endParaRPr lang="en-US"/>
        </a:p>
      </dgm:t>
    </dgm:pt>
    <dgm:pt modelId="{53BA4544-034B-4413-97B6-F717E37A5FD1}" type="sibTrans" cxnId="{60244150-AB8F-4CA6-9847-A14EC8D46CA6}">
      <dgm:prSet/>
      <dgm:spPr/>
      <dgm:t>
        <a:bodyPr/>
        <a:lstStyle/>
        <a:p>
          <a:endParaRPr lang="en-US"/>
        </a:p>
      </dgm:t>
    </dgm:pt>
    <dgm:pt modelId="{FDBEB269-7FBC-4804-8D3E-92514694DAD1}">
      <dgm:prSet/>
      <dgm:spPr/>
      <dgm:t>
        <a:bodyPr/>
        <a:lstStyle/>
        <a:p>
          <a:r>
            <a:rPr lang="en-US" baseline="0" dirty="0"/>
            <a:t>Designed to engage single mums, isolated females, or females who weren’t engaged in</a:t>
          </a:r>
          <a:endParaRPr lang="en-US" dirty="0"/>
        </a:p>
      </dgm:t>
    </dgm:pt>
    <dgm:pt modelId="{ABF103A9-6B22-4106-BB52-1C14AB656A83}" type="parTrans" cxnId="{3188E7A2-71A3-487F-ADBA-CBCEC1B46290}">
      <dgm:prSet/>
      <dgm:spPr/>
      <dgm:t>
        <a:bodyPr/>
        <a:lstStyle/>
        <a:p>
          <a:endParaRPr lang="en-US"/>
        </a:p>
      </dgm:t>
    </dgm:pt>
    <dgm:pt modelId="{7979CF78-FEFA-401E-8166-0149DB334548}" type="sibTrans" cxnId="{3188E7A2-71A3-487F-ADBA-CBCEC1B46290}">
      <dgm:prSet/>
      <dgm:spPr/>
      <dgm:t>
        <a:bodyPr/>
        <a:lstStyle/>
        <a:p>
          <a:endParaRPr lang="en-US"/>
        </a:p>
      </dgm:t>
    </dgm:pt>
    <dgm:pt modelId="{EF8641BC-CF7B-455F-96A5-A1BB26EFB268}">
      <dgm:prSet/>
      <dgm:spPr/>
      <dgm:t>
        <a:bodyPr/>
        <a:lstStyle/>
        <a:p>
          <a:r>
            <a:rPr lang="en-US" baseline="0"/>
            <a:t>On this course the women would learn things such as plastering, plumbing, carpentry, self assemble, tiling .. every week was different.  </a:t>
          </a:r>
          <a:endParaRPr lang="en-US"/>
        </a:p>
      </dgm:t>
    </dgm:pt>
    <dgm:pt modelId="{350BD2F3-A255-419C-9BEB-603650D75763}" type="parTrans" cxnId="{DD4223E7-B88C-4E9C-AD60-F856CA119975}">
      <dgm:prSet/>
      <dgm:spPr/>
      <dgm:t>
        <a:bodyPr/>
        <a:lstStyle/>
        <a:p>
          <a:endParaRPr lang="en-US"/>
        </a:p>
      </dgm:t>
    </dgm:pt>
    <dgm:pt modelId="{17282FBE-5CB8-4CB4-9CFF-BD833685925B}" type="sibTrans" cxnId="{DD4223E7-B88C-4E9C-AD60-F856CA119975}">
      <dgm:prSet/>
      <dgm:spPr/>
      <dgm:t>
        <a:bodyPr/>
        <a:lstStyle/>
        <a:p>
          <a:endParaRPr lang="en-US"/>
        </a:p>
      </dgm:t>
    </dgm:pt>
    <dgm:pt modelId="{99753696-703F-44CC-BB63-22B2D2E1BAB9}">
      <dgm:prSet/>
      <dgm:spPr/>
      <dgm:t>
        <a:bodyPr/>
        <a:lstStyle/>
        <a:p>
          <a:r>
            <a:rPr lang="en-US" baseline="0" dirty="0"/>
            <a:t>Every learner that completed a pink ladies course progressed further with their learning, gaining qualifications and up skilled themselves and finally found employment in a field they were happy </a:t>
          </a:r>
          <a:r>
            <a:rPr lang="en-US" baseline="0"/>
            <a:t>with..</a:t>
          </a:r>
          <a:endParaRPr lang="en-US" dirty="0"/>
        </a:p>
      </dgm:t>
    </dgm:pt>
    <dgm:pt modelId="{0C926C3F-C6EF-41F6-9043-345EC544B4FB}" type="parTrans" cxnId="{A2DA91B8-9949-4D30-8773-01369176AC0E}">
      <dgm:prSet/>
      <dgm:spPr/>
      <dgm:t>
        <a:bodyPr/>
        <a:lstStyle/>
        <a:p>
          <a:endParaRPr lang="en-US"/>
        </a:p>
      </dgm:t>
    </dgm:pt>
    <dgm:pt modelId="{E5EC38EC-16EE-48D9-AE6C-623DA81160D6}" type="sibTrans" cxnId="{A2DA91B8-9949-4D30-8773-01369176AC0E}">
      <dgm:prSet/>
      <dgm:spPr/>
      <dgm:t>
        <a:bodyPr/>
        <a:lstStyle/>
        <a:p>
          <a:endParaRPr lang="en-US"/>
        </a:p>
      </dgm:t>
    </dgm:pt>
    <dgm:pt modelId="{587A04CB-AFC0-534E-B39E-D577D834FCC1}" type="pres">
      <dgm:prSet presAssocID="{79F3A91E-975A-4EF5-9E73-1D49F40EA4BB}" presName="vert0" presStyleCnt="0">
        <dgm:presLayoutVars>
          <dgm:dir/>
          <dgm:animOne val="branch"/>
          <dgm:animLvl val="lvl"/>
        </dgm:presLayoutVars>
      </dgm:prSet>
      <dgm:spPr/>
      <dgm:t>
        <a:bodyPr/>
        <a:lstStyle/>
        <a:p>
          <a:endParaRPr lang="en-US"/>
        </a:p>
      </dgm:t>
    </dgm:pt>
    <dgm:pt modelId="{73FA1FA2-E21C-FC4E-B93E-0049CECB74C9}" type="pres">
      <dgm:prSet presAssocID="{6A294B0C-1E3E-4525-8EF8-A3EDAECF81D6}" presName="thickLine" presStyleLbl="alignNode1" presStyleIdx="0" presStyleCnt="4"/>
      <dgm:spPr/>
    </dgm:pt>
    <dgm:pt modelId="{21D4331B-6445-6F4B-BA56-AF77FFB149C4}" type="pres">
      <dgm:prSet presAssocID="{6A294B0C-1E3E-4525-8EF8-A3EDAECF81D6}" presName="horz1" presStyleCnt="0"/>
      <dgm:spPr/>
    </dgm:pt>
    <dgm:pt modelId="{70CCCBD4-C9CC-AC49-A8E0-9B3EE283C77A}" type="pres">
      <dgm:prSet presAssocID="{6A294B0C-1E3E-4525-8EF8-A3EDAECF81D6}" presName="tx1" presStyleLbl="revTx" presStyleIdx="0" presStyleCnt="4"/>
      <dgm:spPr/>
      <dgm:t>
        <a:bodyPr/>
        <a:lstStyle/>
        <a:p>
          <a:endParaRPr lang="en-US"/>
        </a:p>
      </dgm:t>
    </dgm:pt>
    <dgm:pt modelId="{56A66CDE-04EB-1E43-89BB-8A0E3AACCD60}" type="pres">
      <dgm:prSet presAssocID="{6A294B0C-1E3E-4525-8EF8-A3EDAECF81D6}" presName="vert1" presStyleCnt="0"/>
      <dgm:spPr/>
    </dgm:pt>
    <dgm:pt modelId="{7024C1A7-B104-3D47-AADE-FEC9C009110C}" type="pres">
      <dgm:prSet presAssocID="{FDBEB269-7FBC-4804-8D3E-92514694DAD1}" presName="thickLine" presStyleLbl="alignNode1" presStyleIdx="1" presStyleCnt="4"/>
      <dgm:spPr/>
    </dgm:pt>
    <dgm:pt modelId="{FC3C9707-34CF-4E49-8223-3F4520DC2615}" type="pres">
      <dgm:prSet presAssocID="{FDBEB269-7FBC-4804-8D3E-92514694DAD1}" presName="horz1" presStyleCnt="0"/>
      <dgm:spPr/>
    </dgm:pt>
    <dgm:pt modelId="{770C3800-78D5-D047-A95E-88B03C8AEEFA}" type="pres">
      <dgm:prSet presAssocID="{FDBEB269-7FBC-4804-8D3E-92514694DAD1}" presName="tx1" presStyleLbl="revTx" presStyleIdx="1" presStyleCnt="4"/>
      <dgm:spPr/>
      <dgm:t>
        <a:bodyPr/>
        <a:lstStyle/>
        <a:p>
          <a:endParaRPr lang="en-US"/>
        </a:p>
      </dgm:t>
    </dgm:pt>
    <dgm:pt modelId="{E6DD1892-8908-0443-A5EA-7C6E50F4CC86}" type="pres">
      <dgm:prSet presAssocID="{FDBEB269-7FBC-4804-8D3E-92514694DAD1}" presName="vert1" presStyleCnt="0"/>
      <dgm:spPr/>
    </dgm:pt>
    <dgm:pt modelId="{2800D274-6B29-7049-84E0-15DF4B9B33ED}" type="pres">
      <dgm:prSet presAssocID="{EF8641BC-CF7B-455F-96A5-A1BB26EFB268}" presName="thickLine" presStyleLbl="alignNode1" presStyleIdx="2" presStyleCnt="4"/>
      <dgm:spPr/>
    </dgm:pt>
    <dgm:pt modelId="{D7038E8E-F73E-584F-82F2-7143CE21F5AC}" type="pres">
      <dgm:prSet presAssocID="{EF8641BC-CF7B-455F-96A5-A1BB26EFB268}" presName="horz1" presStyleCnt="0"/>
      <dgm:spPr/>
    </dgm:pt>
    <dgm:pt modelId="{41678563-D3C0-064D-8942-6F405409E9B2}" type="pres">
      <dgm:prSet presAssocID="{EF8641BC-CF7B-455F-96A5-A1BB26EFB268}" presName="tx1" presStyleLbl="revTx" presStyleIdx="2" presStyleCnt="4"/>
      <dgm:spPr/>
      <dgm:t>
        <a:bodyPr/>
        <a:lstStyle/>
        <a:p>
          <a:endParaRPr lang="en-US"/>
        </a:p>
      </dgm:t>
    </dgm:pt>
    <dgm:pt modelId="{68006D1C-F136-C84E-B528-CD24049C3887}" type="pres">
      <dgm:prSet presAssocID="{EF8641BC-CF7B-455F-96A5-A1BB26EFB268}" presName="vert1" presStyleCnt="0"/>
      <dgm:spPr/>
    </dgm:pt>
    <dgm:pt modelId="{7419FB73-028A-244E-890C-F3B971BC3BF7}" type="pres">
      <dgm:prSet presAssocID="{99753696-703F-44CC-BB63-22B2D2E1BAB9}" presName="thickLine" presStyleLbl="alignNode1" presStyleIdx="3" presStyleCnt="4"/>
      <dgm:spPr/>
    </dgm:pt>
    <dgm:pt modelId="{7EA19C04-C1DD-5C40-9B06-E054AA0786D2}" type="pres">
      <dgm:prSet presAssocID="{99753696-703F-44CC-BB63-22B2D2E1BAB9}" presName="horz1" presStyleCnt="0"/>
      <dgm:spPr/>
    </dgm:pt>
    <dgm:pt modelId="{B4C9C59A-DA9E-1540-B622-0C33AC39423A}" type="pres">
      <dgm:prSet presAssocID="{99753696-703F-44CC-BB63-22B2D2E1BAB9}" presName="tx1" presStyleLbl="revTx" presStyleIdx="3" presStyleCnt="4"/>
      <dgm:spPr/>
      <dgm:t>
        <a:bodyPr/>
        <a:lstStyle/>
        <a:p>
          <a:endParaRPr lang="en-US"/>
        </a:p>
      </dgm:t>
    </dgm:pt>
    <dgm:pt modelId="{483682EF-12B4-734A-89A7-026B18353B20}" type="pres">
      <dgm:prSet presAssocID="{99753696-703F-44CC-BB63-22B2D2E1BAB9}" presName="vert1" presStyleCnt="0"/>
      <dgm:spPr/>
    </dgm:pt>
  </dgm:ptLst>
  <dgm:cxnLst>
    <dgm:cxn modelId="{6A25BCB1-6B8D-AE4F-97BC-F4D0A490FA39}" type="presOf" srcId="{EF8641BC-CF7B-455F-96A5-A1BB26EFB268}" destId="{41678563-D3C0-064D-8942-6F405409E9B2}" srcOrd="0" destOrd="0" presId="urn:microsoft.com/office/officeart/2008/layout/LinedList"/>
    <dgm:cxn modelId="{8F9F0508-9BBD-4949-9ED9-916F5954CC1C}" type="presOf" srcId="{FDBEB269-7FBC-4804-8D3E-92514694DAD1}" destId="{770C3800-78D5-D047-A95E-88B03C8AEEFA}" srcOrd="0" destOrd="0" presId="urn:microsoft.com/office/officeart/2008/layout/LinedList"/>
    <dgm:cxn modelId="{2B524148-C5EE-1341-AE67-4739A6B646BD}" type="presOf" srcId="{79F3A91E-975A-4EF5-9E73-1D49F40EA4BB}" destId="{587A04CB-AFC0-534E-B39E-D577D834FCC1}" srcOrd="0" destOrd="0" presId="urn:microsoft.com/office/officeart/2008/layout/LinedList"/>
    <dgm:cxn modelId="{60244150-AB8F-4CA6-9847-A14EC8D46CA6}" srcId="{79F3A91E-975A-4EF5-9E73-1D49F40EA4BB}" destId="{6A294B0C-1E3E-4525-8EF8-A3EDAECF81D6}" srcOrd="0" destOrd="0" parTransId="{05060C19-15F5-40FF-8AEE-F31D71426F5F}" sibTransId="{53BA4544-034B-4413-97B6-F717E37A5FD1}"/>
    <dgm:cxn modelId="{9489657C-0EE0-4A4C-A545-526AD693F9E2}" type="presOf" srcId="{6A294B0C-1E3E-4525-8EF8-A3EDAECF81D6}" destId="{70CCCBD4-C9CC-AC49-A8E0-9B3EE283C77A}" srcOrd="0" destOrd="0" presId="urn:microsoft.com/office/officeart/2008/layout/LinedList"/>
    <dgm:cxn modelId="{3188E7A2-71A3-487F-ADBA-CBCEC1B46290}" srcId="{79F3A91E-975A-4EF5-9E73-1D49F40EA4BB}" destId="{FDBEB269-7FBC-4804-8D3E-92514694DAD1}" srcOrd="1" destOrd="0" parTransId="{ABF103A9-6B22-4106-BB52-1C14AB656A83}" sibTransId="{7979CF78-FEFA-401E-8166-0149DB334548}"/>
    <dgm:cxn modelId="{A2DA91B8-9949-4D30-8773-01369176AC0E}" srcId="{79F3A91E-975A-4EF5-9E73-1D49F40EA4BB}" destId="{99753696-703F-44CC-BB63-22B2D2E1BAB9}" srcOrd="3" destOrd="0" parTransId="{0C926C3F-C6EF-41F6-9043-345EC544B4FB}" sibTransId="{E5EC38EC-16EE-48D9-AE6C-623DA81160D6}"/>
    <dgm:cxn modelId="{85C09DFF-9329-F648-BE7F-4A552E4B9692}" type="presOf" srcId="{99753696-703F-44CC-BB63-22B2D2E1BAB9}" destId="{B4C9C59A-DA9E-1540-B622-0C33AC39423A}" srcOrd="0" destOrd="0" presId="urn:microsoft.com/office/officeart/2008/layout/LinedList"/>
    <dgm:cxn modelId="{DD4223E7-B88C-4E9C-AD60-F856CA119975}" srcId="{79F3A91E-975A-4EF5-9E73-1D49F40EA4BB}" destId="{EF8641BC-CF7B-455F-96A5-A1BB26EFB268}" srcOrd="2" destOrd="0" parTransId="{350BD2F3-A255-419C-9BEB-603650D75763}" sibTransId="{17282FBE-5CB8-4CB4-9CFF-BD833685925B}"/>
    <dgm:cxn modelId="{5018648F-5557-7E4C-AC43-208BBD506058}" type="presParOf" srcId="{587A04CB-AFC0-534E-B39E-D577D834FCC1}" destId="{73FA1FA2-E21C-FC4E-B93E-0049CECB74C9}" srcOrd="0" destOrd="0" presId="urn:microsoft.com/office/officeart/2008/layout/LinedList"/>
    <dgm:cxn modelId="{B74054B4-9E15-6146-AD7E-849838A22409}" type="presParOf" srcId="{587A04CB-AFC0-534E-B39E-D577D834FCC1}" destId="{21D4331B-6445-6F4B-BA56-AF77FFB149C4}" srcOrd="1" destOrd="0" presId="urn:microsoft.com/office/officeart/2008/layout/LinedList"/>
    <dgm:cxn modelId="{48037A7B-5961-CB49-86D2-48D9212A1586}" type="presParOf" srcId="{21D4331B-6445-6F4B-BA56-AF77FFB149C4}" destId="{70CCCBD4-C9CC-AC49-A8E0-9B3EE283C77A}" srcOrd="0" destOrd="0" presId="urn:microsoft.com/office/officeart/2008/layout/LinedList"/>
    <dgm:cxn modelId="{2CDE6BF1-EA91-E943-B610-B62268D6169C}" type="presParOf" srcId="{21D4331B-6445-6F4B-BA56-AF77FFB149C4}" destId="{56A66CDE-04EB-1E43-89BB-8A0E3AACCD60}" srcOrd="1" destOrd="0" presId="urn:microsoft.com/office/officeart/2008/layout/LinedList"/>
    <dgm:cxn modelId="{C6453B61-FABA-9949-BAE5-4EEFB39EBAB0}" type="presParOf" srcId="{587A04CB-AFC0-534E-B39E-D577D834FCC1}" destId="{7024C1A7-B104-3D47-AADE-FEC9C009110C}" srcOrd="2" destOrd="0" presId="urn:microsoft.com/office/officeart/2008/layout/LinedList"/>
    <dgm:cxn modelId="{74456CDB-5290-B84A-9517-50C6F86DED39}" type="presParOf" srcId="{587A04CB-AFC0-534E-B39E-D577D834FCC1}" destId="{FC3C9707-34CF-4E49-8223-3F4520DC2615}" srcOrd="3" destOrd="0" presId="urn:microsoft.com/office/officeart/2008/layout/LinedList"/>
    <dgm:cxn modelId="{93F6E12B-9CFE-9C4E-BC24-6FF0DA4046E0}" type="presParOf" srcId="{FC3C9707-34CF-4E49-8223-3F4520DC2615}" destId="{770C3800-78D5-D047-A95E-88B03C8AEEFA}" srcOrd="0" destOrd="0" presId="urn:microsoft.com/office/officeart/2008/layout/LinedList"/>
    <dgm:cxn modelId="{A9BD2113-0E34-2040-8E78-001D8B219A77}" type="presParOf" srcId="{FC3C9707-34CF-4E49-8223-3F4520DC2615}" destId="{E6DD1892-8908-0443-A5EA-7C6E50F4CC86}" srcOrd="1" destOrd="0" presId="urn:microsoft.com/office/officeart/2008/layout/LinedList"/>
    <dgm:cxn modelId="{2DE38A55-8300-8C49-A102-C95D63F98D39}" type="presParOf" srcId="{587A04CB-AFC0-534E-B39E-D577D834FCC1}" destId="{2800D274-6B29-7049-84E0-15DF4B9B33ED}" srcOrd="4" destOrd="0" presId="urn:microsoft.com/office/officeart/2008/layout/LinedList"/>
    <dgm:cxn modelId="{98D8F8C0-616A-3845-BB40-BF21DCB50B74}" type="presParOf" srcId="{587A04CB-AFC0-534E-B39E-D577D834FCC1}" destId="{D7038E8E-F73E-584F-82F2-7143CE21F5AC}" srcOrd="5" destOrd="0" presId="urn:microsoft.com/office/officeart/2008/layout/LinedList"/>
    <dgm:cxn modelId="{232F7F5A-85B1-A44C-A1D1-F226F140FEA4}" type="presParOf" srcId="{D7038E8E-F73E-584F-82F2-7143CE21F5AC}" destId="{41678563-D3C0-064D-8942-6F405409E9B2}" srcOrd="0" destOrd="0" presId="urn:microsoft.com/office/officeart/2008/layout/LinedList"/>
    <dgm:cxn modelId="{3C363A52-C79D-A547-8323-3763E0749FFE}" type="presParOf" srcId="{D7038E8E-F73E-584F-82F2-7143CE21F5AC}" destId="{68006D1C-F136-C84E-B528-CD24049C3887}" srcOrd="1" destOrd="0" presId="urn:microsoft.com/office/officeart/2008/layout/LinedList"/>
    <dgm:cxn modelId="{BDA8EAD3-B5B7-574F-ACAA-2DD3BAF4AAF7}" type="presParOf" srcId="{587A04CB-AFC0-534E-B39E-D577D834FCC1}" destId="{7419FB73-028A-244E-890C-F3B971BC3BF7}" srcOrd="6" destOrd="0" presId="urn:microsoft.com/office/officeart/2008/layout/LinedList"/>
    <dgm:cxn modelId="{6E740D19-D5B0-E448-B230-BAF147BE741A}" type="presParOf" srcId="{587A04CB-AFC0-534E-B39E-D577D834FCC1}" destId="{7EA19C04-C1DD-5C40-9B06-E054AA0786D2}" srcOrd="7" destOrd="0" presId="urn:microsoft.com/office/officeart/2008/layout/LinedList"/>
    <dgm:cxn modelId="{8D92F9D2-F22C-234F-9FC4-153887573F8C}" type="presParOf" srcId="{7EA19C04-C1DD-5C40-9B06-E054AA0786D2}" destId="{B4C9C59A-DA9E-1540-B622-0C33AC39423A}" srcOrd="0" destOrd="0" presId="urn:microsoft.com/office/officeart/2008/layout/LinedList"/>
    <dgm:cxn modelId="{B32ACA97-E485-7B48-A4F5-54A0DC56936C}" type="presParOf" srcId="{7EA19C04-C1DD-5C40-9B06-E054AA0786D2}" destId="{483682EF-12B4-734A-89A7-026B18353B2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FA1FA2-E21C-FC4E-B93E-0049CECB74C9}">
      <dsp:nvSpPr>
        <dsp:cNvPr id="0" name=""/>
        <dsp:cNvSpPr/>
      </dsp:nvSpPr>
      <dsp:spPr>
        <a:xfrm>
          <a:off x="0" y="0"/>
          <a:ext cx="6506304" cy="0"/>
        </a:xfrm>
        <a:prstGeom prst="line">
          <a:avLst/>
        </a:prstGeom>
        <a:solidFill>
          <a:schemeClr val="accent5">
            <a:hueOff val="0"/>
            <a:satOff val="0"/>
            <a:lumOff val="0"/>
            <a:alphaOff val="0"/>
          </a:schemeClr>
        </a:solidFill>
        <a:ln w="34925" cap="flat" cmpd="sng" algn="in">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CCCBD4-C9CC-AC49-A8E0-9B3EE283C77A}">
      <dsp:nvSpPr>
        <dsp:cNvPr id="0" name=""/>
        <dsp:cNvSpPr/>
      </dsp:nvSpPr>
      <dsp:spPr>
        <a:xfrm>
          <a:off x="0" y="0"/>
          <a:ext cx="6506304"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US" sz="2300" kern="1200" baseline="0" dirty="0"/>
            <a:t>One of the most successful courses on offer from the </a:t>
          </a:r>
          <a:r>
            <a:rPr lang="en-US" sz="2300" kern="1200" baseline="0" dirty="0" err="1"/>
            <a:t>Afan</a:t>
          </a:r>
          <a:r>
            <a:rPr lang="en-US" sz="2300" kern="1200" baseline="0" dirty="0"/>
            <a:t> Communities First team was a course called ‘Pink Ladies’. </a:t>
          </a:r>
          <a:endParaRPr lang="en-US" sz="2300" kern="1200" dirty="0"/>
        </a:p>
      </dsp:txBody>
      <dsp:txXfrm>
        <a:off x="0" y="0"/>
        <a:ext cx="6506304" cy="1394460"/>
      </dsp:txXfrm>
    </dsp:sp>
    <dsp:sp modelId="{7024C1A7-B104-3D47-AADE-FEC9C009110C}">
      <dsp:nvSpPr>
        <dsp:cNvPr id="0" name=""/>
        <dsp:cNvSpPr/>
      </dsp:nvSpPr>
      <dsp:spPr>
        <a:xfrm>
          <a:off x="0" y="1394460"/>
          <a:ext cx="6506304" cy="0"/>
        </a:xfrm>
        <a:prstGeom prst="line">
          <a:avLst/>
        </a:prstGeom>
        <a:solidFill>
          <a:schemeClr val="accent5">
            <a:hueOff val="2944119"/>
            <a:satOff val="9586"/>
            <a:lumOff val="3333"/>
            <a:alphaOff val="0"/>
          </a:schemeClr>
        </a:solidFill>
        <a:ln w="34925" cap="flat" cmpd="sng" algn="in">
          <a:solidFill>
            <a:schemeClr val="accent5">
              <a:hueOff val="2944119"/>
              <a:satOff val="9586"/>
              <a:lumOff val="333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0C3800-78D5-D047-A95E-88B03C8AEEFA}">
      <dsp:nvSpPr>
        <dsp:cNvPr id="0" name=""/>
        <dsp:cNvSpPr/>
      </dsp:nvSpPr>
      <dsp:spPr>
        <a:xfrm>
          <a:off x="0" y="1394460"/>
          <a:ext cx="6506304"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US" sz="2300" kern="1200" baseline="0" dirty="0"/>
            <a:t>Designed to engage single mums, isolated females, or females who weren’t engaged in</a:t>
          </a:r>
          <a:endParaRPr lang="en-US" sz="2300" kern="1200" dirty="0"/>
        </a:p>
      </dsp:txBody>
      <dsp:txXfrm>
        <a:off x="0" y="1394460"/>
        <a:ext cx="6506304" cy="1394460"/>
      </dsp:txXfrm>
    </dsp:sp>
    <dsp:sp modelId="{2800D274-6B29-7049-84E0-15DF4B9B33ED}">
      <dsp:nvSpPr>
        <dsp:cNvPr id="0" name=""/>
        <dsp:cNvSpPr/>
      </dsp:nvSpPr>
      <dsp:spPr>
        <a:xfrm>
          <a:off x="0" y="2788920"/>
          <a:ext cx="6506304" cy="0"/>
        </a:xfrm>
        <a:prstGeom prst="line">
          <a:avLst/>
        </a:prstGeom>
        <a:solidFill>
          <a:schemeClr val="accent5">
            <a:hueOff val="5888238"/>
            <a:satOff val="19172"/>
            <a:lumOff val="6667"/>
            <a:alphaOff val="0"/>
          </a:schemeClr>
        </a:solidFill>
        <a:ln w="34925" cap="flat" cmpd="sng" algn="in">
          <a:solidFill>
            <a:schemeClr val="accent5">
              <a:hueOff val="5888238"/>
              <a:satOff val="19172"/>
              <a:lumOff val="66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678563-D3C0-064D-8942-6F405409E9B2}">
      <dsp:nvSpPr>
        <dsp:cNvPr id="0" name=""/>
        <dsp:cNvSpPr/>
      </dsp:nvSpPr>
      <dsp:spPr>
        <a:xfrm>
          <a:off x="0" y="2788920"/>
          <a:ext cx="6506304"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US" sz="2300" kern="1200" baseline="0"/>
            <a:t>On this course the women would learn things such as plastering, plumbing, carpentry, self assemble, tiling .. every week was different.  </a:t>
          </a:r>
          <a:endParaRPr lang="en-US" sz="2300" kern="1200"/>
        </a:p>
      </dsp:txBody>
      <dsp:txXfrm>
        <a:off x="0" y="2788920"/>
        <a:ext cx="6506304" cy="1394460"/>
      </dsp:txXfrm>
    </dsp:sp>
    <dsp:sp modelId="{7419FB73-028A-244E-890C-F3B971BC3BF7}">
      <dsp:nvSpPr>
        <dsp:cNvPr id="0" name=""/>
        <dsp:cNvSpPr/>
      </dsp:nvSpPr>
      <dsp:spPr>
        <a:xfrm>
          <a:off x="0" y="4183380"/>
          <a:ext cx="6506304" cy="0"/>
        </a:xfrm>
        <a:prstGeom prst="line">
          <a:avLst/>
        </a:prstGeom>
        <a:solidFill>
          <a:schemeClr val="accent5">
            <a:hueOff val="8832357"/>
            <a:satOff val="28758"/>
            <a:lumOff val="10000"/>
            <a:alphaOff val="0"/>
          </a:schemeClr>
        </a:solidFill>
        <a:ln w="34925" cap="flat" cmpd="sng" algn="in">
          <a:solidFill>
            <a:schemeClr val="accent5">
              <a:hueOff val="8832357"/>
              <a:satOff val="28758"/>
              <a:lumOff val="1000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C9C59A-DA9E-1540-B622-0C33AC39423A}">
      <dsp:nvSpPr>
        <dsp:cNvPr id="0" name=""/>
        <dsp:cNvSpPr/>
      </dsp:nvSpPr>
      <dsp:spPr>
        <a:xfrm>
          <a:off x="0" y="4183380"/>
          <a:ext cx="6506304"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lvl="0" algn="l" defTabSz="1022350">
            <a:lnSpc>
              <a:spcPct val="90000"/>
            </a:lnSpc>
            <a:spcBef>
              <a:spcPct val="0"/>
            </a:spcBef>
            <a:spcAft>
              <a:spcPct val="35000"/>
            </a:spcAft>
          </a:pPr>
          <a:r>
            <a:rPr lang="en-US" sz="2300" kern="1200" baseline="0" dirty="0"/>
            <a:t>Every learner that completed a pink ladies course progressed further with their learning, gaining qualifications and up skilled themselves and finally found employment in a field they were happy </a:t>
          </a:r>
          <a:r>
            <a:rPr lang="en-US" sz="2300" kern="1200" baseline="0"/>
            <a:t>with..</a:t>
          </a:r>
          <a:endParaRPr lang="en-US" sz="2300" kern="1200" dirty="0"/>
        </a:p>
      </dsp:txBody>
      <dsp:txXfrm>
        <a:off x="0" y="4183380"/>
        <a:ext cx="6506304" cy="139446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647198-EBC8-FE4E-BAC1-5704586F9034}" type="datetimeFigureOut">
              <a:rPr lang="en-US" smtClean="0"/>
              <a:t>2/15/18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2D3DE4-B025-2F4E-A901-336133231BB8}" type="slidenum">
              <a:rPr lang="en-US" smtClean="0"/>
              <a:t>‹#›</a:t>
            </a:fld>
            <a:endParaRPr lang="en-US"/>
          </a:p>
        </p:txBody>
      </p:sp>
    </p:spTree>
    <p:extLst>
      <p:ext uri="{BB962C8B-B14F-4D97-AF65-F5344CB8AC3E}">
        <p14:creationId xmlns:p14="http://schemas.microsoft.com/office/powerpoint/2010/main" val="1239871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smtClean="0">
                <a:solidFill>
                  <a:schemeClr val="tx1"/>
                </a:solidFill>
                <a:effectLst/>
                <a:latin typeface="+mn-lt"/>
                <a:ea typeface="+mn-ea"/>
                <a:cs typeface="+mn-cs"/>
              </a:rPr>
              <a:t>Im</a:t>
            </a:r>
            <a:r>
              <a:rPr lang="en-GB" sz="1200" kern="1200" dirty="0" smtClean="0">
                <a:solidFill>
                  <a:schemeClr val="tx1"/>
                </a:solidFill>
                <a:effectLst/>
                <a:latin typeface="+mn-lt"/>
                <a:ea typeface="+mn-ea"/>
                <a:cs typeface="+mn-cs"/>
              </a:rPr>
              <a:t> doing my presentation on communities first and weather it helps reduce the gap between poverty</a:t>
            </a:r>
            <a:r>
              <a:rPr lang="en-GB" sz="1200" kern="1200" baseline="0" dirty="0" smtClean="0">
                <a:solidFill>
                  <a:schemeClr val="tx1"/>
                </a:solidFill>
                <a:effectLst/>
                <a:latin typeface="+mn-lt"/>
                <a:ea typeface="+mn-ea"/>
                <a:cs typeface="+mn-cs"/>
              </a:rPr>
              <a:t> and attainment</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52D3DE4-B025-2F4E-A901-336133231BB8}" type="slidenum">
              <a:rPr lang="en-US" smtClean="0"/>
              <a:t>1</a:t>
            </a:fld>
            <a:endParaRPr lang="en-US"/>
          </a:p>
        </p:txBody>
      </p:sp>
    </p:spTree>
    <p:extLst>
      <p:ext uri="{BB962C8B-B14F-4D97-AF65-F5344CB8AC3E}">
        <p14:creationId xmlns:p14="http://schemas.microsoft.com/office/powerpoint/2010/main" val="9091647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So the definition for poverty is being classed as extremely poor and attainment that of achieving goals.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Goodman &amp; Gregg (2010) state that ‘It is well known that children growing up in poorer families emerge from school with substantially lower levels of educational attainment’.</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Figures published in 2018 show that over 28% of children in Wales are living in poverty.   Children are said to be living in poverty if they live in families with an income below 60% of the median income</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Poverty can have a devastating affect on a child’s life, with children feeling hungry and cold, and less able to join in activities that their peers do.  It is associated with lower academic attainment and poorer health outcomes and employment prospects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So how many children in wales receive free school meals?</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52D3DE4-B025-2F4E-A901-336133231BB8}" type="slidenum">
              <a:rPr lang="en-US" smtClean="0"/>
              <a:t>2</a:t>
            </a:fld>
            <a:endParaRPr lang="en-US"/>
          </a:p>
        </p:txBody>
      </p:sp>
    </p:spTree>
    <p:extLst>
      <p:ext uri="{BB962C8B-B14F-4D97-AF65-F5344CB8AC3E}">
        <p14:creationId xmlns:p14="http://schemas.microsoft.com/office/powerpoint/2010/main" val="1628667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Did you know?</a:t>
            </a:r>
            <a:r>
              <a:rPr lang="en-US" baseline="0" dirty="0"/>
              <a:t> </a:t>
            </a:r>
            <a:r>
              <a:rPr lang="en-US" sz="1200" dirty="0">
                <a:solidFill>
                  <a:schemeClr val="bg1"/>
                </a:solidFill>
              </a:rPr>
              <a:t>Nearly 30% of all children in Wales are eligible for FSM’s, meaning that these children’s parents earn less than £16,000 a year.</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452D3DE4-B025-2F4E-A901-336133231BB8}" type="slidenum">
              <a:rPr lang="en-US" smtClean="0"/>
              <a:t>3</a:t>
            </a:fld>
            <a:endParaRPr lang="en-US"/>
          </a:p>
        </p:txBody>
      </p:sp>
    </p:spTree>
    <p:extLst>
      <p:ext uri="{BB962C8B-B14F-4D97-AF65-F5344CB8AC3E}">
        <p14:creationId xmlns:p14="http://schemas.microsoft.com/office/powerpoint/2010/main" val="19879197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smtClean="0">
                <a:solidFill>
                  <a:schemeClr val="tx1"/>
                </a:solidFill>
                <a:effectLst/>
                <a:latin typeface="+mn-lt"/>
                <a:ea typeface="+mn-ea"/>
                <a:cs typeface="+mn-cs"/>
              </a:rPr>
              <a:t>As you can tell from the graph there is a clear link between GCSE grade results and children receiving free school meals, more pupils from non poverty backgrounds gain grades A* A and B at GCSE, whilst those receiving free school meals are more likely to attain C’s D’s E’s and so on in GCSE’s.</a:t>
            </a:r>
          </a:p>
          <a:p>
            <a:endParaRPr lang="en-US"/>
          </a:p>
        </p:txBody>
      </p:sp>
      <p:sp>
        <p:nvSpPr>
          <p:cNvPr id="4" name="Slide Number Placeholder 3"/>
          <p:cNvSpPr>
            <a:spLocks noGrp="1"/>
          </p:cNvSpPr>
          <p:nvPr>
            <p:ph type="sldNum" sz="quarter" idx="10"/>
          </p:nvPr>
        </p:nvSpPr>
        <p:spPr/>
        <p:txBody>
          <a:bodyPr/>
          <a:lstStyle/>
          <a:p>
            <a:fld id="{452D3DE4-B025-2F4E-A901-336133231BB8}" type="slidenum">
              <a:rPr lang="en-US" smtClean="0"/>
              <a:t>4</a:t>
            </a:fld>
            <a:endParaRPr lang="en-US"/>
          </a:p>
        </p:txBody>
      </p:sp>
    </p:spTree>
    <p:extLst>
      <p:ext uri="{BB962C8B-B14F-4D97-AF65-F5344CB8AC3E}">
        <p14:creationId xmlns:p14="http://schemas.microsoft.com/office/powerpoint/2010/main" val="1500154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‘Communities first defines the areas in which should be granted community first by viewing the most deprived areas across wales, with the main focus going on the top ten per cent.’</a:t>
            </a: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Established in 2001, communities first work on a means test bases, as they target the 52 of the most deprived areas of Wales. Communities First doesn’t</a:t>
            </a:r>
            <a:r>
              <a:rPr lang="en-GB" sz="1200" kern="1200" dirty="0" smtClean="0">
                <a:solidFill>
                  <a:schemeClr val="tx1"/>
                </a:solidFill>
                <a:effectLst/>
                <a:latin typeface="+mn-lt"/>
                <a:ea typeface="+mn-ea"/>
                <a:cs typeface="+mn-cs"/>
              </a:rPr>
              <a:t>’</a:t>
            </a:r>
            <a:r>
              <a:rPr lang="en-US" sz="1200" kern="1200" dirty="0" smtClean="0">
                <a:solidFill>
                  <a:schemeClr val="tx1"/>
                </a:solidFill>
                <a:effectLst/>
                <a:latin typeface="+mn-lt"/>
                <a:ea typeface="+mn-ea"/>
                <a:cs typeface="+mn-cs"/>
              </a:rPr>
              <a:t>t take into account other deprived areas with the same postcode as a more privileged area.</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Communities first bases its support around three strategic strands - health, prosperous, and learning communities.</a:t>
            </a: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Are milestones assessed in communities first?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Communities first has held a key role in bringing together other programmes. There is thought to be an impact on other programmes such as Communities for Work, Flying Start and Families First as Communities first looks towards its closure.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According to Bevan Foundation there is many things to be learned from Communities First and how it could improve: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starting with community-based actions being complemented by government, regional and local authority support.</a:t>
            </a:r>
          </a:p>
          <a:p>
            <a:pPr lvl="0"/>
            <a:r>
              <a:rPr lang="en-GB" sz="1200" kern="1200" dirty="0" smtClean="0">
                <a:solidFill>
                  <a:schemeClr val="tx1"/>
                </a:solidFill>
                <a:effectLst/>
                <a:latin typeface="+mn-lt"/>
                <a:ea typeface="+mn-ea"/>
                <a:cs typeface="+mn-cs"/>
              </a:rPr>
              <a:t>Stronger links are needed from local development and regeneration </a:t>
            </a:r>
          </a:p>
          <a:p>
            <a:pPr lvl="0"/>
            <a:r>
              <a:rPr lang="en-GB" sz="1200" kern="1200" dirty="0" smtClean="0">
                <a:solidFill>
                  <a:schemeClr val="tx1"/>
                </a:solidFill>
                <a:effectLst/>
                <a:latin typeface="+mn-lt"/>
                <a:ea typeface="+mn-ea"/>
                <a:cs typeface="+mn-cs"/>
              </a:rPr>
              <a:t>Stronger incentives to be able to deliver for those communities</a:t>
            </a:r>
          </a:p>
          <a:p>
            <a:pPr lvl="0"/>
            <a:r>
              <a:rPr lang="en-GB" sz="1200" kern="1200" dirty="0" smtClean="0">
                <a:solidFill>
                  <a:schemeClr val="tx1"/>
                </a:solidFill>
                <a:effectLst/>
                <a:latin typeface="+mn-lt"/>
                <a:ea typeface="+mn-ea"/>
                <a:cs typeface="+mn-cs"/>
              </a:rPr>
              <a:t>Helping to build on people’s assets and improving their lives more effectively</a:t>
            </a:r>
          </a:p>
          <a:p>
            <a:pPr lvl="0"/>
            <a:r>
              <a:rPr lang="en-GB" sz="1200" kern="1200" dirty="0" smtClean="0">
                <a:solidFill>
                  <a:schemeClr val="tx1"/>
                </a:solidFill>
                <a:effectLst/>
                <a:latin typeface="+mn-lt"/>
                <a:ea typeface="+mn-ea"/>
                <a:cs typeface="+mn-cs"/>
              </a:rPr>
              <a:t>And understanding change takes time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Other recommendations in how Communities First could have been improved vary from the Welsh Government playing a role in boosting economy and labour to offer more jobs for those in poverty, cutting costs to ensure affordability and other boards and training providers helping to play an active role in reducing poverty.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Moreover, Communities first was to be shut down in February 2017 and to continue until March 2018 as they were not making any considerable impact in the movement of poverty across Wales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52D3DE4-B025-2F4E-A901-336133231BB8}" type="slidenum">
              <a:rPr lang="en-US" smtClean="0"/>
              <a:t>5</a:t>
            </a:fld>
            <a:endParaRPr lang="en-US"/>
          </a:p>
        </p:txBody>
      </p:sp>
    </p:spTree>
    <p:extLst>
      <p:ext uri="{BB962C8B-B14F-4D97-AF65-F5344CB8AC3E}">
        <p14:creationId xmlns:p14="http://schemas.microsoft.com/office/powerpoint/2010/main" val="429838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t>What does Communities First offer?</a:t>
            </a:r>
            <a:r>
              <a:rPr lang="en-US" sz="1200" baseline="0" dirty="0" smtClean="0"/>
              <a:t> Some of the more important things that Communities First offers are: </a:t>
            </a:r>
          </a:p>
          <a:p>
            <a:r>
              <a:rPr lang="en-US" sz="1200" dirty="0" smtClean="0"/>
              <a:t>Photography courses</a:t>
            </a:r>
          </a:p>
          <a:p>
            <a:r>
              <a:rPr lang="en-US" sz="1200" dirty="0" smtClean="0"/>
              <a:t>Higher education intro</a:t>
            </a:r>
          </a:p>
          <a:p>
            <a:r>
              <a:rPr lang="en-US" sz="1200" dirty="0" smtClean="0"/>
              <a:t>Healthy cooking </a:t>
            </a:r>
          </a:p>
          <a:p>
            <a:r>
              <a:rPr lang="en-US" sz="1200" dirty="0" smtClean="0"/>
              <a:t>Jobs fair</a:t>
            </a:r>
          </a:p>
          <a:p>
            <a:r>
              <a:rPr lang="en-US" sz="1200" dirty="0" smtClean="0"/>
              <a:t>IT skill course </a:t>
            </a:r>
          </a:p>
          <a:p>
            <a:r>
              <a:rPr lang="en-US" sz="1200" dirty="0" smtClean="0"/>
              <a:t>Free day care</a:t>
            </a:r>
          </a:p>
          <a:p>
            <a:r>
              <a:rPr lang="en-US" sz="1200" dirty="0" smtClean="0"/>
              <a:t>First aid course</a:t>
            </a:r>
          </a:p>
          <a:p>
            <a:r>
              <a:rPr lang="en-US" sz="1200" dirty="0" smtClean="0"/>
              <a:t>Parent and child groups</a:t>
            </a:r>
          </a:p>
          <a:p>
            <a:r>
              <a:rPr lang="en-US" sz="1200" dirty="0" smtClean="0"/>
              <a:t>Budgeting courses</a:t>
            </a:r>
          </a:p>
          <a:p>
            <a:r>
              <a:rPr lang="en-US" sz="1200" dirty="0" smtClean="0"/>
              <a:t>Construction courses</a:t>
            </a:r>
          </a:p>
          <a:p>
            <a:endParaRPr lang="en-US" sz="1200" dirty="0" smtClean="0"/>
          </a:p>
          <a:p>
            <a:r>
              <a:rPr lang="en-US" dirty="0" smtClean="0"/>
              <a:t> </a:t>
            </a:r>
            <a:endParaRPr lang="en-US" dirty="0"/>
          </a:p>
        </p:txBody>
      </p:sp>
      <p:sp>
        <p:nvSpPr>
          <p:cNvPr id="4" name="Slide Number Placeholder 3"/>
          <p:cNvSpPr>
            <a:spLocks noGrp="1"/>
          </p:cNvSpPr>
          <p:nvPr>
            <p:ph type="sldNum" sz="quarter" idx="10"/>
          </p:nvPr>
        </p:nvSpPr>
        <p:spPr/>
        <p:txBody>
          <a:bodyPr/>
          <a:lstStyle/>
          <a:p>
            <a:fld id="{452D3DE4-B025-2F4E-A901-336133231BB8}" type="slidenum">
              <a:rPr lang="en-US" smtClean="0"/>
              <a:t>6</a:t>
            </a:fld>
            <a:endParaRPr lang="en-US"/>
          </a:p>
        </p:txBody>
      </p:sp>
    </p:spTree>
    <p:extLst>
      <p:ext uri="{BB962C8B-B14F-4D97-AF65-F5344CB8AC3E}">
        <p14:creationId xmlns:p14="http://schemas.microsoft.com/office/powerpoint/2010/main" val="1551010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From talking to a learning project manager in the </a:t>
            </a:r>
            <a:r>
              <a:rPr lang="en-US" sz="1200" kern="1200" dirty="0" err="1">
                <a:solidFill>
                  <a:schemeClr val="tx1"/>
                </a:solidFill>
                <a:effectLst/>
                <a:latin typeface="+mn-lt"/>
                <a:ea typeface="+mn-ea"/>
                <a:cs typeface="+mn-cs"/>
              </a:rPr>
              <a:t>Afan</a:t>
            </a:r>
            <a:r>
              <a:rPr lang="en-US" sz="1200" kern="1200" dirty="0">
                <a:solidFill>
                  <a:schemeClr val="tx1"/>
                </a:solidFill>
                <a:effectLst/>
                <a:latin typeface="+mn-lt"/>
                <a:ea typeface="+mn-ea"/>
                <a:cs typeface="+mn-cs"/>
              </a:rPr>
              <a:t> cluster I have been told that one of the most successful courses on offer from the </a:t>
            </a:r>
            <a:r>
              <a:rPr lang="en-US" sz="1200" kern="1200" dirty="0" err="1">
                <a:solidFill>
                  <a:schemeClr val="tx1"/>
                </a:solidFill>
                <a:effectLst/>
                <a:latin typeface="+mn-lt"/>
                <a:ea typeface="+mn-ea"/>
                <a:cs typeface="+mn-cs"/>
              </a:rPr>
              <a:t>Afan</a:t>
            </a:r>
            <a:r>
              <a:rPr lang="en-US" sz="1200" kern="1200" dirty="0">
                <a:solidFill>
                  <a:schemeClr val="tx1"/>
                </a:solidFill>
                <a:effectLst/>
                <a:latin typeface="+mn-lt"/>
                <a:ea typeface="+mn-ea"/>
                <a:cs typeface="+mn-cs"/>
              </a:rPr>
              <a:t> Communities First team was a course called ‘Pink Ladies’.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This course was designed to engage single mums, isolated females, or females who weren’t engaged in no community activities. This course wasn’t accredited however bigger gains were made as the course progressed - confidence and self esteem grew, long term friendship was made, individual progression pathways and learning journeys were created, individual problems were discussed and solved.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On this course the women would learn things such as plastering, plumbing, carpentry, self assemble, tiling .. every week was different.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This course was so successful it was duplicated over and over in different communities.  Every learner that completed a pink ladies course progressed further with their learning, gaining qualifications and up skilled themselves and finally found employment in a field they were happy with. This course is a prime example how to work harder to reach people from deprived communities whom are living in poverty and moving them into employment.</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52D3DE4-B025-2F4E-A901-336133231BB8}" type="slidenum">
              <a:rPr lang="en-US" smtClean="0"/>
              <a:t>7</a:t>
            </a:fld>
            <a:endParaRPr lang="en-US"/>
          </a:p>
        </p:txBody>
      </p:sp>
    </p:spTree>
    <p:extLst>
      <p:ext uri="{BB962C8B-B14F-4D97-AF65-F5344CB8AC3E}">
        <p14:creationId xmlns:p14="http://schemas.microsoft.com/office/powerpoint/2010/main" val="9360249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According to Egan (2013) The Welsh Government is committed to reducing poverty and its effects, including the educational gap between children in low-income families and their better-off peers.</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Although Communities First’s only priority Is to reduce poverty, this is a huge target and understandably it has been argued that it is failing to do so as figures still rise for poverty in Wales.</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52D3DE4-B025-2F4E-A901-336133231BB8}" type="slidenum">
              <a:rPr lang="en-US" smtClean="0"/>
              <a:t>8</a:t>
            </a:fld>
            <a:endParaRPr lang="en-US"/>
          </a:p>
        </p:txBody>
      </p:sp>
    </p:spTree>
    <p:extLst>
      <p:ext uri="{BB962C8B-B14F-4D97-AF65-F5344CB8AC3E}">
        <p14:creationId xmlns:p14="http://schemas.microsoft.com/office/powerpoint/2010/main" val="7492197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Communities First has had a mixed record. It was particularly successful in developing relationships within the community, and helping engage those furthest away from accessing services.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reconfiguration of the program in 2012 made some positive changes, but was also mixed. Overall, there was too much variability across Wales, and inadequate performance management frameworks.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“Communities First has been successful in its impact on many individuals in poverty, but it has not had an impact on overall poverty levels in Wales, which remain stubbornly high</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When it comes to Communities First and weather we need them or not is an agonizing question as Communities First has done so much to support families in deprived areas and have offered courses, training, day care and acted as a mentor, this boosts confidence and in some cases it provides parents with the skills to be able to engage with their children on a more educational bases.</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However, although providing these incentives Communities First isn’t actually making any difference on its target in decreasing those living in poverty</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According to statistics published by Parliament there is a huge gap in attainment made by children who are receiving free school meals as to the children who are not eligible.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In Early years’ education children attain results 24% lower if they receive free school meals.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At key stage 2 the results drop to 15% lower than those not eligible.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However, at key stage 4 results hit an all time high, as children receiving free school meals gain 32.2% lower attainment that those not receiving free school meals. These statistics issued suggest that there is a clear impact on children coming from deprived areas attaining results in school.</a:t>
            </a:r>
          </a:p>
          <a:p>
            <a:endParaRPr lang="en-US" dirty="0"/>
          </a:p>
        </p:txBody>
      </p:sp>
      <p:sp>
        <p:nvSpPr>
          <p:cNvPr id="4" name="Slide Number Placeholder 3"/>
          <p:cNvSpPr>
            <a:spLocks noGrp="1"/>
          </p:cNvSpPr>
          <p:nvPr>
            <p:ph type="sldNum" sz="quarter" idx="10"/>
          </p:nvPr>
        </p:nvSpPr>
        <p:spPr/>
        <p:txBody>
          <a:bodyPr/>
          <a:lstStyle/>
          <a:p>
            <a:fld id="{452D3DE4-B025-2F4E-A901-336133231BB8}" type="slidenum">
              <a:rPr lang="en-US" smtClean="0"/>
              <a:t>9</a:t>
            </a:fld>
            <a:endParaRPr lang="en-US"/>
          </a:p>
        </p:txBody>
      </p:sp>
    </p:spTree>
    <p:extLst>
      <p:ext uri="{BB962C8B-B14F-4D97-AF65-F5344CB8AC3E}">
        <p14:creationId xmlns:p14="http://schemas.microsoft.com/office/powerpoint/2010/main" val="18859860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So some of the positives about communities first are:</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The lives of individuals were demonstrably improved by the work of staff and of the communities themselves.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Effective relationships built between Communities First staff and the community.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Communities First staff were often more trusted than other public sector staff.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A couple of the negatives about Communities First are:</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Serious concerns about the management and effectiveness of the Communities First program.</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Several respondents highlighted that the program was flawed from the outset due to the lack of clarity about its fundamental objective.</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52D3DE4-B025-2F4E-A901-336133231BB8}" type="slidenum">
              <a:rPr lang="en-US" smtClean="0"/>
              <a:t>10</a:t>
            </a:fld>
            <a:endParaRPr lang="en-US"/>
          </a:p>
        </p:txBody>
      </p:sp>
    </p:spTree>
    <p:extLst>
      <p:ext uri="{BB962C8B-B14F-4D97-AF65-F5344CB8AC3E}">
        <p14:creationId xmlns:p14="http://schemas.microsoft.com/office/powerpoint/2010/main" val="1283514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On the 14th February 2017, the Cabinet Secretary for Communities and Children announced that the Communities First Program would be phased out by March 2018.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It was believed that Communities first had been successful on impacting the lives of many people in the most deprived areas, however it was not making any sort of progress in reducing the amount of poverty levels in Wales, therefore it was believed that Communities first was empowering the people in poverty but not achieving the main goal of the programme.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In a statement made by the late Carl </a:t>
            </a:r>
            <a:r>
              <a:rPr lang="en-GB" sz="1200" kern="1200" dirty="0" err="1" smtClean="0">
                <a:solidFill>
                  <a:schemeClr val="tx1"/>
                </a:solidFill>
                <a:effectLst/>
                <a:latin typeface="+mn-lt"/>
                <a:ea typeface="+mn-ea"/>
                <a:cs typeface="+mn-cs"/>
              </a:rPr>
              <a:t>Sargeant</a:t>
            </a:r>
            <a:r>
              <a:rPr lang="en-GB" sz="1200" kern="1200" dirty="0" smtClean="0">
                <a:solidFill>
                  <a:schemeClr val="tx1"/>
                </a:solidFill>
                <a:effectLst/>
                <a:latin typeface="+mn-lt"/>
                <a:ea typeface="+mn-ea"/>
                <a:cs typeface="+mn-cs"/>
              </a:rPr>
              <a:t>, he states that within his portfolio his main priorities were building well-being and boosting economic prosperity, he then went on to say that it is time for a new approach in order to rebuild resilient communities, later he said that it is important to phase out Communities First in order to meet the challenges for the future, there would now be 3 key elements to the new approach which will be focused on, which are employment, empowerment and early years.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Overall in conclusion Communities First was very successful in empowering the people and building a closer community however, Communities First failed in its main goal off reducing the amount of poverty in Wales which still remains outrageously high.</a:t>
            </a:r>
          </a:p>
          <a:p>
            <a:r>
              <a:rPr lang="en-GB" sz="1200" kern="1200" smtClean="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452D3DE4-B025-2F4E-A901-336133231BB8}" type="slidenum">
              <a:rPr lang="en-US" smtClean="0"/>
              <a:t>11</a:t>
            </a:fld>
            <a:endParaRPr lang="en-US"/>
          </a:p>
        </p:txBody>
      </p:sp>
    </p:spTree>
    <p:extLst>
      <p:ext uri="{BB962C8B-B14F-4D97-AF65-F5344CB8AC3E}">
        <p14:creationId xmlns:p14="http://schemas.microsoft.com/office/powerpoint/2010/main" val="1206797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1160EA64-D806-43AC-9DF2-F8C432F32B4C}" type="datetimeFigureOut">
              <a:rPr lang="en-US" smtClean="0"/>
              <a:t>2/15/18</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8A7A6979-0714-4377-B894-6BE4C2D6E202}"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12627362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2/15/18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5395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1160EA64-D806-43AC-9DF2-F8C432F32B4C}" type="datetimeFigureOut">
              <a:rPr lang="en-US" smtClean="0"/>
              <a:t>2/15/18</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8A7A6979-0714-4377-B894-6BE4C2D6E202}"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48326701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2/15/18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48556815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F7D4976-E339-4826-83B7-FBD03F55ECF8}" type="datetimeFigureOut">
              <a:rPr lang="en-US" smtClean="0"/>
              <a:t>2/15/18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0605525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2/15/18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235462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2/15/18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95140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D1BE4249-C0D0-4B06-8692-E8BB871AF643}" type="datetimeFigureOut">
              <a:rPr lang="en-US" smtClean="0"/>
              <a:t>2/15/18</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A7A6979-0714-4377-B894-6BE4C2D6E202}"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0375364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042B0DB6-F5C7-45FB-8CF3-31B45F9C2DAC}" type="datetimeFigureOut">
              <a:rPr lang="en-US" smtClean="0"/>
              <a:t>2/15/18</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A7A6979-0714-4377-B894-6BE4C2D6E202}"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23785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2/15/18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36431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2/15/18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66523169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1160EA64-D806-43AC-9DF2-F8C432F32B4C}" type="datetimeFigureOut">
              <a:rPr lang="en-US" smtClean="0"/>
              <a:t>2/15/18</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8A7A6979-0714-4377-B894-6BE4C2D6E202}"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4274342"/>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_5DE9A976.sv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_7178A142.svg"/><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image" Target="../media/image5.tiff"/><Relationship Id="rId4" Type="http://schemas.openxmlformats.org/officeDocument/2006/relationships/image" Target="../media/image6.tiff"/><Relationship Id="rId5" Type="http://schemas.openxmlformats.org/officeDocument/2006/relationships/image" Target="../media/image7.tiff"/><Relationship Id="rId6" Type="http://schemas.openxmlformats.org/officeDocument/2006/relationships/image" Target="../media/image8.tiff"/><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_67F6AE53.svg"/><Relationship Id="rId5" Type="http://schemas.openxmlformats.org/officeDocument/2006/relationships/image" Target="../media/image10.tiff"/><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11.tiff"/><Relationship Id="rId4" Type="http://schemas.openxmlformats.org/officeDocument/2006/relationships/image" Target="../media/image12.tiff"/><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hyperlink" Target="https://www.jrf.org.uk/report/poorer-children&#8217;s-educational-attainment-how-important-are-attitudes-and-behaviour" TargetMode="External"/><Relationship Id="rId4" Type="http://schemas.openxmlformats.org/officeDocument/2006/relationships/hyperlink" Target="http://gov.wales/topics/people-and-communities/communities/communitiesfirst/?lang=en" TargetMode="External"/><Relationship Id="rId5" Type="http://schemas.openxmlformats.org/officeDocument/2006/relationships/hyperlink" Target="NULL" TargetMode="External"/><Relationship Id="rId6" Type="http://schemas.openxmlformats.org/officeDocument/2006/relationships/hyperlink" Target="NULL" TargetMode="External"/><Relationship Id="rId7" Type="http://schemas.openxmlformats.org/officeDocument/2006/relationships/hyperlink" Target="https://www.cardiff.ac.uk/study/undergraduate/applying/contextual-data/communities-first-postcodes" TargetMode="External"/><Relationship Id="rId8" Type="http://schemas.openxmlformats.org/officeDocument/2006/relationships/hyperlink" Target="https://www.walesonline.co.uk/news/politics/welsh-government-confirms-scrapping-anti-12010417" TargetMode="External"/><Relationship Id="rId9" Type="http://schemas.openxmlformats.org/officeDocument/2006/relationships/hyperlink" Target="https://publications.parliament.uk/pa/cm201415/cmselect/cmeduc/142/14205.htm" TargetMode="External"/><Relationship Id="rId10" Type="http://schemas.openxmlformats.org/officeDocument/2006/relationships/hyperlink" Target="https://www.bevanfoundation.org/wp-content/uploads/2017/02/What-next-for-Communities-First.pdf" TargetMode="External"/><Relationship Id="rId11" Type="http://schemas.openxmlformats.org/officeDocument/2006/relationships/hyperlink" Target="https://www.savethechildren.org.uk/content/dam/global/reports/closing-the-achievement-gap.pdf" TargetMode="External"/><Relationship Id="rId1" Type="http://schemas.openxmlformats.org/officeDocument/2006/relationships/slideLayout" Target="../slideLayouts/slideLayout2.xml"/><Relationship Id="rId2" Type="http://schemas.openxmlformats.org/officeDocument/2006/relationships/hyperlink" Target="http://www.childreninwales.org.uk/news/news-archive/new-figures-reveal-28-children-living-poverty-wales-250118-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 xmlns:a16="http://schemas.microsoft.com/office/drawing/2014/main" id="{047C8CCB-F95D-4249-92DD-651249D3535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2013557" cy="6858000"/>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72533" y="1767838"/>
            <a:ext cx="4046527" cy="3318933"/>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oAutofit/>
          </a:bodyPr>
          <a:lstStyle/>
          <a:p>
            <a:r>
              <a:rPr lang="en-US" sz="2800" kern="1200" dirty="0">
                <a:solidFill>
                  <a:schemeClr val="bg1"/>
                </a:solidFill>
                <a:latin typeface="+mj-lt"/>
                <a:ea typeface="+mj-ea"/>
                <a:cs typeface="+mj-cs"/>
              </a:rPr>
              <a:t>Does </a:t>
            </a:r>
            <a:r>
              <a:rPr lang="en-US" sz="2800" kern="1200" dirty="0" err="1">
                <a:solidFill>
                  <a:schemeClr val="bg1"/>
                </a:solidFill>
                <a:latin typeface="+mj-lt"/>
                <a:ea typeface="+mj-ea"/>
                <a:cs typeface="+mj-cs"/>
              </a:rPr>
              <a:t>Communitites</a:t>
            </a:r>
            <a:r>
              <a:rPr lang="en-US" sz="2800" kern="1200" dirty="0">
                <a:solidFill>
                  <a:schemeClr val="bg1"/>
                </a:solidFill>
                <a:latin typeface="+mj-lt"/>
                <a:ea typeface="+mj-ea"/>
                <a:cs typeface="+mj-cs"/>
              </a:rPr>
              <a:t> First help reduce the gap between poverty and </a:t>
            </a:r>
            <a:r>
              <a:rPr lang="en-US" sz="2800" kern="1200" dirty="0" smtClean="0">
                <a:solidFill>
                  <a:schemeClr val="bg1"/>
                </a:solidFill>
                <a:latin typeface="+mj-lt"/>
                <a:ea typeface="+mj-ea"/>
                <a:cs typeface="+mj-cs"/>
              </a:rPr>
              <a:t>attainment? </a:t>
            </a:r>
            <a:endParaRPr lang="en-US" sz="2800" kern="1200" dirty="0">
              <a:solidFill>
                <a:schemeClr val="bg1"/>
              </a:solidFill>
              <a:latin typeface="+mj-lt"/>
              <a:ea typeface="+mj-ea"/>
              <a:cs typeface="+mj-cs"/>
            </a:endParaRPr>
          </a:p>
        </p:txBody>
      </p:sp>
      <p:pic>
        <p:nvPicPr>
          <p:cNvPr id="6" name="Content Placeholder 5"/>
          <p:cNvPicPr>
            <a:picLocks noGrp="1" noChangeAspect="1"/>
          </p:cNvPicPr>
          <p:nvPr>
            <p:ph sz="half" idx="4294967295"/>
          </p:nvPr>
        </p:nvPicPr>
        <p:blipFill>
          <a:blip r:embed="rId3"/>
          <a:stretch>
            <a:fillRect/>
          </a:stretch>
        </p:blipFill>
        <p:spPr>
          <a:xfrm>
            <a:off x="5019675" y="962025"/>
            <a:ext cx="7172325" cy="4930775"/>
          </a:xfrm>
          <a:prstGeom prst="rect">
            <a:avLst/>
          </a:prstGeom>
        </p:spPr>
      </p:pic>
    </p:spTree>
    <p:extLst>
      <p:ext uri="{BB962C8B-B14F-4D97-AF65-F5344CB8AC3E}">
        <p14:creationId xmlns:p14="http://schemas.microsoft.com/office/powerpoint/2010/main" val="23116902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 xmlns:a16="http://schemas.microsoft.com/office/drawing/2014/main" id="{8CE06232-69FD-453D-8EB2-706087A902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315061" y="-2"/>
            <a:ext cx="6876939" cy="68580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9781" y="2745736"/>
            <a:ext cx="3698803" cy="1366528"/>
          </a:xfrm>
          <a:solidFill>
            <a:schemeClr val="bg1">
              <a:alpha val="50000"/>
            </a:schemeClr>
          </a:solidFill>
          <a:ln w="25400" cap="sq">
            <a:solidFill>
              <a:schemeClr val="tx1"/>
            </a:solidFill>
            <a:miter lim="800000"/>
          </a:ln>
        </p:spPr>
        <p:txBody>
          <a:bodyPr>
            <a:normAutofit/>
          </a:bodyPr>
          <a:lstStyle/>
          <a:p>
            <a:pPr algn="ctr"/>
            <a:r>
              <a:rPr lang="en-US" sz="3200" dirty="0"/>
              <a:t>Poverty and Attainment</a:t>
            </a:r>
          </a:p>
        </p:txBody>
      </p:sp>
      <p:sp>
        <p:nvSpPr>
          <p:cNvPr id="4" name="Content Placeholder 3"/>
          <p:cNvSpPr>
            <a:spLocks noGrp="1"/>
          </p:cNvSpPr>
          <p:nvPr>
            <p:ph idx="1"/>
          </p:nvPr>
        </p:nvSpPr>
        <p:spPr>
          <a:xfrm>
            <a:off x="6049182" y="228600"/>
            <a:ext cx="5408696" cy="7043738"/>
          </a:xfrm>
        </p:spPr>
        <p:txBody>
          <a:bodyPr anchor="ctr">
            <a:normAutofit fontScale="92500" lnSpcReduction="10000"/>
          </a:bodyPr>
          <a:lstStyle/>
          <a:p>
            <a:r>
              <a:rPr lang="en-US" sz="2400" dirty="0">
                <a:solidFill>
                  <a:schemeClr val="bg1"/>
                </a:solidFill>
              </a:rPr>
              <a:t>Goodman &amp; Gregg (2010) state that ‘It is well known that children growing up in poorer families emerge from school with substantially lower levels of educational attainment</a:t>
            </a:r>
            <a:r>
              <a:rPr lang="en-US" sz="2400" dirty="0" smtClean="0">
                <a:solidFill>
                  <a:schemeClr val="bg1"/>
                </a:solidFill>
              </a:rPr>
              <a:t>’.</a:t>
            </a:r>
          </a:p>
          <a:p>
            <a:endParaRPr lang="en-US" sz="2400" dirty="0" smtClean="0">
              <a:solidFill>
                <a:schemeClr val="bg1"/>
              </a:solidFill>
            </a:endParaRPr>
          </a:p>
          <a:p>
            <a:r>
              <a:rPr lang="en-US" sz="2400" dirty="0">
                <a:solidFill>
                  <a:schemeClr val="bg1"/>
                </a:solidFill>
              </a:rPr>
              <a:t>Figures published in </a:t>
            </a:r>
            <a:r>
              <a:rPr lang="en-US" sz="2400" dirty="0" smtClean="0">
                <a:solidFill>
                  <a:schemeClr val="bg1"/>
                </a:solidFill>
              </a:rPr>
              <a:t>2018 </a:t>
            </a:r>
            <a:r>
              <a:rPr lang="en-US" sz="2400" dirty="0">
                <a:solidFill>
                  <a:schemeClr val="bg1"/>
                </a:solidFill>
              </a:rPr>
              <a:t>show that </a:t>
            </a:r>
            <a:r>
              <a:rPr lang="en-US" sz="2400" dirty="0" smtClean="0">
                <a:solidFill>
                  <a:schemeClr val="bg1"/>
                </a:solidFill>
              </a:rPr>
              <a:t>over 28% </a:t>
            </a:r>
            <a:r>
              <a:rPr lang="en-US" sz="2400" dirty="0">
                <a:solidFill>
                  <a:schemeClr val="bg1"/>
                </a:solidFill>
              </a:rPr>
              <a:t>of children in Wales are living in poverty.   Children are said to be living in poverty if they live in families with an income below 60% of the median </a:t>
            </a:r>
            <a:r>
              <a:rPr lang="en-US" sz="2400" dirty="0" smtClean="0">
                <a:solidFill>
                  <a:schemeClr val="bg1"/>
                </a:solidFill>
              </a:rPr>
              <a:t>income (Children in Wales, 2018).</a:t>
            </a:r>
            <a:r>
              <a:rPr lang="en-US" sz="2400" dirty="0">
                <a:solidFill>
                  <a:schemeClr val="bg1"/>
                </a:solidFill>
              </a:rPr>
              <a:t> </a:t>
            </a:r>
            <a:endParaRPr lang="en-US" sz="2400" dirty="0" smtClean="0">
              <a:solidFill>
                <a:schemeClr val="bg1"/>
              </a:solidFill>
            </a:endParaRPr>
          </a:p>
          <a:p>
            <a:endParaRPr lang="en-US" sz="2400" dirty="0" smtClean="0">
              <a:solidFill>
                <a:schemeClr val="bg1"/>
              </a:solidFill>
            </a:endParaRPr>
          </a:p>
          <a:p>
            <a:r>
              <a:rPr lang="en-US" sz="2400" dirty="0">
                <a:solidFill>
                  <a:schemeClr val="bg1"/>
                </a:solidFill>
              </a:rPr>
              <a:t>Poverty can have a devastating affect on a child’s life, with children feeling hungry and cold, and less able to join in activities that their peers do.  It is associated with lower academic attainment and  poorer health outcomes and employment </a:t>
            </a:r>
            <a:r>
              <a:rPr lang="en-US" sz="2400" dirty="0" smtClean="0">
                <a:solidFill>
                  <a:schemeClr val="bg1"/>
                </a:solidFill>
              </a:rPr>
              <a:t>prospects </a:t>
            </a:r>
            <a:r>
              <a:rPr lang="en-US" sz="2400" dirty="0">
                <a:solidFill>
                  <a:schemeClr val="bg1"/>
                </a:solidFill>
              </a:rPr>
              <a:t>(Children in Wales, 2018). </a:t>
            </a:r>
            <a:r>
              <a:rPr lang="en-US" sz="2400" dirty="0"/>
              <a:t/>
            </a:r>
            <a:br>
              <a:rPr lang="en-US" sz="2400" dirty="0"/>
            </a:br>
            <a:endParaRPr lang="en-US" sz="2400" dirty="0">
              <a:solidFill>
                <a:schemeClr val="bg1"/>
              </a:solidFill>
            </a:endParaRPr>
          </a:p>
          <a:p>
            <a:endParaRPr lang="en-US" sz="2400" dirty="0">
              <a:solidFill>
                <a:schemeClr val="bg1"/>
              </a:solidFill>
            </a:endParaRPr>
          </a:p>
        </p:txBody>
      </p:sp>
    </p:spTree>
    <p:extLst>
      <p:ext uri="{BB962C8B-B14F-4D97-AF65-F5344CB8AC3E}">
        <p14:creationId xmlns:p14="http://schemas.microsoft.com/office/powerpoint/2010/main" val="58660310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8" title="Side bar">
            <a:extLst>
              <a:ext uri="{FF2B5EF4-FFF2-40B4-BE49-F238E27FC236}">
                <a16:creationId xmlns="" xmlns:a16="http://schemas.microsoft.com/office/drawing/2014/main" id="{BEC9E7FA-3295-45ED-8253-D23F9E44E1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Graphic 6">
            <a:extLst>
              <a:ext uri="{FF2B5EF4-FFF2-40B4-BE49-F238E27FC236}">
                <a16:creationId xmlns="" xmlns:a16="http://schemas.microsoft.com/office/drawing/2014/main" id="{6125CA9C-619E-4859-B3B1-FD12DC9483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a:off x="1658220" y="645106"/>
            <a:ext cx="5247747" cy="5247747"/>
          </a:xfrm>
          <a:prstGeom prst="rect">
            <a:avLst/>
          </a:prstGeom>
        </p:spPr>
      </p:pic>
      <p:sp>
        <p:nvSpPr>
          <p:cNvPr id="2" name="Title 1"/>
          <p:cNvSpPr>
            <a:spLocks noGrp="1"/>
          </p:cNvSpPr>
          <p:nvPr>
            <p:ph type="title"/>
          </p:nvPr>
        </p:nvSpPr>
        <p:spPr>
          <a:xfrm>
            <a:off x="7860667" y="685800"/>
            <a:ext cx="3656419" cy="1485900"/>
          </a:xfrm>
        </p:spPr>
        <p:txBody>
          <a:bodyPr>
            <a:normAutofit/>
          </a:bodyPr>
          <a:lstStyle/>
          <a:p>
            <a:r>
              <a:rPr lang="en-US"/>
              <a:t>Did you know?</a:t>
            </a:r>
          </a:p>
        </p:txBody>
      </p:sp>
      <p:sp>
        <p:nvSpPr>
          <p:cNvPr id="3" name="Content Placeholder 2"/>
          <p:cNvSpPr>
            <a:spLocks noGrp="1"/>
          </p:cNvSpPr>
          <p:nvPr>
            <p:ph idx="1"/>
          </p:nvPr>
        </p:nvSpPr>
        <p:spPr>
          <a:xfrm>
            <a:off x="7860667" y="2286000"/>
            <a:ext cx="3656419" cy="3581400"/>
          </a:xfrm>
        </p:spPr>
        <p:txBody>
          <a:bodyPr>
            <a:normAutofit/>
          </a:bodyPr>
          <a:lstStyle/>
          <a:p>
            <a:pPr marL="0" indent="0">
              <a:buNone/>
            </a:pPr>
            <a:r>
              <a:rPr lang="en-US" dirty="0"/>
              <a:t>Nearly 30% of all children in Wales are eligible for FSM’s, meaning that these children’s parents earn less than £16,000 a year.</a:t>
            </a:r>
          </a:p>
        </p:txBody>
      </p:sp>
    </p:spTree>
    <p:extLst>
      <p:ext uri="{BB962C8B-B14F-4D97-AF65-F5344CB8AC3E}">
        <p14:creationId xmlns:p14="http://schemas.microsoft.com/office/powerpoint/2010/main" val="1370009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8" title="Side bar">
            <a:extLst>
              <a:ext uri="{FF2B5EF4-FFF2-40B4-BE49-F238E27FC236}">
                <a16:creationId xmlns="" xmlns:a16="http://schemas.microsoft.com/office/drawing/2014/main" id="{B9F89C22-0475-4427-B7C8-0269AD40E3E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25844" y="1658389"/>
            <a:ext cx="9951757" cy="4876361"/>
          </a:xfrm>
          <a:prstGeom prst="rect">
            <a:avLst/>
          </a:prstGeom>
        </p:spPr>
      </p:pic>
      <p:sp>
        <p:nvSpPr>
          <p:cNvPr id="2" name="Title 1"/>
          <p:cNvSpPr>
            <a:spLocks noGrp="1"/>
          </p:cNvSpPr>
          <p:nvPr>
            <p:ph type="title"/>
          </p:nvPr>
        </p:nvSpPr>
        <p:spPr>
          <a:xfrm>
            <a:off x="1154961" y="358469"/>
            <a:ext cx="10493524" cy="1485900"/>
          </a:xfrm>
        </p:spPr>
        <p:txBody>
          <a:bodyPr>
            <a:normAutofit/>
          </a:bodyPr>
          <a:lstStyle/>
          <a:p>
            <a:pPr algn="ctr"/>
            <a:r>
              <a:rPr lang="en-US" sz="3600" dirty="0"/>
              <a:t>Linking attainment levels with children receiving free school meals</a:t>
            </a:r>
          </a:p>
        </p:txBody>
      </p:sp>
    </p:spTree>
    <p:extLst>
      <p:ext uri="{BB962C8B-B14F-4D97-AF65-F5344CB8AC3E}">
        <p14:creationId xmlns:p14="http://schemas.microsoft.com/office/powerpoint/2010/main" val="2324686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1C091803-41C2-48E0-9228-5148460C747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311418" y="450221"/>
            <a:ext cx="4421661" cy="594885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6166C6D1-23AC-49C4-BA07-238E4E9F8CE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2058" y="450221"/>
            <a:ext cx="4402377"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 xmlns:a16="http://schemas.microsoft.com/office/drawing/2014/main" id="{B775CD93-9DF2-48CB-9F57-1BCA9A46C7F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8921" y="4521269"/>
            <a:ext cx="6697525"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7" name="Graphic 6">
            <a:extLst>
              <a:ext uri="{FF2B5EF4-FFF2-40B4-BE49-F238E27FC236}">
                <a16:creationId xmlns="" xmlns:a16="http://schemas.microsoft.com/office/drawing/2014/main" id="{B6022176-0F9D-40D4-925E-BDE6A9C8F2E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a:off x="5243078" y="2576514"/>
            <a:ext cx="1705848" cy="1705848"/>
          </a:xfrm>
          <a:prstGeom prst="rect">
            <a:avLst/>
          </a:prstGeom>
        </p:spPr>
      </p:pic>
      <p:sp>
        <p:nvSpPr>
          <p:cNvPr id="16" name="Rectangle 15">
            <a:extLst>
              <a:ext uri="{FF2B5EF4-FFF2-40B4-BE49-F238E27FC236}">
                <a16:creationId xmlns="" xmlns:a16="http://schemas.microsoft.com/office/drawing/2014/main" id="{E186B68C-84BC-4A6E-99D1-EE87483C134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048949" y="450221"/>
            <a:ext cx="2115455"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774700" y="762000"/>
            <a:ext cx="3759200" cy="3340100"/>
          </a:xfrm>
        </p:spPr>
        <p:txBody>
          <a:bodyPr>
            <a:normAutofit/>
          </a:bodyPr>
          <a:lstStyle/>
          <a:p>
            <a:r>
              <a:rPr lang="en-US">
                <a:solidFill>
                  <a:srgbClr val="FFFFFF"/>
                </a:solidFill>
              </a:rPr>
              <a:t>Communities First</a:t>
            </a:r>
            <a:br>
              <a:rPr lang="en-US">
                <a:solidFill>
                  <a:srgbClr val="FFFFFF"/>
                </a:solidFill>
              </a:rPr>
            </a:br>
            <a:endParaRPr lang="en-US">
              <a:solidFill>
                <a:srgbClr val="FFFFFF"/>
              </a:solidFill>
            </a:endParaRPr>
          </a:p>
        </p:txBody>
      </p:sp>
      <p:sp>
        <p:nvSpPr>
          <p:cNvPr id="3" name="Content Placeholder 2"/>
          <p:cNvSpPr>
            <a:spLocks noGrp="1"/>
          </p:cNvSpPr>
          <p:nvPr>
            <p:ph idx="1"/>
          </p:nvPr>
        </p:nvSpPr>
        <p:spPr>
          <a:xfrm>
            <a:off x="7658103" y="795548"/>
            <a:ext cx="3759198" cy="5275603"/>
          </a:xfrm>
        </p:spPr>
        <p:txBody>
          <a:bodyPr anchor="ctr">
            <a:normAutofit/>
          </a:bodyPr>
          <a:lstStyle/>
          <a:p>
            <a:r>
              <a:rPr lang="en-US" sz="1900" dirty="0" smtClean="0"/>
              <a:t>Is </a:t>
            </a:r>
            <a:r>
              <a:rPr lang="en-US" sz="1900" dirty="0"/>
              <a:t>communities first means </a:t>
            </a:r>
            <a:r>
              <a:rPr lang="en-US" sz="1900" dirty="0" smtClean="0"/>
              <a:t>tested?</a:t>
            </a:r>
            <a:endParaRPr lang="en-US" sz="1900" dirty="0"/>
          </a:p>
          <a:p>
            <a:r>
              <a:rPr lang="en-US" sz="1900" dirty="0"/>
              <a:t>Are milestones assessed in communities </a:t>
            </a:r>
            <a:r>
              <a:rPr lang="en-US" sz="1900" dirty="0" smtClean="0"/>
              <a:t>first?</a:t>
            </a:r>
            <a:endParaRPr lang="en-US" sz="1900" dirty="0"/>
          </a:p>
          <a:p>
            <a:r>
              <a:rPr lang="en-US" sz="1900" dirty="0"/>
              <a:t>What other agencies are involved in the initiative? </a:t>
            </a:r>
            <a:r>
              <a:rPr lang="en-US" sz="1900" dirty="0" err="1"/>
              <a:t>e</a:t>
            </a:r>
            <a:r>
              <a:rPr lang="en-US" sz="1900" dirty="0" err="1" smtClean="0"/>
              <a:t>.g</a:t>
            </a:r>
            <a:r>
              <a:rPr lang="en-US" sz="1900" dirty="0" smtClean="0"/>
              <a:t> </a:t>
            </a:r>
            <a:r>
              <a:rPr lang="en-US" sz="1900" dirty="0"/>
              <a:t>social services</a:t>
            </a:r>
          </a:p>
          <a:p>
            <a:r>
              <a:rPr lang="en-US" sz="1900" dirty="0"/>
              <a:t>Are they </a:t>
            </a:r>
            <a:r>
              <a:rPr lang="en-US" sz="1900" dirty="0" smtClean="0"/>
              <a:t>successful, </a:t>
            </a:r>
            <a:r>
              <a:rPr lang="en-US" sz="1900" dirty="0"/>
              <a:t>how and </a:t>
            </a:r>
            <a:r>
              <a:rPr lang="en-US" sz="1900" dirty="0" smtClean="0"/>
              <a:t>why?</a:t>
            </a:r>
            <a:endParaRPr lang="en-US" sz="1900" dirty="0"/>
          </a:p>
          <a:p>
            <a:r>
              <a:rPr lang="en-US" sz="1900" dirty="0"/>
              <a:t>How could they </a:t>
            </a:r>
            <a:r>
              <a:rPr lang="en-US" sz="1900" dirty="0" smtClean="0"/>
              <a:t>improve?</a:t>
            </a:r>
            <a:endParaRPr lang="en-US" sz="1900" dirty="0"/>
          </a:p>
          <a:p>
            <a:r>
              <a:rPr lang="en-US" sz="1900" dirty="0" smtClean="0"/>
              <a:t>When </a:t>
            </a:r>
            <a:r>
              <a:rPr lang="en-US" sz="1900" dirty="0"/>
              <a:t>and why was it closed </a:t>
            </a:r>
            <a:r>
              <a:rPr lang="en-US" sz="1900" dirty="0" smtClean="0"/>
              <a:t>down?</a:t>
            </a:r>
            <a:endParaRPr lang="en-US" sz="1900" dirty="0"/>
          </a:p>
        </p:txBody>
      </p:sp>
      <p:sp>
        <p:nvSpPr>
          <p:cNvPr id="4" name="TextBox 3"/>
          <p:cNvSpPr txBox="1"/>
          <p:nvPr/>
        </p:nvSpPr>
        <p:spPr>
          <a:xfrm>
            <a:off x="5048949" y="450221"/>
            <a:ext cx="2107497" cy="2031325"/>
          </a:xfrm>
          <a:prstGeom prst="rect">
            <a:avLst/>
          </a:prstGeom>
          <a:noFill/>
        </p:spPr>
        <p:txBody>
          <a:bodyPr wrap="square" rtlCol="0">
            <a:spAutoFit/>
          </a:bodyPr>
          <a:lstStyle/>
          <a:p>
            <a:r>
              <a:rPr lang="en-US" b="1" dirty="0" smtClean="0"/>
              <a:t>“Communities </a:t>
            </a:r>
            <a:r>
              <a:rPr lang="en-US" b="1" dirty="0"/>
              <a:t>First is a community </a:t>
            </a:r>
            <a:r>
              <a:rPr lang="en-US" b="1" dirty="0" err="1"/>
              <a:t>focussed</a:t>
            </a:r>
            <a:r>
              <a:rPr lang="en-US" b="1" dirty="0"/>
              <a:t> tackling poverty </a:t>
            </a:r>
            <a:r>
              <a:rPr lang="en-US" b="1" dirty="0" err="1" smtClean="0"/>
              <a:t>programme</a:t>
            </a:r>
            <a:r>
              <a:rPr lang="en-US" b="1" dirty="0" smtClean="0"/>
              <a:t>” (Welsh Government, 2017).</a:t>
            </a:r>
            <a:endParaRPr lang="en-US" b="1" dirty="0"/>
          </a:p>
          <a:p>
            <a:endParaRPr lang="en-US" dirty="0"/>
          </a:p>
        </p:txBody>
      </p:sp>
      <p:sp>
        <p:nvSpPr>
          <p:cNvPr id="5" name="TextBox 4"/>
          <p:cNvSpPr txBox="1"/>
          <p:nvPr/>
        </p:nvSpPr>
        <p:spPr>
          <a:xfrm>
            <a:off x="603250" y="4607251"/>
            <a:ext cx="5783263" cy="646331"/>
          </a:xfrm>
          <a:prstGeom prst="rect">
            <a:avLst/>
          </a:prstGeom>
          <a:noFill/>
        </p:spPr>
        <p:txBody>
          <a:bodyPr wrap="square" rtlCol="0">
            <a:spAutoFit/>
          </a:bodyPr>
          <a:lstStyle/>
          <a:p>
            <a:pPr marL="285750" indent="-285750">
              <a:buFont typeface="Arial" charset="0"/>
              <a:buChar char="•"/>
            </a:pPr>
            <a:r>
              <a:rPr lang="en-US" dirty="0" smtClean="0"/>
              <a:t>Established in 2001 working in 52 of the most deprived areas of Wales.</a:t>
            </a:r>
            <a:endParaRPr lang="en-US" dirty="0"/>
          </a:p>
        </p:txBody>
      </p:sp>
    </p:spTree>
    <p:extLst>
      <p:ext uri="{BB962C8B-B14F-4D97-AF65-F5344CB8AC3E}">
        <p14:creationId xmlns:p14="http://schemas.microsoft.com/office/powerpoint/2010/main" val="267899176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0" name="Freeform: Shape 39">
            <a:extLst>
              <a:ext uri="{FF2B5EF4-FFF2-40B4-BE49-F238E27FC236}">
                <a16:creationId xmlns="" xmlns:a16="http://schemas.microsoft.com/office/drawing/2014/main" id="{C8F10CB3-3B5E-4C7A-98CF-B87454DDFA3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2" name="Freeform: Shape 41">
            <a:extLst>
              <a:ext uri="{FF2B5EF4-FFF2-40B4-BE49-F238E27FC236}">
                <a16:creationId xmlns="" xmlns:a16="http://schemas.microsoft.com/office/drawing/2014/main" id="{B905CDE4-B751-4B3E-B625-6E59F890341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Oval 43">
            <a:extLst>
              <a:ext uri="{FF2B5EF4-FFF2-40B4-BE49-F238E27FC236}">
                <a16:creationId xmlns="" xmlns:a16="http://schemas.microsoft.com/office/drawing/2014/main" id="{08108C16-F4C0-44AA-999D-17BD39219B2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673660" y="2557569"/>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Oval 45">
            <a:extLst>
              <a:ext uri="{FF2B5EF4-FFF2-40B4-BE49-F238E27FC236}">
                <a16:creationId xmlns="" xmlns:a16="http://schemas.microsoft.com/office/drawing/2014/main" id="{07977D39-626F-40D7-B00F-16E02602DD5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51549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p:cNvPicPr>
            <a:picLocks noChangeAspect="1"/>
          </p:cNvPicPr>
          <p:nvPr/>
        </p:nvPicPr>
        <p:blipFill rotWithShape="1">
          <a:blip r:embed="rId3"/>
          <a:srcRect t="14559" r="8" b="14696"/>
          <a:stretch/>
        </p:blipFill>
        <p:spPr>
          <a:xfrm>
            <a:off x="5680087" y="367430"/>
            <a:ext cx="1691640" cy="1691640"/>
          </a:xfrm>
          <a:custGeom>
            <a:avLst/>
            <a:gdLst>
              <a:gd name="connsiteX0" fmla="*/ 978408 w 1956816"/>
              <a:gd name="connsiteY0" fmla="*/ 0 h 1956816"/>
              <a:gd name="connsiteX1" fmla="*/ 1956816 w 1956816"/>
              <a:gd name="connsiteY1" fmla="*/ 978408 h 1956816"/>
              <a:gd name="connsiteX2" fmla="*/ 978408 w 1956816"/>
              <a:gd name="connsiteY2" fmla="*/ 1956816 h 1956816"/>
              <a:gd name="connsiteX3" fmla="*/ 0 w 1956816"/>
              <a:gd name="connsiteY3" fmla="*/ 978408 h 1956816"/>
              <a:gd name="connsiteX4" fmla="*/ 978408 w 1956816"/>
              <a:gd name="connsiteY4" fmla="*/ 0 h 19568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pic>
        <p:nvPicPr>
          <p:cNvPr id="24" name="Content Placeholder 2"/>
          <p:cNvPicPr>
            <a:picLocks noChangeAspect="1"/>
          </p:cNvPicPr>
          <p:nvPr/>
        </p:nvPicPr>
        <p:blipFill rotWithShape="1">
          <a:blip r:embed="rId4"/>
          <a:srcRect t="6482" r="3" b="23020"/>
          <a:stretch/>
        </p:blipFill>
        <p:spPr>
          <a:xfrm>
            <a:off x="5838252" y="2722161"/>
            <a:ext cx="2743200" cy="2743200"/>
          </a:xfrm>
          <a:custGeom>
            <a:avLst/>
            <a:gdLst>
              <a:gd name="connsiteX0" fmla="*/ 1417320 w 2834640"/>
              <a:gd name="connsiteY0" fmla="*/ 0 h 2834640"/>
              <a:gd name="connsiteX1" fmla="*/ 2834640 w 2834640"/>
              <a:gd name="connsiteY1" fmla="*/ 1417320 h 2834640"/>
              <a:gd name="connsiteX2" fmla="*/ 1417320 w 2834640"/>
              <a:gd name="connsiteY2" fmla="*/ 2834640 h 2834640"/>
              <a:gd name="connsiteX3" fmla="*/ 0 w 2834640"/>
              <a:gd name="connsiteY3" fmla="*/ 1417320 h 2834640"/>
              <a:gd name="connsiteX4" fmla="*/ 1417320 w 2834640"/>
              <a:gd name="connsiteY4" fmla="*/ 0 h 2834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5" name="Picture 4"/>
          <p:cNvPicPr>
            <a:picLocks noChangeAspect="1"/>
          </p:cNvPicPr>
          <p:nvPr/>
        </p:nvPicPr>
        <p:blipFill rotWithShape="1">
          <a:blip r:embed="rId5"/>
          <a:srcRect t="9918" r="2" b="29617"/>
          <a:stretch/>
        </p:blipFill>
        <p:spPr>
          <a:xfrm>
            <a:off x="9009416" y="4131546"/>
            <a:ext cx="3178912" cy="2726454"/>
          </a:xfrm>
          <a:custGeom>
            <a:avLst/>
            <a:gdLst>
              <a:gd name="connsiteX0" fmla="*/ 1837818 w 3178912"/>
              <a:gd name="connsiteY0" fmla="*/ 0 h 2726454"/>
              <a:gd name="connsiteX1" fmla="*/ 3137352 w 3178912"/>
              <a:gd name="connsiteY1" fmla="*/ 538285 h 2726454"/>
              <a:gd name="connsiteX2" fmla="*/ 3178912 w 3178912"/>
              <a:gd name="connsiteY2" fmla="*/ 584013 h 2726454"/>
              <a:gd name="connsiteX3" fmla="*/ 3178912 w 3178912"/>
              <a:gd name="connsiteY3" fmla="*/ 2726454 h 2726454"/>
              <a:gd name="connsiteX4" fmla="*/ 229483 w 3178912"/>
              <a:gd name="connsiteY4" fmla="*/ 2726454 h 2726454"/>
              <a:gd name="connsiteX5" fmla="*/ 221815 w 3178912"/>
              <a:gd name="connsiteY5" fmla="*/ 2713832 h 2726454"/>
              <a:gd name="connsiteX6" fmla="*/ 0 w 3178912"/>
              <a:gd name="connsiteY6" fmla="*/ 1837818 h 2726454"/>
              <a:gd name="connsiteX7" fmla="*/ 1837818 w 3178912"/>
              <a:gd name="connsiteY7" fmla="*/ 0 h 272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pic>
        <p:nvPicPr>
          <p:cNvPr id="10" name="Content Placeholder 3"/>
          <p:cNvPicPr>
            <a:picLocks noChangeAspect="1"/>
          </p:cNvPicPr>
          <p:nvPr/>
        </p:nvPicPr>
        <p:blipFill rotWithShape="1">
          <a:blip r:embed="rId6"/>
          <a:srcRect r="3" b="35224"/>
          <a:stretch/>
        </p:blipFill>
        <p:spPr>
          <a:xfrm>
            <a:off x="8278624" y="2"/>
            <a:ext cx="3913376" cy="3281569"/>
          </a:xfrm>
          <a:custGeom>
            <a:avLst/>
            <a:gdLst>
              <a:gd name="connsiteX0" fmla="*/ 267865 w 3913376"/>
              <a:gd name="connsiteY0" fmla="*/ 0 h 3281569"/>
              <a:gd name="connsiteX1" fmla="*/ 3913376 w 3913376"/>
              <a:gd name="connsiteY1" fmla="*/ 0 h 3281569"/>
              <a:gd name="connsiteX2" fmla="*/ 3913376 w 3913376"/>
              <a:gd name="connsiteY2" fmla="*/ 2499938 h 3281569"/>
              <a:gd name="connsiteX3" fmla="*/ 3794714 w 3913376"/>
              <a:gd name="connsiteY3" fmla="*/ 2630499 h 3281569"/>
              <a:gd name="connsiteX4" fmla="*/ 2222892 w 3913376"/>
              <a:gd name="connsiteY4" fmla="*/ 3281569 h 3281569"/>
              <a:gd name="connsiteX5" fmla="*/ 0 w 3913376"/>
              <a:gd name="connsiteY5" fmla="*/ 1058677 h 3281569"/>
              <a:gd name="connsiteX6" fmla="*/ 174686 w 3913376"/>
              <a:gd name="connsiteY6" fmla="*/ 193427 h 3281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2" name="Title 1"/>
          <p:cNvSpPr>
            <a:spLocks noGrp="1"/>
          </p:cNvSpPr>
          <p:nvPr>
            <p:ph type="title"/>
          </p:nvPr>
        </p:nvSpPr>
        <p:spPr>
          <a:xfrm>
            <a:off x="801098" y="1396289"/>
            <a:ext cx="4624342" cy="1325563"/>
          </a:xfrm>
        </p:spPr>
        <p:txBody>
          <a:bodyPr>
            <a:normAutofit fontScale="90000"/>
          </a:bodyPr>
          <a:lstStyle/>
          <a:p>
            <a:r>
              <a:rPr lang="en-US" sz="3400" dirty="0"/>
              <a:t>What does Communities First offer?</a:t>
            </a:r>
          </a:p>
        </p:txBody>
      </p:sp>
      <p:sp>
        <p:nvSpPr>
          <p:cNvPr id="26" name="Content Placeholder 25"/>
          <p:cNvSpPr>
            <a:spLocks noGrp="1"/>
          </p:cNvSpPr>
          <p:nvPr>
            <p:ph idx="1"/>
          </p:nvPr>
        </p:nvSpPr>
        <p:spPr>
          <a:xfrm>
            <a:off x="140525" y="2820027"/>
            <a:ext cx="2540330" cy="3181684"/>
          </a:xfrm>
        </p:spPr>
        <p:txBody>
          <a:bodyPr anchor="t">
            <a:normAutofit fontScale="85000" lnSpcReduction="20000"/>
          </a:bodyPr>
          <a:lstStyle/>
          <a:p>
            <a:r>
              <a:rPr lang="en-US" sz="1800" dirty="0" smtClean="0"/>
              <a:t>Photography courses    </a:t>
            </a:r>
          </a:p>
          <a:p>
            <a:r>
              <a:rPr lang="en-US" sz="1800" dirty="0" smtClean="0"/>
              <a:t>Higher education intro</a:t>
            </a:r>
          </a:p>
          <a:p>
            <a:r>
              <a:rPr lang="en-US" sz="1800" dirty="0" smtClean="0"/>
              <a:t>Healthy cooking </a:t>
            </a:r>
          </a:p>
          <a:p>
            <a:r>
              <a:rPr lang="en-US" sz="1800" dirty="0" smtClean="0"/>
              <a:t>Jobs fair</a:t>
            </a:r>
          </a:p>
          <a:p>
            <a:r>
              <a:rPr lang="en-US" sz="1800" dirty="0" smtClean="0"/>
              <a:t>IT skill course </a:t>
            </a:r>
          </a:p>
          <a:p>
            <a:r>
              <a:rPr lang="en-US" sz="1800" dirty="0" smtClean="0"/>
              <a:t>Free day care</a:t>
            </a:r>
          </a:p>
          <a:p>
            <a:r>
              <a:rPr lang="en-US" sz="1800" dirty="0" smtClean="0"/>
              <a:t>First aid course</a:t>
            </a:r>
          </a:p>
          <a:p>
            <a:r>
              <a:rPr lang="en-US" sz="1800" dirty="0" smtClean="0"/>
              <a:t>Parent and child groups</a:t>
            </a:r>
          </a:p>
          <a:p>
            <a:r>
              <a:rPr lang="en-US" sz="1800" dirty="0"/>
              <a:t>Budgeting </a:t>
            </a:r>
            <a:r>
              <a:rPr lang="en-US" sz="1800" dirty="0" smtClean="0"/>
              <a:t>courses</a:t>
            </a:r>
          </a:p>
          <a:p>
            <a:r>
              <a:rPr lang="en-US" sz="1800" dirty="0" smtClean="0"/>
              <a:t>Construction courses</a:t>
            </a:r>
            <a:endParaRPr lang="en-US" sz="1800" dirty="0"/>
          </a:p>
          <a:p>
            <a:endParaRPr lang="en-US" sz="1800" dirty="0"/>
          </a:p>
        </p:txBody>
      </p:sp>
      <p:sp>
        <p:nvSpPr>
          <p:cNvPr id="4" name="TextBox 3"/>
          <p:cNvSpPr txBox="1"/>
          <p:nvPr/>
        </p:nvSpPr>
        <p:spPr>
          <a:xfrm>
            <a:off x="3058749" y="2753447"/>
            <a:ext cx="2450319" cy="3770263"/>
          </a:xfrm>
          <a:prstGeom prst="rect">
            <a:avLst/>
          </a:prstGeom>
          <a:noFill/>
        </p:spPr>
        <p:txBody>
          <a:bodyPr wrap="square" rtlCol="0">
            <a:spAutoFit/>
          </a:bodyPr>
          <a:lstStyle/>
          <a:p>
            <a:pPr marL="285750" indent="-285750">
              <a:buFont typeface="Arial" charset="0"/>
              <a:buChar char="•"/>
            </a:pPr>
            <a:r>
              <a:rPr lang="en-US" sz="1700" dirty="0" smtClean="0"/>
              <a:t>Hair &amp; beauty course</a:t>
            </a:r>
          </a:p>
          <a:p>
            <a:pPr marL="285750" indent="-285750">
              <a:buFont typeface="Arial" charset="0"/>
              <a:buChar char="•"/>
            </a:pPr>
            <a:r>
              <a:rPr lang="en-US" sz="1700" dirty="0" smtClean="0"/>
              <a:t>Creative workshops</a:t>
            </a:r>
          </a:p>
          <a:p>
            <a:pPr marL="285750" indent="-285750">
              <a:buFont typeface="Arial" charset="0"/>
              <a:buChar char="•"/>
            </a:pPr>
            <a:r>
              <a:rPr lang="en-US" sz="1700" dirty="0" smtClean="0"/>
              <a:t>Mental Health first aid</a:t>
            </a:r>
          </a:p>
          <a:p>
            <a:pPr marL="285750" indent="-285750">
              <a:buFont typeface="Arial" charset="0"/>
              <a:buChar char="•"/>
            </a:pPr>
            <a:r>
              <a:rPr lang="en-US" sz="1700" dirty="0" smtClean="0"/>
              <a:t>Healthier Communities</a:t>
            </a:r>
          </a:p>
          <a:p>
            <a:pPr marL="285750" indent="-285750">
              <a:buFont typeface="Arial" charset="0"/>
              <a:buChar char="•"/>
            </a:pPr>
            <a:r>
              <a:rPr lang="en-US" sz="1700" dirty="0" smtClean="0"/>
              <a:t>Intro to childcare</a:t>
            </a:r>
          </a:p>
          <a:p>
            <a:pPr marL="285750" indent="-285750">
              <a:buFont typeface="Arial" charset="0"/>
              <a:buChar char="•"/>
            </a:pPr>
            <a:r>
              <a:rPr lang="en-US" sz="1700" dirty="0" smtClean="0"/>
              <a:t>Film Workshops</a:t>
            </a:r>
          </a:p>
          <a:p>
            <a:pPr marL="285750" indent="-285750">
              <a:buFont typeface="Arial" charset="0"/>
              <a:buChar char="•"/>
            </a:pPr>
            <a:r>
              <a:rPr lang="en-US" sz="1700" dirty="0" smtClean="0"/>
              <a:t>5 a side football</a:t>
            </a:r>
          </a:p>
          <a:p>
            <a:pPr marL="285750" indent="-285750">
              <a:buFont typeface="Arial" charset="0"/>
              <a:buChar char="•"/>
            </a:pPr>
            <a:r>
              <a:rPr lang="en-US" sz="1700" dirty="0" smtClean="0"/>
              <a:t>Food safety &amp; hygiene </a:t>
            </a:r>
          </a:p>
          <a:p>
            <a:pPr marL="285750" indent="-285750">
              <a:buFont typeface="Arial" charset="0"/>
              <a:buChar char="•"/>
            </a:pPr>
            <a:r>
              <a:rPr lang="en-US" sz="1700" dirty="0" smtClean="0"/>
              <a:t>Call center training </a:t>
            </a:r>
          </a:p>
          <a:p>
            <a:pPr marL="285750" indent="-285750">
              <a:buFont typeface="Arial" charset="0"/>
              <a:buChar char="•"/>
            </a:pPr>
            <a:r>
              <a:rPr lang="en-US" sz="1700" dirty="0" smtClean="0"/>
              <a:t>Sewing courses</a:t>
            </a:r>
          </a:p>
          <a:p>
            <a:pPr marL="285750" indent="-285750">
              <a:buFont typeface="Arial" charset="0"/>
              <a:buChar char="•"/>
            </a:pPr>
            <a:endParaRPr lang="en-US" dirty="0"/>
          </a:p>
        </p:txBody>
      </p:sp>
    </p:spTree>
    <p:extLst>
      <p:ext uri="{BB962C8B-B14F-4D97-AF65-F5344CB8AC3E}">
        <p14:creationId xmlns:p14="http://schemas.microsoft.com/office/powerpoint/2010/main" val="138271030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 xmlns:a16="http://schemas.microsoft.com/office/drawing/2014/main" id="{30BC9609-A8AF-411F-A9E0-C3B93C8945C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639704"/>
            <a:ext cx="3299579" cy="5577840"/>
          </a:xfrm>
        </p:spPr>
        <p:txBody>
          <a:bodyPr anchor="ctr">
            <a:normAutofit/>
          </a:bodyPr>
          <a:lstStyle/>
          <a:p>
            <a:pPr algn="ctr"/>
            <a:r>
              <a:rPr lang="en-US" dirty="0"/>
              <a:t>Pink Ladies</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1974174140"/>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3626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8D70B121-56F4-4848-B38B-182089D909F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 xmlns:a16="http://schemas.microsoft.com/office/drawing/2014/main" id="{2D72A2C9-F3CA-4216-8BAD-FA4C970C3C4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838200" y="963877"/>
            <a:ext cx="3494362" cy="4930246"/>
          </a:xfrm>
        </p:spPr>
        <p:txBody>
          <a:bodyPr>
            <a:normAutofit/>
          </a:bodyPr>
          <a:lstStyle/>
          <a:p>
            <a:pPr algn="r"/>
            <a:r>
              <a:rPr lang="en-US">
                <a:solidFill>
                  <a:schemeClr val="accent1"/>
                </a:solidFill>
              </a:rPr>
              <a:t>Does Communities First reduce the gap between poverty and attainment?</a:t>
            </a:r>
          </a:p>
        </p:txBody>
      </p:sp>
      <p:sp>
        <p:nvSpPr>
          <p:cNvPr id="3" name="Content Placeholder 2"/>
          <p:cNvSpPr>
            <a:spLocks noGrp="1"/>
          </p:cNvSpPr>
          <p:nvPr>
            <p:ph idx="1"/>
          </p:nvPr>
        </p:nvSpPr>
        <p:spPr>
          <a:xfrm>
            <a:off x="4976031" y="963877"/>
            <a:ext cx="6377769" cy="4930246"/>
          </a:xfrm>
        </p:spPr>
        <p:txBody>
          <a:bodyPr anchor="ctr">
            <a:normAutofit/>
          </a:bodyPr>
          <a:lstStyle/>
          <a:p>
            <a:r>
              <a:rPr lang="en-US" sz="2400" dirty="0"/>
              <a:t>The Welsh Government is committed to reducing poverty and its effects, including the educational gap between children in low-income families and their better-off peers (Egan, 2013). </a:t>
            </a:r>
          </a:p>
          <a:p>
            <a:endParaRPr lang="en-US" sz="2400" dirty="0"/>
          </a:p>
        </p:txBody>
      </p:sp>
    </p:spTree>
    <p:extLst>
      <p:ext uri="{BB962C8B-B14F-4D97-AF65-F5344CB8AC3E}">
        <p14:creationId xmlns:p14="http://schemas.microsoft.com/office/powerpoint/2010/main" val="428117615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1C091803-41C2-48E0-9228-5148460C747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311418" y="450221"/>
            <a:ext cx="4421661" cy="594885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6166C6D1-23AC-49C4-BA07-238E4E9F8CE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2058" y="450221"/>
            <a:ext cx="4402377"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 xmlns:a16="http://schemas.microsoft.com/office/drawing/2014/main" id="{B775CD93-9DF2-48CB-9F57-1BCA9A46C7F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8921" y="4521269"/>
            <a:ext cx="6697525"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7" name="Graphic 6">
            <a:extLst>
              <a:ext uri="{FF2B5EF4-FFF2-40B4-BE49-F238E27FC236}">
                <a16:creationId xmlns="" xmlns:a16="http://schemas.microsoft.com/office/drawing/2014/main" id="{A3A5F3A5-6D37-422B-962A-A18AC637289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a:off x="5243078" y="2576514"/>
            <a:ext cx="1705848" cy="1705848"/>
          </a:xfrm>
          <a:prstGeom prst="rect">
            <a:avLst/>
          </a:prstGeom>
        </p:spPr>
      </p:pic>
      <p:sp>
        <p:nvSpPr>
          <p:cNvPr id="16" name="Rectangle 15">
            <a:extLst>
              <a:ext uri="{FF2B5EF4-FFF2-40B4-BE49-F238E27FC236}">
                <a16:creationId xmlns="" xmlns:a16="http://schemas.microsoft.com/office/drawing/2014/main" id="{E186B68C-84BC-4A6E-99D1-EE87483C134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048949" y="450221"/>
            <a:ext cx="2115455"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774700" y="762000"/>
            <a:ext cx="3759200" cy="3340100"/>
          </a:xfrm>
        </p:spPr>
        <p:txBody>
          <a:bodyPr>
            <a:normAutofit/>
          </a:bodyPr>
          <a:lstStyle/>
          <a:p>
            <a:r>
              <a:rPr lang="en-US" dirty="0">
                <a:solidFill>
                  <a:srgbClr val="FFFFFF"/>
                </a:solidFill>
              </a:rPr>
              <a:t>Communities </a:t>
            </a:r>
            <a:r>
              <a:rPr lang="en-US" dirty="0" smtClean="0">
                <a:solidFill>
                  <a:srgbClr val="FFFFFF"/>
                </a:solidFill>
              </a:rPr>
              <a:t>First - </a:t>
            </a:r>
            <a:r>
              <a:rPr lang="en-US" dirty="0">
                <a:solidFill>
                  <a:srgbClr val="FFFFFF"/>
                </a:solidFill>
              </a:rPr>
              <a:t>Success or Failure?</a:t>
            </a:r>
          </a:p>
        </p:txBody>
      </p:sp>
      <p:sp>
        <p:nvSpPr>
          <p:cNvPr id="3" name="Content Placeholder 2"/>
          <p:cNvSpPr>
            <a:spLocks noGrp="1"/>
          </p:cNvSpPr>
          <p:nvPr>
            <p:ph idx="1"/>
          </p:nvPr>
        </p:nvSpPr>
        <p:spPr>
          <a:xfrm>
            <a:off x="7658103" y="795548"/>
            <a:ext cx="3759198" cy="5275603"/>
          </a:xfrm>
        </p:spPr>
        <p:txBody>
          <a:bodyPr anchor="ctr">
            <a:normAutofit/>
          </a:bodyPr>
          <a:lstStyle/>
          <a:p>
            <a:pPr marL="0" indent="0">
              <a:buNone/>
            </a:pPr>
            <a:r>
              <a:rPr lang="en-US" sz="2000" dirty="0" smtClean="0"/>
              <a:t>“Communities First has been successful in its impact on many individuals in poverty, but it has not had an impact on overall poverty levels in Wales, which remain stubbornly high” (Welsh Government, 2017).</a:t>
            </a:r>
          </a:p>
          <a:p>
            <a:r>
              <a:rPr lang="en-US" sz="2000" dirty="0" smtClean="0"/>
              <a:t>Do </a:t>
            </a:r>
            <a:r>
              <a:rPr lang="en-US" sz="2000" dirty="0"/>
              <a:t>we really need communities </a:t>
            </a:r>
            <a:r>
              <a:rPr lang="en-US" sz="2000" dirty="0" smtClean="0"/>
              <a:t>first? </a:t>
            </a:r>
            <a:endParaRPr lang="en-US" sz="2000" dirty="0"/>
          </a:p>
        </p:txBody>
      </p:sp>
      <p:pic>
        <p:nvPicPr>
          <p:cNvPr id="4" name="Picture 3"/>
          <p:cNvPicPr>
            <a:picLocks noChangeAspect="1"/>
          </p:cNvPicPr>
          <p:nvPr/>
        </p:nvPicPr>
        <p:blipFill>
          <a:blip r:embed="rId5"/>
          <a:stretch>
            <a:fillRect/>
          </a:stretch>
        </p:blipFill>
        <p:spPr>
          <a:xfrm>
            <a:off x="4145135" y="151641"/>
            <a:ext cx="3923081" cy="2496061"/>
          </a:xfrm>
          <a:prstGeom prst="rect">
            <a:avLst/>
          </a:prstGeom>
        </p:spPr>
      </p:pic>
      <p:sp>
        <p:nvSpPr>
          <p:cNvPr id="5" name="Rectangle 4"/>
          <p:cNvSpPr/>
          <p:nvPr/>
        </p:nvSpPr>
        <p:spPr>
          <a:xfrm>
            <a:off x="759682" y="4470093"/>
            <a:ext cx="6759255" cy="2031325"/>
          </a:xfrm>
          <a:prstGeom prst="rect">
            <a:avLst/>
          </a:prstGeom>
        </p:spPr>
        <p:txBody>
          <a:bodyPr wrap="square">
            <a:spAutoFit/>
          </a:bodyPr>
          <a:lstStyle/>
          <a:p>
            <a:r>
              <a:rPr lang="en-US" dirty="0">
                <a:latin typeface="Calibri" charset="0"/>
                <a:ea typeface="Calibri" charset="0"/>
                <a:cs typeface="Calibri" charset="0"/>
              </a:rPr>
              <a:t>Communities First has had a mixed record. It was particularly successful in developing relationships </a:t>
            </a:r>
          </a:p>
          <a:p>
            <a:r>
              <a:rPr lang="en-US" dirty="0">
                <a:latin typeface="Calibri" charset="0"/>
                <a:ea typeface="Calibri" charset="0"/>
                <a:cs typeface="Calibri" charset="0"/>
              </a:rPr>
              <a:t>with the community, and helping engage those furthest away from accessing services. The reconfiguration of the </a:t>
            </a:r>
            <a:r>
              <a:rPr lang="en-US" dirty="0" err="1">
                <a:latin typeface="Calibri" charset="0"/>
                <a:ea typeface="Calibri" charset="0"/>
                <a:cs typeface="Calibri" charset="0"/>
              </a:rPr>
              <a:t>programme</a:t>
            </a:r>
            <a:r>
              <a:rPr lang="en-US" dirty="0">
                <a:latin typeface="Calibri" charset="0"/>
                <a:ea typeface="Calibri" charset="0"/>
                <a:cs typeface="Calibri" charset="0"/>
              </a:rPr>
              <a:t> in 2012 made some positive changes, but was also mixed. Overall, there was too much variability across Wales, and inadequate performance management frameworks. </a:t>
            </a:r>
            <a:endParaRPr lang="en-US" dirty="0">
              <a:effectLst/>
              <a:latin typeface="Calibri" charset="0"/>
              <a:ea typeface="Calibri" charset="0"/>
              <a:cs typeface="Calibri" charset="0"/>
            </a:endParaRPr>
          </a:p>
        </p:txBody>
      </p:sp>
    </p:spTree>
    <p:extLst>
      <p:ext uri="{BB962C8B-B14F-4D97-AF65-F5344CB8AC3E}">
        <p14:creationId xmlns:p14="http://schemas.microsoft.com/office/powerpoint/2010/main" val="384330956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23484514"/>
              </p:ext>
            </p:extLst>
          </p:nvPr>
        </p:nvGraphicFramePr>
        <p:xfrm>
          <a:off x="861798" y="25277"/>
          <a:ext cx="10134600" cy="5652462"/>
        </p:xfrm>
        <a:graphic>
          <a:graphicData uri="http://schemas.openxmlformats.org/drawingml/2006/table">
            <a:tbl>
              <a:tblPr firstRow="1" bandRow="1">
                <a:tableStyleId>{073A0DAA-6AF3-43AB-8588-CEC1D06C72B9}</a:tableStyleId>
              </a:tblPr>
              <a:tblGrid>
                <a:gridCol w="5067300"/>
                <a:gridCol w="5067300"/>
              </a:tblGrid>
              <a:tr h="689830">
                <a:tc>
                  <a:txBody>
                    <a:bodyPr/>
                    <a:lstStyle/>
                    <a:p>
                      <a:endParaRPr lang="en-US" dirty="0"/>
                    </a:p>
                  </a:txBody>
                  <a:tcPr/>
                </a:tc>
                <a:tc>
                  <a:txBody>
                    <a:bodyPr/>
                    <a:lstStyle/>
                    <a:p>
                      <a:endParaRPr lang="en-US"/>
                    </a:p>
                  </a:txBody>
                  <a:tcPr/>
                </a:tc>
              </a:tr>
              <a:tr h="698236">
                <a:tc>
                  <a:txBody>
                    <a:bodyPr/>
                    <a:lstStyle/>
                    <a:p>
                      <a:pPr marL="285750" marR="0" indent="-285750" algn="l" defTabSz="914400" rtl="0" eaLnBrk="1" fontAlgn="auto" latinLnBrk="0" hangingPunct="1">
                        <a:lnSpc>
                          <a:spcPct val="100000"/>
                        </a:lnSpc>
                        <a:spcBef>
                          <a:spcPts val="0"/>
                        </a:spcBef>
                        <a:spcAft>
                          <a:spcPts val="0"/>
                        </a:spcAft>
                        <a:buClrTx/>
                        <a:buSzTx/>
                        <a:buFont typeface="Arial" charset="0"/>
                        <a:buChar char="•"/>
                        <a:tabLst/>
                        <a:defRPr/>
                      </a:pPr>
                      <a:r>
                        <a:rPr lang="en-US" sz="1800" kern="1200" dirty="0" smtClean="0">
                          <a:effectLst/>
                        </a:rPr>
                        <a:t>The lives of individuals were demonstrably improved by the work of staff and of the communities themselves. </a:t>
                      </a:r>
                      <a:endParaRPr lang="en-US" dirty="0" smtClean="0"/>
                    </a:p>
                    <a:p>
                      <a:endParaRPr lang="en-US" dirty="0"/>
                    </a:p>
                  </a:txBody>
                  <a:tcPr/>
                </a:tc>
                <a:tc>
                  <a:txBody>
                    <a:bodyPr/>
                    <a:lstStyle/>
                    <a:p>
                      <a:pPr marL="285750" marR="0" indent="-285750" algn="l" defTabSz="914400" rtl="0" eaLnBrk="1" fontAlgn="auto" latinLnBrk="0" hangingPunct="1">
                        <a:lnSpc>
                          <a:spcPct val="100000"/>
                        </a:lnSpc>
                        <a:spcBef>
                          <a:spcPts val="0"/>
                        </a:spcBef>
                        <a:spcAft>
                          <a:spcPts val="0"/>
                        </a:spcAft>
                        <a:buClrTx/>
                        <a:buSzTx/>
                        <a:buFont typeface="Arial" charset="0"/>
                        <a:buChar char="•"/>
                        <a:tabLst/>
                        <a:defRPr/>
                      </a:pPr>
                      <a:r>
                        <a:rPr lang="en-US" sz="1800" kern="1200" dirty="0" smtClean="0">
                          <a:solidFill>
                            <a:schemeClr val="dk1"/>
                          </a:solidFill>
                          <a:effectLst/>
                          <a:latin typeface="+mn-lt"/>
                          <a:ea typeface="+mn-ea"/>
                          <a:cs typeface="+mn-cs"/>
                        </a:rPr>
                        <a:t>Serious concerns about the management and effectiveness of the Communities First </a:t>
                      </a:r>
                      <a:r>
                        <a:rPr lang="en-US" sz="1800" kern="1200" dirty="0" err="1" smtClean="0">
                          <a:solidFill>
                            <a:schemeClr val="dk1"/>
                          </a:solidFill>
                          <a:effectLst/>
                          <a:latin typeface="+mn-lt"/>
                          <a:ea typeface="+mn-ea"/>
                          <a:cs typeface="+mn-cs"/>
                        </a:rPr>
                        <a:t>programme</a:t>
                      </a:r>
                      <a:r>
                        <a:rPr lang="en-US" sz="1800" kern="1200" dirty="0" smtClean="0">
                          <a:solidFill>
                            <a:schemeClr val="dk1"/>
                          </a:solidFill>
                          <a:effectLst/>
                          <a:latin typeface="+mn-lt"/>
                          <a:ea typeface="+mn-ea"/>
                          <a:cs typeface="+mn-cs"/>
                        </a:rPr>
                        <a:t>. </a:t>
                      </a:r>
                      <a:endParaRPr lang="en-US" dirty="0"/>
                    </a:p>
                  </a:txBody>
                  <a:tcPr/>
                </a:tc>
              </a:tr>
              <a:tr h="1293058">
                <a:tc>
                  <a:txBody>
                    <a:bodyPr/>
                    <a:lstStyle/>
                    <a:p>
                      <a:pPr marL="285750" marR="0" indent="-285750" algn="l" defTabSz="914400" rtl="0" eaLnBrk="1" fontAlgn="auto" latinLnBrk="0" hangingPunct="1">
                        <a:lnSpc>
                          <a:spcPct val="100000"/>
                        </a:lnSpc>
                        <a:spcBef>
                          <a:spcPts val="0"/>
                        </a:spcBef>
                        <a:spcAft>
                          <a:spcPts val="0"/>
                        </a:spcAft>
                        <a:buClrTx/>
                        <a:buSzTx/>
                        <a:buFont typeface="Arial" charset="0"/>
                        <a:buChar char="•"/>
                        <a:tabLst/>
                        <a:defRPr/>
                      </a:pPr>
                      <a:r>
                        <a:rPr lang="en-US" sz="1800" kern="1200" dirty="0" smtClean="0">
                          <a:solidFill>
                            <a:schemeClr val="dk1"/>
                          </a:solidFill>
                          <a:effectLst/>
                          <a:latin typeface="+mn-lt"/>
                          <a:ea typeface="+mn-ea"/>
                          <a:cs typeface="+mn-cs"/>
                        </a:rPr>
                        <a:t>Effective relationships built between Communities First staff and the community.</a:t>
                      </a:r>
                      <a:r>
                        <a:rPr lang="en-US" sz="1800" kern="1200" baseline="0" dirty="0" smtClean="0">
                          <a:solidFill>
                            <a:schemeClr val="dk1"/>
                          </a:solidFill>
                          <a:effectLst/>
                          <a:latin typeface="+mn-lt"/>
                          <a:ea typeface="+mn-ea"/>
                          <a:cs typeface="+mn-cs"/>
                        </a:rPr>
                        <a:t> </a:t>
                      </a:r>
                      <a:endParaRPr lang="en-US" dirty="0"/>
                    </a:p>
                  </a:txBody>
                  <a:tcPr/>
                </a:tc>
                <a:tc>
                  <a:txBody>
                    <a:bodyPr/>
                    <a:lstStyle/>
                    <a:p>
                      <a:pPr marL="285750" marR="0" indent="-285750" algn="l" defTabSz="914400" rtl="0" eaLnBrk="1" fontAlgn="auto" latinLnBrk="0" hangingPunct="1">
                        <a:lnSpc>
                          <a:spcPct val="100000"/>
                        </a:lnSpc>
                        <a:spcBef>
                          <a:spcPts val="0"/>
                        </a:spcBef>
                        <a:spcAft>
                          <a:spcPts val="0"/>
                        </a:spcAft>
                        <a:buClrTx/>
                        <a:buSzTx/>
                        <a:buFont typeface="Arial" charset="0"/>
                        <a:buChar char="•"/>
                        <a:tabLst/>
                        <a:defRPr/>
                      </a:pPr>
                      <a:r>
                        <a:rPr lang="en-US" sz="1800" kern="1200" dirty="0" smtClean="0">
                          <a:solidFill>
                            <a:schemeClr val="dk1"/>
                          </a:solidFill>
                          <a:effectLst/>
                          <a:latin typeface="+mn-lt"/>
                          <a:ea typeface="+mn-ea"/>
                          <a:cs typeface="+mn-cs"/>
                        </a:rPr>
                        <a:t>Several respondents highlighted that the </a:t>
                      </a:r>
                      <a:r>
                        <a:rPr lang="en-US" sz="1800" kern="1200" dirty="0" err="1" smtClean="0">
                          <a:solidFill>
                            <a:schemeClr val="dk1"/>
                          </a:solidFill>
                          <a:effectLst/>
                          <a:latin typeface="+mn-lt"/>
                          <a:ea typeface="+mn-ea"/>
                          <a:cs typeface="+mn-cs"/>
                        </a:rPr>
                        <a:t>programme</a:t>
                      </a:r>
                      <a:r>
                        <a:rPr lang="en-US" sz="1800" kern="1200" dirty="0" smtClean="0">
                          <a:solidFill>
                            <a:schemeClr val="dk1"/>
                          </a:solidFill>
                          <a:effectLst/>
                          <a:latin typeface="+mn-lt"/>
                          <a:ea typeface="+mn-ea"/>
                          <a:cs typeface="+mn-cs"/>
                        </a:rPr>
                        <a:t> was flawed from the outset due to the lack of clarity about its fundamental objective.</a:t>
                      </a:r>
                      <a:endParaRPr lang="en-US" dirty="0" smtClean="0"/>
                    </a:p>
                    <a:p>
                      <a:endParaRPr lang="en-US" dirty="0"/>
                    </a:p>
                  </a:txBody>
                  <a:tcPr/>
                </a:tc>
              </a:tr>
              <a:tr h="698236">
                <a:tc>
                  <a:txBody>
                    <a:bodyPr/>
                    <a:lstStyle/>
                    <a:p>
                      <a:pPr marL="285750" marR="0" indent="-285750" algn="l" defTabSz="914400" rtl="0" eaLnBrk="1" fontAlgn="auto" latinLnBrk="0" hangingPunct="1">
                        <a:lnSpc>
                          <a:spcPct val="100000"/>
                        </a:lnSpc>
                        <a:spcBef>
                          <a:spcPts val="0"/>
                        </a:spcBef>
                        <a:spcAft>
                          <a:spcPts val="0"/>
                        </a:spcAft>
                        <a:buClrTx/>
                        <a:buSzTx/>
                        <a:buFont typeface="Arial" charset="0"/>
                        <a:buChar char="•"/>
                        <a:tabLst/>
                        <a:defRPr/>
                      </a:pPr>
                      <a:r>
                        <a:rPr lang="en-US" sz="1800" kern="1200" dirty="0" smtClean="0">
                          <a:solidFill>
                            <a:schemeClr val="dk1"/>
                          </a:solidFill>
                          <a:effectLst/>
                          <a:latin typeface="+mn-lt"/>
                          <a:ea typeface="+mn-ea"/>
                          <a:cs typeface="+mn-cs"/>
                        </a:rPr>
                        <a:t>Communities First staff were often more trusted than other public sector staff. </a:t>
                      </a:r>
                      <a:endParaRPr lang="en-US" dirty="0" smtClean="0"/>
                    </a:p>
                    <a:p>
                      <a:endParaRPr lang="en-US" dirty="0"/>
                    </a:p>
                  </a:txBody>
                  <a:tcPr/>
                </a:tc>
                <a:tc>
                  <a:txBody>
                    <a:bodyPr/>
                    <a:lstStyle/>
                    <a:p>
                      <a:endParaRPr lang="en-US" dirty="0"/>
                    </a:p>
                  </a:txBody>
                  <a:tcPr/>
                </a:tc>
              </a:tr>
              <a:tr h="698236">
                <a:tc>
                  <a:txBody>
                    <a:bodyPr/>
                    <a:lstStyle/>
                    <a:p>
                      <a:endParaRPr lang="en-US" dirty="0"/>
                    </a:p>
                  </a:txBody>
                  <a:tcPr/>
                </a:tc>
                <a:tc>
                  <a:txBody>
                    <a:bodyPr/>
                    <a:lstStyle/>
                    <a:p>
                      <a:endParaRPr lang="en-US"/>
                    </a:p>
                  </a:txBody>
                  <a:tcPr/>
                </a:tc>
              </a:tr>
              <a:tr h="698236">
                <a:tc>
                  <a:txBody>
                    <a:bodyPr/>
                    <a:lstStyle/>
                    <a:p>
                      <a:endParaRPr lang="en-US"/>
                    </a:p>
                  </a:txBody>
                  <a:tcPr/>
                </a:tc>
                <a:tc>
                  <a:txBody>
                    <a:bodyPr/>
                    <a:lstStyle/>
                    <a:p>
                      <a:endParaRPr lang="en-US" dirty="0"/>
                    </a:p>
                  </a:txBody>
                  <a:tcPr/>
                </a:tc>
              </a:tr>
            </a:tbl>
          </a:graphicData>
        </a:graphic>
      </p:graphicFrame>
      <p:pic>
        <p:nvPicPr>
          <p:cNvPr id="5" name="Picture 4"/>
          <p:cNvPicPr>
            <a:picLocks noChangeAspect="1"/>
          </p:cNvPicPr>
          <p:nvPr/>
        </p:nvPicPr>
        <p:blipFill>
          <a:blip r:embed="rId3"/>
          <a:stretch>
            <a:fillRect/>
          </a:stretch>
        </p:blipFill>
        <p:spPr>
          <a:xfrm>
            <a:off x="2954215" y="41028"/>
            <a:ext cx="622789" cy="622789"/>
          </a:xfrm>
          <a:prstGeom prst="rect">
            <a:avLst/>
          </a:prstGeom>
        </p:spPr>
      </p:pic>
      <p:pic>
        <p:nvPicPr>
          <p:cNvPr id="7" name="Picture 6"/>
          <p:cNvPicPr>
            <a:picLocks noChangeAspect="1"/>
          </p:cNvPicPr>
          <p:nvPr/>
        </p:nvPicPr>
        <p:blipFill>
          <a:blip r:embed="rId4"/>
          <a:stretch>
            <a:fillRect/>
          </a:stretch>
        </p:blipFill>
        <p:spPr>
          <a:xfrm>
            <a:off x="8124091" y="87736"/>
            <a:ext cx="529371" cy="529371"/>
          </a:xfrm>
          <a:prstGeom prst="rect">
            <a:avLst/>
          </a:prstGeom>
        </p:spPr>
      </p:pic>
    </p:spTree>
    <p:extLst>
      <p:ext uri="{BB962C8B-B14F-4D97-AF65-F5344CB8AC3E}">
        <p14:creationId xmlns:p14="http://schemas.microsoft.com/office/powerpoint/2010/main" val="779000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8CE06232-69FD-453D-8EB2-706087A902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315061" y="-2"/>
            <a:ext cx="6876939" cy="68580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82136" y="2241644"/>
            <a:ext cx="3698803" cy="1366528"/>
          </a:xfrm>
          <a:solidFill>
            <a:schemeClr val="bg1">
              <a:alpha val="50000"/>
            </a:schemeClr>
          </a:solidFill>
          <a:ln w="25400" cap="sq">
            <a:solidFill>
              <a:schemeClr val="tx1"/>
            </a:solidFill>
            <a:miter lim="800000"/>
          </a:ln>
        </p:spPr>
        <p:txBody>
          <a:bodyPr>
            <a:normAutofit/>
          </a:bodyPr>
          <a:lstStyle/>
          <a:p>
            <a:pPr algn="ctr"/>
            <a:r>
              <a:rPr lang="en-US" sz="3200"/>
              <a:t>Closure</a:t>
            </a:r>
          </a:p>
        </p:txBody>
      </p:sp>
      <p:sp>
        <p:nvSpPr>
          <p:cNvPr id="3" name="Content Placeholder 2"/>
          <p:cNvSpPr>
            <a:spLocks noGrp="1"/>
          </p:cNvSpPr>
          <p:nvPr>
            <p:ph idx="1"/>
          </p:nvPr>
        </p:nvSpPr>
        <p:spPr>
          <a:xfrm>
            <a:off x="6049182" y="802638"/>
            <a:ext cx="5408696" cy="5252722"/>
          </a:xfrm>
        </p:spPr>
        <p:txBody>
          <a:bodyPr anchor="ctr">
            <a:normAutofit/>
          </a:bodyPr>
          <a:lstStyle/>
          <a:p>
            <a:r>
              <a:rPr lang="en-US" sz="2400" dirty="0">
                <a:solidFill>
                  <a:schemeClr val="bg1"/>
                </a:solidFill>
              </a:rPr>
              <a:t>On the 14th February 2017, the Cabinet Secretary for Communities and Children announced that the Communities First </a:t>
            </a:r>
            <a:r>
              <a:rPr lang="en-US" sz="2400" dirty="0" err="1">
                <a:solidFill>
                  <a:schemeClr val="bg1"/>
                </a:solidFill>
              </a:rPr>
              <a:t>Programme</a:t>
            </a:r>
            <a:r>
              <a:rPr lang="en-US" sz="2400" dirty="0">
                <a:solidFill>
                  <a:schemeClr val="bg1"/>
                </a:solidFill>
              </a:rPr>
              <a:t> would be phased out by March 2018. </a:t>
            </a:r>
          </a:p>
        </p:txBody>
      </p:sp>
    </p:spTree>
    <p:extLst>
      <p:ext uri="{BB962C8B-B14F-4D97-AF65-F5344CB8AC3E}">
        <p14:creationId xmlns:p14="http://schemas.microsoft.com/office/powerpoint/2010/main" val="4108725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References</a:t>
            </a:r>
            <a:endParaRPr lang="en-US" dirty="0"/>
          </a:p>
        </p:txBody>
      </p:sp>
      <p:sp>
        <p:nvSpPr>
          <p:cNvPr id="3" name="Content Placeholder 2"/>
          <p:cNvSpPr>
            <a:spLocks noGrp="1"/>
          </p:cNvSpPr>
          <p:nvPr>
            <p:ph idx="1"/>
          </p:nvPr>
        </p:nvSpPr>
        <p:spPr>
          <a:xfrm>
            <a:off x="867891" y="1428749"/>
            <a:ext cx="10939462" cy="5039285"/>
          </a:xfrm>
        </p:spPr>
        <p:txBody>
          <a:bodyPr>
            <a:normAutofit fontScale="25000" lnSpcReduction="20000"/>
          </a:bodyPr>
          <a:lstStyle/>
          <a:p>
            <a:pPr marL="0" indent="0">
              <a:buNone/>
            </a:pPr>
            <a:r>
              <a:rPr lang="en-US" sz="3700" dirty="0"/>
              <a:t>Children in Wales. (2018) New figures reveal over 28% of children are living in poverty in Wales, 25/01/18 . Available from: </a:t>
            </a:r>
            <a:r>
              <a:rPr lang="en-US" sz="3700" dirty="0">
                <a:hlinkClick r:id="rId2"/>
              </a:rPr>
              <a:t>http://www.childreninwales.org.uk/news/news-archive/new-figures-reveal-28-children-living-poverty-wales-250118-w/</a:t>
            </a:r>
            <a:r>
              <a:rPr lang="en-US" sz="3700" dirty="0"/>
              <a:t> Accessed: 10.2.18</a:t>
            </a:r>
          </a:p>
          <a:p>
            <a:pPr marL="0" indent="0">
              <a:buNone/>
            </a:pPr>
            <a:r>
              <a:rPr lang="en-US" sz="3700" dirty="0" smtClean="0"/>
              <a:t>Goodman, A., &amp; Gregg, P. (2010) </a:t>
            </a:r>
            <a:r>
              <a:rPr lang="en-US" sz="3700" i="1" dirty="0"/>
              <a:t>Poorer children’s educational attainment: how important are attitudes and </a:t>
            </a:r>
            <a:r>
              <a:rPr lang="en-US" sz="3700" i="1" dirty="0" err="1"/>
              <a:t>behaviour</a:t>
            </a:r>
            <a:r>
              <a:rPr lang="en-US" sz="3700" i="1" dirty="0" smtClean="0"/>
              <a:t>? </a:t>
            </a:r>
            <a:r>
              <a:rPr lang="en-US" sz="3700" dirty="0"/>
              <a:t>Available from: </a:t>
            </a:r>
            <a:r>
              <a:rPr lang="en-US" sz="3700" dirty="0">
                <a:hlinkClick r:id="rId3"/>
              </a:rPr>
              <a:t>https://</a:t>
            </a:r>
            <a:r>
              <a:rPr lang="en-US" sz="3700" dirty="0" smtClean="0">
                <a:hlinkClick r:id="rId3"/>
              </a:rPr>
              <a:t>www.jrf.org.uk/report/poorer-children’s-educational-attainment-how-important-are-attitudes-and-behaviour</a:t>
            </a:r>
            <a:endParaRPr lang="en-US" sz="3700" dirty="0" smtClean="0"/>
          </a:p>
          <a:p>
            <a:pPr marL="0" indent="0">
              <a:buNone/>
            </a:pPr>
            <a:r>
              <a:rPr lang="en-US" sz="3700" dirty="0" smtClean="0"/>
              <a:t>Accessed: 10.2.18</a:t>
            </a:r>
          </a:p>
          <a:p>
            <a:pPr marL="0" indent="0">
              <a:lnSpc>
                <a:spcPct val="100000"/>
              </a:lnSpc>
              <a:buNone/>
            </a:pPr>
            <a:r>
              <a:rPr lang="en-US" sz="3700" dirty="0" smtClean="0"/>
              <a:t>Welsh Government. (2017) </a:t>
            </a:r>
            <a:r>
              <a:rPr lang="en-US" sz="3700" i="1" dirty="0" smtClean="0"/>
              <a:t>Communities First. </a:t>
            </a:r>
            <a:r>
              <a:rPr lang="en-US" sz="3700" dirty="0" smtClean="0"/>
              <a:t>Available from:</a:t>
            </a:r>
            <a:r>
              <a:rPr lang="en-US" sz="3700" dirty="0"/>
              <a:t> </a:t>
            </a:r>
            <a:r>
              <a:rPr lang="en-US" sz="3700" dirty="0" smtClean="0">
                <a:hlinkClick r:id="rId4"/>
              </a:rPr>
              <a:t>http</a:t>
            </a:r>
            <a:r>
              <a:rPr lang="en-US" sz="3700" dirty="0">
                <a:hlinkClick r:id="rId4"/>
              </a:rPr>
              <a:t>://gov.wales/topics/people-and-communities/communities/communitiesfirst/?</a:t>
            </a:r>
            <a:r>
              <a:rPr lang="en-US" sz="3700" dirty="0" smtClean="0">
                <a:hlinkClick r:id="rId4"/>
              </a:rPr>
              <a:t>lang=en</a:t>
            </a:r>
            <a:endParaRPr lang="en-US" sz="3700" dirty="0" smtClean="0"/>
          </a:p>
          <a:p>
            <a:pPr marL="0" indent="0">
              <a:lnSpc>
                <a:spcPct val="100000"/>
              </a:lnSpc>
              <a:buNone/>
            </a:pPr>
            <a:r>
              <a:rPr lang="en-US" sz="3700" dirty="0" smtClean="0"/>
              <a:t>Accessed: 10.2.18</a:t>
            </a:r>
            <a:endParaRPr lang="en-US" sz="3700" dirty="0"/>
          </a:p>
          <a:p>
            <a:pPr marL="0" indent="0">
              <a:lnSpc>
                <a:spcPct val="100000"/>
              </a:lnSpc>
              <a:buNone/>
            </a:pPr>
            <a:r>
              <a:rPr lang="en-US" sz="3700" dirty="0" smtClean="0"/>
              <a:t>Welsh Assembly. (2017)  </a:t>
            </a:r>
            <a:r>
              <a:rPr lang="en-US" sz="3700" i="1" dirty="0" smtClean="0"/>
              <a:t>Communities first lessons learnt full report. </a:t>
            </a:r>
            <a:r>
              <a:rPr lang="en-US" sz="3700" dirty="0" smtClean="0"/>
              <a:t>Available from: </a:t>
            </a:r>
            <a:r>
              <a:rPr lang="en-US" sz="3700" dirty="0">
                <a:hlinkClick r:id="rId5" invalidUrl="http://www.assembly.wales/laid documents/cr-ld11238/cr-ld11238-e.pdf"/>
              </a:rPr>
              <a:t>http://</a:t>
            </a:r>
            <a:r>
              <a:rPr lang="en-US" sz="3700" dirty="0">
                <a:hlinkClick r:id="rId6" invalidUrl="http://www.assembly.wales/laid documents/cr-ld11238/cr-ld11238-e.pdf"/>
              </a:rPr>
              <a:t>www.assembly.wales/laid%20documents/cr-ld11238/cr-ld11238-e.pdf</a:t>
            </a:r>
            <a:r>
              <a:rPr lang="en-US" sz="3700" dirty="0"/>
              <a:t> </a:t>
            </a:r>
          </a:p>
          <a:p>
            <a:pPr marL="0" indent="0">
              <a:lnSpc>
                <a:spcPct val="100000"/>
              </a:lnSpc>
              <a:buNone/>
            </a:pPr>
            <a:r>
              <a:rPr lang="en-US" sz="3700" dirty="0" smtClean="0"/>
              <a:t>Accessed 10.2.18</a:t>
            </a:r>
          </a:p>
          <a:p>
            <a:pPr marL="0" indent="0">
              <a:lnSpc>
                <a:spcPct val="100000"/>
              </a:lnSpc>
              <a:buNone/>
            </a:pPr>
            <a:r>
              <a:rPr lang="en-US" sz="3700" dirty="0" smtClean="0"/>
              <a:t>Egan, D. (2013) </a:t>
            </a:r>
            <a:r>
              <a:rPr lang="en-US" sz="3700" i="1" dirty="0" smtClean="0"/>
              <a:t>Poverty and Low Educational Achievement in Wales: Family and Community Interventions</a:t>
            </a:r>
            <a:r>
              <a:rPr lang="en-US" sz="3700" dirty="0" smtClean="0"/>
              <a:t>. Available </a:t>
            </a:r>
            <a:r>
              <a:rPr lang="en-US" sz="3700" dirty="0" err="1"/>
              <a:t>from:https</a:t>
            </a:r>
            <a:r>
              <a:rPr lang="en-US" sz="3700" dirty="0"/>
              <a:t>://</a:t>
            </a:r>
            <a:r>
              <a:rPr lang="en-US" sz="3700" dirty="0" err="1" smtClean="0"/>
              <a:t>www.jrf.org.uk</a:t>
            </a:r>
            <a:r>
              <a:rPr lang="en-US" sz="3700" dirty="0" smtClean="0"/>
              <a:t>/sites/default/files/</a:t>
            </a:r>
            <a:r>
              <a:rPr lang="en-US" sz="3700" dirty="0" err="1" smtClean="0"/>
              <a:t>jrf</a:t>
            </a:r>
            <a:r>
              <a:rPr lang="en-US" sz="3700" dirty="0" smtClean="0"/>
              <a:t>/migrated/files/wales-education-poverty-</a:t>
            </a:r>
            <a:r>
              <a:rPr lang="en-US" sz="3700" dirty="0" err="1" smtClean="0"/>
              <a:t>summary.pdf</a:t>
            </a:r>
            <a:r>
              <a:rPr lang="en-US" sz="3700" dirty="0" smtClean="0"/>
              <a:t> Accessed: 13.2.18</a:t>
            </a:r>
            <a:endParaRPr lang="en-US" sz="3700" dirty="0"/>
          </a:p>
          <a:p>
            <a:pPr marL="0" indent="0">
              <a:lnSpc>
                <a:spcPct val="100000"/>
              </a:lnSpc>
              <a:buNone/>
            </a:pPr>
            <a:r>
              <a:rPr lang="en-US" sz="3700" dirty="0" smtClean="0"/>
              <a:t>Cardiff University. (2018) </a:t>
            </a:r>
            <a:r>
              <a:rPr lang="en-US" sz="3700" i="1" dirty="0" smtClean="0"/>
              <a:t>Communities First Postcodes. Available from:</a:t>
            </a:r>
            <a:r>
              <a:rPr lang="en-GB" sz="3700" u="sng" dirty="0" smtClean="0">
                <a:hlinkClick r:id="rId7"/>
              </a:rPr>
              <a:t>https</a:t>
            </a:r>
            <a:r>
              <a:rPr lang="en-GB" sz="3700" u="sng" dirty="0">
                <a:hlinkClick r:id="rId7"/>
              </a:rPr>
              <a:t>://www.cardiff.ac.uk/study/undergraduate/applying/contextual-data/communities-first-postcodes</a:t>
            </a:r>
            <a:endParaRPr lang="en-GB" sz="3700" dirty="0"/>
          </a:p>
          <a:p>
            <a:pPr marL="0" indent="0">
              <a:buNone/>
            </a:pPr>
            <a:r>
              <a:rPr lang="en-US" sz="3700" dirty="0" smtClean="0"/>
              <a:t>Accessed 10.2.18</a:t>
            </a:r>
          </a:p>
          <a:p>
            <a:pPr marL="0" indent="0">
              <a:buNone/>
            </a:pPr>
            <a:r>
              <a:rPr lang="en-US" sz="3700" dirty="0" smtClean="0"/>
              <a:t>Wales Online. (2016) </a:t>
            </a:r>
            <a:r>
              <a:rPr lang="en-US" sz="3700" i="1" dirty="0"/>
              <a:t>The Welsh Government confirms it is scrapping anti-poverty initiative Communities </a:t>
            </a:r>
            <a:r>
              <a:rPr lang="en-US" sz="3700" i="1" dirty="0" smtClean="0"/>
              <a:t>First. </a:t>
            </a:r>
            <a:r>
              <a:rPr lang="en-US" sz="3700" dirty="0" smtClean="0"/>
              <a:t>Available from:</a:t>
            </a:r>
            <a:r>
              <a:rPr lang="en-GB" sz="3700" u="sng" dirty="0" smtClean="0">
                <a:hlinkClick r:id="rId8"/>
              </a:rPr>
              <a:t>https</a:t>
            </a:r>
            <a:r>
              <a:rPr lang="en-GB" sz="3700" u="sng" dirty="0">
                <a:hlinkClick r:id="rId8"/>
              </a:rPr>
              <a:t>://www.walesonline.co.uk/news/politics/welsh-government-confirms-scrapping-anti-12010417</a:t>
            </a:r>
            <a:endParaRPr lang="en-GB" sz="3700" dirty="0"/>
          </a:p>
          <a:p>
            <a:pPr marL="0" indent="0">
              <a:buNone/>
            </a:pPr>
            <a:r>
              <a:rPr lang="en-US" sz="3700" dirty="0" smtClean="0"/>
              <a:t>Accessed 10.2.18</a:t>
            </a:r>
          </a:p>
          <a:p>
            <a:pPr marL="0" indent="0">
              <a:buNone/>
            </a:pPr>
            <a:r>
              <a:rPr lang="en-US" sz="3700" dirty="0" smtClean="0"/>
              <a:t>Parliament. (2014) </a:t>
            </a:r>
            <a:r>
              <a:rPr lang="en-US" sz="3700" i="1" dirty="0" smtClean="0"/>
              <a:t>2 The extent of white working class underachieving in education.</a:t>
            </a:r>
            <a:r>
              <a:rPr lang="en-US" sz="3700" dirty="0" smtClean="0"/>
              <a:t> Available from:</a:t>
            </a:r>
            <a:r>
              <a:rPr lang="en-US" sz="3700" dirty="0"/>
              <a:t> </a:t>
            </a:r>
            <a:r>
              <a:rPr lang="en-US" sz="3700" dirty="0" smtClean="0">
                <a:hlinkClick r:id="rId9"/>
              </a:rPr>
              <a:t>https</a:t>
            </a:r>
            <a:r>
              <a:rPr lang="en-US" sz="3700" dirty="0">
                <a:hlinkClick r:id="rId9"/>
              </a:rPr>
              <a:t>://</a:t>
            </a:r>
            <a:r>
              <a:rPr lang="en-US" sz="3700" dirty="0" smtClean="0">
                <a:hlinkClick r:id="rId9"/>
              </a:rPr>
              <a:t>publications.parliament.uk/pa/cm201415/cmselect/cmeduc/142/14205.htm</a:t>
            </a:r>
            <a:r>
              <a:rPr lang="en-US" sz="3700" dirty="0" smtClean="0"/>
              <a:t> </a:t>
            </a:r>
          </a:p>
          <a:p>
            <a:pPr marL="0" indent="0">
              <a:buNone/>
            </a:pPr>
            <a:r>
              <a:rPr lang="en-US" sz="3700" dirty="0" smtClean="0"/>
              <a:t>Accessed 14.2.18</a:t>
            </a:r>
          </a:p>
          <a:p>
            <a:pPr marL="0" indent="0">
              <a:buNone/>
            </a:pPr>
            <a:r>
              <a:rPr lang="en-US" sz="3700" dirty="0" smtClean="0"/>
              <a:t>Bevan Foundation (2017) </a:t>
            </a:r>
            <a:r>
              <a:rPr lang="en-US" sz="3700" i="1" dirty="0" smtClean="0"/>
              <a:t>Communities First </a:t>
            </a:r>
            <a:r>
              <a:rPr lang="mr-IN" sz="3700" i="1" dirty="0" smtClean="0"/>
              <a:t>–</a:t>
            </a:r>
            <a:r>
              <a:rPr lang="en-US" sz="3700" i="1" dirty="0" smtClean="0"/>
              <a:t> Next Steps. </a:t>
            </a:r>
            <a:r>
              <a:rPr lang="en-US" sz="3700" dirty="0"/>
              <a:t>Available from: </a:t>
            </a:r>
            <a:r>
              <a:rPr lang="en-US" sz="3700" dirty="0">
                <a:hlinkClick r:id="rId10"/>
              </a:rPr>
              <a:t>https://</a:t>
            </a:r>
            <a:r>
              <a:rPr lang="en-US" sz="3700" dirty="0" smtClean="0">
                <a:hlinkClick r:id="rId10"/>
              </a:rPr>
              <a:t>www.bevanfoundation.org/wp-content/uploads/2017/02/What-next-for-Communities-First.pdf</a:t>
            </a:r>
            <a:r>
              <a:rPr lang="en-US" sz="3700" dirty="0" smtClean="0"/>
              <a:t> </a:t>
            </a:r>
          </a:p>
          <a:p>
            <a:pPr marL="0" indent="0">
              <a:buNone/>
            </a:pPr>
            <a:r>
              <a:rPr lang="en-US" sz="3700" dirty="0" smtClean="0"/>
              <a:t>Accessed 15.2.18</a:t>
            </a:r>
          </a:p>
          <a:p>
            <a:pPr marL="0" indent="0">
              <a:buNone/>
            </a:pPr>
            <a:r>
              <a:rPr lang="en-US" sz="3700" dirty="0" smtClean="0"/>
              <a:t>Save The Children (2012) </a:t>
            </a:r>
            <a:r>
              <a:rPr lang="en-US" sz="3700" i="1" dirty="0" smtClean="0"/>
              <a:t> Closing the Achievement Gap In England's Secondary  Schools. </a:t>
            </a:r>
            <a:r>
              <a:rPr lang="en-US" sz="3700" dirty="0" smtClean="0"/>
              <a:t>Available from:</a:t>
            </a:r>
            <a:r>
              <a:rPr lang="en-US" sz="3700" dirty="0"/>
              <a:t> </a:t>
            </a:r>
            <a:r>
              <a:rPr lang="en-US" sz="3700" b="1" dirty="0" smtClean="0">
                <a:hlinkClick r:id="rId11"/>
              </a:rPr>
              <a:t>https</a:t>
            </a:r>
            <a:r>
              <a:rPr lang="en-US" sz="3700" b="1" dirty="0">
                <a:hlinkClick r:id="rId11"/>
              </a:rPr>
              <a:t>://</a:t>
            </a:r>
            <a:r>
              <a:rPr lang="en-US" sz="3700" b="1" dirty="0" smtClean="0">
                <a:hlinkClick r:id="rId11"/>
              </a:rPr>
              <a:t>www.savethechildren.org.uk/content/dam/global/reports/closing-the-achievement-gap.pdf</a:t>
            </a:r>
            <a:r>
              <a:rPr lang="en-US" sz="3700" b="1" dirty="0" smtClean="0"/>
              <a:t> </a:t>
            </a:r>
          </a:p>
          <a:p>
            <a:pPr marL="0" indent="0">
              <a:buNone/>
            </a:pPr>
            <a:r>
              <a:rPr lang="en-US" sz="3700" dirty="0" smtClean="0"/>
              <a:t>Accessed 15.2.18</a:t>
            </a:r>
            <a:endParaRPr lang="en-US" sz="3700" dirty="0"/>
          </a:p>
          <a:p>
            <a:pPr marL="0" indent="0">
              <a:buNone/>
            </a:pPr>
            <a:endParaRPr lang="en-US" b="1" dirty="0"/>
          </a:p>
          <a:p>
            <a:pPr marL="0" indent="0">
              <a:buNone/>
            </a:pPr>
            <a:r>
              <a:rPr lang="en-US" dirty="0"/>
              <a:t/>
            </a:r>
            <a:br>
              <a:rPr lang="en-US" dirty="0"/>
            </a:br>
            <a:endParaRPr lang="en-US" dirty="0"/>
          </a:p>
        </p:txBody>
      </p:sp>
    </p:spTree>
    <p:extLst>
      <p:ext uri="{BB962C8B-B14F-4D97-AF65-F5344CB8AC3E}">
        <p14:creationId xmlns:p14="http://schemas.microsoft.com/office/powerpoint/2010/main" val="1363500505"/>
      </p:ext>
    </p:extLst>
  </p:cSld>
  <p:clrMapOvr>
    <a:masterClrMapping/>
  </p:clrMapOvr>
  <p:timing>
    <p:tnLst>
      <p:par>
        <p:cTn id="1" dur="indefinite" restart="never" nodeType="tmRoot"/>
      </p:par>
    </p:tn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majorFont>
      <a:minorFont>
        <a:latin typeface="Franklin Gothic Book" panose="020B0503020102020204"/>
        <a:ea typeface=""/>
        <a:cs typeface=""/>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1263</TotalTime>
  <Words>978</Words>
  <Application>Microsoft Macintosh PowerPoint</Application>
  <PresentationFormat>Widescreen</PresentationFormat>
  <Paragraphs>186</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Calibri</vt:lpstr>
      <vt:lpstr>Franklin Gothic Book</vt:lpstr>
      <vt:lpstr>Arial</vt:lpstr>
      <vt:lpstr>Crop</vt:lpstr>
      <vt:lpstr>Does Communitites First help reduce the gap between poverty and attainment? </vt:lpstr>
      <vt:lpstr>Poverty and Attainment</vt:lpstr>
      <vt:lpstr>Did you know?</vt:lpstr>
      <vt:lpstr>Linking attainment levels with children receiving free school meals</vt:lpstr>
      <vt:lpstr>Communities First </vt:lpstr>
      <vt:lpstr>What does Communities First offer?</vt:lpstr>
      <vt:lpstr>Pink Ladies</vt:lpstr>
      <vt:lpstr>Does Communities First reduce the gap between poverty and attainment?</vt:lpstr>
      <vt:lpstr>Communities First - Success or Failure?</vt:lpstr>
      <vt:lpstr>PowerPoint Presentation</vt:lpstr>
      <vt:lpstr>Closure</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Communitites First help reduce the gap between poverty and attainment </dc:title>
  <dc:creator>James Kempson (1701225)</dc:creator>
  <cp:lastModifiedBy>James Kempson (1701225)</cp:lastModifiedBy>
  <cp:revision>56</cp:revision>
  <dcterms:created xsi:type="dcterms:W3CDTF">2018-02-13T21:33:11Z</dcterms:created>
  <dcterms:modified xsi:type="dcterms:W3CDTF">2018-02-15T23:41:04Z</dcterms:modified>
</cp:coreProperties>
</file>