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1" r:id="rId4"/>
    <p:sldId id="269" r:id="rId5"/>
    <p:sldId id="264" r:id="rId6"/>
    <p:sldId id="265" r:id="rId7"/>
    <p:sldId id="266" r:id="rId8"/>
    <p:sldId id="258" r:id="rId9"/>
    <p:sldId id="273" r:id="rId10"/>
    <p:sldId id="259" r:id="rId11"/>
    <p:sldId id="272" r:id="rId12"/>
    <p:sldId id="260" r:id="rId13"/>
    <p:sldId id="261" r:id="rId14"/>
    <p:sldId id="262" r:id="rId15"/>
    <p:sldId id="263" r:id="rId16"/>
    <p:sldId id="267" r:id="rId17"/>
    <p:sldId id="268" r:id="rId18"/>
    <p:sldId id="270" r:id="rId19"/>
    <p:sldId id="274" r:id="rId20"/>
    <p:sldId id="275" r:id="rId21"/>
    <p:sldId id="276" r:id="rId22"/>
    <p:sldId id="277" r:id="rId23"/>
    <p:sldId id="278" r:id="rId24"/>
    <p:sldId id="281" r:id="rId25"/>
    <p:sldId id="279" r:id="rId26"/>
    <p:sldId id="280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600"/>
    <a:srgbClr val="FF7B1E"/>
    <a:srgbClr val="009193"/>
    <a:srgbClr val="9437FF"/>
    <a:srgbClr val="FF2F92"/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5187"/>
  </p:normalViewPr>
  <p:slideViewPr>
    <p:cSldViewPr snapToGrid="0">
      <p:cViewPr varScale="1">
        <p:scale>
          <a:sx n="96" d="100"/>
          <a:sy n="96" d="100"/>
        </p:scale>
        <p:origin x="62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4C314-B1BD-B566-5DDC-2536442227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BDD091-C14F-B732-3279-4C147B0EA9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88BB36-3251-8400-CBA6-7451DD285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BF1496-473C-28BF-B277-4678D7AE0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5B975-9E1C-7597-C59C-F55ED00D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897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E9261-1E61-9F9D-66EF-24D92611E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76F66-3096-87DD-EBB0-0692EA679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D91FF-3C0D-0282-A78A-80EE4657A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F9215-BDFE-0921-D644-2C3629231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82075-D4C1-F0AD-1FC9-95A9FF479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66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43D9D-912B-D24C-466B-F1087B615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E8210-BAA8-B2E0-D01A-1C2A85329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524B6D-0501-7B85-21DF-5BEB32614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476FE-738B-01CF-0CEE-6E1711880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0E5C9-4B69-5465-04A2-489331B9D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6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A714F-312A-AEA0-74EF-4B4D92261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E6997-61E4-774E-948D-54B4F314A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8B19A4-1947-F27F-24D3-E5E4E0D757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33ED85-2957-1D6C-C6F1-FCC4D9096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D945E-3BD6-B34F-D790-1428360CF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996823-33D2-A6D2-DD0B-FDECB2334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922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F4940-313A-D8E8-69AE-D9784364C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313A8-84F0-6878-0F06-4640C2981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5D5F4B-08CB-9B28-B4E2-15A04A6C36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D77541-E903-9FB3-97E1-1D4033BA70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89A2FB-6B67-B664-ED8E-091E53FFB2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1EEF16-2B8C-DCCE-6AFD-382173E36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EF6523-281A-3293-ED77-6BD596202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5003AB-8B89-8535-D955-44CBD8E96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604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59AA7-FFF7-7B1A-2D1D-A8A2E0308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460C52-D367-B37C-8F78-76053785B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81F292-F271-0ED0-850C-541D9429A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CEFBB2-3236-4D0C-A12F-0EDC8C5F3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60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4B26FC-199B-20B8-AEA5-0C9334DA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B251D1-822A-7D2E-6C34-5806FB6E3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74586D-088F-6335-0E45-B6A6A03C7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923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F2AD-AFFC-39FA-50F8-1082959E8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502A8-738E-C866-FF2D-B68A4A18C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E47746-CE7E-8733-5462-5D8352664A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04BD63-CD30-7B4A-A82B-29153D849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850F1F-59F5-A10D-ECC6-DD3F27D3B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25AC01-C949-9C44-3FEF-BC975C46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751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B13C7-44A0-842C-3608-F52975D53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415155-881F-95A1-2A68-DBBBDFAFC9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09B055-869C-4AA6-3523-CD9625D34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CB8D86-1194-C69F-747F-6CBC5505C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688179-A9BE-94A8-74BD-EFBA021E1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0F97C8-75A2-76B9-F6DE-970335176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318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15DAB-EEE2-8D06-C2AB-40AAFE4A7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59E7AA-BBD1-3AE4-C35C-76BC78BF8C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515BC-631F-1317-02FF-CC6BDF09C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7E51F-D13B-6543-85A0-6B61CC90D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902C2-1A55-653D-3274-FC4C66C1B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169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0A9C76-8DA8-C28B-2EF6-AFC860E5AC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2EAD5F-B189-FE09-7ED5-575E5B81B9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BA86B-78AA-ACD1-CD24-9F5773756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7A5F5F-9839-3B5C-95BD-A243108F8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AB8F9-FEE8-F852-F8DA-E7D7520CB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476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C90A87-8EA3-FE7E-15FA-96EAF6404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D851C-0426-C26D-4AA8-2BB6DB2080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7C8BA-C2EE-9E70-B88D-F77CAC497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1F4F6-FF71-964B-B133-44C77DDC431A}" type="datetimeFigureOut">
              <a:rPr lang="en-US" smtClean="0"/>
              <a:t>10/24/24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B1A941-58F5-2DC5-DA24-A5222EA2A6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B5D95-4563-4CAB-34C1-559A44812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86D65-CE6D-9A46-90AA-A0DF19FCA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921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2.gif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1041094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Fy Meicro Ddysgu!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3178503"/>
            <a:ext cx="10535478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3400" dirty="0">
                <a:solidFill>
                  <a:srgbClr val="00B0F0"/>
                </a:solidFill>
                <a:latin typeface="Comic Sans MS" panose="030F0902030302020204" pitchFamily="66" charset="0"/>
              </a:rPr>
              <a:t>Y dyddiad heddiw ydy</a:t>
            </a:r>
          </a:p>
          <a:p>
            <a:pPr algn="ctr"/>
            <a:r>
              <a:rPr lang="cy-GB" sz="3400" dirty="0">
                <a:solidFill>
                  <a:srgbClr val="00B0F0"/>
                </a:solidFill>
                <a:latin typeface="Comic Sans MS" panose="030F0902030302020204" pitchFamily="66" charset="0"/>
              </a:rPr>
              <a:t>Dydd Gwener Y Pumed ar Hugain o Hydref</a:t>
            </a:r>
          </a:p>
          <a:p>
            <a:pPr algn="ctr"/>
            <a:endParaRPr lang="cy-GB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54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109013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Nod Y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Wers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heddiw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812F6D-4FC0-FFAC-7C09-8D314B13C691}"/>
              </a:ext>
            </a:extLst>
          </p:cNvPr>
          <p:cNvSpPr txBox="1"/>
          <p:nvPr/>
        </p:nvSpPr>
        <p:spPr>
          <a:xfrm>
            <a:off x="828261" y="2226444"/>
            <a:ext cx="1053547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ddysgu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patrymau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iaith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gyda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 ‘</a:t>
            </a:r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hoffi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’.</a:t>
            </a:r>
          </a:p>
        </p:txBody>
      </p:sp>
    </p:spTree>
    <p:extLst>
      <p:ext uri="{BB962C8B-B14F-4D97-AF65-F5344CB8AC3E}">
        <p14:creationId xmlns:p14="http://schemas.microsoft.com/office/powerpoint/2010/main" val="118708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Croeso</a:t>
            </a:r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5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i’r</a:t>
            </a:r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105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Parti</a:t>
            </a:r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2" name="Celebration">
            <a:hlinkClick r:id="" action="ppaction://media"/>
            <a:extLst>
              <a:ext uri="{FF2B5EF4-FFF2-40B4-BE49-F238E27FC236}">
                <a16:creationId xmlns:a16="http://schemas.microsoft.com/office/drawing/2014/main" id="{5A4FB0E3-0E62-0709-2826-D933533389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75" y="1588"/>
            <a:ext cx="812800" cy="812800"/>
          </a:xfrm>
          <a:prstGeom prst="rect">
            <a:avLst/>
          </a:prstGeom>
        </p:spPr>
      </p:pic>
      <p:pic>
        <p:nvPicPr>
          <p:cNvPr id="6" name="Picture 5" descr="A red and blue balloons&#10;&#10;Description automatically generated">
            <a:extLst>
              <a:ext uri="{FF2B5EF4-FFF2-40B4-BE49-F238E27FC236}">
                <a16:creationId xmlns:a16="http://schemas.microsoft.com/office/drawing/2014/main" id="{95DE5391-8A37-347F-8556-4006D8C25F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2560" y="2047164"/>
            <a:ext cx="2585555" cy="3036248"/>
          </a:xfrm>
          <a:prstGeom prst="rect">
            <a:avLst/>
          </a:prstGeom>
        </p:spPr>
      </p:pic>
      <p:pic>
        <p:nvPicPr>
          <p:cNvPr id="7" name="Picture 6" descr="A red and blue balloons&#10;&#10;Description automatically generated">
            <a:extLst>
              <a:ext uri="{FF2B5EF4-FFF2-40B4-BE49-F238E27FC236}">
                <a16:creationId xmlns:a16="http://schemas.microsoft.com/office/drawing/2014/main" id="{FF73FCC6-174B-01D0-CAE5-6D61F1C576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293886" y="2172269"/>
            <a:ext cx="2585555" cy="303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23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7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6B728F-82D6-E612-CE1C-C7675462C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989" y="610737"/>
            <a:ext cx="8594021" cy="563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98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Chwaraewch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</a:t>
            </a:r>
            <a:r>
              <a:rPr lang="en-US" sz="5700" b="0" i="0" u="none" strike="noStrike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ê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2" name="Picture 1" descr="Party Hat">
            <a:extLst>
              <a:ext uri="{FF2B5EF4-FFF2-40B4-BE49-F238E27FC236}">
                <a16:creationId xmlns:a16="http://schemas.microsoft.com/office/drawing/2014/main" id="{340170E8-C791-E1A3-8FFE-D1AD8B3375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90" y="662609"/>
            <a:ext cx="971596" cy="1144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Party Hat">
            <a:extLst>
              <a:ext uri="{FF2B5EF4-FFF2-40B4-BE49-F238E27FC236}">
                <a16:creationId xmlns:a16="http://schemas.microsoft.com/office/drawing/2014/main" id="{3F45D7FB-3BF8-321F-9BAF-ACED42E50A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7163" y="4893523"/>
            <a:ext cx="971596" cy="1144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1">
            <a:hlinkClick r:id="" action="ppaction://media"/>
            <a:extLst>
              <a:ext uri="{FF2B5EF4-FFF2-40B4-BE49-F238E27FC236}">
                <a16:creationId xmlns:a16="http://schemas.microsoft.com/office/drawing/2014/main" id="{744AB525-6B0D-5E1B-EB53-CF90A06477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087" y="-19878"/>
            <a:ext cx="812800" cy="812800"/>
          </a:xfrm>
          <a:prstGeom prst="rect">
            <a:avLst/>
          </a:prstGeom>
        </p:spPr>
      </p:pic>
      <p:pic>
        <p:nvPicPr>
          <p:cNvPr id="12" name="Picture 11" descr="Strawberry Ice Cream Cone with Sprinkles">
            <a:extLst>
              <a:ext uri="{FF2B5EF4-FFF2-40B4-BE49-F238E27FC236}">
                <a16:creationId xmlns:a16="http://schemas.microsoft.com/office/drawing/2014/main" id="{1C6E28CF-A7C3-61E4-6DD0-E2B96942C52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914" y="2178609"/>
            <a:ext cx="2394676" cy="29253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1BB1EA-BCE3-341A-A0F0-4A9CC16AE507}"/>
              </a:ext>
            </a:extLst>
          </p:cNvPr>
          <p:cNvSpPr txBox="1"/>
          <p:nvPr/>
        </p:nvSpPr>
        <p:spPr>
          <a:xfrm>
            <a:off x="821635" y="522589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Beth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94CF82-BA31-655A-F8A3-67C4282565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4505" y="1964477"/>
            <a:ext cx="2394676" cy="322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80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6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Chwaraewch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</a:t>
            </a:r>
            <a:r>
              <a:rPr lang="en-US" sz="5700" b="0" i="0" u="none" strike="noStrike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ê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2" name="Picture 1" descr="Party Hat">
            <a:extLst>
              <a:ext uri="{FF2B5EF4-FFF2-40B4-BE49-F238E27FC236}">
                <a16:creationId xmlns:a16="http://schemas.microsoft.com/office/drawing/2014/main" id="{340170E8-C791-E1A3-8FFE-D1AD8B3375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90" y="662609"/>
            <a:ext cx="971596" cy="1144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Party Hat">
            <a:extLst>
              <a:ext uri="{FF2B5EF4-FFF2-40B4-BE49-F238E27FC236}">
                <a16:creationId xmlns:a16="http://schemas.microsoft.com/office/drawing/2014/main" id="{3F45D7FB-3BF8-321F-9BAF-ACED42E50A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7163" y="4893523"/>
            <a:ext cx="971596" cy="1144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2">
            <a:hlinkClick r:id="" action="ppaction://media"/>
            <a:extLst>
              <a:ext uri="{FF2B5EF4-FFF2-40B4-BE49-F238E27FC236}">
                <a16:creationId xmlns:a16="http://schemas.microsoft.com/office/drawing/2014/main" id="{6C621EBF-40D1-0148-965F-41FF689C74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50" y="4763"/>
            <a:ext cx="812800" cy="812800"/>
          </a:xfrm>
          <a:prstGeom prst="rect">
            <a:avLst/>
          </a:prstGeom>
        </p:spPr>
      </p:pic>
      <p:pic>
        <p:nvPicPr>
          <p:cNvPr id="8" name="Picture 7" descr="Blue Balloon">
            <a:extLst>
              <a:ext uri="{FF2B5EF4-FFF2-40B4-BE49-F238E27FC236}">
                <a16:creationId xmlns:a16="http://schemas.microsoft.com/office/drawing/2014/main" id="{7E9E2950-E32E-DCAD-AA46-95B16EB1DD8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486" y="2152000"/>
            <a:ext cx="2839765" cy="320904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70E48BE-EA5C-96BC-E657-15507CCF1028}"/>
              </a:ext>
            </a:extLst>
          </p:cNvPr>
          <p:cNvSpPr txBox="1"/>
          <p:nvPr/>
        </p:nvSpPr>
        <p:spPr>
          <a:xfrm>
            <a:off x="632834" y="516570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Beth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4E6B9B-B3D1-BDD7-70E7-7B48B60735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53129" y="1807472"/>
            <a:ext cx="2460639" cy="331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3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Chwaraewch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</a:t>
            </a:r>
            <a:r>
              <a:rPr lang="en-US" sz="5700" b="0" i="0" u="none" strike="noStrike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ê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2" name="Picture 1" descr="Party Hat">
            <a:extLst>
              <a:ext uri="{FF2B5EF4-FFF2-40B4-BE49-F238E27FC236}">
                <a16:creationId xmlns:a16="http://schemas.microsoft.com/office/drawing/2014/main" id="{340170E8-C791-E1A3-8FFE-D1AD8B3375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90" y="662609"/>
            <a:ext cx="971596" cy="1144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Party Hat">
            <a:extLst>
              <a:ext uri="{FF2B5EF4-FFF2-40B4-BE49-F238E27FC236}">
                <a16:creationId xmlns:a16="http://schemas.microsoft.com/office/drawing/2014/main" id="{3F45D7FB-3BF8-321F-9BAF-ACED42E50A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7163" y="4893523"/>
            <a:ext cx="971596" cy="1144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3">
            <a:hlinkClick r:id="" action="ppaction://media"/>
            <a:extLst>
              <a:ext uri="{FF2B5EF4-FFF2-40B4-BE49-F238E27FC236}">
                <a16:creationId xmlns:a16="http://schemas.microsoft.com/office/drawing/2014/main" id="{E8452FBF-96EE-AB0A-8804-EFACFEB3AF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38" y="4763"/>
            <a:ext cx="812800" cy="812800"/>
          </a:xfrm>
          <a:prstGeom prst="rect">
            <a:avLst/>
          </a:prstGeom>
        </p:spPr>
      </p:pic>
      <p:pic>
        <p:nvPicPr>
          <p:cNvPr id="8" name="Picture 7" descr="Pepperoni Pizza Slice">
            <a:extLst>
              <a:ext uri="{FF2B5EF4-FFF2-40B4-BE49-F238E27FC236}">
                <a16:creationId xmlns:a16="http://schemas.microsoft.com/office/drawing/2014/main" id="{6ACF60A9-D0A5-FEF1-8D22-D8A0D7048D4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827" y="2075544"/>
            <a:ext cx="4047778" cy="307526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BB3C068-B5BF-9798-368A-C6EAAE33E9A3}"/>
              </a:ext>
            </a:extLst>
          </p:cNvPr>
          <p:cNvSpPr txBox="1"/>
          <p:nvPr/>
        </p:nvSpPr>
        <p:spPr>
          <a:xfrm>
            <a:off x="632834" y="516570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Beth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74DA49-F7F0-AD05-5155-110FA900D8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1459" y="1822062"/>
            <a:ext cx="254594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3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Patrymau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1561947"/>
            <a:ext cx="105354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					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Rydw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i’n</a:t>
            </a:r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  <a:p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					Rwyt ti’n</a:t>
            </a:r>
            <a:endParaRPr lang="en-US" sz="1700" dirty="0">
              <a:solidFill>
                <a:srgbClr val="00B050"/>
              </a:solidFill>
              <a:latin typeface="Comic Sans MS" panose="030F0902030302020204" pitchFamily="66" charset="0"/>
            </a:endParaRPr>
          </a:p>
          <a:p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					Mae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e’n</a:t>
            </a:r>
            <a:endParaRPr lang="en-US" sz="4300" dirty="0">
              <a:solidFill>
                <a:srgbClr val="FFC000"/>
              </a:solidFill>
              <a:latin typeface="Comic Sans MS" panose="030F0902030302020204" pitchFamily="66" charset="0"/>
            </a:endParaRPr>
          </a:p>
          <a:p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					Mae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hi’n</a:t>
            </a:r>
            <a:endParaRPr lang="en-US" sz="4300" dirty="0">
              <a:solidFill>
                <a:srgbClr val="FF2F92"/>
              </a:solidFill>
              <a:latin typeface="Comic Sans MS" panose="030F0902030302020204" pitchFamily="66" charset="0"/>
            </a:endParaRPr>
          </a:p>
          <a:p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					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Rydyn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ni’n</a:t>
            </a:r>
            <a:endParaRPr lang="en-US" sz="4300" dirty="0">
              <a:solidFill>
                <a:srgbClr val="9437FF"/>
              </a:solidFill>
              <a:latin typeface="Comic Sans MS" panose="030F0902030302020204" pitchFamily="66" charset="0"/>
            </a:endParaRPr>
          </a:p>
          <a:p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					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Rydych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chi’n</a:t>
            </a:r>
            <a:endParaRPr lang="en-US" sz="1700" dirty="0">
              <a:solidFill>
                <a:srgbClr val="009193"/>
              </a:solidFill>
              <a:latin typeface="Comic Sans MS" panose="030F0902030302020204" pitchFamily="66" charset="0"/>
            </a:endParaRPr>
          </a:p>
          <a:p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					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Maen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nhw’n</a:t>
            </a:r>
            <a:endParaRPr lang="en-US" sz="4300" dirty="0">
              <a:solidFill>
                <a:srgbClr val="FF7B1E"/>
              </a:solidFill>
              <a:latin typeface="Comic Sans MS" panose="030F0902030302020204" pitchFamily="66" charset="0"/>
            </a:endParaRPr>
          </a:p>
          <a:p>
            <a:pPr algn="ctr"/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58A82B-F82C-B111-D8F8-A2CFD7DAED82}"/>
              </a:ext>
            </a:extLst>
          </p:cNvPr>
          <p:cNvSpPr txBox="1"/>
          <p:nvPr/>
        </p:nvSpPr>
        <p:spPr>
          <a:xfrm>
            <a:off x="3307976" y="1632105"/>
            <a:ext cx="88750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fi</a:t>
            </a:r>
            <a:endParaRPr lang="en-US" sz="43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A740F-D8C8-951F-B542-6023470A3AE9}"/>
              </a:ext>
            </a:extLst>
          </p:cNvPr>
          <p:cNvSpPr txBox="1"/>
          <p:nvPr/>
        </p:nvSpPr>
        <p:spPr>
          <a:xfrm>
            <a:off x="3307976" y="2248859"/>
            <a:ext cx="88750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ti</a:t>
            </a:r>
            <a:endParaRPr lang="en-US" sz="4300" dirty="0">
              <a:solidFill>
                <a:srgbClr val="00B05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4FDB2B-9542-B7CE-57DC-630728E9EFB4}"/>
              </a:ext>
            </a:extLst>
          </p:cNvPr>
          <p:cNvSpPr txBox="1"/>
          <p:nvPr/>
        </p:nvSpPr>
        <p:spPr>
          <a:xfrm>
            <a:off x="3307976" y="2908469"/>
            <a:ext cx="88750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fe</a:t>
            </a:r>
            <a:endParaRPr lang="en-US" sz="4300" dirty="0">
              <a:solidFill>
                <a:srgbClr val="FFC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D413BC-20D8-1DBF-6741-FB6B9001414C}"/>
              </a:ext>
            </a:extLst>
          </p:cNvPr>
          <p:cNvSpPr txBox="1"/>
          <p:nvPr/>
        </p:nvSpPr>
        <p:spPr>
          <a:xfrm>
            <a:off x="3309146" y="3525223"/>
            <a:ext cx="88750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hi</a:t>
            </a:r>
            <a:endParaRPr lang="en-US" sz="4300" dirty="0">
              <a:solidFill>
                <a:srgbClr val="FF2F9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7E63A3-51C1-E0D9-EC75-94344264BD9F}"/>
              </a:ext>
            </a:extLst>
          </p:cNvPr>
          <p:cNvSpPr txBox="1"/>
          <p:nvPr/>
        </p:nvSpPr>
        <p:spPr>
          <a:xfrm>
            <a:off x="3282837" y="4207769"/>
            <a:ext cx="88750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</a:t>
            </a:r>
            <a:endParaRPr lang="en-US" sz="4300" dirty="0">
              <a:solidFill>
                <a:srgbClr val="9437FF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EC3EC0-6396-F825-6CA3-4449BAE98235}"/>
              </a:ext>
            </a:extLst>
          </p:cNvPr>
          <p:cNvSpPr txBox="1"/>
          <p:nvPr/>
        </p:nvSpPr>
        <p:spPr>
          <a:xfrm>
            <a:off x="3256528" y="4890315"/>
            <a:ext cx="120789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chi</a:t>
            </a:r>
            <a:endParaRPr lang="en-US" sz="4300" dirty="0">
              <a:solidFill>
                <a:srgbClr val="009193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28EFD3-E5EF-4672-B977-612AEFAF15AC}"/>
              </a:ext>
            </a:extLst>
          </p:cNvPr>
          <p:cNvSpPr txBox="1"/>
          <p:nvPr/>
        </p:nvSpPr>
        <p:spPr>
          <a:xfrm>
            <a:off x="3256528" y="5507069"/>
            <a:ext cx="151717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</a:t>
            </a:r>
            <a:endParaRPr lang="en-US" sz="4300" dirty="0">
              <a:solidFill>
                <a:srgbClr val="FF7B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14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Patrymau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1561947"/>
            <a:ext cx="105354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Rydw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i’n</a:t>
            </a:r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Rwyt ti’n</a:t>
            </a:r>
            <a:endParaRPr lang="en-US" sz="1700" dirty="0">
              <a:solidFill>
                <a:srgbClr val="00B05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e’n</a:t>
            </a:r>
            <a:endParaRPr lang="en-US" sz="4300" dirty="0">
              <a:solidFill>
                <a:srgbClr val="FFC00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hi’n</a:t>
            </a:r>
            <a:endParaRPr lang="en-US" sz="4300" dirty="0">
              <a:solidFill>
                <a:srgbClr val="FF2F92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Rydyn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ni’n</a:t>
            </a:r>
            <a:endParaRPr lang="en-US" sz="4300" dirty="0">
              <a:solidFill>
                <a:srgbClr val="9437FF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Rydych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chi’n</a:t>
            </a:r>
            <a:endParaRPr lang="en-US" sz="1700" dirty="0">
              <a:solidFill>
                <a:srgbClr val="009193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Maen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nhw’n</a:t>
            </a:r>
            <a:endParaRPr lang="en-US" sz="4300" dirty="0">
              <a:solidFill>
                <a:srgbClr val="FF7B1E"/>
              </a:solidFill>
              <a:latin typeface="Comic Sans MS" panose="030F0902030302020204" pitchFamily="66" charset="0"/>
            </a:endParaRPr>
          </a:p>
          <a:p>
            <a:pPr algn="ctr"/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88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Canwch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gyda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fi!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1561947"/>
            <a:ext cx="105354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Rydw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i’n</a:t>
            </a:r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Rwyt ti’n</a:t>
            </a:r>
            <a:endParaRPr lang="en-US" sz="1700" dirty="0">
              <a:solidFill>
                <a:srgbClr val="00B05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e’n</a:t>
            </a:r>
            <a:endParaRPr lang="en-US" sz="4300" dirty="0">
              <a:solidFill>
                <a:srgbClr val="FFC00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hi’n</a:t>
            </a:r>
            <a:endParaRPr lang="en-US" sz="4300" dirty="0">
              <a:solidFill>
                <a:srgbClr val="FF2F92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Rydyn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ni’n</a:t>
            </a:r>
            <a:endParaRPr lang="en-US" sz="4300" dirty="0">
              <a:solidFill>
                <a:srgbClr val="9437FF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Rydych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chi’n</a:t>
            </a:r>
            <a:endParaRPr lang="en-US" sz="1700" dirty="0">
              <a:solidFill>
                <a:srgbClr val="009193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Maen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nhw’n</a:t>
            </a:r>
            <a:endParaRPr lang="en-US" sz="4300" dirty="0">
              <a:solidFill>
                <a:srgbClr val="FF7B1E"/>
              </a:solidFill>
              <a:latin typeface="Comic Sans MS" panose="030F0902030302020204" pitchFamily="66" charset="0"/>
            </a:endParaRPr>
          </a:p>
          <a:p>
            <a:pPr algn="ctr"/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8" name="Picture 7" descr="A blue and green music notes&#10;&#10;Description automatically generated">
            <a:extLst>
              <a:ext uri="{FF2B5EF4-FFF2-40B4-BE49-F238E27FC236}">
                <a16:creationId xmlns:a16="http://schemas.microsoft.com/office/drawing/2014/main" id="{16E66AE0-BF98-B46F-C4A5-3C91047703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1073" y="779082"/>
            <a:ext cx="1565729" cy="1565729"/>
          </a:xfrm>
          <a:prstGeom prst="rect">
            <a:avLst/>
          </a:prstGeom>
        </p:spPr>
      </p:pic>
      <p:pic>
        <p:nvPicPr>
          <p:cNvPr id="11" name="Picture 10" descr="A blue and green music notes&#10;&#10;Description automatically generated">
            <a:extLst>
              <a:ext uri="{FF2B5EF4-FFF2-40B4-BE49-F238E27FC236}">
                <a16:creationId xmlns:a16="http://schemas.microsoft.com/office/drawing/2014/main" id="{8C231E2E-D953-D16A-1B93-9F91BD1393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357" y="4513188"/>
            <a:ext cx="1565729" cy="1565729"/>
          </a:xfrm>
          <a:prstGeom prst="rect">
            <a:avLst/>
          </a:prstGeom>
        </p:spPr>
      </p:pic>
      <p:pic>
        <p:nvPicPr>
          <p:cNvPr id="12" name="Happy Birthday to You (Instrumental).mp3">
            <a:hlinkClick r:id="" action="ppaction://media"/>
            <a:extLst>
              <a:ext uri="{FF2B5EF4-FFF2-40B4-BE49-F238E27FC236}">
                <a16:creationId xmlns:a16="http://schemas.microsoft.com/office/drawing/2014/main" id="{ED9B9635-7D74-94C7-59F2-9D8B1FA379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5198" y="73590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7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43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669235" y="2174810"/>
            <a:ext cx="10535478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</a:t>
            </a:r>
            <a:r>
              <a:rPr lang="en-US" sz="1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o</a:t>
            </a:r>
            <a:r>
              <a:rPr lang="en-US" sz="157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f</a:t>
            </a:r>
            <a:r>
              <a:rPr lang="en-US" sz="157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f</a:t>
            </a:r>
            <a:r>
              <a:rPr lang="en-US" sz="157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i</a:t>
            </a:r>
            <a:endParaRPr lang="en-US" sz="15700" dirty="0">
              <a:solidFill>
                <a:srgbClr val="FF2F9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99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Patrymau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Hoffi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1561947"/>
            <a:ext cx="105354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Rydw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i’n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hoffi</a:t>
            </a:r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Rwyt ti’n </a:t>
            </a:r>
            <a:r>
              <a:rPr lang="en-US" sz="43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hoffi</a:t>
            </a:r>
            <a:endParaRPr lang="en-US" sz="1700" dirty="0">
              <a:solidFill>
                <a:srgbClr val="00B05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e’n</a:t>
            </a:r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hoffi</a:t>
            </a:r>
            <a:endParaRPr lang="en-US" sz="4300" dirty="0">
              <a:solidFill>
                <a:srgbClr val="FFC00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hi’n</a:t>
            </a:r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hoffi</a:t>
            </a:r>
            <a:endParaRPr lang="en-US" sz="4300" dirty="0">
              <a:solidFill>
                <a:srgbClr val="FF2F92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Rydyn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ni’n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hoffi</a:t>
            </a:r>
            <a:endParaRPr lang="en-US" sz="4300" dirty="0">
              <a:solidFill>
                <a:srgbClr val="9437FF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Rydych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chi’n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hoffi</a:t>
            </a:r>
            <a:endParaRPr lang="en-US" sz="1700" dirty="0">
              <a:solidFill>
                <a:srgbClr val="009193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Maen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nhw’n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hoffi</a:t>
            </a:r>
            <a:endParaRPr lang="en-US" sz="4300" dirty="0">
              <a:solidFill>
                <a:srgbClr val="FF7B1E"/>
              </a:solidFill>
              <a:latin typeface="Comic Sans MS" panose="030F0902030302020204" pitchFamily="66" charset="0"/>
            </a:endParaRPr>
          </a:p>
          <a:p>
            <a:pPr algn="ctr"/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615F21-EAB3-3566-B94E-31E34C922BA2}"/>
              </a:ext>
            </a:extLst>
          </p:cNvPr>
          <p:cNvSpPr txBox="1"/>
          <p:nvPr/>
        </p:nvSpPr>
        <p:spPr>
          <a:xfrm>
            <a:off x="6458857" y="1561947"/>
            <a:ext cx="1465943" cy="716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0B051A-87E6-E6E8-5A68-02E19B585098}"/>
              </a:ext>
            </a:extLst>
          </p:cNvPr>
          <p:cNvSpPr txBox="1"/>
          <p:nvPr/>
        </p:nvSpPr>
        <p:spPr>
          <a:xfrm>
            <a:off x="6625772" y="2294714"/>
            <a:ext cx="1465943" cy="716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BFB539-79C7-8ACC-CDB8-2E684D492CE7}"/>
              </a:ext>
            </a:extLst>
          </p:cNvPr>
          <p:cNvSpPr txBox="1"/>
          <p:nvPr/>
        </p:nvSpPr>
        <p:spPr>
          <a:xfrm>
            <a:off x="6458856" y="2856478"/>
            <a:ext cx="1465943" cy="716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37BC397-9114-7B97-6428-234537BDDCBB}"/>
              </a:ext>
            </a:extLst>
          </p:cNvPr>
          <p:cNvSpPr txBox="1"/>
          <p:nvPr/>
        </p:nvSpPr>
        <p:spPr>
          <a:xfrm>
            <a:off x="6458855" y="3488093"/>
            <a:ext cx="1465943" cy="716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D1DBF0-5DC9-2AAD-13D2-CEFADAA8F5C6}"/>
              </a:ext>
            </a:extLst>
          </p:cNvPr>
          <p:cNvSpPr txBox="1"/>
          <p:nvPr/>
        </p:nvSpPr>
        <p:spPr>
          <a:xfrm>
            <a:off x="6625772" y="4119708"/>
            <a:ext cx="1465943" cy="716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2BB877-C9C5-C503-6804-E4E720FE211B}"/>
              </a:ext>
            </a:extLst>
          </p:cNvPr>
          <p:cNvSpPr txBox="1"/>
          <p:nvPr/>
        </p:nvSpPr>
        <p:spPr>
          <a:xfrm>
            <a:off x="7043215" y="4783338"/>
            <a:ext cx="1465943" cy="716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284DA74-BF3E-F97B-6B1A-505B6D53C6E8}"/>
              </a:ext>
            </a:extLst>
          </p:cNvPr>
          <p:cNvSpPr txBox="1"/>
          <p:nvPr/>
        </p:nvSpPr>
        <p:spPr>
          <a:xfrm>
            <a:off x="6789531" y="5468324"/>
            <a:ext cx="1465943" cy="716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12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Patrymau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Hoffi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1561947"/>
            <a:ext cx="105354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Rydw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i’n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Rwyt ti’n </a:t>
            </a:r>
            <a:r>
              <a:rPr lang="en-US" sz="43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…</a:t>
            </a:r>
            <a:endParaRPr lang="en-US" sz="1700" dirty="0">
              <a:solidFill>
                <a:srgbClr val="00B05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e’n</a:t>
            </a:r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hi’n</a:t>
            </a:r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Rydyn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ni’n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Rydych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chi’n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…</a:t>
            </a:r>
            <a:endParaRPr lang="en-US" sz="1700" dirty="0">
              <a:solidFill>
                <a:srgbClr val="009193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Maen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nhw’n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1" descr="Chocolate Birthday Cake">
            <a:extLst>
              <a:ext uri="{FF2B5EF4-FFF2-40B4-BE49-F238E27FC236}">
                <a16:creationId xmlns:a16="http://schemas.microsoft.com/office/drawing/2014/main" id="{8B5AB6A9-5A20-6371-8A9F-09E82D12F7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915" y="2294714"/>
            <a:ext cx="2148341" cy="2265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99F254-B751-12DE-98C6-4944F3FB56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9433" y="1776319"/>
            <a:ext cx="2451652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91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Patrymau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Hoffi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1561947"/>
            <a:ext cx="105354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Rydw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i’n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Rwyt ti’n </a:t>
            </a:r>
            <a:r>
              <a:rPr lang="en-US" sz="43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…</a:t>
            </a:r>
            <a:endParaRPr lang="en-US" sz="1700" dirty="0">
              <a:solidFill>
                <a:srgbClr val="00B05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e’n</a:t>
            </a:r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hi’n</a:t>
            </a:r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Rydyn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ni’n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Rydych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chi’n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…</a:t>
            </a:r>
            <a:endParaRPr lang="en-US" sz="1700" dirty="0">
              <a:solidFill>
                <a:srgbClr val="009193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Maen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nhw’n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547A42-0BA9-D9A6-910E-DAEBB234068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33" y="2294714"/>
            <a:ext cx="2560034" cy="230181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0641916-E5E5-ED13-59F5-EDC5174D87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0685" y="1839617"/>
            <a:ext cx="254594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36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Patrymau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Hoffi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86C4F4-DD4F-7AE3-8A95-11D245ADA976}"/>
              </a:ext>
            </a:extLst>
          </p:cNvPr>
          <p:cNvSpPr txBox="1"/>
          <p:nvPr/>
        </p:nvSpPr>
        <p:spPr>
          <a:xfrm>
            <a:off x="821635" y="1561947"/>
            <a:ext cx="105354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Rydw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i’n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Rwyt ti’n </a:t>
            </a:r>
            <a:r>
              <a:rPr lang="en-US" sz="43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B050"/>
                </a:solidFill>
                <a:latin typeface="Comic Sans MS" panose="030F0902030302020204" pitchFamily="66" charset="0"/>
              </a:rPr>
              <a:t>…</a:t>
            </a:r>
            <a:endParaRPr lang="en-US" sz="1700" dirty="0">
              <a:solidFill>
                <a:srgbClr val="00B05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e’n</a:t>
            </a:r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C000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Mae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hi’n</a:t>
            </a:r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2F92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Rydyn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ni’n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9437FF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Rydych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chi’n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009193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009193"/>
                </a:solidFill>
                <a:latin typeface="Comic Sans MS" panose="030F0902030302020204" pitchFamily="66" charset="0"/>
              </a:rPr>
              <a:t>…</a:t>
            </a:r>
            <a:endParaRPr lang="en-US" sz="1700" dirty="0">
              <a:solidFill>
                <a:srgbClr val="009193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Maen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nhw’n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solidFill>
                  <a:srgbClr val="FF7B1E"/>
                </a:solidFill>
                <a:latin typeface="Comic Sans MS" panose="030F0902030302020204" pitchFamily="66" charset="0"/>
              </a:rPr>
              <a:t>hoffi</a:t>
            </a:r>
            <a:r>
              <a:rPr lang="en-US" sz="4300" dirty="0">
                <a:solidFill>
                  <a:srgbClr val="FF7B1E"/>
                </a:solidFill>
                <a:latin typeface="Comic Sans MS" panose="030F0902030302020204" pitchFamily="66" charset="0"/>
              </a:rPr>
              <a:t>…</a:t>
            </a:r>
          </a:p>
          <a:p>
            <a:pPr algn="ctr"/>
            <a:endParaRPr lang="en-US" sz="4300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1" descr="Party Hat">
            <a:extLst>
              <a:ext uri="{FF2B5EF4-FFF2-40B4-BE49-F238E27FC236}">
                <a16:creationId xmlns:a16="http://schemas.microsoft.com/office/drawing/2014/main" id="{340170E8-C791-E1A3-8FFE-D1AD8B3375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747" y="2270327"/>
            <a:ext cx="1891742" cy="2229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C7633F-A4F5-31B3-61EF-2E53E912A4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6201" y="1839617"/>
            <a:ext cx="2560034" cy="3447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89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Pasiwch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y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Parsel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pic>
        <p:nvPicPr>
          <p:cNvPr id="5122" name="Picture 2" descr="FREE Red Gift Box Clipart ( Royalty-free) | Pearly Arts">
            <a:extLst>
              <a:ext uri="{FF2B5EF4-FFF2-40B4-BE49-F238E27FC236}">
                <a16:creationId xmlns:a16="http://schemas.microsoft.com/office/drawing/2014/main" id="{980C6AA0-7BB1-7586-AE28-95C6B2E781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"/>
          <a:stretch/>
        </p:blipFill>
        <p:spPr bwMode="auto">
          <a:xfrm>
            <a:off x="970450" y="798286"/>
            <a:ext cx="1340949" cy="126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Red Gift Box Clipart ( Royalty-free) | Pearly Arts">
            <a:extLst>
              <a:ext uri="{FF2B5EF4-FFF2-40B4-BE49-F238E27FC236}">
                <a16:creationId xmlns:a16="http://schemas.microsoft.com/office/drawing/2014/main" id="{22278436-ABEE-FFC4-5BD7-823E2CDCA1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"/>
          <a:stretch/>
        </p:blipFill>
        <p:spPr bwMode="auto">
          <a:xfrm>
            <a:off x="9880601" y="798285"/>
            <a:ext cx="1340949" cy="126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E2BA4D-2CBF-AE3D-411A-38C3FB91E3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9645" y="2068285"/>
            <a:ext cx="6179457" cy="253241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CAF20B9-720B-011B-81B7-1E0886423ACA}"/>
              </a:ext>
            </a:extLst>
          </p:cNvPr>
          <p:cNvSpPr txBox="1"/>
          <p:nvPr/>
        </p:nvSpPr>
        <p:spPr>
          <a:xfrm>
            <a:off x="2311399" y="4818743"/>
            <a:ext cx="768894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latin typeface="Comic Sans MS" panose="030F0902030302020204" pitchFamily="66" charset="0"/>
              </a:rPr>
              <a:t>Rydw</a:t>
            </a:r>
            <a:r>
              <a:rPr lang="en-US" sz="4300" dirty="0"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latin typeface="Comic Sans MS" panose="030F0902030302020204" pitchFamily="66" charset="0"/>
              </a:rPr>
              <a:t>i’n</a:t>
            </a:r>
            <a:r>
              <a:rPr lang="en-US" sz="4300" dirty="0"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latin typeface="Comic Sans MS" panose="030F0902030302020204" pitchFamily="66" charset="0"/>
              </a:rPr>
              <a:t>hoffi</a:t>
            </a:r>
            <a:r>
              <a:rPr lang="en-US" sz="4300" dirty="0"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latin typeface="Comic Sans MS" panose="030F0902030302020204" pitchFamily="66" charset="0"/>
              </a:rPr>
              <a:t>sglodion</a:t>
            </a:r>
            <a:r>
              <a:rPr lang="en-US" sz="4300" dirty="0">
                <a:latin typeface="Comic Sans MS" panose="030F09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200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1635" y="66260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Pasiwch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y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Parsel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pic>
        <p:nvPicPr>
          <p:cNvPr id="5122" name="Picture 2" descr="FREE Red Gift Box Clipart ( Royalty-free) | Pearly Arts">
            <a:extLst>
              <a:ext uri="{FF2B5EF4-FFF2-40B4-BE49-F238E27FC236}">
                <a16:creationId xmlns:a16="http://schemas.microsoft.com/office/drawing/2014/main" id="{980C6AA0-7BB1-7586-AE28-95C6B2E781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"/>
          <a:stretch/>
        </p:blipFill>
        <p:spPr bwMode="auto">
          <a:xfrm>
            <a:off x="970450" y="798286"/>
            <a:ext cx="1340949" cy="126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Red Gift Box Clipart ( Royalty-free) | Pearly Arts">
            <a:extLst>
              <a:ext uri="{FF2B5EF4-FFF2-40B4-BE49-F238E27FC236}">
                <a16:creationId xmlns:a16="http://schemas.microsoft.com/office/drawing/2014/main" id="{22278436-ABEE-FFC4-5BD7-823E2CDCA1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"/>
          <a:stretch/>
        </p:blipFill>
        <p:spPr bwMode="auto">
          <a:xfrm>
            <a:off x="9880601" y="798285"/>
            <a:ext cx="1340949" cy="126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CAF20B9-720B-011B-81B7-1E0886423ACA}"/>
              </a:ext>
            </a:extLst>
          </p:cNvPr>
          <p:cNvSpPr txBox="1"/>
          <p:nvPr/>
        </p:nvSpPr>
        <p:spPr>
          <a:xfrm>
            <a:off x="2311399" y="4818743"/>
            <a:ext cx="768894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>
                <a:latin typeface="Comic Sans MS" panose="030F0902030302020204" pitchFamily="66" charset="0"/>
              </a:rPr>
              <a:t>Rwyt ti’n </a:t>
            </a:r>
            <a:r>
              <a:rPr lang="en-US" sz="4300" dirty="0" err="1">
                <a:latin typeface="Comic Sans MS" panose="030F0902030302020204" pitchFamily="66" charset="0"/>
              </a:rPr>
              <a:t>hoffi</a:t>
            </a:r>
            <a:r>
              <a:rPr lang="en-US" sz="4300" dirty="0">
                <a:latin typeface="Comic Sans MS" panose="030F0902030302020204" pitchFamily="66" charset="0"/>
              </a:rPr>
              <a:t> </a:t>
            </a:r>
            <a:r>
              <a:rPr lang="en-US" sz="4300" dirty="0" err="1">
                <a:latin typeface="Comic Sans MS" panose="030F0902030302020204" pitchFamily="66" charset="0"/>
              </a:rPr>
              <a:t>pitsa</a:t>
            </a:r>
            <a:r>
              <a:rPr lang="en-US" sz="4300" dirty="0">
                <a:latin typeface="Comic Sans MS" panose="030F0902030302020204" pitchFamily="66" charset="0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FF9064-E417-6810-797E-022CB58F43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1819" y="1841795"/>
            <a:ext cx="6328361" cy="260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1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8CDD74-5193-0968-0E89-FB9DA04D646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2532" y="1538364"/>
            <a:ext cx="2829675" cy="352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1B00ED3-03FE-4AC5-9B2E-64026744F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1139" y="811772"/>
            <a:ext cx="7980984" cy="523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6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8261" y="1590657"/>
            <a:ext cx="1053547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Beth </a:t>
            </a:r>
            <a:r>
              <a:rPr lang="en-US" sz="105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wyt</a:t>
            </a:r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 ti’n </a:t>
            </a:r>
            <a:r>
              <a:rPr lang="en-US" sz="105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hoffi</a:t>
            </a:r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7837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28261" y="744496"/>
            <a:ext cx="105354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solidFill>
                  <a:srgbClr val="FF0000"/>
                </a:solidFill>
                <a:latin typeface="Comic Sans MS" panose="030F0902030302020204" pitchFamily="66" charset="0"/>
              </a:rPr>
              <a:t>Sut </a:t>
            </a:r>
            <a:r>
              <a:rPr lang="en-US" sz="72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ydych</a:t>
            </a:r>
            <a:r>
              <a:rPr lang="en-US" sz="72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72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chi'n</a:t>
            </a:r>
            <a:r>
              <a:rPr lang="en-US" sz="72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72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teimlo</a:t>
            </a:r>
            <a:r>
              <a:rPr lang="en-US" sz="72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72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gyda</a:t>
            </a:r>
            <a:r>
              <a:rPr lang="en-US" sz="72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72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phatrymau'r</a:t>
            </a:r>
            <a:r>
              <a:rPr lang="en-US" sz="72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72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hoffi</a:t>
            </a:r>
            <a:r>
              <a:rPr lang="en-US" sz="7200" dirty="0">
                <a:solidFill>
                  <a:srgbClr val="FF0000"/>
                </a:solidFill>
                <a:latin typeface="Comic Sans MS" panose="030F0902030302020204" pitchFamily="66" charset="0"/>
              </a:rPr>
              <a:t>?</a:t>
            </a:r>
          </a:p>
        </p:txBody>
      </p:sp>
      <p:pic>
        <p:nvPicPr>
          <p:cNvPr id="1026" name="Picture 2" descr="Animated illustration of good sign | UGOKAWA">
            <a:extLst>
              <a:ext uri="{FF2B5EF4-FFF2-40B4-BE49-F238E27FC236}">
                <a16:creationId xmlns:a16="http://schemas.microsoft.com/office/drawing/2014/main" id="{6A812BE1-D0EF-BE8F-0375-B4B7F4F85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4236" y="3330054"/>
            <a:ext cx="2449773" cy="2449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imated illustration of bad sign | UGOKAWA">
            <a:extLst>
              <a:ext uri="{FF2B5EF4-FFF2-40B4-BE49-F238E27FC236}">
                <a16:creationId xmlns:a16="http://schemas.microsoft.com/office/drawing/2014/main" id="{C71921C3-B8BF-FE5D-A1D0-EC7163931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810" y="3429000"/>
            <a:ext cx="2350827" cy="235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11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94EFA-E7CB-0877-1B71-D568DE86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F7AE0-8A58-371E-2F0B-051195618CF2}"/>
              </a:ext>
            </a:extLst>
          </p:cNvPr>
          <p:cNvSpPr txBox="1"/>
          <p:nvPr/>
        </p:nvSpPr>
        <p:spPr>
          <a:xfrm>
            <a:off x="835992" y="480419"/>
            <a:ext cx="1053547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Diolch</a:t>
            </a:r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105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Pawb</a:t>
            </a:r>
            <a:r>
              <a:rPr lang="en-US" sz="105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3" name="Picture 2" descr="A group of balloons with ribbons&#10;&#10;Description automatically generated">
            <a:extLst>
              <a:ext uri="{FF2B5EF4-FFF2-40B4-BE49-F238E27FC236}">
                <a16:creationId xmlns:a16="http://schemas.microsoft.com/office/drawing/2014/main" id="{2928D612-DD2A-E6F9-2B25-5C69E9C76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713" y="1878649"/>
            <a:ext cx="6045809" cy="449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1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AC5652-C6CC-BF75-7607-D0E1DEE4DFEB}"/>
              </a:ext>
            </a:extLst>
          </p:cNvPr>
          <p:cNvSpPr txBox="1"/>
          <p:nvPr/>
        </p:nvSpPr>
        <p:spPr>
          <a:xfrm>
            <a:off x="400478" y="283882"/>
            <a:ext cx="604948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Enw: </a:t>
            </a:r>
            <a:r>
              <a:rPr lang="cy-GB" dirty="0">
                <a:latin typeface="Comic Sans MS" panose="030F0902030302020204" pitchFamily="66" charset="0"/>
              </a:rPr>
              <a:t>Victoria Lewis</a:t>
            </a:r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		 </a:t>
            </a:r>
          </a:p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Teitl y wers: </a:t>
            </a:r>
            <a:r>
              <a:rPr lang="cy-GB" dirty="0">
                <a:latin typeface="Comic Sans MS" panose="030F0902030302020204" pitchFamily="66" charset="0"/>
              </a:rPr>
              <a:t>Amser Parti!</a:t>
            </a:r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	 </a:t>
            </a:r>
          </a:p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Nod y wers: </a:t>
            </a:r>
            <a:r>
              <a:rPr lang="cy-GB" dirty="0">
                <a:latin typeface="Comic Sans MS" panose="030F0902030302020204" pitchFamily="66" charset="0"/>
              </a:rPr>
              <a:t>Ddysgu patrymau iaith gyda hoffi.</a:t>
            </a:r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	   </a:t>
            </a:r>
          </a:p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Blwyddyn: </a:t>
            </a:r>
            <a:r>
              <a:rPr lang="cy-GB" dirty="0">
                <a:latin typeface="Comic Sans MS" panose="030F0902030302020204" pitchFamily="66" charset="0"/>
              </a:rPr>
              <a:t>3	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B00A090-9E93-87EA-5CE0-687161288AD3}"/>
              </a:ext>
            </a:extLst>
          </p:cNvPr>
          <p:cNvGraphicFramePr>
            <a:graphicFrameLocks noGrp="1"/>
          </p:cNvGraphicFramePr>
          <p:nvPr/>
        </p:nvGraphicFramePr>
        <p:xfrm>
          <a:off x="6215063" y="267704"/>
          <a:ext cx="5681663" cy="621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81663">
                  <a:extLst>
                    <a:ext uri="{9D8B030D-6E8A-4147-A177-3AD203B41FA5}">
                      <a16:colId xmlns:a16="http://schemas.microsoft.com/office/drawing/2014/main" val="3548676605"/>
                    </a:ext>
                  </a:extLst>
                </a:gridCol>
              </a:tblGrid>
              <a:tr h="3464608">
                <a:tc>
                  <a:txBody>
                    <a:bodyPr/>
                    <a:lstStyle/>
                    <a:p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Gweithgareddau:</a:t>
                      </a:r>
                    </a:p>
                    <a:p>
                      <a:pPr algn="just"/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Gêm Het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– Adolygu’r geiriau mae'r plant wedi dysgu. </a:t>
                      </a:r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Pawb yn gwisgo het gyda llun.  Pan y gerddoriaeth yn stopio, bydd llun yn dangos ar y bwrdd. Mae'n rhaid i bawb eistedd i lawr heblaw am y person gyda'r llun ar ei het.  Maen nhw’n dweud beth sydd ar yr het.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Drilio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– Ganu cân i gofio'r patrymau newydd. </a:t>
                      </a:r>
                      <a:endParaRPr lang="cy-GB" sz="1800" b="0" dirty="0">
                        <a:latin typeface="Comic Sans MS" panose="030F0902030302020204" pitchFamily="66" charset="0"/>
                      </a:endParaRPr>
                    </a:p>
                    <a:p>
                      <a:pPr algn="just"/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Pasiwch y Parsel 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– </a:t>
                      </a:r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Pawb yn eistedd mewn cylch.  Pan cerddoriaeth chwarae, mae pawb yn pasio’r parsel.  Pan cerddoriaeth yn stopio rhaid i'r person sy'n dal y parsel ei agor. Y tu mewn mae cerdyn gyda rhagenw </a:t>
                      </a:r>
                      <a:r>
                        <a:rPr lang="cy-GB" sz="1800" b="0" dirty="0">
                          <a:solidFill>
                            <a:srgbClr val="FF2F92"/>
                          </a:solidFill>
                          <a:latin typeface="Comic Sans MS" panose="030F0902030302020204" pitchFamily="66" charset="0"/>
                        </a:rPr>
                        <a:t>(fi)</a:t>
                      </a:r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 a llun</a:t>
                      </a: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cy-GB" sz="1800" b="0" dirty="0">
                          <a:solidFill>
                            <a:srgbClr val="FF2F92"/>
                          </a:solidFill>
                          <a:latin typeface="Comic Sans MS" panose="030F0902030302020204" pitchFamily="66" charset="0"/>
                        </a:rPr>
                        <a:t>(het)</a:t>
                      </a:r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. Mae’r person yn defnyddio’r rhain i ddweud brawddeg, e.e. </a:t>
                      </a:r>
                      <a:r>
                        <a:rPr lang="cy-GB" sz="1800" b="0" dirty="0">
                          <a:solidFill>
                            <a:srgbClr val="FF2F92"/>
                          </a:solidFill>
                          <a:latin typeface="Comic Sans MS" panose="030F0902030302020204" pitchFamily="66" charset="0"/>
                        </a:rPr>
                        <a:t>Rydw i’n hoffi het</a:t>
                      </a: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708258"/>
                  </a:ext>
                </a:extLst>
              </a:tr>
              <a:tr h="1849224">
                <a:tc>
                  <a:txBody>
                    <a:bodyPr/>
                    <a:lstStyle/>
                    <a:p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Geirfa: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Chwarewch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g</a:t>
                      </a:r>
                      <a:r>
                        <a:rPr lang="en-US" sz="18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ê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Beth ydy hwn/hon?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Canwch gyda fi.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Beth wyt ti’n hoffi?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Sut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ydych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chi'n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teimlo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gyda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phatrymau'r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hoffi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?</a:t>
                      </a:r>
                      <a:endParaRPr lang="cy-GB" sz="1800" b="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6505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C2D2C0C-C104-9AC3-8E39-91EA7C534AAB}"/>
              </a:ext>
            </a:extLst>
          </p:cNvPr>
          <p:cNvGraphicFramePr>
            <a:graphicFrameLocks noGrp="1"/>
          </p:cNvGraphicFramePr>
          <p:nvPr/>
        </p:nvGraphicFramePr>
        <p:xfrm>
          <a:off x="400477" y="1705979"/>
          <a:ext cx="5695524" cy="4766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95524">
                  <a:extLst>
                    <a:ext uri="{9D8B030D-6E8A-4147-A177-3AD203B41FA5}">
                      <a16:colId xmlns:a16="http://schemas.microsoft.com/office/drawing/2014/main" val="1312087885"/>
                    </a:ext>
                  </a:extLst>
                </a:gridCol>
              </a:tblGrid>
              <a:tr h="20797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Ffocws Iaith / Patrymau: </a:t>
                      </a:r>
                      <a:r>
                        <a:rPr lang="cy-GB" sz="1800" b="0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‘Hoffi’</a:t>
                      </a:r>
                    </a:p>
                    <a:p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Rydw i’n hoffi...</a:t>
                      </a:r>
                    </a:p>
                    <a:p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Rwyt ti’n hoffi...</a:t>
                      </a:r>
                    </a:p>
                    <a:p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Mae e’n hoffi...</a:t>
                      </a:r>
                    </a:p>
                    <a:p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Mae hi’n hoffi...</a:t>
                      </a:r>
                    </a:p>
                    <a:p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Rydyn ni’n hoffi...</a:t>
                      </a:r>
                    </a:p>
                    <a:p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Rydych chi’n hoffi...</a:t>
                      </a:r>
                    </a:p>
                    <a:p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Maen nhw’n hoffi ...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3350463"/>
                  </a:ext>
                </a:extLst>
              </a:tr>
              <a:tr h="10814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Gwybodaeth flaenorol: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Mae'r plant wedi dysgu gwahanol enwau a berfau, y byddan nhw'n eu defnyddio gyda phatrymau heddiw.</a:t>
                      </a:r>
                      <a:endParaRPr lang="cy-GB" sz="1800" b="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9136"/>
                  </a:ext>
                </a:extLst>
              </a:tr>
              <a:tr h="129153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Targedau Iaith Personol: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latin typeface="Comic Sans MS" panose="030F0902030302020204" pitchFamily="66" charset="0"/>
                        </a:rPr>
                        <a:t>Siarad yn hyderus a gyda rhuglder.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sz="1600" b="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940501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47ACA59F-C6D2-53CA-1CC2-36F3D84F3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9691" y="4544796"/>
            <a:ext cx="2621832" cy="185600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89348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B7B040-8B67-0259-52CB-C57B7DEFE9EC}"/>
              </a:ext>
            </a:extLst>
          </p:cNvPr>
          <p:cNvSpPr txBox="1"/>
          <p:nvPr/>
        </p:nvSpPr>
        <p:spPr>
          <a:xfrm>
            <a:off x="828261" y="0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Adnoddau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9A6BF-AD29-AAD2-5F86-50CC42E4B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341" y="860315"/>
            <a:ext cx="8155318" cy="5888504"/>
          </a:xfrm>
          <a:prstGeom prst="rect">
            <a:avLst/>
          </a:prstGeom>
          <a:ln w="38100">
            <a:solidFill>
              <a:srgbClr val="FF2600"/>
            </a:solidFill>
          </a:ln>
        </p:spPr>
      </p:pic>
    </p:spTree>
    <p:extLst>
      <p:ext uri="{BB962C8B-B14F-4D97-AF65-F5344CB8AC3E}">
        <p14:creationId xmlns:p14="http://schemas.microsoft.com/office/powerpoint/2010/main" val="10710331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3B448D5-101F-6D17-6ECB-B05020BF643B}"/>
              </a:ext>
            </a:extLst>
          </p:cNvPr>
          <p:cNvSpPr txBox="1"/>
          <p:nvPr/>
        </p:nvSpPr>
        <p:spPr>
          <a:xfrm>
            <a:off x="828261" y="0"/>
            <a:ext cx="105354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Cardiau</a:t>
            </a:r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 am </a:t>
            </a:r>
            <a:r>
              <a:rPr lang="en-US" sz="44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</a:t>
            </a:r>
            <a:r>
              <a:rPr lang="en-US" sz="4400" b="0" i="0" u="none" strike="noStrike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ê</a:t>
            </a:r>
            <a:r>
              <a:rPr lang="en-US" sz="44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 Het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66315-508B-2C6A-4B25-D8C678141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881" y="769441"/>
            <a:ext cx="1905000" cy="5651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2C4BDE6-5686-4A80-F774-A6AF7DE2D3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881" y="769441"/>
            <a:ext cx="1828800" cy="5626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006024-2824-B382-AB31-13C59D6088C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6087"/>
          <a:stretch/>
        </p:blipFill>
        <p:spPr>
          <a:xfrm>
            <a:off x="4108824" y="4939848"/>
            <a:ext cx="1745210" cy="13866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595426-2F1A-1A4E-DFB9-23A768477F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8685" y="3505351"/>
            <a:ext cx="1805488" cy="14344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9414F2-D990-664C-1CB4-1FA83BA498F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92" t="13427" r="1608" b="6776"/>
          <a:stretch/>
        </p:blipFill>
        <p:spPr>
          <a:xfrm>
            <a:off x="4045993" y="879999"/>
            <a:ext cx="7659577" cy="254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558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3C041A-DE68-055E-8170-B545456F37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31" y="812799"/>
            <a:ext cx="3428468" cy="55033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34B9F8-72BD-7582-8434-36B03CB0E2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7399" y="812799"/>
            <a:ext cx="3341310" cy="55033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8BDE5F-F811-A9A8-85CE-72200A22AF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6709" y="812799"/>
            <a:ext cx="3369795" cy="55033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6C8A09-5A0C-B48F-0BF1-0B29BC93228D}"/>
              </a:ext>
            </a:extLst>
          </p:cNvPr>
          <p:cNvSpPr txBox="1"/>
          <p:nvPr/>
        </p:nvSpPr>
        <p:spPr>
          <a:xfrm>
            <a:off x="828261" y="0"/>
            <a:ext cx="1053547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Cardiau</a:t>
            </a:r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 am </a:t>
            </a:r>
            <a:r>
              <a:rPr lang="en-US" sz="4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Pasiwch</a:t>
            </a:r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 y </a:t>
            </a:r>
            <a:r>
              <a:rPr lang="en-US" sz="4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Parsel</a:t>
            </a:r>
            <a:endParaRPr lang="en-US" sz="43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3221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41E092-E945-566D-4EA0-74F227AA7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935" y="755797"/>
            <a:ext cx="3441700" cy="56560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14C3E1-3594-F2D4-8F9B-792301D5E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70762"/>
            <a:ext cx="3441700" cy="562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50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</TotalTime>
  <Words>568</Words>
  <Application>Microsoft Macintosh PowerPoint</Application>
  <PresentationFormat>Widescreen</PresentationFormat>
  <Paragraphs>115</Paragraphs>
  <Slides>26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Lewis</dc:creator>
  <cp:lastModifiedBy>Victoria Lewis</cp:lastModifiedBy>
  <cp:revision>43</cp:revision>
  <dcterms:created xsi:type="dcterms:W3CDTF">2024-10-22T15:35:40Z</dcterms:created>
  <dcterms:modified xsi:type="dcterms:W3CDTF">2024-10-24T20:22:16Z</dcterms:modified>
</cp:coreProperties>
</file>