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59" r:id="rId4"/>
    <p:sldId id="260" r:id="rId5"/>
    <p:sldId id="261" r:id="rId6"/>
    <p:sldId id="262"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93" autoAdjust="0"/>
    <p:restoredTop sz="94660"/>
  </p:normalViewPr>
  <p:slideViewPr>
    <p:cSldViewPr snapToGrid="0">
      <p:cViewPr varScale="1">
        <p:scale>
          <a:sx n="101" d="100"/>
          <a:sy n="101" d="100"/>
        </p:scale>
        <p:origin x="252" y="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140BA8-CE2E-CD8E-75EF-330FB0C1026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A56D605-7EBE-7DD7-0F49-4F031FDF93C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BE7AA25-B862-DD57-851F-3589428565E1}"/>
              </a:ext>
            </a:extLst>
          </p:cNvPr>
          <p:cNvSpPr>
            <a:spLocks noGrp="1"/>
          </p:cNvSpPr>
          <p:nvPr>
            <p:ph type="dt" sz="half" idx="10"/>
          </p:nvPr>
        </p:nvSpPr>
        <p:spPr/>
        <p:txBody>
          <a:bodyPr/>
          <a:lstStyle/>
          <a:p>
            <a:fld id="{8CA26CF6-5CCF-4CD8-B3C6-D3221617586F}" type="datetimeFigureOut">
              <a:rPr lang="en-GB" smtClean="0"/>
              <a:t>02/12/2025</a:t>
            </a:fld>
            <a:endParaRPr lang="en-GB"/>
          </a:p>
        </p:txBody>
      </p:sp>
      <p:sp>
        <p:nvSpPr>
          <p:cNvPr id="5" name="Footer Placeholder 4">
            <a:extLst>
              <a:ext uri="{FF2B5EF4-FFF2-40B4-BE49-F238E27FC236}">
                <a16:creationId xmlns:a16="http://schemas.microsoft.com/office/drawing/2014/main" id="{3972B86A-E5B0-FA79-AF11-9C819D56212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AC9CE1-B9D1-96E2-52DD-432178080B31}"/>
              </a:ext>
            </a:extLst>
          </p:cNvPr>
          <p:cNvSpPr>
            <a:spLocks noGrp="1"/>
          </p:cNvSpPr>
          <p:nvPr>
            <p:ph type="sldNum" sz="quarter" idx="12"/>
          </p:nvPr>
        </p:nvSpPr>
        <p:spPr/>
        <p:txBody>
          <a:bodyPr/>
          <a:lstStyle/>
          <a:p>
            <a:fld id="{00C05D16-5DC0-4FE5-B665-3B637CBF0C2B}" type="slidenum">
              <a:rPr lang="en-GB" smtClean="0"/>
              <a:t>‹#›</a:t>
            </a:fld>
            <a:endParaRPr lang="en-GB"/>
          </a:p>
        </p:txBody>
      </p:sp>
    </p:spTree>
    <p:extLst>
      <p:ext uri="{BB962C8B-B14F-4D97-AF65-F5344CB8AC3E}">
        <p14:creationId xmlns:p14="http://schemas.microsoft.com/office/powerpoint/2010/main" val="34594769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3E179C-7F91-54E4-AD18-E72F825F50B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3E2F365-64D6-9361-A34A-CD2486CC5D4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AA57C05-714A-70E5-0B77-A4503B06DCC0}"/>
              </a:ext>
            </a:extLst>
          </p:cNvPr>
          <p:cNvSpPr>
            <a:spLocks noGrp="1"/>
          </p:cNvSpPr>
          <p:nvPr>
            <p:ph type="dt" sz="half" idx="10"/>
          </p:nvPr>
        </p:nvSpPr>
        <p:spPr/>
        <p:txBody>
          <a:bodyPr/>
          <a:lstStyle/>
          <a:p>
            <a:fld id="{8CA26CF6-5CCF-4CD8-B3C6-D3221617586F}" type="datetimeFigureOut">
              <a:rPr lang="en-GB" smtClean="0"/>
              <a:t>02/12/2025</a:t>
            </a:fld>
            <a:endParaRPr lang="en-GB"/>
          </a:p>
        </p:txBody>
      </p:sp>
      <p:sp>
        <p:nvSpPr>
          <p:cNvPr id="5" name="Footer Placeholder 4">
            <a:extLst>
              <a:ext uri="{FF2B5EF4-FFF2-40B4-BE49-F238E27FC236}">
                <a16:creationId xmlns:a16="http://schemas.microsoft.com/office/drawing/2014/main" id="{77BEF5B8-E50B-D726-CF9D-D0C4E6B967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FC3BC3D-024B-E7ED-7779-F284E74CE4D3}"/>
              </a:ext>
            </a:extLst>
          </p:cNvPr>
          <p:cNvSpPr>
            <a:spLocks noGrp="1"/>
          </p:cNvSpPr>
          <p:nvPr>
            <p:ph type="sldNum" sz="quarter" idx="12"/>
          </p:nvPr>
        </p:nvSpPr>
        <p:spPr/>
        <p:txBody>
          <a:bodyPr/>
          <a:lstStyle/>
          <a:p>
            <a:fld id="{00C05D16-5DC0-4FE5-B665-3B637CBF0C2B}" type="slidenum">
              <a:rPr lang="en-GB" smtClean="0"/>
              <a:t>‹#›</a:t>
            </a:fld>
            <a:endParaRPr lang="en-GB"/>
          </a:p>
        </p:txBody>
      </p:sp>
    </p:spTree>
    <p:extLst>
      <p:ext uri="{BB962C8B-B14F-4D97-AF65-F5344CB8AC3E}">
        <p14:creationId xmlns:p14="http://schemas.microsoft.com/office/powerpoint/2010/main" val="1257744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F66D25-AD7C-1D1A-C238-269B9B50113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69CFFF6-451E-DE4C-E30C-4CC14F1C475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204B98D-6679-B211-BDD9-239D1B5E5485}"/>
              </a:ext>
            </a:extLst>
          </p:cNvPr>
          <p:cNvSpPr>
            <a:spLocks noGrp="1"/>
          </p:cNvSpPr>
          <p:nvPr>
            <p:ph type="dt" sz="half" idx="10"/>
          </p:nvPr>
        </p:nvSpPr>
        <p:spPr/>
        <p:txBody>
          <a:bodyPr/>
          <a:lstStyle/>
          <a:p>
            <a:fld id="{8CA26CF6-5CCF-4CD8-B3C6-D3221617586F}" type="datetimeFigureOut">
              <a:rPr lang="en-GB" smtClean="0"/>
              <a:t>02/12/2025</a:t>
            </a:fld>
            <a:endParaRPr lang="en-GB"/>
          </a:p>
        </p:txBody>
      </p:sp>
      <p:sp>
        <p:nvSpPr>
          <p:cNvPr id="5" name="Footer Placeholder 4">
            <a:extLst>
              <a:ext uri="{FF2B5EF4-FFF2-40B4-BE49-F238E27FC236}">
                <a16:creationId xmlns:a16="http://schemas.microsoft.com/office/drawing/2014/main" id="{0A73F2DF-9CAA-2BD7-83C7-CF396E1A36C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DE2D94B-7FB5-B63F-DD28-4AD78D6BE15C}"/>
              </a:ext>
            </a:extLst>
          </p:cNvPr>
          <p:cNvSpPr>
            <a:spLocks noGrp="1"/>
          </p:cNvSpPr>
          <p:nvPr>
            <p:ph type="sldNum" sz="quarter" idx="12"/>
          </p:nvPr>
        </p:nvSpPr>
        <p:spPr/>
        <p:txBody>
          <a:bodyPr/>
          <a:lstStyle/>
          <a:p>
            <a:fld id="{00C05D16-5DC0-4FE5-B665-3B637CBF0C2B}" type="slidenum">
              <a:rPr lang="en-GB" smtClean="0"/>
              <a:t>‹#›</a:t>
            </a:fld>
            <a:endParaRPr lang="en-GB"/>
          </a:p>
        </p:txBody>
      </p:sp>
    </p:spTree>
    <p:extLst>
      <p:ext uri="{BB962C8B-B14F-4D97-AF65-F5344CB8AC3E}">
        <p14:creationId xmlns:p14="http://schemas.microsoft.com/office/powerpoint/2010/main" val="9867828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B48DCC-D329-34AA-CF62-3DF038F2788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7915B19-5256-369A-6F5C-0546A69A1C8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CAD70EA-9598-629F-B818-27E95EE4160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F4A8FCA-DD24-CFCE-48C5-A518AFDC437E}"/>
              </a:ext>
            </a:extLst>
          </p:cNvPr>
          <p:cNvSpPr>
            <a:spLocks noGrp="1"/>
          </p:cNvSpPr>
          <p:nvPr>
            <p:ph type="dt" sz="half" idx="10"/>
          </p:nvPr>
        </p:nvSpPr>
        <p:spPr/>
        <p:txBody>
          <a:bodyPr/>
          <a:lstStyle/>
          <a:p>
            <a:fld id="{8CA26CF6-5CCF-4CD8-B3C6-D3221617586F}" type="datetimeFigureOut">
              <a:rPr lang="en-GB" smtClean="0"/>
              <a:t>02/12/2025</a:t>
            </a:fld>
            <a:endParaRPr lang="en-GB"/>
          </a:p>
        </p:txBody>
      </p:sp>
      <p:sp>
        <p:nvSpPr>
          <p:cNvPr id="6" name="Footer Placeholder 5">
            <a:extLst>
              <a:ext uri="{FF2B5EF4-FFF2-40B4-BE49-F238E27FC236}">
                <a16:creationId xmlns:a16="http://schemas.microsoft.com/office/drawing/2014/main" id="{58DAF810-D873-23B9-3D2E-CA15DCBD59C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2DD3D26-1949-B748-BE15-7BF813596993}"/>
              </a:ext>
            </a:extLst>
          </p:cNvPr>
          <p:cNvSpPr>
            <a:spLocks noGrp="1"/>
          </p:cNvSpPr>
          <p:nvPr>
            <p:ph type="sldNum" sz="quarter" idx="12"/>
          </p:nvPr>
        </p:nvSpPr>
        <p:spPr/>
        <p:txBody>
          <a:bodyPr/>
          <a:lstStyle/>
          <a:p>
            <a:fld id="{00C05D16-5DC0-4FE5-B665-3B637CBF0C2B}" type="slidenum">
              <a:rPr lang="en-GB" smtClean="0"/>
              <a:t>‹#›</a:t>
            </a:fld>
            <a:endParaRPr lang="en-GB"/>
          </a:p>
        </p:txBody>
      </p:sp>
    </p:spTree>
    <p:extLst>
      <p:ext uri="{BB962C8B-B14F-4D97-AF65-F5344CB8AC3E}">
        <p14:creationId xmlns:p14="http://schemas.microsoft.com/office/powerpoint/2010/main" val="35416189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4AC6DE-C3B1-0E7E-2444-EA8D1C71108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6A9AB32-735A-8141-D29A-835931209E6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1E0A357-7CEE-7A33-962A-F68913112F7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D9FBD55-0345-310F-726F-3F61764D616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11E0417-B89A-46B5-022A-FA57EB60646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51AF5C4-3419-EB61-996C-C9D28111A163}"/>
              </a:ext>
            </a:extLst>
          </p:cNvPr>
          <p:cNvSpPr>
            <a:spLocks noGrp="1"/>
          </p:cNvSpPr>
          <p:nvPr>
            <p:ph type="dt" sz="half" idx="10"/>
          </p:nvPr>
        </p:nvSpPr>
        <p:spPr/>
        <p:txBody>
          <a:bodyPr/>
          <a:lstStyle/>
          <a:p>
            <a:fld id="{8CA26CF6-5CCF-4CD8-B3C6-D3221617586F}" type="datetimeFigureOut">
              <a:rPr lang="en-GB" smtClean="0"/>
              <a:t>02/12/2025</a:t>
            </a:fld>
            <a:endParaRPr lang="en-GB"/>
          </a:p>
        </p:txBody>
      </p:sp>
      <p:sp>
        <p:nvSpPr>
          <p:cNvPr id="8" name="Footer Placeholder 7">
            <a:extLst>
              <a:ext uri="{FF2B5EF4-FFF2-40B4-BE49-F238E27FC236}">
                <a16:creationId xmlns:a16="http://schemas.microsoft.com/office/drawing/2014/main" id="{6C3FFC6D-3CC4-99FC-403D-7824ECD65B8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FB5A406-4D34-937A-DB07-13B122FD28AE}"/>
              </a:ext>
            </a:extLst>
          </p:cNvPr>
          <p:cNvSpPr>
            <a:spLocks noGrp="1"/>
          </p:cNvSpPr>
          <p:nvPr>
            <p:ph type="sldNum" sz="quarter" idx="12"/>
          </p:nvPr>
        </p:nvSpPr>
        <p:spPr/>
        <p:txBody>
          <a:bodyPr/>
          <a:lstStyle/>
          <a:p>
            <a:fld id="{00C05D16-5DC0-4FE5-B665-3B637CBF0C2B}" type="slidenum">
              <a:rPr lang="en-GB" smtClean="0"/>
              <a:t>‹#›</a:t>
            </a:fld>
            <a:endParaRPr lang="en-GB"/>
          </a:p>
        </p:txBody>
      </p:sp>
    </p:spTree>
    <p:extLst>
      <p:ext uri="{BB962C8B-B14F-4D97-AF65-F5344CB8AC3E}">
        <p14:creationId xmlns:p14="http://schemas.microsoft.com/office/powerpoint/2010/main" val="5535572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B1AB10-A973-DEB5-D97D-52EA4EA4431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8F1520A-753F-05B3-5899-591D5A9E3A0D}"/>
              </a:ext>
            </a:extLst>
          </p:cNvPr>
          <p:cNvSpPr>
            <a:spLocks noGrp="1"/>
          </p:cNvSpPr>
          <p:nvPr>
            <p:ph type="dt" sz="half" idx="10"/>
          </p:nvPr>
        </p:nvSpPr>
        <p:spPr/>
        <p:txBody>
          <a:bodyPr/>
          <a:lstStyle/>
          <a:p>
            <a:fld id="{8CA26CF6-5CCF-4CD8-B3C6-D3221617586F}" type="datetimeFigureOut">
              <a:rPr lang="en-GB" smtClean="0"/>
              <a:t>02/12/2025</a:t>
            </a:fld>
            <a:endParaRPr lang="en-GB"/>
          </a:p>
        </p:txBody>
      </p:sp>
      <p:sp>
        <p:nvSpPr>
          <p:cNvPr id="4" name="Footer Placeholder 3">
            <a:extLst>
              <a:ext uri="{FF2B5EF4-FFF2-40B4-BE49-F238E27FC236}">
                <a16:creationId xmlns:a16="http://schemas.microsoft.com/office/drawing/2014/main" id="{A8718155-4501-1295-2E73-B360AAE36BC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428BE95-FC62-9FD1-0CF4-C905A0E16FC0}"/>
              </a:ext>
            </a:extLst>
          </p:cNvPr>
          <p:cNvSpPr>
            <a:spLocks noGrp="1"/>
          </p:cNvSpPr>
          <p:nvPr>
            <p:ph type="sldNum" sz="quarter" idx="12"/>
          </p:nvPr>
        </p:nvSpPr>
        <p:spPr/>
        <p:txBody>
          <a:bodyPr/>
          <a:lstStyle/>
          <a:p>
            <a:fld id="{00C05D16-5DC0-4FE5-B665-3B637CBF0C2B}" type="slidenum">
              <a:rPr lang="en-GB" smtClean="0"/>
              <a:t>‹#›</a:t>
            </a:fld>
            <a:endParaRPr lang="en-GB"/>
          </a:p>
        </p:txBody>
      </p:sp>
    </p:spTree>
    <p:extLst>
      <p:ext uri="{BB962C8B-B14F-4D97-AF65-F5344CB8AC3E}">
        <p14:creationId xmlns:p14="http://schemas.microsoft.com/office/powerpoint/2010/main" val="26708555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C94B31F-F92F-7843-2962-74912F919F21}"/>
              </a:ext>
            </a:extLst>
          </p:cNvPr>
          <p:cNvSpPr>
            <a:spLocks noGrp="1"/>
          </p:cNvSpPr>
          <p:nvPr>
            <p:ph type="dt" sz="half" idx="10"/>
          </p:nvPr>
        </p:nvSpPr>
        <p:spPr/>
        <p:txBody>
          <a:bodyPr/>
          <a:lstStyle/>
          <a:p>
            <a:fld id="{8CA26CF6-5CCF-4CD8-B3C6-D3221617586F}" type="datetimeFigureOut">
              <a:rPr lang="en-GB" smtClean="0"/>
              <a:t>02/12/2025</a:t>
            </a:fld>
            <a:endParaRPr lang="en-GB"/>
          </a:p>
        </p:txBody>
      </p:sp>
      <p:sp>
        <p:nvSpPr>
          <p:cNvPr id="3" name="Footer Placeholder 2">
            <a:extLst>
              <a:ext uri="{FF2B5EF4-FFF2-40B4-BE49-F238E27FC236}">
                <a16:creationId xmlns:a16="http://schemas.microsoft.com/office/drawing/2014/main" id="{6332A29F-DA23-7812-E7EC-83904299494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8C14A5B-7DE4-BB5C-EDB0-712A32343B57}"/>
              </a:ext>
            </a:extLst>
          </p:cNvPr>
          <p:cNvSpPr>
            <a:spLocks noGrp="1"/>
          </p:cNvSpPr>
          <p:nvPr>
            <p:ph type="sldNum" sz="quarter" idx="12"/>
          </p:nvPr>
        </p:nvSpPr>
        <p:spPr/>
        <p:txBody>
          <a:bodyPr/>
          <a:lstStyle/>
          <a:p>
            <a:fld id="{00C05D16-5DC0-4FE5-B665-3B637CBF0C2B}" type="slidenum">
              <a:rPr lang="en-GB" smtClean="0"/>
              <a:t>‹#›</a:t>
            </a:fld>
            <a:endParaRPr lang="en-GB"/>
          </a:p>
        </p:txBody>
      </p:sp>
    </p:spTree>
    <p:extLst>
      <p:ext uri="{BB962C8B-B14F-4D97-AF65-F5344CB8AC3E}">
        <p14:creationId xmlns:p14="http://schemas.microsoft.com/office/powerpoint/2010/main" val="12308294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F0F714-8850-5956-3D86-9CA904BAF5B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883E7C7-EAEF-C1B6-528E-BAD68EC0D96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91A95C7-A98F-4086-7F43-37854AE61AC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DF3CBB9-05A2-716A-4F1C-7E90D0002E04}"/>
              </a:ext>
            </a:extLst>
          </p:cNvPr>
          <p:cNvSpPr>
            <a:spLocks noGrp="1"/>
          </p:cNvSpPr>
          <p:nvPr>
            <p:ph type="dt" sz="half" idx="10"/>
          </p:nvPr>
        </p:nvSpPr>
        <p:spPr/>
        <p:txBody>
          <a:bodyPr/>
          <a:lstStyle/>
          <a:p>
            <a:fld id="{8CA26CF6-5CCF-4CD8-B3C6-D3221617586F}" type="datetimeFigureOut">
              <a:rPr lang="en-GB" smtClean="0"/>
              <a:t>02/12/2025</a:t>
            </a:fld>
            <a:endParaRPr lang="en-GB"/>
          </a:p>
        </p:txBody>
      </p:sp>
      <p:sp>
        <p:nvSpPr>
          <p:cNvPr id="6" name="Footer Placeholder 5">
            <a:extLst>
              <a:ext uri="{FF2B5EF4-FFF2-40B4-BE49-F238E27FC236}">
                <a16:creationId xmlns:a16="http://schemas.microsoft.com/office/drawing/2014/main" id="{6BCBE5FB-8F48-2A64-0A9C-A935EAAB580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0D6E8AD-7E64-5D48-0C79-C3E462FCFF91}"/>
              </a:ext>
            </a:extLst>
          </p:cNvPr>
          <p:cNvSpPr>
            <a:spLocks noGrp="1"/>
          </p:cNvSpPr>
          <p:nvPr>
            <p:ph type="sldNum" sz="quarter" idx="12"/>
          </p:nvPr>
        </p:nvSpPr>
        <p:spPr/>
        <p:txBody>
          <a:bodyPr/>
          <a:lstStyle/>
          <a:p>
            <a:fld id="{00C05D16-5DC0-4FE5-B665-3B637CBF0C2B}" type="slidenum">
              <a:rPr lang="en-GB" smtClean="0"/>
              <a:t>‹#›</a:t>
            </a:fld>
            <a:endParaRPr lang="en-GB"/>
          </a:p>
        </p:txBody>
      </p:sp>
    </p:spTree>
    <p:extLst>
      <p:ext uri="{BB962C8B-B14F-4D97-AF65-F5344CB8AC3E}">
        <p14:creationId xmlns:p14="http://schemas.microsoft.com/office/powerpoint/2010/main" val="8583229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41B77B-DCC5-A111-09D8-0C670194CBF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C978639-5A6F-6829-BA45-E250D3F69B8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70C08AF-6DCF-5019-2EF0-053D2D3E7D7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A05A710-AA29-5182-783E-25651445FCDA}"/>
              </a:ext>
            </a:extLst>
          </p:cNvPr>
          <p:cNvSpPr>
            <a:spLocks noGrp="1"/>
          </p:cNvSpPr>
          <p:nvPr>
            <p:ph type="dt" sz="half" idx="10"/>
          </p:nvPr>
        </p:nvSpPr>
        <p:spPr/>
        <p:txBody>
          <a:bodyPr/>
          <a:lstStyle/>
          <a:p>
            <a:fld id="{8CA26CF6-5CCF-4CD8-B3C6-D3221617586F}" type="datetimeFigureOut">
              <a:rPr lang="en-GB" smtClean="0"/>
              <a:t>02/12/2025</a:t>
            </a:fld>
            <a:endParaRPr lang="en-GB"/>
          </a:p>
        </p:txBody>
      </p:sp>
      <p:sp>
        <p:nvSpPr>
          <p:cNvPr id="6" name="Footer Placeholder 5">
            <a:extLst>
              <a:ext uri="{FF2B5EF4-FFF2-40B4-BE49-F238E27FC236}">
                <a16:creationId xmlns:a16="http://schemas.microsoft.com/office/drawing/2014/main" id="{7A1F7CA1-20D5-DD4D-6594-FA6ADB41C21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BC93D45-60B1-C920-FDF8-A5B8B279BF66}"/>
              </a:ext>
            </a:extLst>
          </p:cNvPr>
          <p:cNvSpPr>
            <a:spLocks noGrp="1"/>
          </p:cNvSpPr>
          <p:nvPr>
            <p:ph type="sldNum" sz="quarter" idx="12"/>
          </p:nvPr>
        </p:nvSpPr>
        <p:spPr/>
        <p:txBody>
          <a:bodyPr/>
          <a:lstStyle/>
          <a:p>
            <a:fld id="{00C05D16-5DC0-4FE5-B665-3B637CBF0C2B}" type="slidenum">
              <a:rPr lang="en-GB" smtClean="0"/>
              <a:t>‹#›</a:t>
            </a:fld>
            <a:endParaRPr lang="en-GB"/>
          </a:p>
        </p:txBody>
      </p:sp>
    </p:spTree>
    <p:extLst>
      <p:ext uri="{BB962C8B-B14F-4D97-AF65-F5344CB8AC3E}">
        <p14:creationId xmlns:p14="http://schemas.microsoft.com/office/powerpoint/2010/main" val="13971624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7C298C-C516-A860-9A08-4E95BA66EF1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6C71B85-A10F-401B-626B-C0F9559E32B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6EC0FF1-B6B3-89D8-4828-DEF8B923D051}"/>
              </a:ext>
            </a:extLst>
          </p:cNvPr>
          <p:cNvSpPr>
            <a:spLocks noGrp="1"/>
          </p:cNvSpPr>
          <p:nvPr>
            <p:ph type="dt" sz="half" idx="10"/>
          </p:nvPr>
        </p:nvSpPr>
        <p:spPr/>
        <p:txBody>
          <a:bodyPr/>
          <a:lstStyle/>
          <a:p>
            <a:fld id="{8CA26CF6-5CCF-4CD8-B3C6-D3221617586F}" type="datetimeFigureOut">
              <a:rPr lang="en-GB" smtClean="0"/>
              <a:t>02/12/2025</a:t>
            </a:fld>
            <a:endParaRPr lang="en-GB"/>
          </a:p>
        </p:txBody>
      </p:sp>
      <p:sp>
        <p:nvSpPr>
          <p:cNvPr id="5" name="Footer Placeholder 4">
            <a:extLst>
              <a:ext uri="{FF2B5EF4-FFF2-40B4-BE49-F238E27FC236}">
                <a16:creationId xmlns:a16="http://schemas.microsoft.com/office/drawing/2014/main" id="{E5FED159-2287-8FCA-BB79-BA12B61FCD2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BE6CC2E-A4DD-263A-2F7B-F9C8CEDEDACA}"/>
              </a:ext>
            </a:extLst>
          </p:cNvPr>
          <p:cNvSpPr>
            <a:spLocks noGrp="1"/>
          </p:cNvSpPr>
          <p:nvPr>
            <p:ph type="sldNum" sz="quarter" idx="12"/>
          </p:nvPr>
        </p:nvSpPr>
        <p:spPr/>
        <p:txBody>
          <a:bodyPr/>
          <a:lstStyle/>
          <a:p>
            <a:fld id="{00C05D16-5DC0-4FE5-B665-3B637CBF0C2B}" type="slidenum">
              <a:rPr lang="en-GB" smtClean="0"/>
              <a:t>‹#›</a:t>
            </a:fld>
            <a:endParaRPr lang="en-GB"/>
          </a:p>
        </p:txBody>
      </p:sp>
    </p:spTree>
    <p:extLst>
      <p:ext uri="{BB962C8B-B14F-4D97-AF65-F5344CB8AC3E}">
        <p14:creationId xmlns:p14="http://schemas.microsoft.com/office/powerpoint/2010/main" val="10234619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419FF32-8B7C-0F70-5C02-DA226F79AB1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56D723A-C1FD-09F8-A2BC-05FFCA46875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03E7AE1-0CA9-8920-C027-1D90EE4187DE}"/>
              </a:ext>
            </a:extLst>
          </p:cNvPr>
          <p:cNvSpPr>
            <a:spLocks noGrp="1"/>
          </p:cNvSpPr>
          <p:nvPr>
            <p:ph type="dt" sz="half" idx="10"/>
          </p:nvPr>
        </p:nvSpPr>
        <p:spPr/>
        <p:txBody>
          <a:bodyPr/>
          <a:lstStyle/>
          <a:p>
            <a:fld id="{8CA26CF6-5CCF-4CD8-B3C6-D3221617586F}" type="datetimeFigureOut">
              <a:rPr lang="en-GB" smtClean="0"/>
              <a:t>02/12/2025</a:t>
            </a:fld>
            <a:endParaRPr lang="en-GB"/>
          </a:p>
        </p:txBody>
      </p:sp>
      <p:sp>
        <p:nvSpPr>
          <p:cNvPr id="5" name="Footer Placeholder 4">
            <a:extLst>
              <a:ext uri="{FF2B5EF4-FFF2-40B4-BE49-F238E27FC236}">
                <a16:creationId xmlns:a16="http://schemas.microsoft.com/office/drawing/2014/main" id="{557010C1-4B10-DA50-86F4-0D3D691B87F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BBAD984-1A43-FF7B-814B-5578840F51F8}"/>
              </a:ext>
            </a:extLst>
          </p:cNvPr>
          <p:cNvSpPr>
            <a:spLocks noGrp="1"/>
          </p:cNvSpPr>
          <p:nvPr>
            <p:ph type="sldNum" sz="quarter" idx="12"/>
          </p:nvPr>
        </p:nvSpPr>
        <p:spPr/>
        <p:txBody>
          <a:bodyPr/>
          <a:lstStyle/>
          <a:p>
            <a:fld id="{00C05D16-5DC0-4FE5-B665-3B637CBF0C2B}" type="slidenum">
              <a:rPr lang="en-GB" smtClean="0"/>
              <a:t>‹#›</a:t>
            </a:fld>
            <a:endParaRPr lang="en-GB"/>
          </a:p>
        </p:txBody>
      </p:sp>
    </p:spTree>
    <p:extLst>
      <p:ext uri="{BB962C8B-B14F-4D97-AF65-F5344CB8AC3E}">
        <p14:creationId xmlns:p14="http://schemas.microsoft.com/office/powerpoint/2010/main" val="6129941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2DCC07B-2006-8E6C-81B2-1F8C73060D0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74B26C2-3D04-1780-DCC4-9E25AF7B8E3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BC4A0F1-1295-CBFA-2A62-A83143CDF67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CA26CF6-5CCF-4CD8-B3C6-D3221617586F}" type="datetimeFigureOut">
              <a:rPr lang="en-GB" smtClean="0"/>
              <a:t>02/12/2025</a:t>
            </a:fld>
            <a:endParaRPr lang="en-GB"/>
          </a:p>
        </p:txBody>
      </p:sp>
      <p:sp>
        <p:nvSpPr>
          <p:cNvPr id="5" name="Footer Placeholder 4">
            <a:extLst>
              <a:ext uri="{FF2B5EF4-FFF2-40B4-BE49-F238E27FC236}">
                <a16:creationId xmlns:a16="http://schemas.microsoft.com/office/drawing/2014/main" id="{104D8FF3-7A85-61C1-6A11-E6B503B90D3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E5EB1660-D13A-8013-9C82-04D2A1EB757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0C05D16-5DC0-4FE5-B665-3B637CBF0C2B}" type="slidenum">
              <a:rPr lang="en-GB" smtClean="0"/>
              <a:t>‹#›</a:t>
            </a:fld>
            <a:endParaRPr lang="en-GB"/>
          </a:p>
        </p:txBody>
      </p:sp>
    </p:spTree>
    <p:extLst>
      <p:ext uri="{BB962C8B-B14F-4D97-AF65-F5344CB8AC3E}">
        <p14:creationId xmlns:p14="http://schemas.microsoft.com/office/powerpoint/2010/main" val="418876968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doi.org/10.1007/978-3-319-50340-0" TargetMode="External"/><Relationship Id="rId2" Type="http://schemas.openxmlformats.org/officeDocument/2006/relationships/image" Target="../media/image11.jpeg"/><Relationship Id="rId1" Type="http://schemas.openxmlformats.org/officeDocument/2006/relationships/slideLayout" Target="../slideLayouts/slideLayout2.xml"/><Relationship Id="rId4" Type="http://schemas.openxmlformats.org/officeDocument/2006/relationships/hyperlink" Target="https://doi.org/10.3390/fi1601000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A203437-703A-4E00-A8C0-91D328D6C7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3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7033C9-6E80-E442-61E6-828D7CAF320D}"/>
              </a:ext>
            </a:extLst>
          </p:cNvPr>
          <p:cNvSpPr>
            <a:spLocks noGrp="1"/>
          </p:cNvSpPr>
          <p:nvPr>
            <p:ph type="title"/>
          </p:nvPr>
        </p:nvSpPr>
        <p:spPr>
          <a:xfrm>
            <a:off x="589009" y="502400"/>
            <a:ext cx="3367171" cy="1818064"/>
          </a:xfrm>
        </p:spPr>
        <p:txBody>
          <a:bodyPr>
            <a:normAutofit/>
          </a:bodyPr>
          <a:lstStyle/>
          <a:p>
            <a:pPr algn="ctr"/>
            <a:r>
              <a:rPr lang="en-US" sz="2800" b="1"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latin typeface="Arial Black" panose="020B0A04020102020204" pitchFamily="34" charset="0"/>
              </a:rPr>
              <a:t>An Introduction to Collaborative Learning</a:t>
            </a:r>
            <a:endParaRPr lang="en-GB" sz="2800" b="1"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latin typeface="Arial Black" panose="020B0A04020102020204" pitchFamily="34" charset="0"/>
            </a:endParaRPr>
          </a:p>
        </p:txBody>
      </p:sp>
      <p:pic>
        <p:nvPicPr>
          <p:cNvPr id="5" name="Picture 4">
            <a:extLst>
              <a:ext uri="{FF2B5EF4-FFF2-40B4-BE49-F238E27FC236}">
                <a16:creationId xmlns:a16="http://schemas.microsoft.com/office/drawing/2014/main" id="{B6AE0982-CB6C-B81A-EFB9-429EBB878B94}"/>
              </a:ext>
            </a:extLst>
          </p:cNvPr>
          <p:cNvPicPr>
            <a:picLocks noChangeAspect="1"/>
          </p:cNvPicPr>
          <p:nvPr/>
        </p:nvPicPr>
        <p:blipFill>
          <a:blip r:embed="rId2"/>
          <a:srcRect t="32251" b="13552"/>
          <a:stretch>
            <a:fillRect/>
          </a:stretch>
        </p:blipFill>
        <p:spPr>
          <a:xfrm>
            <a:off x="4555236" y="6"/>
            <a:ext cx="7636763" cy="2762724"/>
          </a:xfrm>
          <a:prstGeom prst="rect">
            <a:avLst/>
          </a:prstGeom>
        </p:spPr>
      </p:pic>
      <p:sp>
        <p:nvSpPr>
          <p:cNvPr id="12" name="Rectangle 11">
            <a:extLst>
              <a:ext uri="{FF2B5EF4-FFF2-40B4-BE49-F238E27FC236}">
                <a16:creationId xmlns:a16="http://schemas.microsoft.com/office/drawing/2014/main" id="{CD84038B-4A56-439B-A184-79B2D45066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762729"/>
            <a:ext cx="1219200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pic>
        <p:nvPicPr>
          <p:cNvPr id="4" name="Picture 3">
            <a:extLst>
              <a:ext uri="{FF2B5EF4-FFF2-40B4-BE49-F238E27FC236}">
                <a16:creationId xmlns:a16="http://schemas.microsoft.com/office/drawing/2014/main" id="{C2644B31-F819-B257-68A3-E766C809EBD3}"/>
              </a:ext>
            </a:extLst>
          </p:cNvPr>
          <p:cNvPicPr>
            <a:picLocks noChangeAspect="1"/>
          </p:cNvPicPr>
          <p:nvPr/>
        </p:nvPicPr>
        <p:blipFill>
          <a:blip r:embed="rId3"/>
          <a:srcRect l="8073" r="6986" b="3"/>
          <a:stretch>
            <a:fillRect/>
          </a:stretch>
        </p:blipFill>
        <p:spPr>
          <a:xfrm>
            <a:off x="-1" y="2826737"/>
            <a:ext cx="4565779" cy="4031263"/>
          </a:xfrm>
          <a:prstGeom prst="rect">
            <a:avLst/>
          </a:prstGeom>
        </p:spPr>
      </p:pic>
      <p:sp>
        <p:nvSpPr>
          <p:cNvPr id="3" name="Content Placeholder 2">
            <a:extLst>
              <a:ext uri="{FF2B5EF4-FFF2-40B4-BE49-F238E27FC236}">
                <a16:creationId xmlns:a16="http://schemas.microsoft.com/office/drawing/2014/main" id="{8239913F-B55F-E499-F102-21D9D1B7C721}"/>
              </a:ext>
            </a:extLst>
          </p:cNvPr>
          <p:cNvSpPr>
            <a:spLocks noGrp="1"/>
          </p:cNvSpPr>
          <p:nvPr>
            <p:ph idx="1"/>
          </p:nvPr>
        </p:nvSpPr>
        <p:spPr>
          <a:xfrm>
            <a:off x="5449633" y="3335983"/>
            <a:ext cx="5742432" cy="2253485"/>
          </a:xfrm>
        </p:spPr>
        <p:style>
          <a:lnRef idx="1">
            <a:schemeClr val="accent6"/>
          </a:lnRef>
          <a:fillRef idx="2">
            <a:schemeClr val="accent6"/>
          </a:fillRef>
          <a:effectRef idx="1">
            <a:schemeClr val="accent6"/>
          </a:effectRef>
          <a:fontRef idx="minor">
            <a:schemeClr val="dk1"/>
          </a:fontRef>
        </p:style>
        <p:txBody>
          <a:bodyPr anchor="ctr">
            <a:normAutofit/>
          </a:bodyPr>
          <a:lstStyle/>
          <a:p>
            <a:r>
              <a:rPr lang="en-US" sz="1200" dirty="0">
                <a:latin typeface="Arial" panose="020B0604020202020204" pitchFamily="34" charset="0"/>
                <a:cs typeface="Arial" panose="020B0604020202020204" pitchFamily="34" charset="0"/>
              </a:rPr>
              <a:t>Collaborative learning involves the collaborative creation of knowledge through the interaction of learners with the teacher and each other, as well as through group problem-solving opportunities that may be scheduled or open-ended. By communicating with one another, learners build on their individual knowledge, create new connections and enhance the way they connect ideas in their minds (Auer et al., 2017).</a:t>
            </a:r>
          </a:p>
          <a:p>
            <a:r>
              <a:rPr lang="en-US" sz="1200" dirty="0">
                <a:latin typeface="Arial" panose="020B0604020202020204" pitchFamily="34" charset="0"/>
                <a:cs typeface="Arial" panose="020B0604020202020204" pitchFamily="34" charset="0"/>
              </a:rPr>
              <a:t>The experience of working as part of a team within a global business setting serves as preparation for how individuals should approach collaboration in teams. Collaborative learning also aids the development of communication skills (verbal and non-verbal), adaptability, and decision-making skills while working in teams  (Ng et al., 2022).</a:t>
            </a:r>
          </a:p>
          <a:p>
            <a:endParaRPr lang="en-GB" sz="1100" dirty="0"/>
          </a:p>
        </p:txBody>
      </p:sp>
      <p:sp>
        <p:nvSpPr>
          <p:cNvPr id="14" name="Rectangle 13">
            <a:extLst>
              <a:ext uri="{FF2B5EF4-FFF2-40B4-BE49-F238E27FC236}">
                <a16:creationId xmlns:a16="http://schemas.microsoft.com/office/drawing/2014/main" id="{4F96EE13-2C4D-4262-812E-DDE5FC35F0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58239" y="3396995"/>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2"/>
              </a:solidFill>
            </a:endParaRPr>
          </a:p>
        </p:txBody>
      </p:sp>
    </p:spTree>
    <p:extLst>
      <p:ext uri="{BB962C8B-B14F-4D97-AF65-F5344CB8AC3E}">
        <p14:creationId xmlns:p14="http://schemas.microsoft.com/office/powerpoint/2010/main" val="20587736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A203437-703A-4E00-A8C0-91D328D6C7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3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8AD7AA-97D2-6EB0-54E6-749E451620BD}"/>
              </a:ext>
            </a:extLst>
          </p:cNvPr>
          <p:cNvSpPr>
            <a:spLocks noGrp="1"/>
          </p:cNvSpPr>
          <p:nvPr>
            <p:ph type="title"/>
          </p:nvPr>
        </p:nvSpPr>
        <p:spPr>
          <a:xfrm>
            <a:off x="589009" y="502400"/>
            <a:ext cx="3367171" cy="1818064"/>
          </a:xfrm>
        </p:spPr>
        <p:txBody>
          <a:bodyPr>
            <a:normAutofit/>
          </a:bodyPr>
          <a:lstStyle/>
          <a:p>
            <a:pPr algn="ctr"/>
            <a:r>
              <a:rPr lang="en-GB" sz="2800" b="1"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latin typeface="Arial Black" panose="020B0A04020102020204" pitchFamily="34" charset="0"/>
              </a:rPr>
              <a:t>Technology That Supports Collaboration</a:t>
            </a:r>
          </a:p>
        </p:txBody>
      </p:sp>
      <p:pic>
        <p:nvPicPr>
          <p:cNvPr id="5" name="Picture 4">
            <a:extLst>
              <a:ext uri="{FF2B5EF4-FFF2-40B4-BE49-F238E27FC236}">
                <a16:creationId xmlns:a16="http://schemas.microsoft.com/office/drawing/2014/main" id="{90F7F930-484E-D1AC-C2D5-868D13B53494}"/>
              </a:ext>
            </a:extLst>
          </p:cNvPr>
          <p:cNvPicPr>
            <a:picLocks noChangeAspect="1"/>
          </p:cNvPicPr>
          <p:nvPr/>
        </p:nvPicPr>
        <p:blipFill>
          <a:blip r:embed="rId2"/>
          <a:srcRect t="34225" b="11411"/>
          <a:stretch>
            <a:fillRect/>
          </a:stretch>
        </p:blipFill>
        <p:spPr>
          <a:xfrm>
            <a:off x="4555236" y="6"/>
            <a:ext cx="7636763" cy="2762724"/>
          </a:xfrm>
          <a:prstGeom prst="rect">
            <a:avLst/>
          </a:prstGeom>
        </p:spPr>
      </p:pic>
      <p:sp>
        <p:nvSpPr>
          <p:cNvPr id="13" name="Rectangle 12">
            <a:extLst>
              <a:ext uri="{FF2B5EF4-FFF2-40B4-BE49-F238E27FC236}">
                <a16:creationId xmlns:a16="http://schemas.microsoft.com/office/drawing/2014/main" id="{CD84038B-4A56-439B-A184-79B2D45066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762729"/>
            <a:ext cx="1219200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pic>
        <p:nvPicPr>
          <p:cNvPr id="6" name="Picture 5">
            <a:extLst>
              <a:ext uri="{FF2B5EF4-FFF2-40B4-BE49-F238E27FC236}">
                <a16:creationId xmlns:a16="http://schemas.microsoft.com/office/drawing/2014/main" id="{7E69C272-8E7A-76C1-8FA4-A3C5F62CA70A}"/>
              </a:ext>
            </a:extLst>
          </p:cNvPr>
          <p:cNvPicPr>
            <a:picLocks noChangeAspect="1"/>
          </p:cNvPicPr>
          <p:nvPr/>
        </p:nvPicPr>
        <p:blipFill>
          <a:blip r:embed="rId3"/>
          <a:srcRect r="2" b="2175"/>
          <a:stretch>
            <a:fillRect/>
          </a:stretch>
        </p:blipFill>
        <p:spPr>
          <a:xfrm>
            <a:off x="-1" y="2826737"/>
            <a:ext cx="4565779" cy="4031263"/>
          </a:xfrm>
          <a:prstGeom prst="rect">
            <a:avLst/>
          </a:prstGeom>
        </p:spPr>
      </p:pic>
      <p:sp>
        <p:nvSpPr>
          <p:cNvPr id="3" name="Content Placeholder 2">
            <a:extLst>
              <a:ext uri="{FF2B5EF4-FFF2-40B4-BE49-F238E27FC236}">
                <a16:creationId xmlns:a16="http://schemas.microsoft.com/office/drawing/2014/main" id="{C8DC6B5A-DADC-B649-CE6D-4BE3ACD2CEBB}"/>
              </a:ext>
            </a:extLst>
          </p:cNvPr>
          <p:cNvSpPr>
            <a:spLocks noGrp="1"/>
          </p:cNvSpPr>
          <p:nvPr>
            <p:ph idx="1"/>
          </p:nvPr>
        </p:nvSpPr>
        <p:spPr>
          <a:xfrm>
            <a:off x="5449633" y="3796336"/>
            <a:ext cx="5742432" cy="2003579"/>
          </a:xfrm>
        </p:spPr>
        <p:style>
          <a:lnRef idx="1">
            <a:schemeClr val="accent6"/>
          </a:lnRef>
          <a:fillRef idx="2">
            <a:schemeClr val="accent6"/>
          </a:fillRef>
          <a:effectRef idx="1">
            <a:schemeClr val="accent6"/>
          </a:effectRef>
          <a:fontRef idx="minor">
            <a:schemeClr val="dk1"/>
          </a:fontRef>
        </p:style>
        <p:txBody>
          <a:bodyPr anchor="ctr">
            <a:normAutofit/>
          </a:bodyPr>
          <a:lstStyle/>
          <a:p>
            <a:r>
              <a:rPr lang="en-US" sz="1200" dirty="0">
                <a:latin typeface="Arial" panose="020B0604020202020204" pitchFamily="34" charset="0"/>
                <a:cs typeface="Arial" panose="020B0604020202020204" pitchFamily="34" charset="0"/>
              </a:rPr>
              <a:t>The use of technology has enhanced collaborative learning in many ways, including technology that enables better communication and better organisation of tasks (Mantilla Carrera et al., 2024). Utilising various forms of technology provides the learner with the flexibility and accessibility to collaborate with others digitally.</a:t>
            </a:r>
          </a:p>
          <a:p>
            <a:r>
              <a:rPr lang="en-US" sz="1200" dirty="0">
                <a:latin typeface="Arial" panose="020B0604020202020204" pitchFamily="34" charset="0"/>
                <a:cs typeface="Arial" panose="020B0604020202020204" pitchFamily="34" charset="0"/>
              </a:rPr>
              <a:t>Additionally, information systems enable collaboration by creating the means to share resources (structured), provide a method for learners to interact with one another in real-time, and streamline group workflow processes, creating higher levels of engagement and improved learning outcomes (Hayati et al., 2024).</a:t>
            </a:r>
            <a:endParaRPr lang="en-GB" sz="1200" dirty="0">
              <a:latin typeface="Arial" panose="020B0604020202020204" pitchFamily="34" charset="0"/>
              <a:cs typeface="Arial" panose="020B0604020202020204" pitchFamily="34" charset="0"/>
            </a:endParaRPr>
          </a:p>
        </p:txBody>
      </p:sp>
      <p:sp>
        <p:nvSpPr>
          <p:cNvPr id="15" name="Rectangle 14">
            <a:extLst>
              <a:ext uri="{FF2B5EF4-FFF2-40B4-BE49-F238E27FC236}">
                <a16:creationId xmlns:a16="http://schemas.microsoft.com/office/drawing/2014/main" id="{4F96EE13-2C4D-4262-812E-DDE5FC35F0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58239" y="3396995"/>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2"/>
              </a:solidFill>
            </a:endParaRPr>
          </a:p>
        </p:txBody>
      </p:sp>
    </p:spTree>
    <p:extLst>
      <p:ext uri="{BB962C8B-B14F-4D97-AF65-F5344CB8AC3E}">
        <p14:creationId xmlns:p14="http://schemas.microsoft.com/office/powerpoint/2010/main" val="35533784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FB5468C-305B-445A-A53B-93DB583365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0B86C1-0583-B1F0-C805-49C1EE096FE7}"/>
              </a:ext>
            </a:extLst>
          </p:cNvPr>
          <p:cNvSpPr>
            <a:spLocks noGrp="1"/>
          </p:cNvSpPr>
          <p:nvPr>
            <p:ph type="title"/>
          </p:nvPr>
        </p:nvSpPr>
        <p:spPr>
          <a:xfrm>
            <a:off x="533149" y="436360"/>
            <a:ext cx="3404369" cy="2244634"/>
          </a:xfrm>
        </p:spPr>
        <p:txBody>
          <a:bodyPr>
            <a:normAutofit/>
          </a:bodyPr>
          <a:lstStyle/>
          <a:p>
            <a:pPr algn="ctr"/>
            <a:r>
              <a:rPr lang="en-US" sz="2800" b="1"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latin typeface="Arial Black" panose="020B0A04020102020204" pitchFamily="34" charset="0"/>
              </a:rPr>
              <a:t>Global Business Collaboration Skills Development</a:t>
            </a:r>
            <a:endParaRPr lang="en-GB" sz="2800" b="1"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latin typeface="Arial Black" panose="020B0A04020102020204" pitchFamily="34" charset="0"/>
            </a:endParaRPr>
          </a:p>
        </p:txBody>
      </p:sp>
      <p:pic>
        <p:nvPicPr>
          <p:cNvPr id="4" name="Picture 3">
            <a:extLst>
              <a:ext uri="{FF2B5EF4-FFF2-40B4-BE49-F238E27FC236}">
                <a16:creationId xmlns:a16="http://schemas.microsoft.com/office/drawing/2014/main" id="{55E21FB1-F11B-6144-7BEC-DA94E6CE24F9}"/>
              </a:ext>
            </a:extLst>
          </p:cNvPr>
          <p:cNvPicPr>
            <a:picLocks noChangeAspect="1"/>
          </p:cNvPicPr>
          <p:nvPr/>
        </p:nvPicPr>
        <p:blipFill>
          <a:blip r:embed="rId2"/>
          <a:srcRect l="8213" r="15534" b="2"/>
          <a:stretch>
            <a:fillRect/>
          </a:stretch>
        </p:blipFill>
        <p:spPr>
          <a:xfrm>
            <a:off x="-1" y="3184849"/>
            <a:ext cx="4317491" cy="3673153"/>
          </a:xfrm>
          <a:prstGeom prst="rect">
            <a:avLst/>
          </a:prstGeom>
        </p:spPr>
      </p:pic>
      <p:sp>
        <p:nvSpPr>
          <p:cNvPr id="12" name="Rectangle 11">
            <a:extLst>
              <a:ext uri="{FF2B5EF4-FFF2-40B4-BE49-F238E27FC236}">
                <a16:creationId xmlns:a16="http://schemas.microsoft.com/office/drawing/2014/main" id="{A2CDF4EC-7B47-436E-927B-5754042585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152841"/>
            <a:ext cx="431749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F273D9E-5BEA-459A-918F-AF5ACA2584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20494" y="3396997"/>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E20E1CC-1EF0-A9DC-0A66-EC4ADA313229}"/>
              </a:ext>
            </a:extLst>
          </p:cNvPr>
          <p:cNvSpPr>
            <a:spLocks noGrp="1"/>
          </p:cNvSpPr>
          <p:nvPr>
            <p:ph idx="1"/>
          </p:nvPr>
        </p:nvSpPr>
        <p:spPr>
          <a:xfrm>
            <a:off x="4850639" y="1438270"/>
            <a:ext cx="3378708" cy="3981450"/>
          </a:xfrm>
        </p:spPr>
        <p:style>
          <a:lnRef idx="1">
            <a:schemeClr val="accent6"/>
          </a:lnRef>
          <a:fillRef idx="2">
            <a:schemeClr val="accent6"/>
          </a:fillRef>
          <a:effectRef idx="1">
            <a:schemeClr val="accent6"/>
          </a:effectRef>
          <a:fontRef idx="minor">
            <a:schemeClr val="dk1"/>
          </a:fontRef>
        </p:style>
        <p:txBody>
          <a:bodyPr anchor="ctr">
            <a:normAutofit/>
          </a:bodyPr>
          <a:lstStyle/>
          <a:p>
            <a:r>
              <a:rPr lang="en-US" sz="1200" dirty="0">
                <a:latin typeface="Arial" panose="020B0604020202020204" pitchFamily="34" charset="0"/>
                <a:cs typeface="Arial" panose="020B0604020202020204" pitchFamily="34" charset="0"/>
              </a:rPr>
              <a:t>Collaborative learning is an important means for learners to build critical skills needed in a global business environment (Chickering &amp; Ehrmann, 1996) such as:</a:t>
            </a:r>
          </a:p>
          <a:p>
            <a:pPr lvl="1"/>
            <a:r>
              <a:rPr lang="en-US" sz="1200" dirty="0">
                <a:latin typeface="Arial" panose="020B0604020202020204" pitchFamily="34" charset="0"/>
                <a:cs typeface="Arial" panose="020B0604020202020204" pitchFamily="34" charset="0"/>
              </a:rPr>
              <a:t>Cross-Cultural Communication</a:t>
            </a:r>
          </a:p>
          <a:p>
            <a:pPr lvl="1"/>
            <a:r>
              <a:rPr lang="en-US" sz="1200" dirty="0">
                <a:latin typeface="Arial" panose="020B0604020202020204" pitchFamily="34" charset="0"/>
                <a:cs typeface="Arial" panose="020B0604020202020204" pitchFamily="34" charset="0"/>
              </a:rPr>
              <a:t>Distributed Teamwork</a:t>
            </a:r>
          </a:p>
          <a:p>
            <a:pPr lvl="1"/>
            <a:r>
              <a:rPr lang="en-US" sz="1200" dirty="0">
                <a:latin typeface="Arial" panose="020B0604020202020204" pitchFamily="34" charset="0"/>
                <a:cs typeface="Arial" panose="020B0604020202020204" pitchFamily="34" charset="0"/>
              </a:rPr>
              <a:t>Coordinating Tasks Across Diverse Teams</a:t>
            </a:r>
          </a:p>
          <a:p>
            <a:r>
              <a:rPr lang="en-US" sz="1200" dirty="0">
                <a:latin typeface="Arial" panose="020B0604020202020204" pitchFamily="34" charset="0"/>
                <a:cs typeface="Arial" panose="020B0604020202020204" pitchFamily="34" charset="0"/>
              </a:rPr>
              <a:t>All of which are skills that many multinational organisations require as part of their normal operating procedures.</a:t>
            </a:r>
          </a:p>
          <a:p>
            <a:r>
              <a:rPr lang="en-US" sz="1200" dirty="0">
                <a:latin typeface="Arial" panose="020B0604020202020204" pitchFamily="34" charset="0"/>
                <a:cs typeface="Arial" panose="020B0604020202020204" pitchFamily="34" charset="0"/>
              </a:rPr>
              <a:t>Research indicates that learners who are engaged in online collaborative learning will better develop their ability to work in virtual teams, which will be essential for learners to successfully navigate remote work environments and geographically separated teams (Ng et al., 2022).</a:t>
            </a:r>
            <a:endParaRPr lang="en-GB" sz="12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2840DCA2-2ED0-0C92-999F-F6B9155FF0F6}"/>
              </a:ext>
            </a:extLst>
          </p:cNvPr>
          <p:cNvPicPr>
            <a:picLocks noChangeAspect="1"/>
          </p:cNvPicPr>
          <p:nvPr/>
        </p:nvPicPr>
        <p:blipFill>
          <a:blip r:embed="rId3"/>
          <a:srcRect l="30656" r="32334"/>
          <a:stretch>
            <a:fillRect/>
          </a:stretch>
        </p:blipFill>
        <p:spPr>
          <a:xfrm>
            <a:off x="8807838" y="-6"/>
            <a:ext cx="3384162" cy="6858002"/>
          </a:xfrm>
          <a:prstGeom prst="rect">
            <a:avLst/>
          </a:prstGeom>
        </p:spPr>
      </p:pic>
      <p:sp>
        <p:nvSpPr>
          <p:cNvPr id="16" name="Rectangle 15">
            <a:extLst>
              <a:ext uri="{FF2B5EF4-FFF2-40B4-BE49-F238E27FC236}">
                <a16:creationId xmlns:a16="http://schemas.microsoft.com/office/drawing/2014/main" id="{5DFA5EF5-56B1-49EE-B0BB-69B6399FAD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53053" y="3396995"/>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406810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FB5468C-305B-445A-A53B-93DB583365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F0AC4E-8CA6-8EFF-8D8C-EB67E36E21CA}"/>
              </a:ext>
            </a:extLst>
          </p:cNvPr>
          <p:cNvSpPr>
            <a:spLocks noGrp="1"/>
          </p:cNvSpPr>
          <p:nvPr>
            <p:ph type="title"/>
          </p:nvPr>
        </p:nvSpPr>
        <p:spPr>
          <a:xfrm>
            <a:off x="533149" y="436360"/>
            <a:ext cx="3404369" cy="2244634"/>
          </a:xfrm>
        </p:spPr>
        <p:txBody>
          <a:bodyPr>
            <a:normAutofit/>
          </a:bodyPr>
          <a:lstStyle/>
          <a:p>
            <a:pPr algn="ctr"/>
            <a:r>
              <a:rPr lang="en-US" sz="2800" b="1"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latin typeface="Arial Black" panose="020B0A04020102020204" pitchFamily="34" charset="0"/>
              </a:rPr>
              <a:t>Barriers and Challenges to Collaborative Learning</a:t>
            </a:r>
            <a:br>
              <a:rPr lang="en-US" sz="2800" b="1"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latin typeface="Arial Black" panose="020B0A04020102020204" pitchFamily="34" charset="0"/>
              </a:rPr>
            </a:br>
            <a:endParaRPr lang="en-GB" sz="2800" b="1"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latin typeface="Arial Black" panose="020B0A04020102020204" pitchFamily="34" charset="0"/>
            </a:endParaRPr>
          </a:p>
        </p:txBody>
      </p:sp>
      <p:pic>
        <p:nvPicPr>
          <p:cNvPr id="5" name="Picture 4">
            <a:extLst>
              <a:ext uri="{FF2B5EF4-FFF2-40B4-BE49-F238E27FC236}">
                <a16:creationId xmlns:a16="http://schemas.microsoft.com/office/drawing/2014/main" id="{F5F3DCD3-8ECB-99ED-0807-44A52C9B1FE5}"/>
              </a:ext>
            </a:extLst>
          </p:cNvPr>
          <p:cNvPicPr>
            <a:picLocks noChangeAspect="1"/>
          </p:cNvPicPr>
          <p:nvPr/>
        </p:nvPicPr>
        <p:blipFill>
          <a:blip r:embed="rId2"/>
          <a:srcRect t="9492" r="1" b="11814"/>
          <a:stretch>
            <a:fillRect/>
          </a:stretch>
        </p:blipFill>
        <p:spPr>
          <a:xfrm>
            <a:off x="-1" y="3184849"/>
            <a:ext cx="4317491" cy="3673153"/>
          </a:xfrm>
          <a:prstGeom prst="rect">
            <a:avLst/>
          </a:prstGeom>
        </p:spPr>
      </p:pic>
      <p:sp>
        <p:nvSpPr>
          <p:cNvPr id="12" name="Rectangle 11">
            <a:extLst>
              <a:ext uri="{FF2B5EF4-FFF2-40B4-BE49-F238E27FC236}">
                <a16:creationId xmlns:a16="http://schemas.microsoft.com/office/drawing/2014/main" id="{A2CDF4EC-7B47-436E-927B-5754042585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152841"/>
            <a:ext cx="431749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F273D9E-5BEA-459A-918F-AF5ACA2584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20494" y="3396997"/>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9655019-A3C3-05C5-A16C-F6983B8953E2}"/>
              </a:ext>
            </a:extLst>
          </p:cNvPr>
          <p:cNvSpPr>
            <a:spLocks noGrp="1"/>
          </p:cNvSpPr>
          <p:nvPr>
            <p:ph idx="1"/>
          </p:nvPr>
        </p:nvSpPr>
        <p:spPr>
          <a:xfrm>
            <a:off x="4907921" y="1305385"/>
            <a:ext cx="3378708" cy="4807563"/>
          </a:xfrm>
        </p:spPr>
        <p:style>
          <a:lnRef idx="1">
            <a:schemeClr val="accent6"/>
          </a:lnRef>
          <a:fillRef idx="2">
            <a:schemeClr val="accent6"/>
          </a:fillRef>
          <a:effectRef idx="1">
            <a:schemeClr val="accent6"/>
          </a:effectRef>
          <a:fontRef idx="minor">
            <a:schemeClr val="dk1"/>
          </a:fontRef>
        </p:style>
        <p:txBody>
          <a:bodyPr anchor="ctr">
            <a:noAutofit/>
          </a:bodyPr>
          <a:lstStyle/>
          <a:p>
            <a:r>
              <a:rPr lang="en-US" sz="1200" dirty="0">
                <a:latin typeface="Arial" panose="020B0604020202020204" pitchFamily="34" charset="0"/>
                <a:cs typeface="Arial" panose="020B0604020202020204" pitchFamily="34" charset="0"/>
              </a:rPr>
              <a:t>Despite its many benefits, collaborative learning will likely encounter several challenges (Shimizu et al., 2022), including:</a:t>
            </a:r>
          </a:p>
          <a:p>
            <a:pPr lvl="1"/>
            <a:r>
              <a:rPr lang="en-US" sz="1200" dirty="0">
                <a:latin typeface="Arial" panose="020B0604020202020204" pitchFamily="34" charset="0"/>
                <a:cs typeface="Arial" panose="020B0604020202020204" pitchFamily="34" charset="0"/>
              </a:rPr>
              <a:t>Uneven Participation of Group Members.</a:t>
            </a:r>
          </a:p>
          <a:p>
            <a:pPr lvl="1"/>
            <a:r>
              <a:rPr lang="en-US" sz="1200" dirty="0">
                <a:latin typeface="Arial" panose="020B0604020202020204" pitchFamily="34" charset="0"/>
                <a:cs typeface="Arial" panose="020B0604020202020204" pitchFamily="34" charset="0"/>
              </a:rPr>
              <a:t>Technological Disparities.</a:t>
            </a:r>
          </a:p>
          <a:p>
            <a:pPr lvl="1"/>
            <a:r>
              <a:rPr lang="en-US" sz="1200" dirty="0">
                <a:latin typeface="Arial" panose="020B0604020202020204" pitchFamily="34" charset="0"/>
                <a:cs typeface="Arial" panose="020B0604020202020204" pitchFamily="34" charset="0"/>
              </a:rPr>
              <a:t>Barriers to Communication.</a:t>
            </a:r>
          </a:p>
          <a:p>
            <a:r>
              <a:rPr lang="en-US" sz="1200" dirty="0">
                <a:latin typeface="Arial" panose="020B0604020202020204" pitchFamily="34" charset="0"/>
                <a:cs typeface="Arial" panose="020B0604020202020204" pitchFamily="34" charset="0"/>
              </a:rPr>
              <a:t>These barriers can cause a decrease in the overall effectiveness of a group and consequently reduce the potential learning outcomes from collaborative learning. The challenges of collaborative learning are magnified in groups that lack defined structure or roles for group members.</a:t>
            </a:r>
          </a:p>
          <a:p>
            <a:r>
              <a:rPr lang="en-US" sz="1200" dirty="0">
                <a:latin typeface="Arial" panose="020B0604020202020204" pitchFamily="34" charset="0"/>
                <a:cs typeface="Arial" panose="020B0604020202020204" pitchFamily="34" charset="0"/>
              </a:rPr>
              <a:t>In addition to the challenges of collaborative learning, barriers related to cultural differences and expectations regarding collaboration can create misunderstandings or negative experiences for learners in global settings. When students in a global setting rely heavily on technology for communication, students with limited access to reliable digital tools may be at a disadvantage (Mantilla Carrera et al., 2024).</a:t>
            </a:r>
            <a:endParaRPr lang="en-GB" sz="12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86D30A6D-6608-0412-9B39-3E528B3AFBC6}"/>
              </a:ext>
            </a:extLst>
          </p:cNvPr>
          <p:cNvPicPr>
            <a:picLocks noChangeAspect="1"/>
          </p:cNvPicPr>
          <p:nvPr/>
        </p:nvPicPr>
        <p:blipFill>
          <a:blip r:embed="rId3"/>
          <a:srcRect l="45254" r="17737"/>
          <a:stretch>
            <a:fillRect/>
          </a:stretch>
        </p:blipFill>
        <p:spPr>
          <a:xfrm>
            <a:off x="8807838" y="-6"/>
            <a:ext cx="3384162" cy="6858002"/>
          </a:xfrm>
          <a:prstGeom prst="rect">
            <a:avLst/>
          </a:prstGeom>
        </p:spPr>
      </p:pic>
      <p:sp>
        <p:nvSpPr>
          <p:cNvPr id="16" name="Rectangle 15">
            <a:extLst>
              <a:ext uri="{FF2B5EF4-FFF2-40B4-BE49-F238E27FC236}">
                <a16:creationId xmlns:a16="http://schemas.microsoft.com/office/drawing/2014/main" id="{5DFA5EF5-56B1-49EE-B0BB-69B6399FAD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53053" y="3396995"/>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505982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FB5468C-305B-445A-A53B-93DB583365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7F9E8B-C963-4E4D-6A46-591889D9AC01}"/>
              </a:ext>
            </a:extLst>
          </p:cNvPr>
          <p:cNvSpPr>
            <a:spLocks noGrp="1"/>
          </p:cNvSpPr>
          <p:nvPr>
            <p:ph type="title"/>
          </p:nvPr>
        </p:nvSpPr>
        <p:spPr>
          <a:xfrm>
            <a:off x="145043" y="436359"/>
            <a:ext cx="4080116" cy="2275309"/>
          </a:xfrm>
        </p:spPr>
        <p:txBody>
          <a:bodyPr>
            <a:noAutofit/>
          </a:bodyPr>
          <a:lstStyle/>
          <a:p>
            <a:pPr algn="ctr"/>
            <a:r>
              <a:rPr lang="en-US" sz="2800" b="1"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latin typeface="Arial Black" panose="020B0A04020102020204" pitchFamily="34" charset="0"/>
              </a:rPr>
              <a:t>Future of Collaborative Learning and Innovations in Learning Technologies</a:t>
            </a:r>
            <a:endParaRPr lang="en-GB" sz="2800" b="1"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latin typeface="Arial Black" panose="020B0A04020102020204" pitchFamily="34" charset="0"/>
            </a:endParaRPr>
          </a:p>
        </p:txBody>
      </p:sp>
      <p:pic>
        <p:nvPicPr>
          <p:cNvPr id="5" name="Picture 4">
            <a:extLst>
              <a:ext uri="{FF2B5EF4-FFF2-40B4-BE49-F238E27FC236}">
                <a16:creationId xmlns:a16="http://schemas.microsoft.com/office/drawing/2014/main" id="{B19944CE-7446-0609-F953-1CC86D09033F}"/>
              </a:ext>
            </a:extLst>
          </p:cNvPr>
          <p:cNvPicPr>
            <a:picLocks noChangeAspect="1"/>
          </p:cNvPicPr>
          <p:nvPr/>
        </p:nvPicPr>
        <p:blipFill>
          <a:blip r:embed="rId2"/>
          <a:srcRect l="23157" r="7492" b="-1"/>
          <a:stretch>
            <a:fillRect/>
          </a:stretch>
        </p:blipFill>
        <p:spPr>
          <a:xfrm>
            <a:off x="-1" y="3184849"/>
            <a:ext cx="4317491" cy="3673153"/>
          </a:xfrm>
          <a:prstGeom prst="rect">
            <a:avLst/>
          </a:prstGeom>
        </p:spPr>
      </p:pic>
      <p:sp>
        <p:nvSpPr>
          <p:cNvPr id="12" name="Rectangle 11">
            <a:extLst>
              <a:ext uri="{FF2B5EF4-FFF2-40B4-BE49-F238E27FC236}">
                <a16:creationId xmlns:a16="http://schemas.microsoft.com/office/drawing/2014/main" id="{A2CDF4EC-7B47-436E-927B-5754042585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152841"/>
            <a:ext cx="4317490"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F273D9E-5BEA-459A-918F-AF5ACA2584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920494" y="3396997"/>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E6106AD-2241-B483-54E2-533ABC08FC7F}"/>
              </a:ext>
            </a:extLst>
          </p:cNvPr>
          <p:cNvSpPr>
            <a:spLocks noGrp="1"/>
          </p:cNvSpPr>
          <p:nvPr>
            <p:ph idx="1"/>
          </p:nvPr>
        </p:nvSpPr>
        <p:spPr>
          <a:xfrm>
            <a:off x="4844032" y="1574013"/>
            <a:ext cx="3378708" cy="3540016"/>
          </a:xfrm>
        </p:spPr>
        <p:style>
          <a:lnRef idx="1">
            <a:schemeClr val="accent6"/>
          </a:lnRef>
          <a:fillRef idx="2">
            <a:schemeClr val="accent6"/>
          </a:fillRef>
          <a:effectRef idx="1">
            <a:schemeClr val="accent6"/>
          </a:effectRef>
          <a:fontRef idx="minor">
            <a:schemeClr val="dk1"/>
          </a:fontRef>
        </p:style>
        <p:txBody>
          <a:bodyPr anchor="ctr">
            <a:normAutofit/>
          </a:bodyPr>
          <a:lstStyle/>
          <a:p>
            <a:r>
              <a:rPr lang="en-US" sz="1200" dirty="0">
                <a:latin typeface="Arial" panose="020B0604020202020204" pitchFamily="34" charset="0"/>
                <a:cs typeface="Arial" panose="020B0604020202020204" pitchFamily="34" charset="0"/>
              </a:rPr>
              <a:t>Emerging technologies such as Blockchain-based Distributed Learning Systems may provide organisations with greater opportunities to establish more secure, more transparent, and more accountable forms of collaborative learning, especially on a large scale, in digital learning environments (Liu et al., 2023).</a:t>
            </a:r>
          </a:p>
          <a:p>
            <a:endParaRPr lang="en-US" sz="1200" dirty="0">
              <a:latin typeface="Arial" panose="020B0604020202020204" pitchFamily="34" charset="0"/>
              <a:cs typeface="Arial" panose="020B0604020202020204" pitchFamily="34" charset="0"/>
            </a:endParaRPr>
          </a:p>
          <a:p>
            <a:r>
              <a:rPr lang="en-US" sz="1200" dirty="0">
                <a:latin typeface="Arial" panose="020B0604020202020204" pitchFamily="34" charset="0"/>
                <a:cs typeface="Arial" panose="020B0604020202020204" pitchFamily="34" charset="0"/>
              </a:rPr>
              <a:t>Through ongoing advances in interactive learning technologies and the broader use of enabling technologies for global use, there will continue to be an increased alignment between collaborative learning and professional practices, which will result in greater academic learning and preparedness for the workplace (Auer et al., 2017).</a:t>
            </a:r>
            <a:endParaRPr lang="en-GB" sz="12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D9CC5445-052B-E848-FB5C-A8D9D57AC5C1}"/>
              </a:ext>
            </a:extLst>
          </p:cNvPr>
          <p:cNvPicPr>
            <a:picLocks noChangeAspect="1"/>
          </p:cNvPicPr>
          <p:nvPr/>
        </p:nvPicPr>
        <p:blipFill>
          <a:blip r:embed="rId3"/>
          <a:srcRect l="66610" r="7483"/>
          <a:stretch>
            <a:fillRect/>
          </a:stretch>
        </p:blipFill>
        <p:spPr>
          <a:xfrm>
            <a:off x="8807838" y="-6"/>
            <a:ext cx="3384162" cy="6858002"/>
          </a:xfrm>
          <a:prstGeom prst="rect">
            <a:avLst/>
          </a:prstGeom>
        </p:spPr>
      </p:pic>
      <p:sp>
        <p:nvSpPr>
          <p:cNvPr id="16" name="Rectangle 15">
            <a:extLst>
              <a:ext uri="{FF2B5EF4-FFF2-40B4-BE49-F238E27FC236}">
                <a16:creationId xmlns:a16="http://schemas.microsoft.com/office/drawing/2014/main" id="{5DFA5EF5-56B1-49EE-B0BB-69B6399FAD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53053" y="3396995"/>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232678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03CBE6E-E6B2-417D-A61A-D5F70F02A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466BE98-0341-4CFA-8601-3E68FB730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539937"/>
            <a:ext cx="4525605" cy="5778126"/>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37CE8E-51EB-AAD4-EBFF-BBEFF6C0CA88}"/>
              </a:ext>
            </a:extLst>
          </p:cNvPr>
          <p:cNvSpPr>
            <a:spLocks noGrp="1"/>
          </p:cNvSpPr>
          <p:nvPr>
            <p:ph type="title"/>
          </p:nvPr>
        </p:nvSpPr>
        <p:spPr>
          <a:xfrm>
            <a:off x="680539" y="1458180"/>
            <a:ext cx="3100522" cy="3941640"/>
          </a:xfrm>
        </p:spPr>
        <p:txBody>
          <a:bodyPr>
            <a:normAutofit/>
          </a:bodyPr>
          <a:lstStyle/>
          <a:p>
            <a:r>
              <a:rPr lang="en-GB" sz="2800" b="1"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latin typeface="Arial Black" panose="020B0A04020102020204" pitchFamily="34" charset="0"/>
              </a:rPr>
              <a:t>References </a:t>
            </a:r>
          </a:p>
        </p:txBody>
      </p:sp>
      <p:sp>
        <p:nvSpPr>
          <p:cNvPr id="12" name="Rectangle 11">
            <a:extLst>
              <a:ext uri="{FF2B5EF4-FFF2-40B4-BE49-F238E27FC236}">
                <a16:creationId xmlns:a16="http://schemas.microsoft.com/office/drawing/2014/main" id="{663E89A1-984A-4500-9453-4203AD1B83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9937"/>
            <a:ext cx="12192000" cy="64008"/>
          </a:xfrm>
          <a:prstGeom prst="rect">
            <a:avLst/>
          </a:prstGeom>
          <a:solidFill>
            <a:schemeClr val="tx2">
              <a:lumMod val="50000"/>
              <a:alpha val="9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3" name="Content Placeholder 2">
            <a:extLst>
              <a:ext uri="{FF2B5EF4-FFF2-40B4-BE49-F238E27FC236}">
                <a16:creationId xmlns:a16="http://schemas.microsoft.com/office/drawing/2014/main" id="{78DF1D3A-2DB1-5581-E58F-3C55C3D17A0B}"/>
              </a:ext>
            </a:extLst>
          </p:cNvPr>
          <p:cNvSpPr>
            <a:spLocks noGrp="1"/>
          </p:cNvSpPr>
          <p:nvPr>
            <p:ph idx="1"/>
          </p:nvPr>
        </p:nvSpPr>
        <p:spPr>
          <a:xfrm>
            <a:off x="4685652" y="726659"/>
            <a:ext cx="7378122" cy="5409279"/>
          </a:xfrm>
        </p:spPr>
        <p:txBody>
          <a:bodyPr anchor="ctr">
            <a:normAutofit/>
          </a:bodyPr>
          <a:lstStyle/>
          <a:p>
            <a:r>
              <a:rPr lang="en-GB" sz="1200" dirty="0">
                <a:latin typeface="Arial" panose="020B0604020202020204" pitchFamily="34" charset="0"/>
                <a:cs typeface="Arial" panose="020B0604020202020204" pitchFamily="34" charset="0"/>
              </a:rPr>
              <a:t>Auer, M. E., Guralnick, D., &amp; </a:t>
            </a:r>
            <a:r>
              <a:rPr lang="en-GB" sz="1200" dirty="0" err="1">
                <a:latin typeface="Arial" panose="020B0604020202020204" pitchFamily="34" charset="0"/>
                <a:cs typeface="Arial" panose="020B0604020202020204" pitchFamily="34" charset="0"/>
              </a:rPr>
              <a:t>Uhomoibhi</a:t>
            </a:r>
            <a:r>
              <a:rPr lang="en-GB" sz="1200" dirty="0">
                <a:latin typeface="Arial" panose="020B0604020202020204" pitchFamily="34" charset="0"/>
                <a:cs typeface="Arial" panose="020B0604020202020204" pitchFamily="34" charset="0"/>
              </a:rPr>
              <a:t>, J. (Eds.). (2017). </a:t>
            </a:r>
            <a:r>
              <a:rPr lang="en-GB" sz="1200" i="1" dirty="0">
                <a:latin typeface="Arial" panose="020B0604020202020204" pitchFamily="34" charset="0"/>
                <a:cs typeface="Arial" panose="020B0604020202020204" pitchFamily="34" charset="0"/>
              </a:rPr>
              <a:t>Interactive collaborative learning</a:t>
            </a:r>
            <a:r>
              <a:rPr lang="en-GB" sz="1200" dirty="0">
                <a:latin typeface="Arial" panose="020B0604020202020204" pitchFamily="34" charset="0"/>
                <a:cs typeface="Arial" panose="020B0604020202020204" pitchFamily="34" charset="0"/>
              </a:rPr>
              <a:t>. Springer International Publishing. </a:t>
            </a:r>
            <a:r>
              <a:rPr lang="en-GB" sz="1200" dirty="0">
                <a:latin typeface="Arial" panose="020B0604020202020204" pitchFamily="34" charset="0"/>
                <a:cs typeface="Arial" panose="020B0604020202020204" pitchFamily="34" charset="0"/>
                <a:hlinkClick r:id="rId3"/>
              </a:rPr>
              <a:t>https://doi.org/10.1007/978-3-319-50340-0</a:t>
            </a:r>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Baker, M. J. (2015). Collaboration in collaborative learning. </a:t>
            </a:r>
            <a:r>
              <a:rPr lang="en-GB" sz="1200" i="1" dirty="0">
                <a:latin typeface="Arial" panose="020B0604020202020204" pitchFamily="34" charset="0"/>
                <a:cs typeface="Arial" panose="020B0604020202020204" pitchFamily="34" charset="0"/>
              </a:rPr>
              <a:t>Coordination, Collaboration and Cooperation, 16</a:t>
            </a:r>
            <a:r>
              <a:rPr lang="en-GB" sz="1200" dirty="0">
                <a:latin typeface="Arial" panose="020B0604020202020204" pitchFamily="34" charset="0"/>
                <a:cs typeface="Arial" panose="020B0604020202020204" pitchFamily="34" charset="0"/>
              </a:rPr>
              <a:t>(3), 451–473.</a:t>
            </a:r>
          </a:p>
          <a:p>
            <a:r>
              <a:rPr lang="en-GB" sz="1200" dirty="0">
                <a:latin typeface="Arial" panose="020B0604020202020204" pitchFamily="34" charset="0"/>
                <a:cs typeface="Arial" panose="020B0604020202020204" pitchFamily="34" charset="0"/>
              </a:rPr>
              <a:t>Belbin, M. (2004). </a:t>
            </a:r>
            <a:r>
              <a:rPr lang="en-GB" sz="1200" i="1" dirty="0">
                <a:latin typeface="Arial" panose="020B0604020202020204" pitchFamily="34" charset="0"/>
                <a:cs typeface="Arial" panose="020B0604020202020204" pitchFamily="34" charset="0"/>
              </a:rPr>
              <a:t>Belbin team roles</a:t>
            </a:r>
            <a:r>
              <a:rPr lang="en-GB" sz="1200" dirty="0">
                <a:latin typeface="Arial" panose="020B0604020202020204" pitchFamily="34" charset="0"/>
                <a:cs typeface="Arial" panose="020B0604020202020204" pitchFamily="34" charset="0"/>
              </a:rPr>
              <a:t>. Book Belbin Team Roles.</a:t>
            </a:r>
          </a:p>
          <a:p>
            <a:r>
              <a:rPr lang="en-GB" sz="1200" dirty="0">
                <a:latin typeface="Arial" panose="020B0604020202020204" pitchFamily="34" charset="0"/>
                <a:cs typeface="Arial" panose="020B0604020202020204" pitchFamily="34" charset="0"/>
              </a:rPr>
              <a:t>Chickering, A. W., &amp; Ehrmann, S. C. (1996). </a:t>
            </a:r>
            <a:r>
              <a:rPr lang="en-GB" sz="1200" i="1" dirty="0">
                <a:latin typeface="Arial" panose="020B0604020202020204" pitchFamily="34" charset="0"/>
                <a:cs typeface="Arial" panose="020B0604020202020204" pitchFamily="34" charset="0"/>
              </a:rPr>
              <a:t>Implementing the seven principles: Technology as lever. AAHE Bulletin.</a:t>
            </a:r>
          </a:p>
          <a:p>
            <a:r>
              <a:rPr lang="en-GB" sz="1200" dirty="0">
                <a:latin typeface="Arial" panose="020B0604020202020204" pitchFamily="34" charset="0"/>
                <a:cs typeface="Arial" panose="020B0604020202020204" pitchFamily="34" charset="0"/>
              </a:rPr>
              <a:t>Hayati, A., Nitin, M., </a:t>
            </a:r>
            <a:r>
              <a:rPr lang="en-GB" sz="1200" dirty="0" err="1">
                <a:latin typeface="Arial" panose="020B0604020202020204" pitchFamily="34" charset="0"/>
                <a:cs typeface="Arial" panose="020B0604020202020204" pitchFamily="34" charset="0"/>
              </a:rPr>
              <a:t>Yunita</a:t>
            </a:r>
            <a:r>
              <a:rPr lang="en-GB" sz="1200" dirty="0">
                <a:latin typeface="Arial" panose="020B0604020202020204" pitchFamily="34" charset="0"/>
                <a:cs typeface="Arial" panose="020B0604020202020204" pitchFamily="34" charset="0"/>
              </a:rPr>
              <a:t>, H. D., </a:t>
            </a:r>
            <a:r>
              <a:rPr lang="en-GB" sz="1200" dirty="0" err="1">
                <a:latin typeface="Arial" panose="020B0604020202020204" pitchFamily="34" charset="0"/>
                <a:cs typeface="Arial" panose="020B0604020202020204" pitchFamily="34" charset="0"/>
              </a:rPr>
              <a:t>Fahurian</a:t>
            </a:r>
            <a:r>
              <a:rPr lang="en-GB" sz="1200" dirty="0">
                <a:latin typeface="Arial" panose="020B0604020202020204" pitchFamily="34" charset="0"/>
                <a:cs typeface="Arial" panose="020B0604020202020204" pitchFamily="34" charset="0"/>
              </a:rPr>
              <a:t>, F., &amp; </a:t>
            </a:r>
            <a:r>
              <a:rPr lang="en-GB" sz="1200" dirty="0" err="1">
                <a:latin typeface="Arial" panose="020B0604020202020204" pitchFamily="34" charset="0"/>
                <a:cs typeface="Arial" panose="020B0604020202020204" pitchFamily="34" charset="0"/>
              </a:rPr>
              <a:t>Winarko</a:t>
            </a:r>
            <a:r>
              <a:rPr lang="en-GB" sz="1200" dirty="0">
                <a:latin typeface="Arial" panose="020B0604020202020204" pitchFamily="34" charset="0"/>
                <a:cs typeface="Arial" panose="020B0604020202020204" pitchFamily="34" charset="0"/>
              </a:rPr>
              <a:t>, T. (2024). The role of information systems in facilitating collaborative learning in higher education. </a:t>
            </a:r>
            <a:r>
              <a:rPr lang="en-GB" sz="1200" i="1" dirty="0">
                <a:latin typeface="Arial" panose="020B0604020202020204" pitchFamily="34" charset="0"/>
                <a:cs typeface="Arial" panose="020B0604020202020204" pitchFamily="34" charset="0"/>
              </a:rPr>
              <a:t>Journal of Social Science Utilising Technology, 2</a:t>
            </a:r>
            <a:r>
              <a:rPr lang="en-GB" sz="1200" dirty="0">
                <a:latin typeface="Arial" panose="020B0604020202020204" pitchFamily="34" charset="0"/>
                <a:cs typeface="Arial" panose="020B0604020202020204" pitchFamily="34" charset="0"/>
              </a:rPr>
              <a:t>(4), 612–622.</a:t>
            </a:r>
          </a:p>
          <a:p>
            <a:r>
              <a:rPr lang="en-GB" sz="1200" dirty="0">
                <a:latin typeface="Arial" panose="020B0604020202020204" pitchFamily="34" charset="0"/>
                <a:cs typeface="Arial" panose="020B0604020202020204" pitchFamily="34" charset="0"/>
              </a:rPr>
              <a:t>Liu, J., Hai, X., &amp; Li, K. (2023). </a:t>
            </a:r>
            <a:r>
              <a:rPr lang="en-GB" sz="1200" dirty="0" err="1">
                <a:latin typeface="Arial" panose="020B0604020202020204" pitchFamily="34" charset="0"/>
                <a:cs typeface="Arial" panose="020B0604020202020204" pitchFamily="34" charset="0"/>
              </a:rPr>
              <a:t>TDLearning</a:t>
            </a:r>
            <a:r>
              <a:rPr lang="en-GB" sz="1200" dirty="0">
                <a:latin typeface="Arial" panose="020B0604020202020204" pitchFamily="34" charset="0"/>
                <a:cs typeface="Arial" panose="020B0604020202020204" pitchFamily="34" charset="0"/>
              </a:rPr>
              <a:t>: Trusted distributed collaborative learning based on blockchain smart contracts. </a:t>
            </a:r>
            <a:r>
              <a:rPr lang="en-GB" sz="1200" i="1" dirty="0">
                <a:latin typeface="Arial" panose="020B0604020202020204" pitchFamily="34" charset="0"/>
                <a:cs typeface="Arial" panose="020B0604020202020204" pitchFamily="34" charset="0"/>
              </a:rPr>
              <a:t>Future Internet, 16</a:t>
            </a:r>
            <a:r>
              <a:rPr lang="en-GB" sz="1200" dirty="0">
                <a:latin typeface="Arial" panose="020B0604020202020204" pitchFamily="34" charset="0"/>
                <a:cs typeface="Arial" panose="020B0604020202020204" pitchFamily="34" charset="0"/>
              </a:rPr>
              <a:t>(1), 6. </a:t>
            </a:r>
            <a:r>
              <a:rPr lang="en-GB" sz="1200" dirty="0">
                <a:latin typeface="Arial" panose="020B0604020202020204" pitchFamily="34" charset="0"/>
                <a:cs typeface="Arial" panose="020B0604020202020204" pitchFamily="34" charset="0"/>
                <a:hlinkClick r:id="rId4"/>
              </a:rPr>
              <a:t>https://doi.org/10.3390/fi16010006</a:t>
            </a:r>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Mantilla Carrera, P. N., Arana Alencastre, J. L., Torres Parra, E. F., &amp; Alfaro Rodas, G. C. (2024). Exploring the use of technological tools to enhance collaborative learning in higher education institutions. </a:t>
            </a:r>
            <a:r>
              <a:rPr lang="en-GB" sz="1200" i="1" dirty="0">
                <a:latin typeface="Arial" panose="020B0604020202020204" pitchFamily="34" charset="0"/>
                <a:cs typeface="Arial" panose="020B0604020202020204" pitchFamily="34" charset="0"/>
              </a:rPr>
              <a:t>Pakistan Journal of Life &amp; Social Sciences, 22</a:t>
            </a:r>
            <a:r>
              <a:rPr lang="en-GB" sz="1200" dirty="0">
                <a:latin typeface="Arial" panose="020B0604020202020204" pitchFamily="34" charset="0"/>
                <a:cs typeface="Arial" panose="020B0604020202020204" pitchFamily="34" charset="0"/>
              </a:rPr>
              <a:t>(2).</a:t>
            </a:r>
          </a:p>
          <a:p>
            <a:r>
              <a:rPr lang="en-GB" sz="1200" dirty="0">
                <a:latin typeface="Arial" panose="020B0604020202020204" pitchFamily="34" charset="0"/>
                <a:cs typeface="Arial" panose="020B0604020202020204" pitchFamily="34" charset="0"/>
              </a:rPr>
              <a:t>Ng, P. M., Chan, J. K., &amp; Lit, K. K. (2022). Student learning performance in online collaborative learning. </a:t>
            </a:r>
            <a:r>
              <a:rPr lang="en-GB" sz="1200" i="1" dirty="0">
                <a:latin typeface="Arial" panose="020B0604020202020204" pitchFamily="34" charset="0"/>
                <a:cs typeface="Arial" panose="020B0604020202020204" pitchFamily="34" charset="0"/>
              </a:rPr>
              <a:t>Education and Information Technologies, 27</a:t>
            </a:r>
            <a:r>
              <a:rPr lang="en-GB" sz="1200" dirty="0">
                <a:latin typeface="Arial" panose="020B0604020202020204" pitchFamily="34" charset="0"/>
                <a:cs typeface="Arial" panose="020B0604020202020204" pitchFamily="34" charset="0"/>
              </a:rPr>
              <a:t>(6), 8129–8145.</a:t>
            </a:r>
          </a:p>
          <a:p>
            <a:r>
              <a:rPr lang="en-GB" sz="1200" dirty="0">
                <a:latin typeface="Arial" panose="020B0604020202020204" pitchFamily="34" charset="0"/>
                <a:cs typeface="Arial" panose="020B0604020202020204" pitchFamily="34" charset="0"/>
              </a:rPr>
              <a:t>Shimizu, I., Matsuyama, Y., Duvivier, R., &amp; van der Vleuten, C. (2022). Perceived positive social interdependence in online versus face-to-face team-based learning styles of collaborative learning: A randomised, controlled, mixed-methods study. </a:t>
            </a:r>
            <a:r>
              <a:rPr lang="en-GB" sz="1200" i="1" dirty="0">
                <a:latin typeface="Arial" panose="020B0604020202020204" pitchFamily="34" charset="0"/>
                <a:cs typeface="Arial" panose="020B0604020202020204" pitchFamily="34" charset="0"/>
              </a:rPr>
              <a:t>BMC Medical Education, 22</a:t>
            </a:r>
            <a:r>
              <a:rPr lang="en-GB" sz="1200" dirty="0">
                <a:latin typeface="Arial" panose="020B0604020202020204" pitchFamily="34" charset="0"/>
                <a:cs typeface="Arial" panose="020B0604020202020204" pitchFamily="34" charset="0"/>
              </a:rPr>
              <a:t>(1), 567.</a:t>
            </a:r>
          </a:p>
        </p:txBody>
      </p:sp>
      <p:sp>
        <p:nvSpPr>
          <p:cNvPr id="14" name="Rectangle 13">
            <a:extLst>
              <a:ext uri="{FF2B5EF4-FFF2-40B4-BE49-F238E27FC236}">
                <a16:creationId xmlns:a16="http://schemas.microsoft.com/office/drawing/2014/main" id="{B3FD642B-C569-4ABB-AE20-EFA6BC9959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254055"/>
            <a:ext cx="12192000" cy="64008"/>
          </a:xfrm>
          <a:prstGeom prst="rect">
            <a:avLst/>
          </a:prstGeom>
          <a:solidFill>
            <a:schemeClr val="tx2">
              <a:lumMod val="50000"/>
              <a:alpha val="9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sp>
        <p:nvSpPr>
          <p:cNvPr id="16" name="Rectangle 15">
            <a:extLst>
              <a:ext uri="{FF2B5EF4-FFF2-40B4-BE49-F238E27FC236}">
                <a16:creationId xmlns:a16="http://schemas.microsoft.com/office/drawing/2014/main" id="{AA92FED3-1F18-4138-B4E4-627D78B002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064601" y="3396997"/>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8543941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74</TotalTime>
  <Words>942</Words>
  <PresentationFormat>Widescreen</PresentationFormat>
  <Paragraphs>34</Paragraphs>
  <Slides>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Aptos</vt:lpstr>
      <vt:lpstr>Aptos Display</vt:lpstr>
      <vt:lpstr>Arial</vt:lpstr>
      <vt:lpstr>Arial Black</vt:lpstr>
      <vt:lpstr>Office Theme</vt:lpstr>
      <vt:lpstr>An Introduction to Collaborative Learning</vt:lpstr>
      <vt:lpstr>Technology That Supports Collaboration</vt:lpstr>
      <vt:lpstr>Global Business Collaboration Skills Development</vt:lpstr>
      <vt:lpstr>Barriers and Challenges to Collaborative Learning </vt:lpstr>
      <vt:lpstr>Future of Collaborative Learning and Innovations in Learning Technologies</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erms:created xsi:type="dcterms:W3CDTF">2025-12-02T10:44:04Z</dcterms:created>
  <dcterms:modified xsi:type="dcterms:W3CDTF">2025-12-02T11:58:49Z</dcterms:modified>
</cp:coreProperties>
</file>