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19350" cy="10691813"/>
  <p:notesSz cx="27706638" cy="30267275"/>
  <p:defaultTextStyle>
    <a:lvl1pPr marL="0" algn="l" defTabSz="914400" rtl="0" eaLnBrk="1" latinLnBrk="0" hangingPunct="1">
      <a:defRPr sz="756" kern="1200">
        <a:solidFill>
          <a:schemeClr val="tx1"/>
        </a:solidFill>
        <a:latin typeface="+mn-lt"/>
        <a:ea typeface="+mn-ea"/>
        <a:cs typeface="+mn-cs"/>
      </a:defRPr>
    </a:lvl1pPr>
    <a:lvl2pPr marL="457200" algn="l" defTabSz="914400" rtl="0" eaLnBrk="1" latinLnBrk="0" hangingPunct="1">
      <a:defRPr sz="756" kern="1200">
        <a:solidFill>
          <a:schemeClr val="tx1"/>
        </a:solidFill>
        <a:latin typeface="+mn-lt"/>
        <a:ea typeface="+mn-ea"/>
        <a:cs typeface="+mn-cs"/>
      </a:defRPr>
    </a:lvl2pPr>
    <a:lvl3pPr marL="914400" algn="l" defTabSz="914400" rtl="0" eaLnBrk="1" latinLnBrk="0" hangingPunct="1">
      <a:defRPr sz="756" kern="1200">
        <a:solidFill>
          <a:schemeClr val="tx1"/>
        </a:solidFill>
        <a:latin typeface="+mn-lt"/>
        <a:ea typeface="+mn-ea"/>
        <a:cs typeface="+mn-cs"/>
      </a:defRPr>
    </a:lvl3pPr>
    <a:lvl4pPr marL="1371600" algn="l" defTabSz="914400" rtl="0" eaLnBrk="1" latinLnBrk="0" hangingPunct="1">
      <a:defRPr sz="756" kern="1200">
        <a:solidFill>
          <a:schemeClr val="tx1"/>
        </a:solidFill>
        <a:latin typeface="+mn-lt"/>
        <a:ea typeface="+mn-ea"/>
        <a:cs typeface="+mn-cs"/>
      </a:defRPr>
    </a:lvl4pPr>
    <a:lvl5pPr marL="1828800" algn="l" defTabSz="914400" rtl="0" eaLnBrk="1" latinLnBrk="0" hangingPunct="1">
      <a:defRPr sz="756" kern="1200">
        <a:solidFill>
          <a:schemeClr val="tx1"/>
        </a:solidFill>
        <a:latin typeface="+mn-lt"/>
        <a:ea typeface="+mn-ea"/>
        <a:cs typeface="+mn-cs"/>
      </a:defRPr>
    </a:lvl5pPr>
    <a:lvl6pPr marL="2286000" algn="l" defTabSz="914400" rtl="0" eaLnBrk="1" latinLnBrk="0" hangingPunct="1">
      <a:defRPr sz="756" kern="1200">
        <a:solidFill>
          <a:schemeClr val="tx1"/>
        </a:solidFill>
        <a:latin typeface="+mn-lt"/>
        <a:ea typeface="+mn-ea"/>
        <a:cs typeface="+mn-cs"/>
      </a:defRPr>
    </a:lvl6pPr>
    <a:lvl7pPr marL="2743200" algn="l" defTabSz="914400" rtl="0" eaLnBrk="1" latinLnBrk="0" hangingPunct="1">
      <a:defRPr sz="756" kern="1200">
        <a:solidFill>
          <a:schemeClr val="tx1"/>
        </a:solidFill>
        <a:latin typeface="+mn-lt"/>
        <a:ea typeface="+mn-ea"/>
        <a:cs typeface="+mn-cs"/>
      </a:defRPr>
    </a:lvl7pPr>
    <a:lvl8pPr marL="3200400" algn="l" defTabSz="914400" rtl="0" eaLnBrk="1" latinLnBrk="0" hangingPunct="1">
      <a:defRPr sz="756" kern="1200">
        <a:solidFill>
          <a:schemeClr val="tx1"/>
        </a:solidFill>
        <a:latin typeface="+mn-lt"/>
        <a:ea typeface="+mn-ea"/>
        <a:cs typeface="+mn-cs"/>
      </a:defRPr>
    </a:lvl8pPr>
    <a:lvl9pPr marL="3657600" algn="l" defTabSz="914400" rtl="0" eaLnBrk="1" latinLnBrk="0" hangingPunct="1">
      <a:defRPr sz="756" kern="1200">
        <a:solidFill>
          <a:schemeClr val="tx1"/>
        </a:solidFill>
        <a:latin typeface="+mn-lt"/>
        <a:ea typeface="+mn-ea"/>
        <a:cs typeface="+mn-cs"/>
      </a:defRPr>
    </a:lvl9pPr>
  </p:defaultTextStyle>
  <p:extLst>
    <p:ext uri="{521415D9-36F7-43E2-AB2F-B90AF26B5E84}">
      <p14:sectionLst xmlns:p14="http://schemas.microsoft.com/office/powerpoint/2010/main">
        <p14:section name="Poster" id="{033084D4-E6DB-57BC-E4A2-93456ACE0A01}">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451"/>
    <p:restoredTop sz="94610"/>
  </p:normalViewPr>
  <p:slideViewPr>
    <p:cSldViewPr snapToGrid="0" snapToObjects="1">
      <p:cViewPr varScale="1">
        <p:scale>
          <a:sx n="107" d="100"/>
          <a:sy n="107" d="100"/>
        </p:scale>
        <p:origin x="116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lineChart>
        <c:grouping val="standard"/>
        <c:varyColors val="0"/>
        <c:ser>
          <c:idx val="0"/>
          <c:order val="0"/>
          <c:tx>
            <c:strRef>
              <c:f>Sheet1!$B$1</c:f>
              <c:strCache>
                <c:ptCount val="1"/>
                <c:pt idx="0">
                  <c:v>Blood pressure</c:v>
                </c:pt>
              </c:strCache>
            </c:strRef>
          </c:tx>
          <c:spPr>
            <a:ln w="19604" cap="flat">
              <a:solidFill>
                <a:srgbClr val="C8102E"/>
              </a:solidFill>
              <a:prstDash val="solid"/>
              <a:round/>
            </a:ln>
            <a:effectLst/>
          </c:spPr>
          <c:marker>
            <c:symbol val="circle"/>
            <c:size val="3"/>
            <c:spPr>
              <a:solidFill>
                <a:srgbClr val="C8102E"/>
              </a:solidFill>
              <a:ln w="3676" cap="flat">
                <a:solidFill>
                  <a:srgbClr val="C8102E"/>
                </a:solidFill>
                <a:prstDash val="solid"/>
                <a:round/>
              </a:ln>
              <a:effectLst/>
            </c:spPr>
          </c:marker>
          <c:cat>
            <c:strRef>
              <c:f>Sheet1!$A$2:$A$8</c:f>
              <c:strCache>
                <c:ptCount val="7"/>
                <c:pt idx="0">
                  <c:v>Rest</c:v>
                </c:pt>
                <c:pt idx="1">
                  <c:v>I</c:v>
                </c:pt>
                <c:pt idx="2">
                  <c:v>II early</c:v>
                </c:pt>
                <c:pt idx="3">
                  <c:v>II late</c:v>
                </c:pt>
                <c:pt idx="4">
                  <c:v>III</c:v>
                </c:pt>
                <c:pt idx="5">
                  <c:v>IV</c:v>
                </c:pt>
                <c:pt idx="6">
                  <c:v>Rest</c:v>
                </c:pt>
              </c:strCache>
            </c:strRef>
          </c:cat>
          <c:val>
            <c:numRef>
              <c:f>Sheet1!$B$2:$B$8</c:f>
              <c:numCache>
                <c:formatCode>General</c:formatCode>
                <c:ptCount val="7"/>
                <c:pt idx="0">
                  <c:v>100</c:v>
                </c:pt>
                <c:pt idx="1">
                  <c:v>110</c:v>
                </c:pt>
                <c:pt idx="2">
                  <c:v>84</c:v>
                </c:pt>
                <c:pt idx="3">
                  <c:v>95</c:v>
                </c:pt>
                <c:pt idx="4">
                  <c:v>80</c:v>
                </c:pt>
                <c:pt idx="5">
                  <c:v>118</c:v>
                </c:pt>
                <c:pt idx="6">
                  <c:v>100</c:v>
                </c:pt>
              </c:numCache>
            </c:numRef>
          </c:val>
          <c:smooth val="0"/>
          <c:extLst>
            <c:ext xmlns:c16="http://schemas.microsoft.com/office/drawing/2014/chart" uri="{C3380CC4-5D6E-409C-BE32-E72D297353CC}">
              <c16:uniqueId val="{00000000-2199-5643-B168-7996B72F0918}"/>
            </c:ext>
          </c:extLst>
        </c:ser>
        <c:ser>
          <c:idx val="1"/>
          <c:order val="1"/>
          <c:tx>
            <c:strRef>
              <c:f>Sheet1!$C$1</c:f>
              <c:strCache>
                <c:ptCount val="1"/>
                <c:pt idx="0">
                  <c:v>Heart rate</c:v>
                </c:pt>
              </c:strCache>
            </c:strRef>
          </c:tx>
          <c:spPr>
            <a:ln w="19604" cap="flat">
              <a:solidFill>
                <a:srgbClr val="1F6FB5"/>
              </a:solidFill>
              <a:prstDash val="solid"/>
              <a:round/>
            </a:ln>
            <a:effectLst/>
          </c:spPr>
          <c:marker>
            <c:symbol val="circle"/>
            <c:size val="3"/>
            <c:spPr>
              <a:solidFill>
                <a:srgbClr val="1F6FB5"/>
              </a:solidFill>
              <a:ln w="3676" cap="flat">
                <a:solidFill>
                  <a:srgbClr val="1F6FB5"/>
                </a:solidFill>
                <a:prstDash val="solid"/>
                <a:round/>
              </a:ln>
              <a:effectLst/>
            </c:spPr>
          </c:marker>
          <c:cat>
            <c:strRef>
              <c:f>Sheet1!$A$2:$A$8</c:f>
              <c:strCache>
                <c:ptCount val="7"/>
                <c:pt idx="0">
                  <c:v>Rest</c:v>
                </c:pt>
                <c:pt idx="1">
                  <c:v>I</c:v>
                </c:pt>
                <c:pt idx="2">
                  <c:v>II early</c:v>
                </c:pt>
                <c:pt idx="3">
                  <c:v>II late</c:v>
                </c:pt>
                <c:pt idx="4">
                  <c:v>III</c:v>
                </c:pt>
                <c:pt idx="5">
                  <c:v>IV</c:v>
                </c:pt>
                <c:pt idx="6">
                  <c:v>Rest</c:v>
                </c:pt>
              </c:strCache>
            </c:strRef>
          </c:cat>
          <c:val>
            <c:numRef>
              <c:f>Sheet1!$C$2:$C$8</c:f>
              <c:numCache>
                <c:formatCode>General</c:formatCode>
                <c:ptCount val="7"/>
                <c:pt idx="0">
                  <c:v>100</c:v>
                </c:pt>
                <c:pt idx="1">
                  <c:v>97</c:v>
                </c:pt>
                <c:pt idx="2">
                  <c:v>115</c:v>
                </c:pt>
                <c:pt idx="3">
                  <c:v>125</c:v>
                </c:pt>
                <c:pt idx="4">
                  <c:v>130</c:v>
                </c:pt>
                <c:pt idx="5">
                  <c:v>88</c:v>
                </c:pt>
                <c:pt idx="6">
                  <c:v>100</c:v>
                </c:pt>
              </c:numCache>
            </c:numRef>
          </c:val>
          <c:smooth val="0"/>
          <c:extLst>
            <c:ext xmlns:c16="http://schemas.microsoft.com/office/drawing/2014/chart" uri="{C3380CC4-5D6E-409C-BE32-E72D297353CC}">
              <c16:uniqueId val="{00000001-2199-5643-B168-7996B72F0918}"/>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4901" cap="flat">
            <a:solidFill>
              <a:srgbClr val="888888"/>
            </a:solidFill>
            <a:prstDash val="solid"/>
            <a:round/>
          </a:ln>
        </c:spPr>
        <c:txPr>
          <a:bodyPr lIns="35287" tIns="17643" rIns="35287" bIns="17643"/>
          <a:lstStyle/>
          <a:p>
            <a:pPr>
              <a:defRPr sz="714" b="0" i="0" u="none" strike="noStrike">
                <a:solidFill>
                  <a:srgbClr val="14213D"/>
                </a:solidFill>
                <a:latin typeface="+mn-lt"/>
              </a:defRPr>
            </a:pPr>
            <a:endParaRPr lang="en-US"/>
          </a:p>
        </c:txPr>
        <c:crossAx val="2094734552"/>
        <c:crosses val="autoZero"/>
        <c:auto val="1"/>
        <c:lblAlgn val="ctr"/>
        <c:lblOffset val="100"/>
        <c:noMultiLvlLbl val="1"/>
      </c:catAx>
      <c:valAx>
        <c:axId val="2094734552"/>
        <c:scaling>
          <c:orientation val="minMax"/>
          <c:max val="140"/>
          <c:min val="60"/>
        </c:scaling>
        <c:delete val="1"/>
        <c:axPos val="l"/>
        <c:majorGridlines>
          <c:spPr>
            <a:ln w="3175" cap="flat">
              <a:solidFill>
                <a:srgbClr val="D5DCE8"/>
              </a:solidFill>
              <a:prstDash val="solid"/>
              <a:round/>
            </a:ln>
          </c:spPr>
        </c:majorGridlines>
        <c:numFmt formatCode="General" sourceLinked="0"/>
        <c:majorTickMark val="out"/>
        <c:minorTickMark val="none"/>
        <c:tickLblPos val="nextTo"/>
        <c:crossAx val="2094734554"/>
        <c:crosses val="autoZero"/>
        <c:crossBetween val="between"/>
      </c:valAx>
      <c:spPr>
        <a:noFill/>
        <a:ln>
          <a:noFill/>
        </a:ln>
        <a:effectLst/>
      </c:spPr>
    </c:plotArea>
    <c:legend>
      <c:legendPos val="b"/>
      <c:overlay val="0"/>
      <c:txPr>
        <a:bodyPr lIns="35287" tIns="17643" rIns="35287" bIns="17643"/>
        <a:lstStyle/>
        <a:p>
          <a:pPr>
            <a:defRPr sz="756">
              <a:solidFill>
                <a:srgbClr val="14213D"/>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5037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OSTER">
    <p:bg>
      <p:bgPr>
        <a:solidFill>
          <a:srgbClr val="F2F6FB"/>
        </a:solidFill>
        <a:effectLst/>
      </p:bgPr>
    </p:bg>
    <p:spTree>
      <p:nvGrpSpPr>
        <p:cNvPr id="1" name=""/>
        <p:cNvGrpSpPr/>
        <p:nvPr/>
      </p:nvGrpSpPr>
      <p:grpSpPr>
        <a:xfrm>
          <a:off x="0" y="0"/>
          <a:ext cx="0" cy="0"/>
          <a:chOff x="0" y="0"/>
          <a:chExt cx="0" cy="0"/>
        </a:xfrm>
      </p:grpSpPr>
      <p:sp>
        <p:nvSpPr>
          <p:cNvPr id="2" name="Shape 0"/>
          <p:cNvSpPr/>
          <p:nvPr/>
        </p:nvSpPr>
        <p:spPr>
          <a:xfrm>
            <a:off x="365430" y="176434"/>
            <a:ext cx="14388822" cy="1270322"/>
          </a:xfrm>
          <a:prstGeom prst="rect">
            <a:avLst/>
          </a:prstGeom>
          <a:solidFill>
            <a:schemeClr val="tx2"/>
          </a:solidFill>
          <a:ln/>
        </p:spPr>
        <p:txBody>
          <a:bodyPr lIns="35287" tIns="17643" rIns="35287" bIns="17643"/>
          <a:lstStyle/>
          <a:p>
            <a:endParaRPr lang="en-US" dirty="0"/>
          </a:p>
        </p:txBody>
      </p:sp>
      <p:sp>
        <p:nvSpPr>
          <p:cNvPr id="3" name="Text 1"/>
          <p:cNvSpPr>
            <a:spLocks noGrp="1"/>
          </p:cNvSpPr>
          <p:nvPr>
            <p:ph type="title" idx="101" hasCustomPrompt="1"/>
          </p:nvPr>
        </p:nvSpPr>
        <p:spPr>
          <a:xfrm>
            <a:off x="685182" y="264650"/>
            <a:ext cx="12013524" cy="670448"/>
          </a:xfrm>
          <a:prstGeom prst="rect">
            <a:avLst/>
          </a:prstGeom>
          <a:noFill/>
          <a:ln/>
        </p:spPr>
        <p:txBody>
          <a:bodyPr wrap="square" lIns="35287" tIns="17643" rIns="35287" bIns="17643" rtlCol="0"/>
          <a:lstStyle>
            <a:lvl1pPr marL="0" indent="0" algn="l">
              <a:buNone/>
              <a:defRPr lang="en-US" sz="1848" b="1" dirty="0">
                <a:solidFill>
                  <a:schemeClr val="bg1"/>
                </a:solidFill>
              </a:defRPr>
            </a:lvl1pPr>
          </a:lstStyle>
          <a:p>
            <a:pPr marL="0" indent="0" algn="l">
              <a:buNone/>
            </a:pPr>
            <a:endParaRPr lang="en-US" sz="1848"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1848" kern="1200">
          <a:solidFill>
            <a:schemeClr val="tx1"/>
          </a:solidFill>
          <a:latin typeface="+mj-lt"/>
          <a:ea typeface="+mj-ea"/>
          <a:cs typeface="+mj-cs"/>
        </a:defRPr>
      </a:lvl1pPr>
    </p:titleStyle>
    <p:bodyStyle>
      <a:lvl1pPr marL="144018" indent="-144018" algn="l" defTabSz="914400" rtl="0" eaLnBrk="1" latinLnBrk="0" hangingPunct="1">
        <a:spcBef>
          <a:spcPct val="20000"/>
        </a:spcBef>
        <a:buFont typeface="Arial" pitchFamily="34" charset="0"/>
        <a:buChar char="•"/>
        <a:defRPr sz="1344" kern="1200">
          <a:solidFill>
            <a:schemeClr val="tx1"/>
          </a:solidFill>
          <a:latin typeface="+mn-lt"/>
          <a:ea typeface="+mn-ea"/>
          <a:cs typeface="+mn-cs"/>
        </a:defRPr>
      </a:lvl1pPr>
      <a:lvl2pPr marL="312039" indent="-120015" algn="l" defTabSz="914400" rtl="0" eaLnBrk="1" latinLnBrk="0" hangingPunct="1">
        <a:spcBef>
          <a:spcPct val="20000"/>
        </a:spcBef>
        <a:buFont typeface="Arial" pitchFamily="34" charset="0"/>
        <a:buChar char="–"/>
        <a:defRPr sz="1176" kern="1200">
          <a:solidFill>
            <a:schemeClr val="tx1"/>
          </a:solidFill>
          <a:latin typeface="+mn-lt"/>
          <a:ea typeface="+mn-ea"/>
          <a:cs typeface="+mn-cs"/>
        </a:defRPr>
      </a:lvl2pPr>
      <a:lvl3pPr marL="480060" indent="-96012" algn="l" defTabSz="914400" rtl="0" eaLnBrk="1" latinLnBrk="0" hangingPunct="1">
        <a:spcBef>
          <a:spcPct val="20000"/>
        </a:spcBef>
        <a:buFont typeface="Arial" pitchFamily="34" charset="0"/>
        <a:buChar char="•"/>
        <a:defRPr sz="1008" kern="1200">
          <a:solidFill>
            <a:schemeClr val="tx1"/>
          </a:solidFill>
          <a:latin typeface="+mn-lt"/>
          <a:ea typeface="+mn-ea"/>
          <a:cs typeface="+mn-cs"/>
        </a:defRPr>
      </a:lvl3pPr>
      <a:lvl4pPr marL="672084"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4pPr>
      <a:lvl5pPr marL="864108"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5pPr>
      <a:lvl6pPr marL="1056132"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6pPr>
      <a:lvl7pPr marL="1248156"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7pPr>
      <a:lvl8pPr marL="1440180"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8pPr>
      <a:lvl9pPr marL="1632204" indent="-96012" algn="l" defTabSz="914400" rtl="0" eaLnBrk="1" latinLnBrk="0" hangingPunct="1">
        <a:spcBef>
          <a:spcPct val="20000"/>
        </a:spcBef>
        <a:buFont typeface="Arial" pitchFamily="34" charset="0"/>
        <a:buChar char="•"/>
        <a:defRPr sz="840" kern="1200">
          <a:solidFill>
            <a:schemeClr val="tx1"/>
          </a:solidFill>
          <a:latin typeface="+mn-lt"/>
          <a:ea typeface="+mn-ea"/>
          <a:cs typeface="+mn-cs"/>
        </a:defRPr>
      </a:lvl9pPr>
    </p:bodyStyle>
    <p:otherStyle>
      <a:defPPr>
        <a:defRPr lang="en-US"/>
      </a:defPPr>
      <a:lvl1pPr marL="0" algn="l" defTabSz="914400" rtl="0" eaLnBrk="1" latinLnBrk="0" hangingPunct="1">
        <a:defRPr sz="756" kern="1200">
          <a:solidFill>
            <a:schemeClr val="tx1"/>
          </a:solidFill>
          <a:latin typeface="+mn-lt"/>
          <a:ea typeface="+mn-ea"/>
          <a:cs typeface="+mn-cs"/>
        </a:defRPr>
      </a:lvl1pPr>
      <a:lvl2pPr marL="192024" algn="l" defTabSz="914400" rtl="0" eaLnBrk="1" latinLnBrk="0" hangingPunct="1">
        <a:defRPr sz="756" kern="1200">
          <a:solidFill>
            <a:schemeClr val="tx1"/>
          </a:solidFill>
          <a:latin typeface="+mn-lt"/>
          <a:ea typeface="+mn-ea"/>
          <a:cs typeface="+mn-cs"/>
        </a:defRPr>
      </a:lvl2pPr>
      <a:lvl3pPr marL="384048" algn="l" defTabSz="914400" rtl="0" eaLnBrk="1" latinLnBrk="0" hangingPunct="1">
        <a:defRPr sz="756" kern="1200">
          <a:solidFill>
            <a:schemeClr val="tx1"/>
          </a:solidFill>
          <a:latin typeface="+mn-lt"/>
          <a:ea typeface="+mn-ea"/>
          <a:cs typeface="+mn-cs"/>
        </a:defRPr>
      </a:lvl3pPr>
      <a:lvl4pPr marL="576072" algn="l" defTabSz="914400" rtl="0" eaLnBrk="1" latinLnBrk="0" hangingPunct="1">
        <a:defRPr sz="756" kern="1200">
          <a:solidFill>
            <a:schemeClr val="tx1"/>
          </a:solidFill>
          <a:latin typeface="+mn-lt"/>
          <a:ea typeface="+mn-ea"/>
          <a:cs typeface="+mn-cs"/>
        </a:defRPr>
      </a:lvl4pPr>
      <a:lvl5pPr marL="768096" algn="l" defTabSz="914400" rtl="0" eaLnBrk="1" latinLnBrk="0" hangingPunct="1">
        <a:defRPr sz="756" kern="1200">
          <a:solidFill>
            <a:schemeClr val="tx1"/>
          </a:solidFill>
          <a:latin typeface="+mn-lt"/>
          <a:ea typeface="+mn-ea"/>
          <a:cs typeface="+mn-cs"/>
        </a:defRPr>
      </a:lvl5pPr>
      <a:lvl6pPr marL="960120" algn="l" defTabSz="914400" rtl="0" eaLnBrk="1" latinLnBrk="0" hangingPunct="1">
        <a:defRPr sz="756" kern="1200">
          <a:solidFill>
            <a:schemeClr val="tx1"/>
          </a:solidFill>
          <a:latin typeface="+mn-lt"/>
          <a:ea typeface="+mn-ea"/>
          <a:cs typeface="+mn-cs"/>
        </a:defRPr>
      </a:lvl6pPr>
      <a:lvl7pPr marL="1152144" algn="l" defTabSz="914400" rtl="0" eaLnBrk="1" latinLnBrk="0" hangingPunct="1">
        <a:defRPr sz="756" kern="1200">
          <a:solidFill>
            <a:schemeClr val="tx1"/>
          </a:solidFill>
          <a:latin typeface="+mn-lt"/>
          <a:ea typeface="+mn-ea"/>
          <a:cs typeface="+mn-cs"/>
        </a:defRPr>
      </a:lvl7pPr>
      <a:lvl8pPr marL="1344168" algn="l" defTabSz="914400" rtl="0" eaLnBrk="1" latinLnBrk="0" hangingPunct="1">
        <a:defRPr sz="756" kern="1200">
          <a:solidFill>
            <a:schemeClr val="tx1"/>
          </a:solidFill>
          <a:latin typeface="+mn-lt"/>
          <a:ea typeface="+mn-ea"/>
          <a:cs typeface="+mn-cs"/>
        </a:defRPr>
      </a:lvl8pPr>
      <a:lvl9pPr marL="1536192" algn="l" defTabSz="914400" rtl="0" eaLnBrk="1" latinLnBrk="0" hangingPunct="1">
        <a:defRPr sz="75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685182" y="264650"/>
            <a:ext cx="11096798" cy="670448"/>
          </a:xfrm>
          <a:prstGeom prst="rect">
            <a:avLst/>
          </a:prstGeom>
          <a:noFill/>
          <a:ln/>
        </p:spPr>
        <p:txBody>
          <a:bodyPr wrap="square" lIns="0" tIns="0" rIns="0" bIns="0" rtlCol="0" anchor="t"/>
          <a:lstStyle/>
          <a:p>
            <a:pPr marL="0" indent="0" algn="l">
              <a:buNone/>
            </a:pPr>
            <a:r>
              <a:rPr lang="en-US" sz="2268" b="1" dirty="0">
                <a:solidFill>
                  <a:schemeClr val="bg1"/>
                </a:solidFill>
              </a:rPr>
              <a:t>Cardiovascular and autonomic responses to the Valsalva maneuver in healthy adults: a systematic review </a:t>
            </a:r>
            <a:endParaRPr lang="en-US" sz="2268" dirty="0"/>
          </a:p>
        </p:txBody>
      </p:sp>
      <p:sp>
        <p:nvSpPr>
          <p:cNvPr id="3" name="Student details"/>
          <p:cNvSpPr txBox="1"/>
          <p:nvPr/>
        </p:nvSpPr>
        <p:spPr>
          <a:xfrm>
            <a:off x="685182" y="1058602"/>
            <a:ext cx="11096798" cy="262886"/>
          </a:xfrm>
          <a:prstGeom prst="rect">
            <a:avLst/>
          </a:prstGeom>
          <a:noFill/>
          <a:ln/>
        </p:spPr>
        <p:txBody>
          <a:bodyPr wrap="square" lIns="0" tIns="0" rIns="0" bIns="0" rtlCol="0" anchor="ctr"/>
          <a:lstStyle/>
          <a:p>
            <a:pPr marL="0" indent="0">
              <a:buNone/>
            </a:pPr>
            <a:r>
              <a:rPr lang="en-US" sz="1260" b="1" dirty="0">
                <a:solidFill>
                  <a:schemeClr val="bg2"/>
                </a:solidFill>
              </a:rPr>
              <a:t>Dhruvi Maisuriya |  Email : 2532720@student.uwtsd.ac.uk   |   Supervisor: Dr. Ping Wu |   MSc Public Health and Social Care in Practice</a:t>
            </a:r>
            <a:endParaRPr lang="en-US" sz="1260" b="1" dirty="0"/>
          </a:p>
        </p:txBody>
      </p:sp>
      <p:sp>
        <p:nvSpPr>
          <p:cNvPr id="6" name="Card Prevalence"/>
          <p:cNvSpPr/>
          <p:nvPr/>
        </p:nvSpPr>
        <p:spPr>
          <a:xfrm>
            <a:off x="365430" y="1552616"/>
            <a:ext cx="4645534" cy="2787651"/>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7" name="Header band Prevalence"/>
          <p:cNvSpPr/>
          <p:nvPr/>
        </p:nvSpPr>
        <p:spPr>
          <a:xfrm>
            <a:off x="365430" y="1552616"/>
            <a:ext cx="4645534" cy="458727"/>
          </a:xfrm>
          <a:prstGeom prst="rect">
            <a:avLst/>
          </a:prstGeom>
          <a:solidFill>
            <a:schemeClr val="tx2"/>
          </a:solidFill>
          <a:ln/>
        </p:spPr>
        <p:txBody>
          <a:bodyPr lIns="35287" tIns="17643" rIns="35287" bIns="17643"/>
          <a:lstStyle/>
          <a:p>
            <a:endParaRPr lang="en-US" dirty="0"/>
          </a:p>
        </p:txBody>
      </p:sp>
      <p:sp>
        <p:nvSpPr>
          <p:cNvPr id="10" name="Heading Prevalence"/>
          <p:cNvSpPr txBox="1"/>
          <p:nvPr/>
        </p:nvSpPr>
        <p:spPr>
          <a:xfrm>
            <a:off x="548146" y="1637304"/>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Prevalence</a:t>
            </a:r>
            <a:endParaRPr lang="en-US" sz="1260" dirty="0"/>
          </a:p>
        </p:txBody>
      </p:sp>
      <p:sp>
        <p:nvSpPr>
          <p:cNvPr id="11" name="Stat tile 1"/>
          <p:cNvSpPr/>
          <p:nvPr/>
        </p:nvSpPr>
        <p:spPr>
          <a:xfrm>
            <a:off x="548146" y="2099560"/>
            <a:ext cx="2082953" cy="1040958"/>
          </a:xfrm>
          <a:prstGeom prst="roundRect">
            <a:avLst>
              <a:gd name="adj" fmla="val 3390"/>
            </a:avLst>
          </a:prstGeom>
          <a:solidFill>
            <a:schemeClr val="bg2"/>
          </a:solidFill>
          <a:ln/>
        </p:spPr>
        <p:txBody>
          <a:bodyPr lIns="35287" tIns="17643" rIns="35287" bIns="17643"/>
          <a:lstStyle/>
          <a:p>
            <a:endParaRPr lang="en-US" dirty="0"/>
          </a:p>
        </p:txBody>
      </p:sp>
      <p:sp>
        <p:nvSpPr>
          <p:cNvPr id="12" name="Stat number 1"/>
          <p:cNvSpPr txBox="1"/>
          <p:nvPr/>
        </p:nvSpPr>
        <p:spPr>
          <a:xfrm>
            <a:off x="639503" y="2152490"/>
            <a:ext cx="1900238" cy="282294"/>
          </a:xfrm>
          <a:prstGeom prst="rect">
            <a:avLst/>
          </a:prstGeom>
          <a:noFill/>
          <a:ln/>
        </p:spPr>
        <p:txBody>
          <a:bodyPr wrap="square" lIns="0" tIns="0" rIns="0" bIns="0" rtlCol="0" anchor="ctr"/>
          <a:lstStyle/>
          <a:p>
            <a:pPr marL="0" indent="0">
              <a:buNone/>
            </a:pPr>
            <a:r>
              <a:rPr lang="en-US" sz="1428" b="1" dirty="0">
                <a:solidFill>
                  <a:schemeClr val="accent1"/>
                </a:solidFill>
                <a:latin typeface="Cambria" pitchFamily="34" charset="0"/>
                <a:ea typeface="Cambria" pitchFamily="34" charset="-122"/>
                <a:cs typeface="Cambria" pitchFamily="34" charset="-120"/>
              </a:rPr>
              <a:t>7.6 million</a:t>
            </a:r>
            <a:endParaRPr lang="en-US" sz="1428" dirty="0"/>
          </a:p>
        </p:txBody>
      </p:sp>
      <p:sp>
        <p:nvSpPr>
          <p:cNvPr id="13" name="Stat text 1"/>
          <p:cNvSpPr txBox="1"/>
          <p:nvPr/>
        </p:nvSpPr>
        <p:spPr>
          <a:xfrm>
            <a:off x="639503" y="2452427"/>
            <a:ext cx="1900238" cy="652804"/>
          </a:xfrm>
          <a:prstGeom prst="rect">
            <a:avLst/>
          </a:prstGeom>
          <a:noFill/>
          <a:ln/>
        </p:spPr>
        <p:txBody>
          <a:bodyPr wrap="square" lIns="0" tIns="0" rIns="0" bIns="0" rtlCol="0" anchor="t"/>
          <a:lstStyle/>
          <a:p>
            <a:pPr marL="0" indent="0">
              <a:buNone/>
            </a:pPr>
            <a:r>
              <a:rPr lang="en-US" sz="1008" dirty="0">
                <a:solidFill>
                  <a:schemeClr val="tx1"/>
                </a:solidFill>
              </a:rPr>
              <a:t>people live with heart and circulatory diseases in the UK, which cause around a quarter of all deaths (BHF, 2025)</a:t>
            </a:r>
            <a:endParaRPr lang="en-US" sz="1008" dirty="0"/>
          </a:p>
        </p:txBody>
      </p:sp>
      <p:sp>
        <p:nvSpPr>
          <p:cNvPr id="14" name="Stat tile 2"/>
          <p:cNvSpPr/>
          <p:nvPr/>
        </p:nvSpPr>
        <p:spPr>
          <a:xfrm>
            <a:off x="2745296" y="2099560"/>
            <a:ext cx="2082953" cy="1040958"/>
          </a:xfrm>
          <a:prstGeom prst="roundRect">
            <a:avLst>
              <a:gd name="adj" fmla="val 3390"/>
            </a:avLst>
          </a:prstGeom>
          <a:solidFill>
            <a:schemeClr val="bg2"/>
          </a:solidFill>
          <a:ln/>
        </p:spPr>
        <p:txBody>
          <a:bodyPr lIns="35287" tIns="17643" rIns="35287" bIns="17643"/>
          <a:lstStyle/>
          <a:p>
            <a:endParaRPr lang="en-US" dirty="0"/>
          </a:p>
        </p:txBody>
      </p:sp>
      <p:sp>
        <p:nvSpPr>
          <p:cNvPr id="15" name="Stat number 2"/>
          <p:cNvSpPr txBox="1"/>
          <p:nvPr/>
        </p:nvSpPr>
        <p:spPr>
          <a:xfrm>
            <a:off x="2836653" y="2152490"/>
            <a:ext cx="1900238" cy="282294"/>
          </a:xfrm>
          <a:prstGeom prst="rect">
            <a:avLst/>
          </a:prstGeom>
          <a:noFill/>
          <a:ln/>
        </p:spPr>
        <p:txBody>
          <a:bodyPr wrap="square" lIns="0" tIns="0" rIns="0" bIns="0" rtlCol="0" anchor="ctr"/>
          <a:lstStyle/>
          <a:p>
            <a:pPr marL="0" indent="0">
              <a:buNone/>
            </a:pPr>
            <a:r>
              <a:rPr lang="en-US" sz="1428" b="1" dirty="0">
                <a:solidFill>
                  <a:schemeClr val="accent1"/>
                </a:solidFill>
                <a:latin typeface="Cambria" pitchFamily="34" charset="0"/>
                <a:ea typeface="Cambria" pitchFamily="34" charset="-122"/>
                <a:cs typeface="Cambria" pitchFamily="34" charset="-120"/>
              </a:rPr>
              <a:t>4.6 million</a:t>
            </a:r>
            <a:endParaRPr lang="en-US" sz="1428" dirty="0"/>
          </a:p>
        </p:txBody>
      </p:sp>
      <p:sp>
        <p:nvSpPr>
          <p:cNvPr id="16" name="Stat text 2"/>
          <p:cNvSpPr txBox="1"/>
          <p:nvPr/>
        </p:nvSpPr>
        <p:spPr>
          <a:xfrm>
            <a:off x="2836653" y="2452427"/>
            <a:ext cx="1900238" cy="652804"/>
          </a:xfrm>
          <a:prstGeom prst="rect">
            <a:avLst/>
          </a:prstGeom>
          <a:noFill/>
          <a:ln/>
        </p:spPr>
        <p:txBody>
          <a:bodyPr wrap="square" lIns="0" tIns="0" rIns="0" bIns="0" rtlCol="0" anchor="t"/>
          <a:lstStyle/>
          <a:p>
            <a:pPr marL="0" indent="0">
              <a:buNone/>
            </a:pPr>
            <a:r>
              <a:rPr lang="en-US" sz="1008" dirty="0">
                <a:solidFill>
                  <a:schemeClr val="tx1"/>
                </a:solidFill>
              </a:rPr>
              <a:t>people in the UK have diagnosed diabetes, a group at risk of autonomic neuropathy (Diabetes UK, 2025)</a:t>
            </a:r>
            <a:endParaRPr lang="en-US" sz="1008" dirty="0"/>
          </a:p>
        </p:txBody>
      </p:sp>
      <p:sp>
        <p:nvSpPr>
          <p:cNvPr id="17" name="Stat tile 3"/>
          <p:cNvSpPr/>
          <p:nvPr/>
        </p:nvSpPr>
        <p:spPr>
          <a:xfrm>
            <a:off x="548146" y="3211092"/>
            <a:ext cx="2082953" cy="1040958"/>
          </a:xfrm>
          <a:prstGeom prst="roundRect">
            <a:avLst>
              <a:gd name="adj" fmla="val 3390"/>
            </a:avLst>
          </a:prstGeom>
          <a:solidFill>
            <a:schemeClr val="bg2"/>
          </a:solidFill>
          <a:ln/>
        </p:spPr>
        <p:txBody>
          <a:bodyPr lIns="35287" tIns="17643" rIns="35287" bIns="17643"/>
          <a:lstStyle/>
          <a:p>
            <a:endParaRPr lang="en-US" dirty="0"/>
          </a:p>
        </p:txBody>
      </p:sp>
      <p:sp>
        <p:nvSpPr>
          <p:cNvPr id="18" name="Stat number 3"/>
          <p:cNvSpPr txBox="1"/>
          <p:nvPr/>
        </p:nvSpPr>
        <p:spPr>
          <a:xfrm>
            <a:off x="639503" y="3264022"/>
            <a:ext cx="1900238" cy="282294"/>
          </a:xfrm>
          <a:prstGeom prst="rect">
            <a:avLst/>
          </a:prstGeom>
          <a:noFill/>
          <a:ln/>
        </p:spPr>
        <p:txBody>
          <a:bodyPr wrap="square" lIns="0" tIns="0" rIns="0" bIns="0" rtlCol="0" anchor="ctr"/>
          <a:lstStyle/>
          <a:p>
            <a:pPr marL="0" indent="0">
              <a:buNone/>
            </a:pPr>
            <a:r>
              <a:rPr lang="en-US" sz="1428" b="1" dirty="0">
                <a:solidFill>
                  <a:schemeClr val="accent1"/>
                </a:solidFill>
                <a:latin typeface="Cambria" pitchFamily="34" charset="0"/>
                <a:ea typeface="Cambria" pitchFamily="34" charset="-122"/>
                <a:cs typeface="Cambria" pitchFamily="34" charset="-120"/>
              </a:rPr>
              <a:t>20% to 65%</a:t>
            </a:r>
            <a:endParaRPr lang="en-US" sz="1428" dirty="0"/>
          </a:p>
        </p:txBody>
      </p:sp>
      <p:sp>
        <p:nvSpPr>
          <p:cNvPr id="19" name="Stat text 3"/>
          <p:cNvSpPr txBox="1"/>
          <p:nvPr/>
        </p:nvSpPr>
        <p:spPr>
          <a:xfrm>
            <a:off x="639503" y="3493386"/>
            <a:ext cx="1900238" cy="723378"/>
          </a:xfrm>
          <a:prstGeom prst="rect">
            <a:avLst/>
          </a:prstGeom>
          <a:noFill/>
          <a:ln/>
        </p:spPr>
        <p:txBody>
          <a:bodyPr wrap="square" lIns="0" tIns="0" rIns="0" bIns="0" rtlCol="0" anchor="t"/>
          <a:lstStyle/>
          <a:p>
            <a:pPr marL="0" indent="0">
              <a:buNone/>
            </a:pPr>
            <a:r>
              <a:rPr lang="en-US" sz="1008" dirty="0">
                <a:solidFill>
                  <a:schemeClr val="tx1"/>
                </a:solidFill>
              </a:rPr>
              <a:t>of people with diabetes have cardiovascular autonomic neuropathy, rising with age and duration (Spallone et al., 2011)</a:t>
            </a:r>
            <a:endParaRPr lang="en-US" sz="1008" dirty="0"/>
          </a:p>
        </p:txBody>
      </p:sp>
      <p:sp>
        <p:nvSpPr>
          <p:cNvPr id="20" name="Stat tile 4"/>
          <p:cNvSpPr/>
          <p:nvPr/>
        </p:nvSpPr>
        <p:spPr>
          <a:xfrm>
            <a:off x="2745296" y="3211092"/>
            <a:ext cx="2082953" cy="1040958"/>
          </a:xfrm>
          <a:prstGeom prst="roundRect">
            <a:avLst>
              <a:gd name="adj" fmla="val 3390"/>
            </a:avLst>
          </a:prstGeom>
          <a:solidFill>
            <a:schemeClr val="bg2"/>
          </a:solidFill>
          <a:ln/>
        </p:spPr>
        <p:txBody>
          <a:bodyPr lIns="35287" tIns="17643" rIns="35287" bIns="17643"/>
          <a:lstStyle/>
          <a:p>
            <a:endParaRPr lang="en-US" dirty="0"/>
          </a:p>
        </p:txBody>
      </p:sp>
      <p:sp>
        <p:nvSpPr>
          <p:cNvPr id="21" name="Stat number 4"/>
          <p:cNvSpPr txBox="1"/>
          <p:nvPr/>
        </p:nvSpPr>
        <p:spPr>
          <a:xfrm>
            <a:off x="2836653" y="3264022"/>
            <a:ext cx="1900238" cy="282294"/>
          </a:xfrm>
          <a:prstGeom prst="rect">
            <a:avLst/>
          </a:prstGeom>
          <a:noFill/>
          <a:ln/>
        </p:spPr>
        <p:txBody>
          <a:bodyPr wrap="square" lIns="0" tIns="0" rIns="0" bIns="0" rtlCol="0" anchor="ctr"/>
          <a:lstStyle/>
          <a:p>
            <a:pPr marL="0" indent="0">
              <a:buNone/>
            </a:pPr>
            <a:r>
              <a:rPr lang="en-US" sz="1428" b="1" dirty="0">
                <a:solidFill>
                  <a:schemeClr val="accent1"/>
                </a:solidFill>
                <a:latin typeface="Cambria" pitchFamily="34" charset="0"/>
                <a:ea typeface="Cambria" pitchFamily="34" charset="-122"/>
                <a:cs typeface="Cambria" pitchFamily="34" charset="-120"/>
              </a:rPr>
              <a:t>35%</a:t>
            </a:r>
            <a:endParaRPr lang="en-US" sz="1428" dirty="0"/>
          </a:p>
        </p:txBody>
      </p:sp>
      <p:sp>
        <p:nvSpPr>
          <p:cNvPr id="22" name="Stat text 4"/>
          <p:cNvSpPr txBox="1"/>
          <p:nvPr/>
        </p:nvSpPr>
        <p:spPr>
          <a:xfrm>
            <a:off x="2836653" y="3493386"/>
            <a:ext cx="1900238" cy="723378"/>
          </a:xfrm>
          <a:prstGeom prst="rect">
            <a:avLst/>
          </a:prstGeom>
          <a:noFill/>
          <a:ln/>
        </p:spPr>
        <p:txBody>
          <a:bodyPr wrap="square" lIns="0" tIns="0" rIns="0" bIns="0" rtlCol="0" anchor="t"/>
          <a:lstStyle/>
          <a:p>
            <a:pPr marL="0" indent="0">
              <a:buNone/>
            </a:pPr>
            <a:r>
              <a:rPr lang="en-US" sz="1008" dirty="0">
                <a:solidFill>
                  <a:schemeClr val="tx1"/>
                </a:solidFill>
              </a:rPr>
              <a:t>lifetime cumulative incidence of syncope in a general-population study (Ganzeboom et al., 2006; Brignole et al., 2018)</a:t>
            </a:r>
            <a:endParaRPr lang="en-US" sz="1008" dirty="0"/>
          </a:p>
        </p:txBody>
      </p:sp>
      <p:sp>
        <p:nvSpPr>
          <p:cNvPr id="23" name="Card Valsalva phases"/>
          <p:cNvSpPr/>
          <p:nvPr/>
        </p:nvSpPr>
        <p:spPr>
          <a:xfrm>
            <a:off x="365430" y="4481414"/>
            <a:ext cx="4645534" cy="2046630"/>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24" name="Header band Valsalva phases"/>
          <p:cNvSpPr/>
          <p:nvPr/>
        </p:nvSpPr>
        <p:spPr>
          <a:xfrm>
            <a:off x="365430" y="4481414"/>
            <a:ext cx="4645534" cy="458727"/>
          </a:xfrm>
          <a:prstGeom prst="rect">
            <a:avLst/>
          </a:prstGeom>
          <a:solidFill>
            <a:schemeClr val="tx2"/>
          </a:solidFill>
          <a:ln/>
        </p:spPr>
        <p:txBody>
          <a:bodyPr lIns="35287" tIns="17643" rIns="35287" bIns="17643"/>
          <a:lstStyle/>
          <a:p>
            <a:endParaRPr lang="en-US" dirty="0"/>
          </a:p>
        </p:txBody>
      </p:sp>
      <p:sp>
        <p:nvSpPr>
          <p:cNvPr id="27" name="Heading Valsalva phases"/>
          <p:cNvSpPr txBox="1"/>
          <p:nvPr/>
        </p:nvSpPr>
        <p:spPr>
          <a:xfrm>
            <a:off x="543895" y="4551987"/>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Valsalva phases</a:t>
            </a:r>
            <a:endParaRPr lang="en-US" sz="1260" dirty="0"/>
          </a:p>
        </p:txBody>
      </p:sp>
      <p:graphicFrame>
        <p:nvGraphicFramePr>
          <p:cNvPr id="28" name="Schematic BP and HR chart"/>
          <p:cNvGraphicFramePr/>
          <p:nvPr/>
        </p:nvGraphicFramePr>
        <p:xfrm>
          <a:off x="479627" y="4940141"/>
          <a:ext cx="4417140" cy="1270322"/>
        </p:xfrm>
        <a:graphic>
          <a:graphicData uri="http://schemas.openxmlformats.org/drawingml/2006/chart">
            <c:chart xmlns:c="http://schemas.openxmlformats.org/drawingml/2006/chart" xmlns:r="http://schemas.openxmlformats.org/officeDocument/2006/relationships" r:id="rId3"/>
          </a:graphicData>
        </a:graphic>
      </p:graphicFrame>
      <p:sp>
        <p:nvSpPr>
          <p:cNvPr id="29" name="Chart caption"/>
          <p:cNvSpPr txBox="1"/>
          <p:nvPr/>
        </p:nvSpPr>
        <p:spPr>
          <a:xfrm>
            <a:off x="548146" y="6228107"/>
            <a:ext cx="4280104" cy="141147"/>
          </a:xfrm>
          <a:prstGeom prst="rect">
            <a:avLst/>
          </a:prstGeom>
          <a:noFill/>
          <a:ln/>
        </p:spPr>
        <p:txBody>
          <a:bodyPr wrap="square" lIns="0" tIns="0" rIns="0" bIns="0" rtlCol="0" anchor="ctr"/>
          <a:lstStyle/>
          <a:p>
            <a:pPr marL="0" indent="0">
              <a:buNone/>
            </a:pPr>
            <a:r>
              <a:rPr lang="en-US" i="1" dirty="0">
                <a:solidFill>
                  <a:schemeClr val="accent5"/>
                </a:solidFill>
              </a:rPr>
              <a:t>Schematic of the expected pattern, not study data (Porth et al., 1984; Pstras et al., 2016)</a:t>
            </a:r>
            <a:endParaRPr lang="en-US" dirty="0"/>
          </a:p>
        </p:txBody>
      </p:sp>
      <p:sp>
        <p:nvSpPr>
          <p:cNvPr id="30" name="Card Rationale"/>
          <p:cNvSpPr/>
          <p:nvPr/>
        </p:nvSpPr>
        <p:spPr>
          <a:xfrm>
            <a:off x="5239358" y="1552616"/>
            <a:ext cx="4645534" cy="2858225"/>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31" name="Header band Rationale"/>
          <p:cNvSpPr/>
          <p:nvPr/>
        </p:nvSpPr>
        <p:spPr>
          <a:xfrm>
            <a:off x="5239358" y="1552616"/>
            <a:ext cx="4645534" cy="458727"/>
          </a:xfrm>
          <a:prstGeom prst="rect">
            <a:avLst/>
          </a:prstGeom>
          <a:solidFill>
            <a:schemeClr val="tx2"/>
          </a:solidFill>
          <a:ln/>
        </p:spPr>
        <p:txBody>
          <a:bodyPr lIns="35287" tIns="17643" rIns="35287" bIns="17643"/>
          <a:lstStyle/>
          <a:p>
            <a:endParaRPr lang="en-US" dirty="0"/>
          </a:p>
        </p:txBody>
      </p:sp>
      <p:sp>
        <p:nvSpPr>
          <p:cNvPr id="34" name="Heading Rationale"/>
          <p:cNvSpPr txBox="1"/>
          <p:nvPr/>
        </p:nvSpPr>
        <p:spPr>
          <a:xfrm>
            <a:off x="5435147" y="1635540"/>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Rationale</a:t>
            </a:r>
            <a:endParaRPr lang="en-US" sz="1260" dirty="0"/>
          </a:p>
        </p:txBody>
      </p:sp>
      <p:sp>
        <p:nvSpPr>
          <p:cNvPr id="35" name="Text 28"/>
          <p:cNvSpPr txBox="1"/>
          <p:nvPr/>
        </p:nvSpPr>
        <p:spPr>
          <a:xfrm>
            <a:off x="5422074" y="2018401"/>
            <a:ext cx="4280104" cy="2339510"/>
          </a:xfrm>
          <a:prstGeom prst="rect">
            <a:avLst/>
          </a:prstGeom>
          <a:noFill/>
          <a:ln/>
        </p:spPr>
        <p:txBody>
          <a:bodyPr wrap="square" lIns="0" tIns="0" rIns="0" bIns="0" rtlCol="0" anchor="t"/>
          <a:lstStyle/>
          <a:p>
            <a:pPr marL="106680" indent="-106680">
              <a:spcAft>
                <a:spcPts val="378"/>
              </a:spcAft>
              <a:buSzPct val="100000"/>
              <a:buChar char="•"/>
            </a:pPr>
            <a:r>
              <a:rPr lang="en-US" sz="966" dirty="0">
                <a:solidFill>
                  <a:schemeClr val="tx1"/>
                </a:solidFill>
              </a:rPr>
              <a:t>The maneuver is a core test of cardiovascular autonomic function (Freeman, 2006; Spallone et al., 2011) and a first-line vagal maneuver for supraventricular tachycardia (Smith et al., 2015; Brugada et al., 2020).</a:t>
            </a:r>
            <a:endParaRPr lang="en-US" sz="966" dirty="0"/>
          </a:p>
          <a:p>
            <a:pPr marL="106680" indent="-106680">
              <a:spcAft>
                <a:spcPts val="378"/>
              </a:spcAft>
              <a:buSzPct val="100000"/>
              <a:buChar char="•"/>
            </a:pPr>
            <a:r>
              <a:rPr lang="en-US" sz="966" dirty="0">
                <a:solidFill>
                  <a:schemeClr val="tx1"/>
                </a:solidFill>
              </a:rPr>
              <a:t>Technique matters: in English emergency departments, a postural modification restored sinus rhythm in 43% versus 17% (Appelboam et al., 2015).</a:t>
            </a:r>
            <a:endParaRPr lang="en-US" sz="966" dirty="0"/>
          </a:p>
          <a:p>
            <a:pPr marL="106680" indent="-106680">
              <a:spcAft>
                <a:spcPts val="378"/>
              </a:spcAft>
              <a:buSzPct val="100000"/>
              <a:buChar char="•"/>
            </a:pPr>
            <a:r>
              <a:rPr lang="en-US" sz="966" dirty="0">
                <a:solidFill>
                  <a:schemeClr val="tx1"/>
                </a:solidFill>
              </a:rPr>
              <a:t>Protocols differ in strain pressure, duration, posture and repetitions, and responses change with them (Looga, 2005; Pstras et al., 2016; Saldaña García et al., 2020).</a:t>
            </a:r>
            <a:endParaRPr lang="en-US" sz="966" dirty="0"/>
          </a:p>
          <a:p>
            <a:pPr marL="106680" indent="-106680">
              <a:spcAft>
                <a:spcPts val="378"/>
              </a:spcAft>
              <a:buSzPct val="100000"/>
              <a:buChar char="•"/>
            </a:pPr>
            <a:r>
              <a:rPr lang="en-US" sz="966" dirty="0">
                <a:solidFill>
                  <a:schemeClr val="tx1"/>
                </a:solidFill>
              </a:rPr>
              <a:t>Reduced baroreflex sensitivity predicts cardiac mortality after myocardial infarction (La Rovere et al., 1998), so clear healthy-adult reference responses aid interpretation.</a:t>
            </a:r>
            <a:endParaRPr lang="en-US" sz="966" dirty="0"/>
          </a:p>
          <a:p>
            <a:pPr marL="106680" indent="-106680">
              <a:spcAft>
                <a:spcPts val="378"/>
              </a:spcAft>
              <a:buSzPct val="100000"/>
              <a:buChar char="•"/>
            </a:pPr>
            <a:r>
              <a:rPr lang="en-US" sz="966" b="1" dirty="0">
                <a:solidFill>
                  <a:schemeClr val="tx1"/>
                </a:solidFill>
              </a:rPr>
              <a:t>Originality: </a:t>
            </a:r>
            <a:r>
              <a:rPr lang="en-US" sz="966" dirty="0">
                <a:solidFill>
                  <a:schemeClr val="tx1"/>
                </a:solidFill>
              </a:rPr>
              <a:t>existing work is mainly narrative reviews and single experiments; this is a PRISMA-guided systematic review (Page et al., 2021) comparing responses by protocol and measurement method.</a:t>
            </a:r>
            <a:endParaRPr lang="en-US" sz="966" dirty="0"/>
          </a:p>
        </p:txBody>
      </p:sp>
      <p:sp>
        <p:nvSpPr>
          <p:cNvPr id="36" name="Card Research question and aim"/>
          <p:cNvSpPr/>
          <p:nvPr/>
        </p:nvSpPr>
        <p:spPr>
          <a:xfrm>
            <a:off x="5239358" y="4551987"/>
            <a:ext cx="4645534" cy="1976057"/>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37" name="Header band Research question and aim"/>
          <p:cNvSpPr/>
          <p:nvPr/>
        </p:nvSpPr>
        <p:spPr>
          <a:xfrm>
            <a:off x="5239358" y="4551987"/>
            <a:ext cx="4645534" cy="458727"/>
          </a:xfrm>
          <a:prstGeom prst="rect">
            <a:avLst/>
          </a:prstGeom>
          <a:solidFill>
            <a:schemeClr val="tx2"/>
          </a:solidFill>
          <a:ln/>
        </p:spPr>
        <p:txBody>
          <a:bodyPr lIns="35287" tIns="17643" rIns="35287" bIns="17643"/>
          <a:lstStyle/>
          <a:p>
            <a:endParaRPr lang="en-US" dirty="0"/>
          </a:p>
        </p:txBody>
      </p:sp>
      <p:sp>
        <p:nvSpPr>
          <p:cNvPr id="40" name="Heading Research question and aim"/>
          <p:cNvSpPr txBox="1"/>
          <p:nvPr/>
        </p:nvSpPr>
        <p:spPr>
          <a:xfrm>
            <a:off x="5435147" y="4586848"/>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Research question and aim</a:t>
            </a:r>
            <a:endParaRPr lang="en-US" sz="1260" dirty="0"/>
          </a:p>
        </p:txBody>
      </p:sp>
      <p:sp>
        <p:nvSpPr>
          <p:cNvPr id="41" name="RQ label"/>
          <p:cNvSpPr txBox="1"/>
          <p:nvPr/>
        </p:nvSpPr>
        <p:spPr>
          <a:xfrm>
            <a:off x="5422074" y="5081288"/>
            <a:ext cx="4280104" cy="141147"/>
          </a:xfrm>
          <a:prstGeom prst="rect">
            <a:avLst/>
          </a:prstGeom>
          <a:noFill/>
          <a:ln/>
        </p:spPr>
        <p:txBody>
          <a:bodyPr wrap="square" lIns="0" tIns="0" rIns="0" bIns="0" rtlCol="0" anchor="ctr"/>
          <a:lstStyle/>
          <a:p>
            <a:pPr marL="0" indent="0">
              <a:buNone/>
            </a:pPr>
            <a:r>
              <a:rPr lang="en-US" sz="1176" b="1" dirty="0">
                <a:solidFill>
                  <a:schemeClr val="accent1"/>
                </a:solidFill>
              </a:rPr>
              <a:t>Research question</a:t>
            </a:r>
            <a:endParaRPr lang="en-US" sz="1176" dirty="0"/>
          </a:p>
        </p:txBody>
      </p:sp>
      <p:sp>
        <p:nvSpPr>
          <p:cNvPr id="42" name="Text 34"/>
          <p:cNvSpPr txBox="1"/>
          <p:nvPr/>
        </p:nvSpPr>
        <p:spPr>
          <a:xfrm>
            <a:off x="5422074" y="5229492"/>
            <a:ext cx="4280104" cy="670448"/>
          </a:xfrm>
          <a:prstGeom prst="rect">
            <a:avLst/>
          </a:prstGeom>
          <a:noFill/>
          <a:ln/>
        </p:spPr>
        <p:txBody>
          <a:bodyPr wrap="square" lIns="0" tIns="0" rIns="0" bIns="0" rtlCol="0" anchor="t"/>
          <a:lstStyle/>
          <a:p>
            <a:pPr marL="0" indent="0">
              <a:spcAft>
                <a:spcPts val="336"/>
              </a:spcAft>
              <a:buNone/>
            </a:pPr>
            <a:r>
              <a:rPr lang="en-US" sz="1008" dirty="0">
                <a:solidFill>
                  <a:schemeClr val="tx1"/>
                </a:solidFill>
              </a:rPr>
              <a:t>What cardiovascular and autonomic responses to the Valsalva maneuver are reported in healthy adults, and how do heart rate, blood pressure and baroreflex measures vary by maneuver protocol and measurement method?</a:t>
            </a:r>
            <a:endParaRPr lang="en-US" sz="1008" dirty="0"/>
          </a:p>
        </p:txBody>
      </p:sp>
      <p:sp>
        <p:nvSpPr>
          <p:cNvPr id="43" name="Aim label"/>
          <p:cNvSpPr txBox="1"/>
          <p:nvPr/>
        </p:nvSpPr>
        <p:spPr>
          <a:xfrm>
            <a:off x="5422074" y="5875239"/>
            <a:ext cx="4280104" cy="141147"/>
          </a:xfrm>
          <a:prstGeom prst="rect">
            <a:avLst/>
          </a:prstGeom>
          <a:noFill/>
          <a:ln/>
        </p:spPr>
        <p:txBody>
          <a:bodyPr wrap="square" lIns="0" tIns="0" rIns="0" bIns="0" rtlCol="0" anchor="ctr"/>
          <a:lstStyle/>
          <a:p>
            <a:pPr marL="0" indent="0">
              <a:buNone/>
            </a:pPr>
            <a:r>
              <a:rPr lang="en-US" sz="1176" b="1" dirty="0">
                <a:solidFill>
                  <a:schemeClr val="accent1"/>
                </a:solidFill>
              </a:rPr>
              <a:t>Research Aim</a:t>
            </a:r>
            <a:endParaRPr lang="en-US" sz="1176" dirty="0"/>
          </a:p>
        </p:txBody>
      </p:sp>
      <p:sp>
        <p:nvSpPr>
          <p:cNvPr id="44" name="Text 36"/>
          <p:cNvSpPr txBox="1"/>
          <p:nvPr/>
        </p:nvSpPr>
        <p:spPr>
          <a:xfrm>
            <a:off x="5422074" y="6026972"/>
            <a:ext cx="4280104" cy="529301"/>
          </a:xfrm>
          <a:prstGeom prst="rect">
            <a:avLst/>
          </a:prstGeom>
          <a:noFill/>
          <a:ln/>
        </p:spPr>
        <p:txBody>
          <a:bodyPr wrap="square" lIns="0" tIns="0" rIns="0" bIns="0" rtlCol="0" anchor="t"/>
          <a:lstStyle/>
          <a:p>
            <a:pPr marL="0" indent="0">
              <a:spcAft>
                <a:spcPts val="336"/>
              </a:spcAft>
              <a:buNone/>
            </a:pPr>
            <a:r>
              <a:rPr lang="en-US" sz="1008" dirty="0">
                <a:solidFill>
                  <a:schemeClr val="tx1"/>
                </a:solidFill>
              </a:rPr>
              <a:t>To systematically review and synthesise published evidence on the effects of the Valsalva maneuver on cardiovascular and autonomic function in healthy adults.</a:t>
            </a:r>
            <a:endParaRPr lang="en-US" sz="1008" dirty="0"/>
          </a:p>
        </p:txBody>
      </p:sp>
      <p:sp>
        <p:nvSpPr>
          <p:cNvPr id="45" name="Card Objectives"/>
          <p:cNvSpPr/>
          <p:nvPr/>
        </p:nvSpPr>
        <p:spPr>
          <a:xfrm>
            <a:off x="10113286" y="1552616"/>
            <a:ext cx="4645534" cy="1940770"/>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46" name="Header band Objectives"/>
          <p:cNvSpPr/>
          <p:nvPr/>
        </p:nvSpPr>
        <p:spPr>
          <a:xfrm>
            <a:off x="10113286" y="1552616"/>
            <a:ext cx="4645534" cy="458727"/>
          </a:xfrm>
          <a:prstGeom prst="rect">
            <a:avLst/>
          </a:prstGeom>
          <a:solidFill>
            <a:schemeClr val="tx2"/>
          </a:solidFill>
          <a:ln/>
        </p:spPr>
        <p:txBody>
          <a:bodyPr lIns="35287" tIns="17643" rIns="35287" bIns="17643"/>
          <a:lstStyle/>
          <a:p>
            <a:endParaRPr lang="en-US" dirty="0"/>
          </a:p>
        </p:txBody>
      </p:sp>
      <p:sp>
        <p:nvSpPr>
          <p:cNvPr id="49" name="Heading Objectives"/>
          <p:cNvSpPr txBox="1"/>
          <p:nvPr/>
        </p:nvSpPr>
        <p:spPr>
          <a:xfrm>
            <a:off x="10332391" y="1623189"/>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Objectives</a:t>
            </a:r>
            <a:endParaRPr lang="en-US" sz="1260" dirty="0"/>
          </a:p>
        </p:txBody>
      </p:sp>
      <p:sp>
        <p:nvSpPr>
          <p:cNvPr id="50" name="Objective number 1"/>
          <p:cNvSpPr/>
          <p:nvPr/>
        </p:nvSpPr>
        <p:spPr>
          <a:xfrm>
            <a:off x="10332374" y="2124261"/>
            <a:ext cx="247007" cy="247007"/>
          </a:xfrm>
          <a:prstGeom prst="ellipse">
            <a:avLst/>
          </a:prstGeom>
          <a:solidFill>
            <a:schemeClr val="accent4"/>
          </a:solidFill>
          <a:ln/>
        </p:spPr>
        <p:txBody>
          <a:bodyPr lIns="35287" tIns="17643" rIns="35287" bIns="17643"/>
          <a:lstStyle/>
          <a:p>
            <a:endParaRPr lang="en-US" dirty="0"/>
          </a:p>
        </p:txBody>
      </p:sp>
      <p:sp>
        <p:nvSpPr>
          <p:cNvPr id="51" name="Objective numeral 1"/>
          <p:cNvSpPr txBox="1"/>
          <p:nvPr/>
        </p:nvSpPr>
        <p:spPr>
          <a:xfrm>
            <a:off x="10296002" y="2124261"/>
            <a:ext cx="319752" cy="247007"/>
          </a:xfrm>
          <a:prstGeom prst="rect">
            <a:avLst/>
          </a:prstGeom>
          <a:noFill/>
          <a:ln/>
        </p:spPr>
        <p:txBody>
          <a:bodyPr wrap="square" lIns="0" tIns="0" rIns="0" bIns="0" rtlCol="0" anchor="ctr"/>
          <a:lstStyle/>
          <a:p>
            <a:pPr marL="0" indent="0" algn="ctr">
              <a:buNone/>
            </a:pPr>
            <a:r>
              <a:rPr lang="en-US" sz="924" b="1" dirty="0">
                <a:solidFill>
                  <a:schemeClr val="bg1"/>
                </a:solidFill>
              </a:rPr>
              <a:t>1</a:t>
            </a:r>
            <a:endParaRPr lang="en-US" sz="924" dirty="0"/>
          </a:p>
        </p:txBody>
      </p:sp>
      <p:sp>
        <p:nvSpPr>
          <p:cNvPr id="52" name="Text 43"/>
          <p:cNvSpPr txBox="1"/>
          <p:nvPr/>
        </p:nvSpPr>
        <p:spPr>
          <a:xfrm>
            <a:off x="10729950" y="2081917"/>
            <a:ext cx="3846155" cy="352867"/>
          </a:xfrm>
          <a:prstGeom prst="rect">
            <a:avLst/>
          </a:prstGeom>
          <a:noFill/>
          <a:ln/>
        </p:spPr>
        <p:txBody>
          <a:bodyPr wrap="square" lIns="0" tIns="0" rIns="0" bIns="0" rtlCol="0" anchor="ctr"/>
          <a:lstStyle/>
          <a:p>
            <a:pPr marL="0" indent="0">
              <a:spcAft>
                <a:spcPts val="336"/>
              </a:spcAft>
              <a:buNone/>
            </a:pPr>
            <a:r>
              <a:rPr lang="en-US" sz="924" dirty="0">
                <a:solidFill>
                  <a:schemeClr val="tx1"/>
                </a:solidFill>
              </a:rPr>
              <a:t>Evaluate heart rate changes before, during and after the maneuver (phases I to IV)</a:t>
            </a:r>
            <a:endParaRPr lang="en-US" sz="924" dirty="0"/>
          </a:p>
        </p:txBody>
      </p:sp>
      <p:sp>
        <p:nvSpPr>
          <p:cNvPr id="53" name="Objective number 2"/>
          <p:cNvSpPr/>
          <p:nvPr/>
        </p:nvSpPr>
        <p:spPr>
          <a:xfrm>
            <a:off x="10332374" y="2494771"/>
            <a:ext cx="247007" cy="247007"/>
          </a:xfrm>
          <a:prstGeom prst="ellipse">
            <a:avLst/>
          </a:prstGeom>
          <a:solidFill>
            <a:schemeClr val="accent4"/>
          </a:solidFill>
          <a:ln/>
        </p:spPr>
        <p:txBody>
          <a:bodyPr lIns="35287" tIns="17643" rIns="35287" bIns="17643"/>
          <a:lstStyle/>
          <a:p>
            <a:endParaRPr lang="en-US" dirty="0"/>
          </a:p>
        </p:txBody>
      </p:sp>
      <p:sp>
        <p:nvSpPr>
          <p:cNvPr id="54" name="Objective numeral 2"/>
          <p:cNvSpPr txBox="1"/>
          <p:nvPr/>
        </p:nvSpPr>
        <p:spPr>
          <a:xfrm>
            <a:off x="10296002" y="2494771"/>
            <a:ext cx="319752" cy="247007"/>
          </a:xfrm>
          <a:prstGeom prst="rect">
            <a:avLst/>
          </a:prstGeom>
          <a:noFill/>
          <a:ln/>
        </p:spPr>
        <p:txBody>
          <a:bodyPr wrap="square" lIns="0" tIns="0" rIns="0" bIns="0" rtlCol="0" anchor="ctr"/>
          <a:lstStyle/>
          <a:p>
            <a:pPr marL="0" indent="0" algn="ctr">
              <a:buNone/>
            </a:pPr>
            <a:r>
              <a:rPr lang="en-US" sz="924" b="1" dirty="0">
                <a:solidFill>
                  <a:schemeClr val="bg1"/>
                </a:solidFill>
              </a:rPr>
              <a:t>2</a:t>
            </a:r>
            <a:endParaRPr lang="en-US" sz="924" dirty="0"/>
          </a:p>
        </p:txBody>
      </p:sp>
      <p:sp>
        <p:nvSpPr>
          <p:cNvPr id="55" name="Text 46"/>
          <p:cNvSpPr txBox="1"/>
          <p:nvPr/>
        </p:nvSpPr>
        <p:spPr>
          <a:xfrm>
            <a:off x="10729950" y="2452427"/>
            <a:ext cx="3846155" cy="352867"/>
          </a:xfrm>
          <a:prstGeom prst="rect">
            <a:avLst/>
          </a:prstGeom>
          <a:noFill/>
          <a:ln/>
        </p:spPr>
        <p:txBody>
          <a:bodyPr wrap="square" lIns="0" tIns="0" rIns="0" bIns="0" rtlCol="0" anchor="ctr"/>
          <a:lstStyle/>
          <a:p>
            <a:pPr marL="0" indent="0">
              <a:spcAft>
                <a:spcPts val="336"/>
              </a:spcAft>
              <a:buNone/>
            </a:pPr>
            <a:r>
              <a:rPr lang="en-US" sz="924" dirty="0">
                <a:solidFill>
                  <a:schemeClr val="tx1"/>
                </a:solidFill>
              </a:rPr>
              <a:t>Examine systolic and diastolic blood pressure changes associated with the maneuver</a:t>
            </a:r>
            <a:endParaRPr lang="en-US" sz="924" dirty="0"/>
          </a:p>
        </p:txBody>
      </p:sp>
      <p:sp>
        <p:nvSpPr>
          <p:cNvPr id="56" name="Objective number 3"/>
          <p:cNvSpPr/>
          <p:nvPr/>
        </p:nvSpPr>
        <p:spPr>
          <a:xfrm>
            <a:off x="10332374" y="2865282"/>
            <a:ext cx="247007" cy="247007"/>
          </a:xfrm>
          <a:prstGeom prst="ellipse">
            <a:avLst/>
          </a:prstGeom>
          <a:solidFill>
            <a:schemeClr val="accent4"/>
          </a:solidFill>
          <a:ln/>
        </p:spPr>
        <p:txBody>
          <a:bodyPr lIns="35287" tIns="17643" rIns="35287" bIns="17643"/>
          <a:lstStyle/>
          <a:p>
            <a:endParaRPr lang="en-US" dirty="0"/>
          </a:p>
        </p:txBody>
      </p:sp>
      <p:sp>
        <p:nvSpPr>
          <p:cNvPr id="57" name="Objective numeral 3"/>
          <p:cNvSpPr txBox="1"/>
          <p:nvPr/>
        </p:nvSpPr>
        <p:spPr>
          <a:xfrm>
            <a:off x="10296002" y="2865282"/>
            <a:ext cx="319752" cy="247007"/>
          </a:xfrm>
          <a:prstGeom prst="rect">
            <a:avLst/>
          </a:prstGeom>
          <a:noFill/>
          <a:ln/>
        </p:spPr>
        <p:txBody>
          <a:bodyPr wrap="square" lIns="0" tIns="0" rIns="0" bIns="0" rtlCol="0" anchor="ctr"/>
          <a:lstStyle/>
          <a:p>
            <a:pPr marL="0" indent="0" algn="ctr">
              <a:buNone/>
            </a:pPr>
            <a:r>
              <a:rPr lang="en-US" sz="924" b="1" dirty="0">
                <a:solidFill>
                  <a:schemeClr val="bg1"/>
                </a:solidFill>
              </a:rPr>
              <a:t>3</a:t>
            </a:r>
            <a:endParaRPr lang="en-US" sz="924" dirty="0"/>
          </a:p>
        </p:txBody>
      </p:sp>
      <p:sp>
        <p:nvSpPr>
          <p:cNvPr id="58" name="Text 49"/>
          <p:cNvSpPr txBox="1"/>
          <p:nvPr/>
        </p:nvSpPr>
        <p:spPr>
          <a:xfrm>
            <a:off x="10729950" y="2822938"/>
            <a:ext cx="3846155" cy="352867"/>
          </a:xfrm>
          <a:prstGeom prst="rect">
            <a:avLst/>
          </a:prstGeom>
          <a:noFill/>
          <a:ln/>
        </p:spPr>
        <p:txBody>
          <a:bodyPr wrap="square" lIns="0" tIns="0" rIns="0" bIns="0" rtlCol="0" anchor="ctr"/>
          <a:lstStyle/>
          <a:p>
            <a:pPr marL="0" indent="0">
              <a:spcAft>
                <a:spcPts val="336"/>
              </a:spcAft>
              <a:buNone/>
            </a:pPr>
            <a:r>
              <a:rPr lang="en-US" sz="924" dirty="0">
                <a:solidFill>
                  <a:schemeClr val="tx1"/>
                </a:solidFill>
              </a:rPr>
              <a:t>Evaluate evidence on baroreflex sensitivity and autonomic regulation (Smith et al., 1996) by protocol and measurement method</a:t>
            </a:r>
            <a:endParaRPr lang="en-US" sz="924" dirty="0"/>
          </a:p>
        </p:txBody>
      </p:sp>
      <p:sp>
        <p:nvSpPr>
          <p:cNvPr id="59" name="Text 50"/>
          <p:cNvSpPr txBox="1"/>
          <p:nvPr/>
        </p:nvSpPr>
        <p:spPr>
          <a:xfrm>
            <a:off x="10296002" y="3211092"/>
            <a:ext cx="4280104" cy="247007"/>
          </a:xfrm>
          <a:prstGeom prst="rect">
            <a:avLst/>
          </a:prstGeom>
          <a:noFill/>
          <a:ln/>
        </p:spPr>
        <p:txBody>
          <a:bodyPr wrap="square" lIns="0" tIns="0" rIns="0" bIns="0" rtlCol="0" anchor="t"/>
          <a:lstStyle/>
          <a:p>
            <a:pPr marL="0" indent="0">
              <a:spcAft>
                <a:spcPts val="336"/>
              </a:spcAft>
              <a:buNone/>
            </a:pPr>
            <a:r>
              <a:rPr lang="en-US" sz="756" b="1" dirty="0">
                <a:solidFill>
                  <a:schemeClr val="tx1"/>
                </a:solidFill>
              </a:rPr>
              <a:t>Approach: </a:t>
            </a:r>
            <a:r>
              <a:rPr lang="en-US" sz="756" dirty="0">
                <a:solidFill>
                  <a:schemeClr val="tx1"/>
                </a:solidFill>
              </a:rPr>
              <a:t>PRISMA 2020 (Page et al., 2021), narrative synthesis (Campbell et al., 2020), JBI appraisal (Aromataris and Munn, 2020)</a:t>
            </a:r>
            <a:endParaRPr lang="en-US" sz="756" dirty="0"/>
          </a:p>
        </p:txBody>
      </p:sp>
      <p:sp>
        <p:nvSpPr>
          <p:cNvPr id="60" name="Card Research impact"/>
          <p:cNvSpPr/>
          <p:nvPr/>
        </p:nvSpPr>
        <p:spPr>
          <a:xfrm>
            <a:off x="10113286" y="3634533"/>
            <a:ext cx="4645534" cy="2893511"/>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61" name="Header band Research impact"/>
          <p:cNvSpPr/>
          <p:nvPr/>
        </p:nvSpPr>
        <p:spPr>
          <a:xfrm>
            <a:off x="10113286" y="3634533"/>
            <a:ext cx="4645534" cy="458727"/>
          </a:xfrm>
          <a:prstGeom prst="rect">
            <a:avLst/>
          </a:prstGeom>
          <a:solidFill>
            <a:schemeClr val="tx2"/>
          </a:solidFill>
          <a:ln/>
        </p:spPr>
        <p:txBody>
          <a:bodyPr lIns="35287" tIns="17643" rIns="35287" bIns="17643"/>
          <a:lstStyle/>
          <a:p>
            <a:endParaRPr lang="en-US" dirty="0"/>
          </a:p>
        </p:txBody>
      </p:sp>
      <p:sp>
        <p:nvSpPr>
          <p:cNvPr id="64" name="Heading Research impact"/>
          <p:cNvSpPr txBox="1"/>
          <p:nvPr/>
        </p:nvSpPr>
        <p:spPr>
          <a:xfrm>
            <a:off x="10332391" y="3693090"/>
            <a:ext cx="3754797" cy="317581"/>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Research impact</a:t>
            </a:r>
            <a:endParaRPr lang="en-US" sz="1260" dirty="0"/>
          </a:p>
        </p:txBody>
      </p:sp>
      <p:sp>
        <p:nvSpPr>
          <p:cNvPr id="65" name="Impact circle 1"/>
          <p:cNvSpPr/>
          <p:nvPr/>
        </p:nvSpPr>
        <p:spPr>
          <a:xfrm>
            <a:off x="10337570" y="4199120"/>
            <a:ext cx="282294" cy="282294"/>
          </a:xfrm>
          <a:prstGeom prst="ellipse">
            <a:avLst/>
          </a:prstGeom>
          <a:solidFill>
            <a:schemeClr val="accent2"/>
          </a:solidFill>
          <a:ln/>
        </p:spPr>
        <p:txBody>
          <a:bodyPr lIns="35287" tIns="17643" rIns="35287" bIns="17643"/>
          <a:lstStyle/>
          <a:p>
            <a:pPr algn="ctr"/>
            <a:r>
              <a:rPr lang="en-US" sz="1176" b="1" dirty="0"/>
              <a:t>1</a:t>
            </a:r>
            <a:endParaRPr lang="en-US" b="1" dirty="0"/>
          </a:p>
        </p:txBody>
      </p:sp>
      <p:sp>
        <p:nvSpPr>
          <p:cNvPr id="67" name="Impact text 1"/>
          <p:cNvSpPr txBox="1"/>
          <p:nvPr/>
        </p:nvSpPr>
        <p:spPr>
          <a:xfrm>
            <a:off x="10798468" y="4181477"/>
            <a:ext cx="3777637" cy="555766"/>
          </a:xfrm>
          <a:prstGeom prst="rect">
            <a:avLst/>
          </a:prstGeom>
          <a:noFill/>
          <a:ln/>
        </p:spPr>
        <p:txBody>
          <a:bodyPr wrap="square" lIns="0" tIns="0" rIns="0" bIns="0" rtlCol="0" anchor="t"/>
          <a:lstStyle/>
          <a:p>
            <a:pPr marL="0" indent="0">
              <a:spcAft>
                <a:spcPts val="126"/>
              </a:spcAft>
              <a:buNone/>
            </a:pPr>
            <a:r>
              <a:rPr lang="en-US" sz="1008" b="1" dirty="0">
                <a:solidFill>
                  <a:schemeClr val="tx2"/>
                </a:solidFill>
              </a:rPr>
              <a:t>Target population</a:t>
            </a:r>
            <a:endParaRPr lang="en-US" sz="1008" dirty="0"/>
          </a:p>
          <a:p>
            <a:pPr marL="0" indent="0">
              <a:spcAft>
                <a:spcPts val="126"/>
              </a:spcAft>
              <a:buNone/>
            </a:pPr>
            <a:r>
              <a:rPr lang="en-US" sz="924" dirty="0">
                <a:solidFill>
                  <a:schemeClr val="tx1"/>
                </a:solidFill>
              </a:rPr>
              <a:t>Clearer autonomic testing may reduce missed or mistaken findings in people with diabetes, syncope or arrhythmia.</a:t>
            </a:r>
            <a:endParaRPr lang="en-US" sz="1008" dirty="0"/>
          </a:p>
        </p:txBody>
      </p:sp>
      <p:sp>
        <p:nvSpPr>
          <p:cNvPr id="68" name="Impact circle 2"/>
          <p:cNvSpPr/>
          <p:nvPr/>
        </p:nvSpPr>
        <p:spPr>
          <a:xfrm>
            <a:off x="10337570" y="4790173"/>
            <a:ext cx="282294" cy="282294"/>
          </a:xfrm>
          <a:prstGeom prst="ellipse">
            <a:avLst/>
          </a:prstGeom>
          <a:solidFill>
            <a:schemeClr val="accent2"/>
          </a:solidFill>
          <a:ln/>
        </p:spPr>
        <p:txBody>
          <a:bodyPr lIns="35287" tIns="17643" rIns="35287" bIns="17643"/>
          <a:lstStyle/>
          <a:p>
            <a:pPr algn="ctr"/>
            <a:r>
              <a:rPr lang="en-US" sz="1176" b="1" dirty="0"/>
              <a:t>2</a:t>
            </a:r>
            <a:endParaRPr lang="en-US" b="1" dirty="0"/>
          </a:p>
        </p:txBody>
      </p:sp>
      <p:sp>
        <p:nvSpPr>
          <p:cNvPr id="70" name="Impact text 2"/>
          <p:cNvSpPr txBox="1"/>
          <p:nvPr/>
        </p:nvSpPr>
        <p:spPr>
          <a:xfrm>
            <a:off x="10798468" y="4772529"/>
            <a:ext cx="3777637" cy="555766"/>
          </a:xfrm>
          <a:prstGeom prst="rect">
            <a:avLst/>
          </a:prstGeom>
          <a:noFill/>
          <a:ln/>
        </p:spPr>
        <p:txBody>
          <a:bodyPr wrap="square" lIns="0" tIns="0" rIns="0" bIns="0" rtlCol="0" anchor="t"/>
          <a:lstStyle/>
          <a:p>
            <a:pPr marL="0" indent="0">
              <a:spcAft>
                <a:spcPts val="126"/>
              </a:spcAft>
              <a:buNone/>
            </a:pPr>
            <a:r>
              <a:rPr lang="en-US" sz="1008" b="1" dirty="0">
                <a:solidFill>
                  <a:schemeClr val="tx2"/>
                </a:solidFill>
              </a:rPr>
              <a:t>HSC professionals</a:t>
            </a:r>
            <a:endParaRPr lang="en-US" sz="1008" dirty="0"/>
          </a:p>
          <a:p>
            <a:pPr marL="0" indent="0">
              <a:spcAft>
                <a:spcPts val="126"/>
              </a:spcAft>
              <a:buNone/>
            </a:pPr>
            <a:r>
              <a:rPr lang="en-US" sz="924" dirty="0">
                <a:solidFill>
                  <a:schemeClr val="tx1"/>
                </a:solidFill>
              </a:rPr>
              <a:t>Nurses and allied staff gain evidence on technique, phase timing and expected normal responses.</a:t>
            </a:r>
            <a:endParaRPr lang="en-US" sz="1008" dirty="0"/>
          </a:p>
        </p:txBody>
      </p:sp>
      <p:sp>
        <p:nvSpPr>
          <p:cNvPr id="71" name="Impact circle 3"/>
          <p:cNvSpPr/>
          <p:nvPr/>
        </p:nvSpPr>
        <p:spPr>
          <a:xfrm>
            <a:off x="10337570" y="5381225"/>
            <a:ext cx="282294" cy="282294"/>
          </a:xfrm>
          <a:prstGeom prst="ellipse">
            <a:avLst/>
          </a:prstGeom>
          <a:solidFill>
            <a:schemeClr val="accent2"/>
          </a:solidFill>
          <a:ln/>
        </p:spPr>
        <p:txBody>
          <a:bodyPr lIns="35287" tIns="17643" rIns="35287" bIns="17643"/>
          <a:lstStyle/>
          <a:p>
            <a:pPr algn="ctr"/>
            <a:r>
              <a:rPr lang="en-US" sz="1176" b="1" dirty="0"/>
              <a:t>3</a:t>
            </a:r>
          </a:p>
        </p:txBody>
      </p:sp>
      <p:sp>
        <p:nvSpPr>
          <p:cNvPr id="73" name="Impact text 3"/>
          <p:cNvSpPr txBox="1"/>
          <p:nvPr/>
        </p:nvSpPr>
        <p:spPr>
          <a:xfrm>
            <a:off x="10798468" y="5363582"/>
            <a:ext cx="3777637" cy="555766"/>
          </a:xfrm>
          <a:prstGeom prst="rect">
            <a:avLst/>
          </a:prstGeom>
          <a:noFill/>
          <a:ln/>
        </p:spPr>
        <p:txBody>
          <a:bodyPr wrap="square" lIns="0" tIns="0" rIns="0" bIns="0" rtlCol="0" anchor="t"/>
          <a:lstStyle/>
          <a:p>
            <a:pPr marL="0" indent="0">
              <a:spcAft>
                <a:spcPts val="126"/>
              </a:spcAft>
              <a:buNone/>
            </a:pPr>
            <a:r>
              <a:rPr lang="en-US" sz="1008" b="1" dirty="0">
                <a:solidFill>
                  <a:schemeClr val="tx2"/>
                </a:solidFill>
              </a:rPr>
              <a:t>Services and programmes</a:t>
            </a:r>
            <a:endParaRPr lang="en-US" sz="1008" dirty="0"/>
          </a:p>
          <a:p>
            <a:pPr marL="0" indent="0">
              <a:spcAft>
                <a:spcPts val="126"/>
              </a:spcAft>
              <a:buNone/>
            </a:pPr>
            <a:r>
              <a:rPr lang="en-US" sz="924" dirty="0">
                <a:solidFill>
                  <a:schemeClr val="tx1"/>
                </a:solidFill>
              </a:rPr>
              <a:t>A basis for standardised, reproducible protocols and training across clinics and emergency departments.</a:t>
            </a:r>
            <a:endParaRPr lang="en-US" sz="1008" dirty="0"/>
          </a:p>
        </p:txBody>
      </p:sp>
      <p:sp>
        <p:nvSpPr>
          <p:cNvPr id="74" name="Impact circle 4"/>
          <p:cNvSpPr/>
          <p:nvPr/>
        </p:nvSpPr>
        <p:spPr>
          <a:xfrm>
            <a:off x="10337570" y="5972278"/>
            <a:ext cx="282294" cy="282294"/>
          </a:xfrm>
          <a:prstGeom prst="ellipse">
            <a:avLst/>
          </a:prstGeom>
          <a:solidFill>
            <a:schemeClr val="accent2"/>
          </a:solidFill>
          <a:ln/>
        </p:spPr>
        <p:txBody>
          <a:bodyPr lIns="35287" tIns="17643" rIns="35287" bIns="17643"/>
          <a:lstStyle/>
          <a:p>
            <a:pPr algn="ctr"/>
            <a:r>
              <a:rPr lang="en-US" sz="1176" b="1" dirty="0"/>
              <a:t>4</a:t>
            </a:r>
            <a:endParaRPr lang="en-US" b="1" dirty="0"/>
          </a:p>
        </p:txBody>
      </p:sp>
      <p:sp>
        <p:nvSpPr>
          <p:cNvPr id="76" name="Impact text 4"/>
          <p:cNvSpPr txBox="1"/>
          <p:nvPr/>
        </p:nvSpPr>
        <p:spPr>
          <a:xfrm>
            <a:off x="10798468" y="5954635"/>
            <a:ext cx="3777637" cy="555766"/>
          </a:xfrm>
          <a:prstGeom prst="rect">
            <a:avLst/>
          </a:prstGeom>
          <a:noFill/>
          <a:ln/>
        </p:spPr>
        <p:txBody>
          <a:bodyPr wrap="square" lIns="0" tIns="0" rIns="0" bIns="0" rtlCol="0" anchor="t"/>
          <a:lstStyle/>
          <a:p>
            <a:pPr marL="0" indent="0">
              <a:spcAft>
                <a:spcPts val="126"/>
              </a:spcAft>
              <a:buNone/>
            </a:pPr>
            <a:r>
              <a:rPr lang="en-US" sz="1008" b="1" dirty="0">
                <a:solidFill>
                  <a:schemeClr val="tx2"/>
                </a:solidFill>
              </a:rPr>
              <a:t>Policy and research</a:t>
            </a:r>
            <a:endParaRPr lang="en-US" sz="1008" dirty="0"/>
          </a:p>
          <a:p>
            <a:pPr marL="0" indent="0">
              <a:spcAft>
                <a:spcPts val="126"/>
              </a:spcAft>
              <a:buNone/>
            </a:pPr>
            <a:r>
              <a:rPr lang="en-US" sz="924" dirty="0">
                <a:solidFill>
                  <a:schemeClr val="tx1"/>
                </a:solidFill>
              </a:rPr>
              <a:t>An evidence summary for guideline groups and a clear map of gaps for future studies.</a:t>
            </a:r>
            <a:endParaRPr lang="en-US" sz="1008" dirty="0"/>
          </a:p>
        </p:txBody>
      </p:sp>
      <p:sp>
        <p:nvSpPr>
          <p:cNvPr id="77" name="Card Research background"/>
          <p:cNvSpPr/>
          <p:nvPr/>
        </p:nvSpPr>
        <p:spPr>
          <a:xfrm>
            <a:off x="365430" y="6669191"/>
            <a:ext cx="9519462" cy="1757279"/>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78" name="Header band Research background"/>
          <p:cNvSpPr/>
          <p:nvPr/>
        </p:nvSpPr>
        <p:spPr>
          <a:xfrm>
            <a:off x="365430" y="6572152"/>
            <a:ext cx="9519462" cy="344046"/>
          </a:xfrm>
          <a:prstGeom prst="rect">
            <a:avLst/>
          </a:prstGeom>
          <a:solidFill>
            <a:schemeClr val="tx2"/>
          </a:solidFill>
          <a:ln/>
        </p:spPr>
        <p:txBody>
          <a:bodyPr lIns="35287" tIns="17643" rIns="35287" bIns="17643"/>
          <a:lstStyle/>
          <a:p>
            <a:endParaRPr lang="en-US" dirty="0"/>
          </a:p>
        </p:txBody>
      </p:sp>
      <p:sp>
        <p:nvSpPr>
          <p:cNvPr id="81" name="Heading Research background"/>
          <p:cNvSpPr txBox="1"/>
          <p:nvPr/>
        </p:nvSpPr>
        <p:spPr>
          <a:xfrm>
            <a:off x="548146" y="6572152"/>
            <a:ext cx="8628725" cy="344046"/>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Research background</a:t>
            </a:r>
            <a:endParaRPr lang="en-US" sz="1260" dirty="0"/>
          </a:p>
        </p:txBody>
      </p:sp>
      <p:sp>
        <p:nvSpPr>
          <p:cNvPr id="82" name="Text 67"/>
          <p:cNvSpPr txBox="1"/>
          <p:nvPr/>
        </p:nvSpPr>
        <p:spPr>
          <a:xfrm>
            <a:off x="548146" y="6986771"/>
            <a:ext cx="4385165" cy="1587903"/>
          </a:xfrm>
          <a:prstGeom prst="rect">
            <a:avLst/>
          </a:prstGeom>
          <a:noFill/>
          <a:ln/>
        </p:spPr>
        <p:txBody>
          <a:bodyPr wrap="square" lIns="0" tIns="0" rIns="0" bIns="0" rtlCol="0" anchor="t"/>
          <a:lstStyle/>
          <a:p>
            <a:pPr marL="106680" indent="-106680">
              <a:spcAft>
                <a:spcPts val="336"/>
              </a:spcAft>
              <a:buSzPct val="100000"/>
              <a:buChar char="•"/>
            </a:pPr>
            <a:r>
              <a:rPr lang="en-US" sz="840" dirty="0">
                <a:solidFill>
                  <a:schemeClr val="tx1"/>
                </a:solidFill>
              </a:rPr>
              <a:t>A forced expiration against a closed glottis, typically held at 40 mmHg for 15 s (Appelboam et al., 2015).</a:t>
            </a:r>
            <a:endParaRPr lang="en-US" sz="840" dirty="0"/>
          </a:p>
          <a:p>
            <a:pPr marL="106680" indent="-106680">
              <a:spcAft>
                <a:spcPts val="336"/>
              </a:spcAft>
              <a:buSzPct val="100000"/>
              <a:buChar char="•"/>
            </a:pPr>
            <a:r>
              <a:rPr lang="en-US" sz="840" dirty="0">
                <a:solidFill>
                  <a:schemeClr val="tx1"/>
                </a:solidFill>
              </a:rPr>
              <a:t>Raised chest pressure first alters blood pressure mechanically, then cuts venous return; the baroreflex responds through heart rate and vascular tone (Porth et al., 1984; Pstras et al., 2016).</a:t>
            </a:r>
            <a:endParaRPr lang="en-US" sz="840" dirty="0"/>
          </a:p>
          <a:p>
            <a:pPr marL="106680" indent="-106680">
              <a:spcAft>
                <a:spcPts val="336"/>
              </a:spcAft>
              <a:buSzPct val="100000"/>
              <a:buChar char="•"/>
            </a:pPr>
            <a:r>
              <a:rPr lang="en-US" sz="840" dirty="0">
                <a:solidFill>
                  <a:schemeClr val="tx1"/>
                </a:solidFill>
              </a:rPr>
              <a:t>Beat-to-beat heart rate and blood pressure give indices such as the Valsalva ratio and baroreflex sensitivity (Smith et al., 1996; Freeman, 2006).</a:t>
            </a:r>
            <a:endParaRPr lang="en-US" sz="840" dirty="0"/>
          </a:p>
          <a:p>
            <a:pPr marL="106680" indent="-106680">
              <a:spcAft>
                <a:spcPts val="336"/>
              </a:spcAft>
              <a:buSzPct val="100000"/>
              <a:buChar char="•"/>
            </a:pPr>
            <a:r>
              <a:rPr lang="en-US" sz="840" dirty="0">
                <a:solidFill>
                  <a:schemeClr val="tx1"/>
                </a:solidFill>
              </a:rPr>
              <a:t>Technique and measurement methods vary, so published results are hard to compare (Looga, 2005).</a:t>
            </a:r>
            <a:endParaRPr lang="en-US" sz="840" dirty="0"/>
          </a:p>
        </p:txBody>
      </p:sp>
      <p:graphicFrame>
        <p:nvGraphicFramePr>
          <p:cNvPr id="83" name="Phase table"/>
          <p:cNvGraphicFramePr>
            <a:graphicFrameLocks noGrp="1"/>
          </p:cNvGraphicFramePr>
          <p:nvPr>
            <p:extLst>
              <p:ext uri="{D42A27DB-BD31-4B8C-83A1-F6EECF244321}">
                <p14:modId xmlns:p14="http://schemas.microsoft.com/office/powerpoint/2010/main" val="537091254"/>
              </p:ext>
            </p:extLst>
          </p:nvPr>
        </p:nvGraphicFramePr>
        <p:xfrm>
          <a:off x="5161704" y="6969128"/>
          <a:ext cx="4540472" cy="1245620"/>
        </p:xfrm>
        <a:graphic>
          <a:graphicData uri="http://schemas.openxmlformats.org/drawingml/2006/table">
            <a:tbl>
              <a:tblPr/>
              <a:tblGrid>
                <a:gridCol w="1279006">
                  <a:extLst>
                    <a:ext uri="{9D8B030D-6E8A-4147-A177-3AD203B41FA5}">
                      <a16:colId xmlns:a16="http://schemas.microsoft.com/office/drawing/2014/main" val="20000"/>
                    </a:ext>
                  </a:extLst>
                </a:gridCol>
                <a:gridCol w="1781473">
                  <a:extLst>
                    <a:ext uri="{9D8B030D-6E8A-4147-A177-3AD203B41FA5}">
                      <a16:colId xmlns:a16="http://schemas.microsoft.com/office/drawing/2014/main" val="20001"/>
                    </a:ext>
                  </a:extLst>
                </a:gridCol>
                <a:gridCol w="1479993">
                  <a:extLst>
                    <a:ext uri="{9D8B030D-6E8A-4147-A177-3AD203B41FA5}">
                      <a16:colId xmlns:a16="http://schemas.microsoft.com/office/drawing/2014/main" val="20002"/>
                    </a:ext>
                  </a:extLst>
                </a:gridCol>
              </a:tblGrid>
              <a:tr h="249124">
                <a:tc>
                  <a:txBody>
                    <a:bodyPr/>
                    <a:lstStyle/>
                    <a:p>
                      <a:pPr marL="0" indent="0" algn="ctr">
                        <a:buNone/>
                      </a:pPr>
                      <a:r>
                        <a:rPr lang="en-US" sz="840" b="1" dirty="0">
                          <a:solidFill>
                            <a:srgbClr val="FFFFFF"/>
                          </a:solidFill>
                        </a:rPr>
                        <a:t>Phase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tc>
                  <a:txBody>
                    <a:bodyPr/>
                    <a:lstStyle/>
                    <a:p>
                      <a:pPr marL="0" indent="0" algn="ctr">
                        <a:buNone/>
                      </a:pPr>
                      <a:r>
                        <a:rPr lang="en-US" sz="840" b="1" dirty="0">
                          <a:solidFill>
                            <a:srgbClr val="FFFFFF"/>
                          </a:solidFill>
                        </a:rPr>
                        <a:t>Blood pressure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tc>
                  <a:txBody>
                    <a:bodyPr/>
                    <a:lstStyle/>
                    <a:p>
                      <a:pPr marL="0" indent="0" algn="ctr">
                        <a:buNone/>
                      </a:pPr>
                      <a:r>
                        <a:rPr lang="en-US" sz="840" b="1" dirty="0">
                          <a:solidFill>
                            <a:srgbClr val="FFFFFF"/>
                          </a:solidFill>
                        </a:rPr>
                        <a:t>Heart rate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extLst>
                  <a:ext uri="{0D108BD9-81ED-4DB2-BD59-A6C34878D82A}">
                    <a16:rowId xmlns:a16="http://schemas.microsoft.com/office/drawing/2014/main" val="10000"/>
                  </a:ext>
                </a:extLst>
              </a:tr>
              <a:tr h="249124">
                <a:tc>
                  <a:txBody>
                    <a:bodyPr/>
                    <a:lstStyle/>
                    <a:p>
                      <a:pPr marL="0" indent="0">
                        <a:buNone/>
                      </a:pPr>
                      <a:r>
                        <a:rPr lang="en-US" sz="840" b="1" dirty="0">
                          <a:solidFill>
                            <a:srgbClr val="1B2A41"/>
                          </a:solidFill>
                        </a:rPr>
                        <a:t>I  strain onset</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Brief rise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Little change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49124">
                <a:tc>
                  <a:txBody>
                    <a:bodyPr/>
                    <a:lstStyle/>
                    <a:p>
                      <a:pPr marL="0" indent="0">
                        <a:buNone/>
                      </a:pPr>
                      <a:r>
                        <a:rPr lang="en-US" sz="840" b="1" dirty="0">
                          <a:solidFill>
                            <a:srgbClr val="1B2A41"/>
                          </a:solidFill>
                        </a:rPr>
                        <a:t>II  sustained strain</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Falls, then partial recovery</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Rises</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49124">
                <a:tc>
                  <a:txBody>
                    <a:bodyPr/>
                    <a:lstStyle/>
                    <a:p>
                      <a:pPr marL="0" indent="0">
                        <a:buNone/>
                      </a:pPr>
                      <a:r>
                        <a:rPr lang="en-US" sz="840" b="1" dirty="0">
                          <a:solidFill>
                            <a:srgbClr val="1B2A41"/>
                          </a:solidFill>
                        </a:rPr>
                        <a:t>III  release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Brief further dip</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Remains high</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49124">
                <a:tc>
                  <a:txBody>
                    <a:bodyPr/>
                    <a:lstStyle/>
                    <a:p>
                      <a:pPr marL="0" indent="0">
                        <a:buNone/>
                      </a:pPr>
                      <a:r>
                        <a:rPr lang="en-US" sz="840" b="1" dirty="0">
                          <a:solidFill>
                            <a:srgbClr val="1B2A41"/>
                          </a:solidFill>
                        </a:rPr>
                        <a:t>IV  recovery</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Overshoot above baseline</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840" dirty="0">
                          <a:solidFill>
                            <a:srgbClr val="1B2A41"/>
                          </a:solidFill>
                        </a:rPr>
                        <a:t>Reflex fall</a:t>
                      </a:r>
                      <a:endParaRPr lang="en-US" sz="840" dirty="0"/>
                    </a:p>
                  </a:txBody>
                  <a:tcPr marL="30724" marR="30724" marT="15362" marB="15362"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84" name="Table caption"/>
          <p:cNvSpPr txBox="1"/>
          <p:nvPr/>
        </p:nvSpPr>
        <p:spPr>
          <a:xfrm>
            <a:off x="5161704" y="8232392"/>
            <a:ext cx="4540473" cy="165848"/>
          </a:xfrm>
          <a:prstGeom prst="rect">
            <a:avLst/>
          </a:prstGeom>
          <a:noFill/>
          <a:ln/>
        </p:spPr>
        <p:txBody>
          <a:bodyPr wrap="square" lIns="0" tIns="0" rIns="0" bIns="0" rtlCol="0" anchor="ctr"/>
          <a:lstStyle/>
          <a:p>
            <a:pPr marL="0" indent="0">
              <a:buNone/>
            </a:pPr>
            <a:r>
              <a:rPr lang="en-US" sz="630" i="1" dirty="0">
                <a:solidFill>
                  <a:schemeClr val="accent5"/>
                </a:solidFill>
              </a:rPr>
              <a:t>Expected pattern from established physiology (Porth et al., 1984; Pstras et al., 2016)</a:t>
            </a:r>
            <a:endParaRPr lang="en-US" sz="630" dirty="0"/>
          </a:p>
        </p:txBody>
      </p:sp>
      <p:sp>
        <p:nvSpPr>
          <p:cNvPr id="85" name="Card Conclusion"/>
          <p:cNvSpPr/>
          <p:nvPr/>
        </p:nvSpPr>
        <p:spPr>
          <a:xfrm>
            <a:off x="10113286" y="6669191"/>
            <a:ext cx="4645534" cy="1757279"/>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86" name="Header band Conclusion"/>
          <p:cNvSpPr/>
          <p:nvPr/>
        </p:nvSpPr>
        <p:spPr>
          <a:xfrm>
            <a:off x="10113286" y="6580974"/>
            <a:ext cx="4645534" cy="344046"/>
          </a:xfrm>
          <a:prstGeom prst="rect">
            <a:avLst/>
          </a:prstGeom>
          <a:solidFill>
            <a:schemeClr val="tx2"/>
          </a:solidFill>
          <a:ln/>
        </p:spPr>
        <p:txBody>
          <a:bodyPr lIns="35287" tIns="17643" rIns="35287" bIns="17643"/>
          <a:lstStyle/>
          <a:p>
            <a:endParaRPr lang="en-US" dirty="0"/>
          </a:p>
        </p:txBody>
      </p:sp>
      <p:sp>
        <p:nvSpPr>
          <p:cNvPr id="89" name="Heading Conclusion"/>
          <p:cNvSpPr txBox="1"/>
          <p:nvPr/>
        </p:nvSpPr>
        <p:spPr>
          <a:xfrm>
            <a:off x="10291751" y="6556273"/>
            <a:ext cx="3754797" cy="368746"/>
          </a:xfrm>
          <a:prstGeom prst="rect">
            <a:avLst/>
          </a:prstGeom>
          <a:noFill/>
          <a:ln/>
        </p:spPr>
        <p:txBody>
          <a:bodyPr wrap="square" lIns="0" tIns="0" rIns="0" bIns="0" rtlCol="0" anchor="ctr"/>
          <a:lstStyle/>
          <a:p>
            <a:pPr marL="0" indent="0">
              <a:buNone/>
            </a:pPr>
            <a:r>
              <a:rPr lang="en-US" sz="1260" b="1" dirty="0">
                <a:solidFill>
                  <a:schemeClr val="bg1"/>
                </a:solidFill>
                <a:latin typeface="Cambria" pitchFamily="34" charset="0"/>
                <a:ea typeface="Cambria" pitchFamily="34" charset="-122"/>
                <a:cs typeface="Cambria" pitchFamily="34" charset="-120"/>
              </a:rPr>
              <a:t>Conclusion</a:t>
            </a:r>
            <a:endParaRPr lang="en-US" sz="1260" dirty="0"/>
          </a:p>
        </p:txBody>
      </p:sp>
      <p:sp>
        <p:nvSpPr>
          <p:cNvPr id="90" name="Text 73"/>
          <p:cNvSpPr txBox="1"/>
          <p:nvPr/>
        </p:nvSpPr>
        <p:spPr>
          <a:xfrm>
            <a:off x="10296002" y="6969128"/>
            <a:ext cx="4280104" cy="1065659"/>
          </a:xfrm>
          <a:prstGeom prst="rect">
            <a:avLst/>
          </a:prstGeom>
          <a:noFill/>
          <a:ln/>
        </p:spPr>
        <p:txBody>
          <a:bodyPr wrap="square" lIns="0" tIns="0" rIns="0" bIns="0" rtlCol="0" anchor="t"/>
          <a:lstStyle/>
          <a:p>
            <a:pPr marL="106680" indent="-106680">
              <a:spcAft>
                <a:spcPts val="336"/>
              </a:spcAft>
              <a:buSzPct val="100000"/>
              <a:buChar char="•"/>
            </a:pPr>
            <a:r>
              <a:rPr lang="en-US" sz="924" dirty="0">
                <a:solidFill>
                  <a:schemeClr val="tx1"/>
                </a:solidFill>
              </a:rPr>
              <a:t>Valsalva-based testing is widely used, yet healthy-adult responses are reported across varied protocols and measurement methods.</a:t>
            </a:r>
            <a:endParaRPr lang="en-US" sz="924" dirty="0"/>
          </a:p>
          <a:p>
            <a:pPr marL="106680" indent="-106680">
              <a:spcAft>
                <a:spcPts val="336"/>
              </a:spcAft>
              <a:buSzPct val="100000"/>
              <a:buChar char="•"/>
            </a:pPr>
            <a:r>
              <a:rPr lang="en-US" sz="924" dirty="0">
                <a:solidFill>
                  <a:schemeClr val="tx1"/>
                </a:solidFill>
              </a:rPr>
              <a:t>This review will bring that evidence together by phase, protocol and measurement method, to give clearer reference responses.</a:t>
            </a:r>
            <a:endParaRPr lang="en-US" sz="924" dirty="0"/>
          </a:p>
          <a:p>
            <a:pPr marL="106680" indent="-106680">
              <a:spcAft>
                <a:spcPts val="336"/>
              </a:spcAft>
              <a:buSzPct val="100000"/>
              <a:buChar char="•"/>
            </a:pPr>
            <a:r>
              <a:rPr lang="en-US" sz="924" dirty="0">
                <a:solidFill>
                  <a:schemeClr val="tx1"/>
                </a:solidFill>
              </a:rPr>
              <a:t>It is expected to support consistent technique and interpretation in UK clinical and nursing practice, and to show where primary research is still needed.</a:t>
            </a:r>
            <a:endParaRPr lang="en-US" sz="924" dirty="0"/>
          </a:p>
        </p:txBody>
      </p:sp>
      <p:sp>
        <p:nvSpPr>
          <p:cNvPr id="92" name="Card References"/>
          <p:cNvSpPr/>
          <p:nvPr/>
        </p:nvSpPr>
        <p:spPr>
          <a:xfrm>
            <a:off x="365430" y="8786394"/>
            <a:ext cx="14388822" cy="1790801"/>
          </a:xfrm>
          <a:prstGeom prst="rect">
            <a:avLst/>
          </a:prstGeom>
          <a:solidFill>
            <a:schemeClr val="bg1"/>
          </a:solidFill>
          <a:ln w="7351">
            <a:solidFill>
              <a:srgbClr val="C5D3E6"/>
            </a:solidFill>
            <a:prstDash val="solid"/>
          </a:ln>
        </p:spPr>
        <p:txBody>
          <a:bodyPr lIns="35287" tIns="17643" rIns="35287" bIns="17643"/>
          <a:lstStyle/>
          <a:p>
            <a:endParaRPr lang="en-US" dirty="0"/>
          </a:p>
        </p:txBody>
      </p:sp>
      <p:sp>
        <p:nvSpPr>
          <p:cNvPr id="93" name="Header band References"/>
          <p:cNvSpPr/>
          <p:nvPr/>
        </p:nvSpPr>
        <p:spPr>
          <a:xfrm>
            <a:off x="365430" y="8495279"/>
            <a:ext cx="14388822" cy="299937"/>
          </a:xfrm>
          <a:prstGeom prst="rect">
            <a:avLst/>
          </a:prstGeom>
          <a:solidFill>
            <a:schemeClr val="tx2"/>
          </a:solidFill>
          <a:ln/>
        </p:spPr>
        <p:txBody>
          <a:bodyPr lIns="35287" tIns="17643" rIns="35287" bIns="17643"/>
          <a:lstStyle/>
          <a:p>
            <a:endParaRPr lang="en-US" dirty="0"/>
          </a:p>
        </p:txBody>
      </p:sp>
      <p:sp>
        <p:nvSpPr>
          <p:cNvPr id="94" name="Heading References"/>
          <p:cNvSpPr txBox="1"/>
          <p:nvPr/>
        </p:nvSpPr>
        <p:spPr>
          <a:xfrm>
            <a:off x="548146" y="8477635"/>
            <a:ext cx="3654304" cy="317581"/>
          </a:xfrm>
          <a:prstGeom prst="rect">
            <a:avLst/>
          </a:prstGeom>
          <a:noFill/>
          <a:ln/>
        </p:spPr>
        <p:txBody>
          <a:bodyPr wrap="square" lIns="0" tIns="0" rIns="0" bIns="0" rtlCol="0" anchor="ctr"/>
          <a:lstStyle/>
          <a:p>
            <a:pPr marL="0" indent="0">
              <a:buNone/>
            </a:pPr>
            <a:r>
              <a:rPr lang="en-US" sz="1176" b="1" dirty="0">
                <a:solidFill>
                  <a:schemeClr val="bg1"/>
                </a:solidFill>
                <a:latin typeface="Cambria" pitchFamily="34" charset="0"/>
                <a:ea typeface="Cambria" pitchFamily="34" charset="-122"/>
                <a:cs typeface="Cambria" pitchFamily="34" charset="-120"/>
              </a:rPr>
              <a:t>References</a:t>
            </a:r>
            <a:endParaRPr lang="en-US" sz="1176" dirty="0"/>
          </a:p>
        </p:txBody>
      </p:sp>
      <p:sp>
        <p:nvSpPr>
          <p:cNvPr id="96" name="References column 2"/>
          <p:cNvSpPr txBox="1"/>
          <p:nvPr/>
        </p:nvSpPr>
        <p:spPr>
          <a:xfrm>
            <a:off x="479627" y="8846382"/>
            <a:ext cx="6896156" cy="1730814"/>
          </a:xfrm>
          <a:prstGeom prst="rect">
            <a:avLst/>
          </a:prstGeom>
          <a:noFill/>
          <a:ln/>
        </p:spPr>
        <p:txBody>
          <a:bodyPr wrap="square" lIns="0" tIns="0" rIns="0" bIns="0" rtlCol="0" anchor="t"/>
          <a:lstStyle/>
          <a:p>
            <a:r>
              <a:rPr lang="en-GB" dirty="0"/>
              <a:t>1. Appelboam, A., Reuben, A., Mann, C. et al. (2015) ‘Postural modification to the standard Valsalva manoeuvre for emergency treatment of supraventricular tachycardias (REVERT): a randomised controlled trial’, The Lancet, 386(10005), pp. 1747–1753.</a:t>
            </a:r>
          </a:p>
          <a:p>
            <a:r>
              <a:rPr lang="en-GB" dirty="0"/>
              <a:t>2. Aromataris, E. and Munn, Z. (eds.) (2020) JBI manual for evidence synthesis. Adelaide: JBI.</a:t>
            </a:r>
          </a:p>
          <a:p>
            <a:r>
              <a:rPr lang="en-GB" dirty="0"/>
              <a:t>3. Brignole, M., Moya, A., de Lange, F.J. et al. (2018) ‘2018 ESC Guidelines for the diagnosis and management of syncope’, European Heart Journal, 39(21), pp. 1883–1948.</a:t>
            </a:r>
          </a:p>
          <a:p>
            <a:r>
              <a:rPr lang="en-GB" dirty="0"/>
              <a:t>4. British Heart Foundation (2025) Heart and circulatory disease statistics 2025. London: British Heart Foundation.</a:t>
            </a:r>
          </a:p>
          <a:p>
            <a:r>
              <a:rPr lang="en-GB" dirty="0"/>
              <a:t>5. Brugada, J., Katritsis, D.G., Arbelo, E. et al. (2020) ‘2019 ESC Guidelines for the management of patients with supraventricular tachycardia’, European Heart Journal, 41(5), pp. 655–720.</a:t>
            </a:r>
          </a:p>
          <a:p>
            <a:r>
              <a:rPr lang="en-GB" dirty="0"/>
              <a:t>6. Campbell, M., McKenzie, J.E., Sowden, A. et al. (2020) ‘Synthesis without meta-analysis (SWiM) in systematic reviews: reporting guideline’, BMJ, 368, l6890.</a:t>
            </a:r>
          </a:p>
          <a:p>
            <a:r>
              <a:rPr lang="en-GB" dirty="0"/>
              <a:t>7. Diabetes UK (2025) Diabetes statistics: number of people living with diabetes in the UK. London: Diabetes UK.</a:t>
            </a:r>
          </a:p>
          <a:p>
            <a:r>
              <a:rPr lang="en-GB" dirty="0"/>
              <a:t>8. Freeman, R. (2006) ‘Assessment of cardiovascular autonomic function’, Clinical Neurophysiology, 117(4), pp. 716–730.</a:t>
            </a:r>
          </a:p>
          <a:p>
            <a:r>
              <a:rPr lang="en-GB" dirty="0"/>
              <a:t>9. Ganzeboom, K.S., Mairuhu, G., Reitsma, J.B. et al. (2006) ‘Lifetime cumulative incidence of syncope in the general population: a study of 549 Dutch subjects aged 35–60 years’, Journal of Cardiovascular Electrophysiology, 17(11), pp. 1172–1176.</a:t>
            </a:r>
          </a:p>
          <a:p>
            <a:r>
              <a:rPr lang="en-GB" dirty="0"/>
              <a:t>10. La Rovere, M.T., Bigger, J.T., Marcus, F.I. et al. (1998) ‘Baroreflex sensitivity and heart-rate variability in prediction of total cardiac mortality after myocardial infarction’, The Lancet, 351(9101), pp. 478–484.</a:t>
            </a:r>
          </a:p>
          <a:p>
            <a:endParaRPr lang="en-GB" dirty="0"/>
          </a:p>
          <a:p>
            <a:pPr marL="0" indent="0">
              <a:spcAft>
                <a:spcPts val="210"/>
              </a:spcAft>
              <a:buNone/>
            </a:pPr>
            <a:endParaRPr lang="en-US" sz="672" dirty="0"/>
          </a:p>
        </p:txBody>
      </p:sp>
      <p:sp>
        <p:nvSpPr>
          <p:cNvPr id="97" name="References column 3"/>
          <p:cNvSpPr txBox="1"/>
          <p:nvPr/>
        </p:nvSpPr>
        <p:spPr>
          <a:xfrm>
            <a:off x="7675381" y="8821681"/>
            <a:ext cx="6896156" cy="1730814"/>
          </a:xfrm>
          <a:prstGeom prst="rect">
            <a:avLst/>
          </a:prstGeom>
          <a:noFill/>
          <a:ln/>
        </p:spPr>
        <p:txBody>
          <a:bodyPr wrap="square" lIns="0" tIns="0" rIns="0" bIns="0" rtlCol="0" anchor="t"/>
          <a:lstStyle/>
          <a:p>
            <a:r>
              <a:rPr lang="en-GB" sz="798" dirty="0"/>
              <a:t>11. Looga, R. (2005) ‘The Valsalva manoeuvre: cardiovascular effects and performance technique: a critical review’, Respiratory Physiology &amp; Neurobiology, 147(1), pp. 39–49.</a:t>
            </a:r>
          </a:p>
          <a:p>
            <a:r>
              <a:rPr lang="en-GB" sz="798" dirty="0"/>
              <a:t>12. Page, M.J., McKenzie, J.E., Bossuyt, P.M. et al. (2021) ‘The PRISMA 2020 statement: an updated guideline for reporting systematic reviews’, BMJ, 372, n71.</a:t>
            </a:r>
          </a:p>
          <a:p>
            <a:r>
              <a:rPr lang="en-GB" sz="798" dirty="0"/>
              <a:t>13. Porth, C.J. et al. (1984) ‘The Valsalva maneuver: mechanisms and clinical implications’, Heart &amp; Lung, 13(5), pp. 507–518.</a:t>
            </a:r>
          </a:p>
          <a:p>
            <a:r>
              <a:rPr lang="en-GB" sz="798" dirty="0"/>
              <a:t>14. Pstras, L., Thomaseth, K., Waniewski, J., Balzani, I. and Bellavere, F. (2016) ‘The Valsalva manoeuvre: physiology and clinical examples’, Acta Physiologica, 217(2), pp. 103–119.</a:t>
            </a:r>
          </a:p>
          <a:p>
            <a:r>
              <a:rPr lang="en-GB" sz="798" dirty="0"/>
              <a:t>15. Saldaña García, J., Torremocha López, A. and Dawid-Milner, M.S. (2020) ‘Influence of repetitions on the Valsalva maneuver’, Clinical Neurophysiology Practice, 5, pp. 104–111.</a:t>
            </a:r>
          </a:p>
          <a:p>
            <a:r>
              <a:rPr lang="en-GB" sz="798" dirty="0"/>
              <a:t>16. Smith, G.D., Fry, M.M., Taylor, D., Morgans, A. and Cantwell, K. (2015) ‘Effectiveness of the Valsalva manoeuvre for reversion of supraventricular tachycardia’, Cochrane Database of Systematic Reviews, (2), CD009502.</a:t>
            </a:r>
          </a:p>
          <a:p>
            <a:r>
              <a:rPr lang="en-GB" sz="798" dirty="0"/>
              <a:t>17. Smith, M.L., Beightol, L.A., Fritsch-Yelle, J.M. et al. (1996) ‘Valsalva's maneuver revisited: a quantitative method yielding insights into human autonomic control’, American Journal of Physiology: Heart and Circulatory Physiology, 271(3), pp. H1240–H1249.</a:t>
            </a:r>
          </a:p>
          <a:p>
            <a:r>
              <a:rPr lang="en-GB" sz="798" dirty="0"/>
              <a:t>18. Spallone, V., Ziegler, D., Freeman, R. et al. (2011) ‘Cardiovascular autonomic neuropathy in diabetes: clinical impact, assessment, diagnosis, and management’, Diabetes/Metabolism Research and Reviews, 27(7), pp. 639–653.</a:t>
            </a:r>
          </a:p>
        </p:txBody>
      </p:sp>
      <p:pic>
        <p:nvPicPr>
          <p:cNvPr id="101" name="Picture 100">
            <a:extLst>
              <a:ext uri="{FF2B5EF4-FFF2-40B4-BE49-F238E27FC236}">
                <a16:creationId xmlns:a16="http://schemas.microsoft.com/office/drawing/2014/main" id="{FB652F61-C63E-0C8E-4BD9-31CD86EC2DDE}"/>
              </a:ext>
            </a:extLst>
          </p:cNvPr>
          <p:cNvPicPr>
            <a:picLocks noChangeAspect="1"/>
          </p:cNvPicPr>
          <p:nvPr/>
        </p:nvPicPr>
        <p:blipFill>
          <a:blip r:embed="rId4"/>
          <a:stretch>
            <a:fillRect/>
          </a:stretch>
        </p:blipFill>
        <p:spPr>
          <a:xfrm>
            <a:off x="12224636" y="374059"/>
            <a:ext cx="1926501" cy="860977"/>
          </a:xfrm>
          <a:prstGeom prst="rect">
            <a:avLst/>
          </a:prstGeom>
        </p:spPr>
      </p:pic>
    </p:spTree>
  </p:cSld>
  <p:clrMapOvr>
    <a:masterClrMapping/>
  </p:clrMapOvr>
</p:sld>
</file>

<file path=ppt/theme/theme1.xml><?xml version="1.0" encoding="utf-8"?>
<a:theme xmlns:a="http://schemas.openxmlformats.org/drawingml/2006/main" name="Valsalva Classic Blue Poster">
  <a:themeElements>
    <a:clrScheme name="Valsalva Classic Blue Poster">
      <a:dk1>
        <a:srgbClr val="1B2A41"/>
      </a:dk1>
      <a:lt1>
        <a:srgbClr val="FFFFFF"/>
      </a:lt1>
      <a:dk2>
        <a:srgbClr val="123C73"/>
      </a:dk2>
      <a:lt2>
        <a:srgbClr val="E6EEF8"/>
      </a:lt2>
      <a:accent1>
        <a:srgbClr val="1F6FB5"/>
      </a:accent1>
      <a:accent2>
        <a:srgbClr val="2A9D8F"/>
      </a:accent2>
      <a:accent3>
        <a:srgbClr val="F4A261"/>
      </a:accent3>
      <a:accent4>
        <a:srgbClr val="3A86C8"/>
      </a:accent4>
      <a:accent5>
        <a:srgbClr val="5B6470"/>
      </a:accent5>
      <a:accent6>
        <a:srgbClr val="8D99AE"/>
      </a:accent6>
      <a:hlink>
        <a:srgbClr val="1F6FB5"/>
      </a:hlink>
      <a:folHlink>
        <a:srgbClr val="6C757D"/>
      </a:folHlink>
    </a:clrScheme>
    <a:fontScheme name="Valsalva Classic Blue Poster">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1538</Words>
  <Application>Microsoft Macintosh PowerPoint</Application>
  <PresentationFormat>Custom</PresentationFormat>
  <Paragraphs>90</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Cambria</vt:lpstr>
      <vt:lpstr>Valsalva Classic Blue Poster</vt:lpstr>
      <vt:lpstr>Cardiovascular and autonomic responses to the Valsalva maneuver in healthy adults: a systematic review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Valsalva Maneuver Research Poster</dc:title>
  <dc:subject>PptxGenJS Presentation</dc:subject>
  <dc:creator>PptxGenJS</dc:creator>
  <cp:lastModifiedBy>Harsh Shetty</cp:lastModifiedBy>
  <cp:revision>2</cp:revision>
  <dcterms:created xsi:type="dcterms:W3CDTF">2026-10-24T09:49:54Z</dcterms:created>
  <dcterms:modified xsi:type="dcterms:W3CDTF">2026-10-24T20:43:32Z</dcterms:modified>
</cp:coreProperties>
</file>