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2" d="100"/>
          <a:sy n="92" d="100"/>
        </p:scale>
        <p:origin x="2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971800" cy="45720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endParaRPr lang="en-GB"/>
          </a:p>
        </p:txBody>
      </p:sp>
      <p:sp>
        <p:nvSpPr>
          <p:cNvPr id="3" name="Date Placeholder 2"/>
          <p:cNvSpPr txBox="1">
            <a:spLocks noGrp="1"/>
          </p:cNvSpPr>
          <p:nvPr>
            <p:ph type="dt" idx="1"/>
          </p:nvPr>
        </p:nvSpPr>
        <p:spPr>
          <a:xfrm>
            <a:off x="3884608" y="0"/>
            <a:ext cx="2971800" cy="457200"/>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fld id="{A454A22C-4784-429D-9A38-9C57D45701AF}" type="datetime1">
              <a:rPr lang="en-GB"/>
              <a:pPr lvl="0"/>
              <a:t>08/11/2016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85800" y="4343400"/>
            <a:ext cx="5486400" cy="411480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8685208"/>
            <a:ext cx="2971800" cy="457200"/>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endParaRPr lang="en-GB"/>
          </a:p>
        </p:txBody>
      </p:sp>
      <p:sp>
        <p:nvSpPr>
          <p:cNvPr id="7" name="Slide Number Placeholder 6"/>
          <p:cNvSpPr txBox="1">
            <a:spLocks noGrp="1"/>
          </p:cNvSpPr>
          <p:nvPr>
            <p:ph type="sldNum" sz="quarter" idx="5"/>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fld id="{246C514A-A51B-4F2C-AF96-2E0D3B71A3FD}" type="slidenum">
              <a:t>‹#›</a:t>
            </a:fld>
            <a:endParaRPr lang="en-GB"/>
          </a:p>
        </p:txBody>
      </p:sp>
    </p:spTree>
    <p:extLst>
      <p:ext uri="{BB962C8B-B14F-4D97-AF65-F5344CB8AC3E}">
        <p14:creationId xmlns:p14="http://schemas.microsoft.com/office/powerpoint/2010/main" val="60767826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970F503-1C39-4DBC-AEF8-7CD338F3C544}" type="slidenum">
              <a:t>6</a:t>
            </a:fld>
            <a:endParaRPr lang="en-GB" sz="1200" b="0" i="0" u="none" strike="noStrike" kern="1200" cap="none" spc="0" baseline="0">
              <a:solidFill>
                <a:srgbClr val="000000"/>
              </a:solidFill>
              <a:uFillTx/>
              <a:latin typeface="Calibri"/>
              <a:ea typeface=""/>
              <a:cs typeface=""/>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GB"/>
          </a:p>
        </p:txBody>
      </p:sp>
    </p:spTree>
    <p:extLst>
      <p:ext uri="{BB962C8B-B14F-4D97-AF65-F5344CB8AC3E}">
        <p14:creationId xmlns:p14="http://schemas.microsoft.com/office/powerpoint/2010/main" val="4166693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7D7DEBD-5AE5-41C0-8794-805FB4E86533}" type="slidenum">
              <a:t>7</a:t>
            </a:fld>
            <a:endParaRPr lang="en-GB" sz="1200" b="0" i="0" u="none" strike="noStrike" kern="1200" cap="none" spc="0" baseline="0">
              <a:solidFill>
                <a:srgbClr val="000000"/>
              </a:solidFill>
              <a:uFillTx/>
              <a:latin typeface="Calibri"/>
              <a:ea typeface=""/>
              <a:cs typeface=""/>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GB"/>
          </a:p>
        </p:txBody>
      </p:sp>
    </p:spTree>
    <p:extLst>
      <p:ext uri="{BB962C8B-B14F-4D97-AF65-F5344CB8AC3E}">
        <p14:creationId xmlns:p14="http://schemas.microsoft.com/office/powerpoint/2010/main" val="317960067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5"/>
          <p:cNvGrpSpPr/>
          <p:nvPr/>
        </p:nvGrpSpPr>
        <p:grpSpPr>
          <a:xfrm>
            <a:off x="0" y="0"/>
            <a:ext cx="9144000" cy="6858000"/>
            <a:chOff x="0" y="0"/>
            <a:chExt cx="9144000" cy="6858000"/>
          </a:xfrm>
        </p:grpSpPr>
        <p:sp>
          <p:nvSpPr>
            <p:cNvPr id="3" name="Rectangle 7"/>
            <p:cNvSpPr/>
            <p:nvPr/>
          </p:nvSpPr>
          <p:spPr>
            <a:xfrm>
              <a:off x="0" y="0"/>
              <a:ext cx="7162796" cy="6858000"/>
            </a:xfrm>
            <a:prstGeom prst="rect">
              <a:avLst/>
            </a:prstGeom>
            <a:gradFill>
              <a:gsLst>
                <a:gs pos="0">
                  <a:srgbClr val="010101">
                    <a:alpha val="51765"/>
                  </a:srgbClr>
                </a:gs>
                <a:gs pos="100000">
                  <a:srgbClr val="FEFEFE">
                    <a:alpha val="0"/>
                  </a:srgbClr>
                </a:gs>
              </a:gsLst>
              <a:path path="circle">
                <a:fillToRect t="100000" r="10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4" name="Rectangle 8"/>
            <p:cNvSpPr/>
            <p:nvPr/>
          </p:nvSpPr>
          <p:spPr>
            <a:xfrm>
              <a:off x="1143000" y="0"/>
              <a:ext cx="8001000" cy="6858000"/>
            </a:xfrm>
            <a:prstGeom prst="rect">
              <a:avLst/>
            </a:prstGeom>
            <a:gradFill>
              <a:gsLst>
                <a:gs pos="0">
                  <a:srgbClr val="010101">
                    <a:alpha val="56000"/>
                  </a:srgbClr>
                </a:gs>
                <a:gs pos="100000">
                  <a:srgbClr val="FEFEFE">
                    <a:alpha val="0"/>
                  </a:srgbClr>
                </a:gs>
              </a:gsLst>
              <a:path path="circle">
                <a:fillToRect l="100000" t="10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grpSp>
      <p:sp>
        <p:nvSpPr>
          <p:cNvPr id="5" name="Freeform 9"/>
          <p:cNvSpPr/>
          <p:nvPr/>
        </p:nvSpPr>
        <p:spPr>
          <a:xfrm rot="10799991">
            <a:off x="891814" y="5617771"/>
            <a:ext cx="7382938" cy="537210"/>
          </a:xfrm>
          <a:custGeom>
            <a:avLst/>
            <a:gdLst>
              <a:gd name="f0" fmla="val 10800000"/>
              <a:gd name="f1" fmla="val 5400000"/>
              <a:gd name="f2" fmla="val 180"/>
              <a:gd name="f3" fmla="val w"/>
              <a:gd name="f4" fmla="val h"/>
              <a:gd name="f5" fmla="val 0"/>
              <a:gd name="f6" fmla="val 7955280"/>
              <a:gd name="f7" fmla="val 495300"/>
              <a:gd name="f8" fmla="val 169546"/>
              <a:gd name="f9" fmla="val 3966210"/>
              <a:gd name="f10" fmla="val 95250"/>
              <a:gd name="f11" fmla="val 7785734"/>
              <a:gd name="f12" fmla="+- 0 0 -90"/>
              <a:gd name="f13" fmla="*/ f3 1 7955280"/>
              <a:gd name="f14" fmla="*/ f4 1 495300"/>
              <a:gd name="f15" fmla="+- f7 0 f5"/>
              <a:gd name="f16" fmla="+- f6 0 f5"/>
              <a:gd name="f17" fmla="*/ f12 f0 1"/>
              <a:gd name="f18" fmla="*/ f16 1 7955280"/>
              <a:gd name="f19" fmla="*/ f15 1 495300"/>
              <a:gd name="f20" fmla="*/ 0 f16 1"/>
              <a:gd name="f21" fmla="*/ 495300 f15 1"/>
              <a:gd name="f22" fmla="*/ 169546 f16 1"/>
              <a:gd name="f23" fmla="*/ 0 f15 1"/>
              <a:gd name="f24" fmla="*/ 7785734 f16 1"/>
              <a:gd name="f25" fmla="*/ 7955280 f16 1"/>
              <a:gd name="f26" fmla="*/ 3966210 f16 1"/>
              <a:gd name="f27" fmla="*/ 95250 f15 1"/>
              <a:gd name="f28" fmla="*/ f17 1 f2"/>
              <a:gd name="f29" fmla="*/ f20 1 7955280"/>
              <a:gd name="f30" fmla="*/ f21 1 495300"/>
              <a:gd name="f31" fmla="*/ f22 1 7955280"/>
              <a:gd name="f32" fmla="*/ f23 1 495300"/>
              <a:gd name="f33" fmla="*/ f24 1 7955280"/>
              <a:gd name="f34" fmla="*/ f25 1 7955280"/>
              <a:gd name="f35" fmla="*/ f26 1 7955280"/>
              <a:gd name="f36" fmla="*/ f27 1 495300"/>
              <a:gd name="f37" fmla="*/ f5 1 f18"/>
              <a:gd name="f38" fmla="*/ f6 1 f18"/>
              <a:gd name="f39" fmla="*/ f5 1 f19"/>
              <a:gd name="f40" fmla="*/ f7 1 f19"/>
              <a:gd name="f41" fmla="+- f28 0 f1"/>
              <a:gd name="f42" fmla="*/ f29 1 f18"/>
              <a:gd name="f43" fmla="*/ f30 1 f19"/>
              <a:gd name="f44" fmla="*/ f31 1 f18"/>
              <a:gd name="f45" fmla="*/ f32 1 f19"/>
              <a:gd name="f46" fmla="*/ f35 1 f18"/>
              <a:gd name="f47" fmla="*/ f36 1 f19"/>
              <a:gd name="f48" fmla="*/ f33 1 f18"/>
              <a:gd name="f49" fmla="*/ f34 1 f18"/>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3 1"/>
              <a:gd name="f61" fmla="*/ f49 f13 1"/>
            </a:gdLst>
            <a:ahLst/>
            <a:cxnLst>
              <a:cxn ang="3cd4">
                <a:pos x="hc" y="t"/>
              </a:cxn>
              <a:cxn ang="0">
                <a:pos x="r" y="vc"/>
              </a:cxn>
              <a:cxn ang="cd4">
                <a:pos x="hc" y="b"/>
              </a:cxn>
              <a:cxn ang="cd2">
                <a:pos x="l" y="vc"/>
              </a:cxn>
              <a:cxn ang="f41">
                <a:pos x="f54" y="f55"/>
              </a:cxn>
              <a:cxn ang="f41">
                <a:pos x="f56" y="f57"/>
              </a:cxn>
              <a:cxn ang="f41">
                <a:pos x="f58" y="f59"/>
              </a:cxn>
              <a:cxn ang="f41">
                <a:pos x="f60" y="f57"/>
              </a:cxn>
              <a:cxn ang="f41">
                <a:pos x="f61" y="f55"/>
              </a:cxn>
              <a:cxn ang="f41">
                <a:pos x="f54" y="f55"/>
              </a:cxn>
            </a:cxnLst>
            <a:rect l="f50" t="f53" r="f51" b="f52"/>
            <a:pathLst>
              <a:path w="7955280" h="495300">
                <a:moveTo>
                  <a:pt x="f5" y="f7"/>
                </a:moveTo>
                <a:lnTo>
                  <a:pt x="f8" y="f5"/>
                </a:lnTo>
                <a:lnTo>
                  <a:pt x="f9" y="f10"/>
                </a:lnTo>
                <a:lnTo>
                  <a:pt x="f11" y="f5"/>
                </a:lnTo>
                <a:lnTo>
                  <a:pt x="f6" y="f7"/>
                </a:lnTo>
                <a:lnTo>
                  <a:pt x="f5" y="f7"/>
                </a:lnTo>
                <a:close/>
              </a:path>
            </a:pathLst>
          </a:custGeom>
          <a:gradFill>
            <a:gsLst>
              <a:gs pos="0">
                <a:srgbClr val="010101">
                  <a:alpha val="34000"/>
                </a:srgbClr>
              </a:gs>
              <a:gs pos="100000">
                <a:srgbClr val="010101">
                  <a:alpha val="26000"/>
                </a:srgbClr>
              </a:gs>
            </a:gsLst>
            <a:path path="circle">
              <a:fillToRect l="50000" t="50000" r="50000" b="5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6" name="Rectangle 10"/>
          <p:cNvSpPr/>
          <p:nvPr/>
        </p:nvSpPr>
        <p:spPr>
          <a:xfrm>
            <a:off x="989947" y="1016986"/>
            <a:ext cx="7179731" cy="4831643"/>
          </a:xfrm>
          <a:prstGeom prst="rect">
            <a:avLst/>
          </a:prstGeom>
          <a:solidFill>
            <a:srgbClr val="FFFFFF"/>
          </a:solid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7" name="Rectangle 11"/>
          <p:cNvSpPr/>
          <p:nvPr/>
        </p:nvSpPr>
        <p:spPr>
          <a:xfrm>
            <a:off x="990596" y="1009653"/>
            <a:ext cx="7179731" cy="4831643"/>
          </a:xfrm>
          <a:prstGeom prst="rect">
            <a:avLst/>
          </a:prstGeom>
          <a:blipFill>
            <a:blip r:embed="rId2">
              <a:alphaModFix amt="20000"/>
            </a:blip>
            <a:tile sx="100000" sy="100000" algn="tl"/>
          </a:blip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pic>
        <p:nvPicPr>
          <p:cNvPr id="8" name="Picture 2" descr="C:\Users\Administrator\Desktop\Pushpin Dev\Assets\pushpinLeft.png"/>
          <p:cNvPicPr>
            <a:picLocks noChangeAspect="1"/>
          </p:cNvPicPr>
          <p:nvPr/>
        </p:nvPicPr>
        <p:blipFill>
          <a:blip r:embed="rId3"/>
          <a:srcRect/>
          <a:stretch>
            <a:fillRect/>
          </a:stretch>
        </p:blipFill>
        <p:spPr>
          <a:xfrm rot="1435672">
            <a:off x="769520" y="702114"/>
            <a:ext cx="567833" cy="567833"/>
          </a:xfrm>
          <a:prstGeom prst="rect">
            <a:avLst/>
          </a:prstGeom>
          <a:noFill/>
          <a:ln>
            <a:noFill/>
          </a:ln>
        </p:spPr>
      </p:pic>
      <p:pic>
        <p:nvPicPr>
          <p:cNvPr id="9" name="Picture 2" descr="C:\Users\Administrator\Desktop\Pushpin Dev\Assets\pushpinLeft.png"/>
          <p:cNvPicPr>
            <a:picLocks noChangeAspect="1"/>
          </p:cNvPicPr>
          <p:nvPr/>
        </p:nvPicPr>
        <p:blipFill>
          <a:blip r:embed="rId3"/>
          <a:srcRect/>
          <a:stretch>
            <a:fillRect/>
          </a:stretch>
        </p:blipFill>
        <p:spPr>
          <a:xfrm rot="4096213">
            <a:off x="7855436" y="749716"/>
            <a:ext cx="566928" cy="566928"/>
          </a:xfrm>
          <a:prstGeom prst="rect">
            <a:avLst/>
          </a:prstGeom>
          <a:noFill/>
          <a:ln>
            <a:noFill/>
          </a:ln>
        </p:spPr>
      </p:pic>
      <p:sp>
        <p:nvSpPr>
          <p:cNvPr id="10" name="Title 1"/>
          <p:cNvSpPr txBox="1">
            <a:spLocks noGrp="1"/>
          </p:cNvSpPr>
          <p:nvPr>
            <p:ph type="ctrTitle"/>
          </p:nvPr>
        </p:nvSpPr>
        <p:spPr>
          <a:xfrm>
            <a:off x="1727201" y="1794930"/>
            <a:ext cx="5723467" cy="1828086"/>
          </a:xfrm>
        </p:spPr>
        <p:txBody>
          <a:bodyPr anchor="b"/>
          <a:lstStyle>
            <a:lvl1pPr>
              <a:defRPr sz="4800"/>
            </a:lvl1pPr>
          </a:lstStyle>
          <a:p>
            <a:pPr lvl="0"/>
            <a:r>
              <a:rPr lang="en-US"/>
              <a:t>Click to edit Master title style</a:t>
            </a:r>
          </a:p>
        </p:txBody>
      </p:sp>
      <p:sp>
        <p:nvSpPr>
          <p:cNvPr id="11" name="Subtitle 2"/>
          <p:cNvSpPr txBox="1">
            <a:spLocks noGrp="1"/>
          </p:cNvSpPr>
          <p:nvPr>
            <p:ph type="subTitle" idx="1"/>
          </p:nvPr>
        </p:nvSpPr>
        <p:spPr>
          <a:xfrm>
            <a:off x="1727201" y="3736622"/>
            <a:ext cx="5712174" cy="1524003"/>
          </a:xfrm>
        </p:spPr>
        <p:txBody>
          <a:bodyPr anchorCtr="1"/>
          <a:lstStyle>
            <a:lvl1pPr marL="0" indent="0" algn="ctr">
              <a:buNone/>
              <a:defRPr>
                <a:solidFill>
                  <a:srgbClr val="465E9C"/>
                </a:solidFill>
              </a:defRPr>
            </a:lvl1pPr>
          </a:lstStyle>
          <a:p>
            <a:pPr lvl="0"/>
            <a:r>
              <a:rPr lang="en-US"/>
              <a:t>Click to edit Master subtitle style</a:t>
            </a:r>
          </a:p>
        </p:txBody>
      </p:sp>
      <p:sp>
        <p:nvSpPr>
          <p:cNvPr id="12" name="Date Placeholder 3"/>
          <p:cNvSpPr txBox="1">
            <a:spLocks noGrp="1"/>
          </p:cNvSpPr>
          <p:nvPr>
            <p:ph type="dt" sz="half" idx="7"/>
          </p:nvPr>
        </p:nvSpPr>
        <p:spPr>
          <a:xfrm>
            <a:off x="6770674" y="5357588"/>
            <a:ext cx="1213820" cy="365129"/>
          </a:xfrm>
        </p:spPr>
        <p:txBody>
          <a:bodyPr/>
          <a:lstStyle>
            <a:lvl1pPr>
              <a:defRPr/>
            </a:lvl1pPr>
          </a:lstStyle>
          <a:p>
            <a:pPr lvl="0"/>
            <a:fld id="{07DB293A-377B-46E8-98C8-057D9589CC01}" type="datetime1">
              <a:rPr lang="en-GB"/>
              <a:pPr lvl="0"/>
              <a:t>08/11/2016</a:t>
            </a:fld>
            <a:endParaRPr lang="en-GB"/>
          </a:p>
        </p:txBody>
      </p:sp>
      <p:sp>
        <p:nvSpPr>
          <p:cNvPr id="13" name="Footer Placeholder 4"/>
          <p:cNvSpPr txBox="1">
            <a:spLocks noGrp="1"/>
          </p:cNvSpPr>
          <p:nvPr>
            <p:ph type="ftr" sz="quarter" idx="9"/>
          </p:nvPr>
        </p:nvSpPr>
        <p:spPr>
          <a:xfrm>
            <a:off x="1174043" y="5357588"/>
            <a:ext cx="5034841" cy="365129"/>
          </a:xfrm>
        </p:spPr>
        <p:txBody>
          <a:bodyPr/>
          <a:lstStyle>
            <a:lvl1pPr>
              <a:defRPr/>
            </a:lvl1pPr>
          </a:lstStyle>
          <a:p>
            <a:pPr lvl="0"/>
            <a:endParaRPr lang="en-GB"/>
          </a:p>
        </p:txBody>
      </p:sp>
      <p:sp>
        <p:nvSpPr>
          <p:cNvPr id="14" name="Slide Number Placeholder 5"/>
          <p:cNvSpPr txBox="1">
            <a:spLocks noGrp="1"/>
          </p:cNvSpPr>
          <p:nvPr>
            <p:ph type="sldNum" sz="quarter" idx="8"/>
          </p:nvPr>
        </p:nvSpPr>
        <p:spPr>
          <a:xfrm>
            <a:off x="6213933" y="5357588"/>
            <a:ext cx="554025" cy="365129"/>
          </a:xfrm>
        </p:spPr>
        <p:txBody>
          <a:bodyPr anchorCtr="1"/>
          <a:lstStyle>
            <a:lvl1pPr algn="ctr">
              <a:defRPr/>
            </a:lvl1pPr>
          </a:lstStyle>
          <a:p>
            <a:pPr lvl="0"/>
            <a:fld id="{91D7EBD9-6548-436C-9DB5-216183622DCA}" type="slidenum">
              <a:t>‹#›</a:t>
            </a:fld>
            <a:endParaRPr lang="en-GB"/>
          </a:p>
        </p:txBody>
      </p:sp>
    </p:spTree>
    <p:extLst>
      <p:ext uri="{BB962C8B-B14F-4D97-AF65-F5344CB8AC3E}">
        <p14:creationId xmlns:p14="http://schemas.microsoft.com/office/powerpoint/2010/main" val="40677194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3CCAC47B-9048-4640-879D-A3FD13073809}" type="datetime1">
              <a:rPr lang="en-GB"/>
              <a:pPr lvl="0"/>
              <a:t>08/11/2016</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A5A1DA18-89AF-4A7F-BCA0-6C7A411E16F8}" type="slidenum">
              <a:t>‹#›</a:t>
            </a:fld>
            <a:endParaRPr lang="en-GB"/>
          </a:p>
        </p:txBody>
      </p:sp>
    </p:spTree>
    <p:extLst>
      <p:ext uri="{BB962C8B-B14F-4D97-AF65-F5344CB8AC3E}">
        <p14:creationId xmlns:p14="http://schemas.microsoft.com/office/powerpoint/2010/main" val="36308163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444980" y="2239429"/>
            <a:ext cx="6254047" cy="1362071"/>
          </a:xfrm>
        </p:spPr>
        <p:txBody>
          <a:bodyPr anchor="b"/>
          <a:lstStyle>
            <a:lvl1pPr>
              <a:defRPr sz="4000"/>
            </a:lvl1pPr>
          </a:lstStyle>
          <a:p>
            <a:pPr lvl="0"/>
            <a:r>
              <a:rPr lang="en-US"/>
              <a:t>Click to edit Master title style</a:t>
            </a:r>
          </a:p>
        </p:txBody>
      </p:sp>
      <p:sp>
        <p:nvSpPr>
          <p:cNvPr id="3" name="Text Placeholder 2"/>
          <p:cNvSpPr txBox="1">
            <a:spLocks noGrp="1"/>
          </p:cNvSpPr>
          <p:nvPr>
            <p:ph type="body" idx="1"/>
          </p:nvPr>
        </p:nvSpPr>
        <p:spPr>
          <a:xfrm>
            <a:off x="1456264" y="3725329"/>
            <a:ext cx="6231471" cy="1309512"/>
          </a:xfrm>
        </p:spPr>
        <p:txBody>
          <a:bodyPr anchorCtr="1"/>
          <a:lstStyle>
            <a:lvl1pPr marL="0" indent="0" algn="ctr">
              <a:spcBef>
                <a:spcPts val="500"/>
              </a:spcBef>
              <a:buNone/>
              <a:defRPr sz="2000">
                <a:solidFill>
                  <a:srgbClr val="465E9C"/>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866012E4-CC85-4D0B-920B-48D859A2D647}" type="datetime1">
              <a:rPr lang="en-GB"/>
              <a:pPr lvl="0"/>
              <a:t>08/11/2016</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C5443919-B291-416A-80F1-E95FF9ABDF05}" type="slidenum">
              <a:t>‹#›</a:t>
            </a:fld>
            <a:endParaRPr lang="en-GB"/>
          </a:p>
        </p:txBody>
      </p:sp>
    </p:spTree>
    <p:extLst>
      <p:ext uri="{BB962C8B-B14F-4D97-AF65-F5344CB8AC3E}">
        <p14:creationId xmlns:p14="http://schemas.microsoft.com/office/powerpoint/2010/main" val="24832832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4"/>
          <p:cNvSpPr txBox="1">
            <a:spLocks noGrp="1"/>
          </p:cNvSpPr>
          <p:nvPr>
            <p:ph type="dt" sz="half" idx="7"/>
          </p:nvPr>
        </p:nvSpPr>
        <p:spPr/>
        <p:txBody>
          <a:bodyPr/>
          <a:lstStyle>
            <a:lvl1pPr>
              <a:defRPr/>
            </a:lvl1pPr>
          </a:lstStyle>
          <a:p>
            <a:pPr lvl="0"/>
            <a:fld id="{A9C8DDBE-365E-4640-8A35-5F05C8565693}" type="datetime1">
              <a:rPr lang="en-GB"/>
              <a:pPr lvl="0"/>
              <a:t>08/11/2016</a:t>
            </a:fld>
            <a:endParaRPr lang="en-GB"/>
          </a:p>
        </p:txBody>
      </p:sp>
      <p:sp>
        <p:nvSpPr>
          <p:cNvPr id="4" name="Footer Placeholder 5"/>
          <p:cNvSpPr txBox="1">
            <a:spLocks noGrp="1"/>
          </p:cNvSpPr>
          <p:nvPr>
            <p:ph type="ftr" sz="quarter" idx="9"/>
          </p:nvPr>
        </p:nvSpPr>
        <p:spPr/>
        <p:txBody>
          <a:bodyPr/>
          <a:lstStyle>
            <a:lvl1pPr>
              <a:defRPr/>
            </a:lvl1pPr>
          </a:lstStyle>
          <a:p>
            <a:pPr lvl="0"/>
            <a:endParaRPr lang="en-GB"/>
          </a:p>
        </p:txBody>
      </p:sp>
      <p:sp>
        <p:nvSpPr>
          <p:cNvPr id="5" name="Slide Number Placeholder 6"/>
          <p:cNvSpPr txBox="1">
            <a:spLocks noGrp="1"/>
          </p:cNvSpPr>
          <p:nvPr>
            <p:ph type="sldNum" sz="quarter" idx="8"/>
          </p:nvPr>
        </p:nvSpPr>
        <p:spPr/>
        <p:txBody>
          <a:bodyPr/>
          <a:lstStyle>
            <a:lvl1pPr>
              <a:defRPr/>
            </a:lvl1pPr>
          </a:lstStyle>
          <a:p>
            <a:pPr lvl="0"/>
            <a:fld id="{0D64E87D-56E7-4D94-8CD2-97565B5D08C3}" type="slidenum">
              <a:t>‹#›</a:t>
            </a:fld>
            <a:endParaRPr lang="en-GB"/>
          </a:p>
        </p:txBody>
      </p:sp>
      <p:sp>
        <p:nvSpPr>
          <p:cNvPr id="6" name="Content Placeholder 8"/>
          <p:cNvSpPr txBox="1">
            <a:spLocks noGrp="1"/>
          </p:cNvSpPr>
          <p:nvPr>
            <p:ph idx="1"/>
          </p:nvPr>
        </p:nvSpPr>
        <p:spPr>
          <a:xfrm>
            <a:off x="1298448" y="2121408"/>
            <a:ext cx="3200400" cy="36027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10"/>
          <p:cNvSpPr txBox="1">
            <a:spLocks noGrp="1"/>
          </p:cNvSpPr>
          <p:nvPr>
            <p:ph idx="2"/>
          </p:nvPr>
        </p:nvSpPr>
        <p:spPr>
          <a:xfrm>
            <a:off x="4663440" y="2119314"/>
            <a:ext cx="3200400" cy="360521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77324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557872" y="2122313"/>
            <a:ext cx="2939521" cy="820207"/>
          </a:xfrm>
        </p:spPr>
        <p:txBody>
          <a:bodyPr anchor="b" anchorCtr="1"/>
          <a:lstStyle>
            <a:lvl1pPr marL="0" indent="0" algn="ctr">
              <a:spcBef>
                <a:spcPts val="500"/>
              </a:spcBef>
              <a:buNone/>
              <a:defRPr sz="2000" b="1">
                <a:solidFill>
                  <a:srgbClr val="465E9C"/>
                </a:solidFill>
              </a:defRPr>
            </a:lvl1pPr>
          </a:lstStyle>
          <a:p>
            <a:pPr lvl="0"/>
            <a:r>
              <a:rPr lang="en-US"/>
              <a:t>Click to edit Master text styles</a:t>
            </a:r>
          </a:p>
        </p:txBody>
      </p:sp>
      <p:sp>
        <p:nvSpPr>
          <p:cNvPr id="4" name="Text Placeholder 4"/>
          <p:cNvSpPr txBox="1">
            <a:spLocks noGrp="1"/>
          </p:cNvSpPr>
          <p:nvPr>
            <p:ph type="body" idx="3"/>
          </p:nvPr>
        </p:nvSpPr>
        <p:spPr>
          <a:xfrm>
            <a:off x="4910666" y="2122313"/>
            <a:ext cx="2944368" cy="822960"/>
          </a:xfrm>
        </p:spPr>
        <p:txBody>
          <a:bodyPr anchor="b" anchorCtr="1"/>
          <a:lstStyle>
            <a:lvl1pPr marL="0" indent="0" algn="ctr">
              <a:spcBef>
                <a:spcPts val="500"/>
              </a:spcBef>
              <a:buNone/>
              <a:defRPr sz="2000" b="1">
                <a:solidFill>
                  <a:srgbClr val="465E9C"/>
                </a:solidFill>
              </a:defRPr>
            </a:lvl1pPr>
          </a:lstStyle>
          <a:p>
            <a:pPr lvl="0"/>
            <a:r>
              <a:rPr lang="en-US"/>
              <a:t>Click to edit Master text styles</a:t>
            </a:r>
          </a:p>
        </p:txBody>
      </p:sp>
      <p:sp>
        <p:nvSpPr>
          <p:cNvPr id="5" name="Date Placeholder 6"/>
          <p:cNvSpPr txBox="1">
            <a:spLocks noGrp="1"/>
          </p:cNvSpPr>
          <p:nvPr>
            <p:ph type="dt" sz="half" idx="7"/>
          </p:nvPr>
        </p:nvSpPr>
        <p:spPr/>
        <p:txBody>
          <a:bodyPr/>
          <a:lstStyle>
            <a:lvl1pPr>
              <a:defRPr/>
            </a:lvl1pPr>
          </a:lstStyle>
          <a:p>
            <a:pPr lvl="0"/>
            <a:fld id="{4E246373-BD03-4C73-88DB-3E2DE4AE6A99}" type="datetime1">
              <a:rPr lang="en-GB"/>
              <a:pPr lvl="0"/>
              <a:t>08/11/2016</a:t>
            </a:fld>
            <a:endParaRPr lang="en-GB"/>
          </a:p>
        </p:txBody>
      </p:sp>
      <p:sp>
        <p:nvSpPr>
          <p:cNvPr id="6" name="Footer Placeholder 7"/>
          <p:cNvSpPr txBox="1">
            <a:spLocks noGrp="1"/>
          </p:cNvSpPr>
          <p:nvPr>
            <p:ph type="ftr" sz="quarter" idx="9"/>
          </p:nvPr>
        </p:nvSpPr>
        <p:spPr/>
        <p:txBody>
          <a:bodyPr/>
          <a:lstStyle>
            <a:lvl1pPr>
              <a:defRPr/>
            </a:lvl1pPr>
          </a:lstStyle>
          <a:p>
            <a:pPr lvl="0"/>
            <a:endParaRPr lang="en-GB"/>
          </a:p>
        </p:txBody>
      </p:sp>
      <p:sp>
        <p:nvSpPr>
          <p:cNvPr id="7" name="Slide Number Placeholder 8"/>
          <p:cNvSpPr txBox="1">
            <a:spLocks noGrp="1"/>
          </p:cNvSpPr>
          <p:nvPr>
            <p:ph type="sldNum" sz="quarter" idx="8"/>
          </p:nvPr>
        </p:nvSpPr>
        <p:spPr/>
        <p:txBody>
          <a:bodyPr/>
          <a:lstStyle>
            <a:lvl1pPr>
              <a:defRPr/>
            </a:lvl1pPr>
          </a:lstStyle>
          <a:p>
            <a:pPr lvl="0"/>
            <a:fld id="{D0BE0905-E076-4DAD-A80D-E8B551AC0A1E}" type="slidenum">
              <a:t>‹#›</a:t>
            </a:fld>
            <a:endParaRPr lang="en-GB"/>
          </a:p>
        </p:txBody>
      </p:sp>
      <p:sp>
        <p:nvSpPr>
          <p:cNvPr id="8" name="Content Placeholder 10"/>
          <p:cNvSpPr txBox="1">
            <a:spLocks noGrp="1"/>
          </p:cNvSpPr>
          <p:nvPr>
            <p:ph idx="2"/>
          </p:nvPr>
        </p:nvSpPr>
        <p:spPr>
          <a:xfrm>
            <a:off x="1298448" y="2944368"/>
            <a:ext cx="3227832" cy="27797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12"/>
          <p:cNvSpPr txBox="1">
            <a:spLocks noGrp="1"/>
          </p:cNvSpPr>
          <p:nvPr>
            <p:ph idx="4"/>
          </p:nvPr>
        </p:nvSpPr>
        <p:spPr>
          <a:xfrm>
            <a:off x="4645152" y="2944816"/>
            <a:ext cx="3227832" cy="27797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052754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B5A4DB1A-51C7-481F-8C2A-EBC9E6FE052D}" type="datetime1">
              <a:rPr lang="en-GB"/>
              <a:pPr lvl="0"/>
              <a:t>08/11/2016</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BAA7CA6A-4574-4754-B09F-70334B9F0C37}" type="slidenum">
              <a:t>‹#›</a:t>
            </a:fld>
            <a:endParaRPr lang="en-GB"/>
          </a:p>
        </p:txBody>
      </p:sp>
    </p:spTree>
    <p:extLst>
      <p:ext uri="{BB962C8B-B14F-4D97-AF65-F5344CB8AC3E}">
        <p14:creationId xmlns:p14="http://schemas.microsoft.com/office/powerpoint/2010/main" val="37263569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CCF9E3D0-DDDD-4E90-A502-D7B56244F028}" type="datetime1">
              <a:rPr lang="en-GB"/>
              <a:pPr lvl="0"/>
              <a:t>08/11/2016</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0F7EF0F3-AA43-4554-9E78-B3B84550EC4D}" type="slidenum">
              <a:t>‹#›</a:t>
            </a:fld>
            <a:endParaRPr lang="en-GB"/>
          </a:p>
        </p:txBody>
      </p:sp>
    </p:spTree>
    <p:extLst>
      <p:ext uri="{BB962C8B-B14F-4D97-AF65-F5344CB8AC3E}">
        <p14:creationId xmlns:p14="http://schemas.microsoft.com/office/powerpoint/2010/main" val="22517098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15"/>
          <p:cNvGrpSpPr/>
          <p:nvPr/>
        </p:nvGrpSpPr>
        <p:grpSpPr>
          <a:xfrm>
            <a:off x="0" y="0"/>
            <a:ext cx="9144000" cy="6858000"/>
            <a:chOff x="0" y="0"/>
            <a:chExt cx="9144000" cy="6858000"/>
          </a:xfrm>
        </p:grpSpPr>
        <p:sp>
          <p:nvSpPr>
            <p:cNvPr id="3" name="Rectangle 8"/>
            <p:cNvSpPr/>
            <p:nvPr/>
          </p:nvSpPr>
          <p:spPr>
            <a:xfrm>
              <a:off x="0" y="0"/>
              <a:ext cx="7162796" cy="6858000"/>
            </a:xfrm>
            <a:prstGeom prst="rect">
              <a:avLst/>
            </a:prstGeom>
            <a:gradFill>
              <a:gsLst>
                <a:gs pos="0">
                  <a:srgbClr val="010101">
                    <a:alpha val="51765"/>
                  </a:srgbClr>
                </a:gs>
                <a:gs pos="100000">
                  <a:srgbClr val="FEFEFE">
                    <a:alpha val="0"/>
                  </a:srgbClr>
                </a:gs>
              </a:gsLst>
              <a:path path="circle">
                <a:fillToRect t="100000" r="10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4" name="Rectangle 9"/>
            <p:cNvSpPr/>
            <p:nvPr/>
          </p:nvSpPr>
          <p:spPr>
            <a:xfrm>
              <a:off x="1143000" y="0"/>
              <a:ext cx="8001000" cy="6858000"/>
            </a:xfrm>
            <a:prstGeom prst="rect">
              <a:avLst/>
            </a:prstGeom>
            <a:gradFill>
              <a:gsLst>
                <a:gs pos="0">
                  <a:srgbClr val="010101">
                    <a:alpha val="56000"/>
                  </a:srgbClr>
                </a:gs>
                <a:gs pos="100000">
                  <a:srgbClr val="FEFEFE">
                    <a:alpha val="0"/>
                  </a:srgbClr>
                </a:gs>
              </a:gsLst>
              <a:path path="circle">
                <a:fillToRect l="100000" t="10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grpSp>
      <p:sp>
        <p:nvSpPr>
          <p:cNvPr id="5" name="Freeform 10"/>
          <p:cNvSpPr/>
          <p:nvPr/>
        </p:nvSpPr>
        <p:spPr>
          <a:xfrm rot="10799991">
            <a:off x="632132" y="6058037"/>
            <a:ext cx="7721605" cy="537210"/>
          </a:xfrm>
          <a:custGeom>
            <a:avLst/>
            <a:gdLst>
              <a:gd name="f0" fmla="val 10800000"/>
              <a:gd name="f1" fmla="val 5400000"/>
              <a:gd name="f2" fmla="val 180"/>
              <a:gd name="f3" fmla="val w"/>
              <a:gd name="f4" fmla="val h"/>
              <a:gd name="f5" fmla="val 0"/>
              <a:gd name="f6" fmla="val 7955280"/>
              <a:gd name="f7" fmla="val 495300"/>
              <a:gd name="f8" fmla="val 169546"/>
              <a:gd name="f9" fmla="val 3966210"/>
              <a:gd name="f10" fmla="val 95250"/>
              <a:gd name="f11" fmla="val 7785734"/>
              <a:gd name="f12" fmla="+- 0 0 -90"/>
              <a:gd name="f13" fmla="*/ f3 1 7955280"/>
              <a:gd name="f14" fmla="*/ f4 1 495300"/>
              <a:gd name="f15" fmla="+- f7 0 f5"/>
              <a:gd name="f16" fmla="+- f6 0 f5"/>
              <a:gd name="f17" fmla="*/ f12 f0 1"/>
              <a:gd name="f18" fmla="*/ f16 1 7955280"/>
              <a:gd name="f19" fmla="*/ f15 1 495300"/>
              <a:gd name="f20" fmla="*/ 0 f16 1"/>
              <a:gd name="f21" fmla="*/ 495300 f15 1"/>
              <a:gd name="f22" fmla="*/ 169546 f16 1"/>
              <a:gd name="f23" fmla="*/ 0 f15 1"/>
              <a:gd name="f24" fmla="*/ 7785734 f16 1"/>
              <a:gd name="f25" fmla="*/ 7955280 f16 1"/>
              <a:gd name="f26" fmla="*/ 3966210 f16 1"/>
              <a:gd name="f27" fmla="*/ 95250 f15 1"/>
              <a:gd name="f28" fmla="*/ f17 1 f2"/>
              <a:gd name="f29" fmla="*/ f20 1 7955280"/>
              <a:gd name="f30" fmla="*/ f21 1 495300"/>
              <a:gd name="f31" fmla="*/ f22 1 7955280"/>
              <a:gd name="f32" fmla="*/ f23 1 495300"/>
              <a:gd name="f33" fmla="*/ f24 1 7955280"/>
              <a:gd name="f34" fmla="*/ f25 1 7955280"/>
              <a:gd name="f35" fmla="*/ f26 1 7955280"/>
              <a:gd name="f36" fmla="*/ f27 1 495300"/>
              <a:gd name="f37" fmla="*/ f5 1 f18"/>
              <a:gd name="f38" fmla="*/ f6 1 f18"/>
              <a:gd name="f39" fmla="*/ f5 1 f19"/>
              <a:gd name="f40" fmla="*/ f7 1 f19"/>
              <a:gd name="f41" fmla="+- f28 0 f1"/>
              <a:gd name="f42" fmla="*/ f29 1 f18"/>
              <a:gd name="f43" fmla="*/ f30 1 f19"/>
              <a:gd name="f44" fmla="*/ f31 1 f18"/>
              <a:gd name="f45" fmla="*/ f32 1 f19"/>
              <a:gd name="f46" fmla="*/ f35 1 f18"/>
              <a:gd name="f47" fmla="*/ f36 1 f19"/>
              <a:gd name="f48" fmla="*/ f33 1 f18"/>
              <a:gd name="f49" fmla="*/ f34 1 f18"/>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3 1"/>
              <a:gd name="f61" fmla="*/ f49 f13 1"/>
            </a:gdLst>
            <a:ahLst/>
            <a:cxnLst>
              <a:cxn ang="3cd4">
                <a:pos x="hc" y="t"/>
              </a:cxn>
              <a:cxn ang="0">
                <a:pos x="r" y="vc"/>
              </a:cxn>
              <a:cxn ang="cd4">
                <a:pos x="hc" y="b"/>
              </a:cxn>
              <a:cxn ang="cd2">
                <a:pos x="l" y="vc"/>
              </a:cxn>
              <a:cxn ang="f41">
                <a:pos x="f54" y="f55"/>
              </a:cxn>
              <a:cxn ang="f41">
                <a:pos x="f56" y="f57"/>
              </a:cxn>
              <a:cxn ang="f41">
                <a:pos x="f58" y="f59"/>
              </a:cxn>
              <a:cxn ang="f41">
                <a:pos x="f60" y="f57"/>
              </a:cxn>
              <a:cxn ang="f41">
                <a:pos x="f61" y="f55"/>
              </a:cxn>
              <a:cxn ang="f41">
                <a:pos x="f54" y="f55"/>
              </a:cxn>
            </a:cxnLst>
            <a:rect l="f50" t="f53" r="f51" b="f52"/>
            <a:pathLst>
              <a:path w="7955280" h="495300">
                <a:moveTo>
                  <a:pt x="f5" y="f7"/>
                </a:moveTo>
                <a:lnTo>
                  <a:pt x="f8" y="f5"/>
                </a:lnTo>
                <a:lnTo>
                  <a:pt x="f9" y="f10"/>
                </a:lnTo>
                <a:lnTo>
                  <a:pt x="f11" y="f5"/>
                </a:lnTo>
                <a:lnTo>
                  <a:pt x="f6" y="f7"/>
                </a:lnTo>
                <a:lnTo>
                  <a:pt x="f5" y="f7"/>
                </a:lnTo>
                <a:close/>
              </a:path>
            </a:pathLst>
          </a:custGeom>
          <a:gradFill>
            <a:gsLst>
              <a:gs pos="0">
                <a:srgbClr val="010101">
                  <a:alpha val="34000"/>
                </a:srgbClr>
              </a:gs>
              <a:gs pos="100000">
                <a:srgbClr val="010101">
                  <a:alpha val="26000"/>
                </a:srgbClr>
              </a:gs>
            </a:gsLst>
            <a:path path="circle">
              <a:fillToRect l="50000" t="50000" r="50000" b="5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6" name="Rectangle 15"/>
          <p:cNvSpPr/>
          <p:nvPr/>
        </p:nvSpPr>
        <p:spPr>
          <a:xfrm rot="59989">
            <a:off x="4468874" y="605159"/>
            <a:ext cx="3788944" cy="5722296"/>
          </a:xfrm>
          <a:prstGeom prst="rect">
            <a:avLst/>
          </a:prstGeom>
          <a:solidFill>
            <a:srgbClr val="FFFFFF"/>
          </a:solid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7" name="Rectangle 16"/>
          <p:cNvSpPr/>
          <p:nvPr/>
        </p:nvSpPr>
        <p:spPr>
          <a:xfrm rot="59989">
            <a:off x="4471416" y="603504"/>
            <a:ext cx="3788944" cy="5722296"/>
          </a:xfrm>
          <a:prstGeom prst="rect">
            <a:avLst/>
          </a:prstGeom>
          <a:blipFill>
            <a:blip r:embed="rId2">
              <a:alphaModFix amt="20000"/>
            </a:blip>
            <a:tile sx="100000" sy="100000" algn="tl"/>
          </a:blip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8" name="Rectangle 12"/>
          <p:cNvSpPr/>
          <p:nvPr/>
        </p:nvSpPr>
        <p:spPr>
          <a:xfrm rot="21539993">
            <a:off x="749204" y="576867"/>
            <a:ext cx="3788944" cy="5722296"/>
          </a:xfrm>
          <a:prstGeom prst="rect">
            <a:avLst/>
          </a:prstGeom>
          <a:solidFill>
            <a:srgbClr val="FFFFFF"/>
          </a:solid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9" name="Rectangle 13"/>
          <p:cNvSpPr/>
          <p:nvPr/>
        </p:nvSpPr>
        <p:spPr>
          <a:xfrm rot="21539993">
            <a:off x="749808" y="576072"/>
            <a:ext cx="3788944" cy="5722296"/>
          </a:xfrm>
          <a:prstGeom prst="rect">
            <a:avLst/>
          </a:prstGeom>
          <a:blipFill>
            <a:blip r:embed="rId2">
              <a:alphaModFix amt="20000"/>
            </a:blip>
            <a:tile sx="100000" sy="100000" algn="tl"/>
          </a:blip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pic>
        <p:nvPicPr>
          <p:cNvPr id="10" name="Picture 2" descr="C:\Users\Administrator\Desktop\Pushpin Dev\Assets\pushpinLeft.png"/>
          <p:cNvPicPr>
            <a:picLocks noChangeAspect="1"/>
          </p:cNvPicPr>
          <p:nvPr/>
        </p:nvPicPr>
        <p:blipFill>
          <a:blip r:embed="rId3"/>
          <a:srcRect/>
          <a:stretch>
            <a:fillRect/>
          </a:stretch>
        </p:blipFill>
        <p:spPr>
          <a:xfrm rot="1435672">
            <a:off x="2371110" y="293990"/>
            <a:ext cx="567833" cy="567833"/>
          </a:xfrm>
          <a:prstGeom prst="rect">
            <a:avLst/>
          </a:prstGeom>
          <a:noFill/>
          <a:ln>
            <a:noFill/>
          </a:ln>
        </p:spPr>
      </p:pic>
      <p:pic>
        <p:nvPicPr>
          <p:cNvPr id="11" name="Picture 2" descr="C:\Users\Administrator\Desktop\Pushpin Dev\Assets\pushpinLeft.png"/>
          <p:cNvPicPr>
            <a:picLocks noChangeAspect="1"/>
          </p:cNvPicPr>
          <p:nvPr/>
        </p:nvPicPr>
        <p:blipFill>
          <a:blip r:embed="rId3"/>
          <a:srcRect/>
          <a:stretch>
            <a:fillRect/>
          </a:stretch>
        </p:blipFill>
        <p:spPr>
          <a:xfrm rot="4096213">
            <a:off x="6279651" y="333161"/>
            <a:ext cx="566928" cy="566928"/>
          </a:xfrm>
          <a:prstGeom prst="rect">
            <a:avLst/>
          </a:prstGeom>
          <a:noFill/>
          <a:ln>
            <a:noFill/>
          </a:ln>
        </p:spPr>
      </p:pic>
      <p:sp>
        <p:nvSpPr>
          <p:cNvPr id="12" name="Title 1"/>
          <p:cNvSpPr txBox="1">
            <a:spLocks noGrp="1"/>
          </p:cNvSpPr>
          <p:nvPr>
            <p:ph type="title"/>
          </p:nvPr>
        </p:nvSpPr>
        <p:spPr>
          <a:xfrm rot="59989">
            <a:off x="1108975" y="2020038"/>
            <a:ext cx="3064831" cy="1503035"/>
          </a:xfrm>
        </p:spPr>
        <p:txBody>
          <a:bodyPr anchor="b"/>
          <a:lstStyle>
            <a:lvl1pPr>
              <a:defRPr sz="2400"/>
            </a:lvl1pPr>
          </a:lstStyle>
          <a:p>
            <a:pPr lvl="0"/>
            <a:r>
              <a:rPr lang="en-US"/>
              <a:t>Click to edit Master title style</a:t>
            </a:r>
          </a:p>
        </p:txBody>
      </p:sp>
      <p:sp>
        <p:nvSpPr>
          <p:cNvPr id="13" name="Content Placeholder 2"/>
          <p:cNvSpPr txBox="1">
            <a:spLocks noGrp="1"/>
          </p:cNvSpPr>
          <p:nvPr>
            <p:ph idx="1"/>
          </p:nvPr>
        </p:nvSpPr>
        <p:spPr>
          <a:xfrm rot="59989">
            <a:off x="4854294" y="1150992"/>
            <a:ext cx="3020793" cy="4625492"/>
          </a:xfrm>
        </p:spPr>
        <p:txBody>
          <a:bodyPr anchor="ctr"/>
          <a:lstStyle>
            <a:lvl1pPr>
              <a:spcBef>
                <a:spcPts val="500"/>
              </a:spcBef>
              <a:defRPr sz="2200"/>
            </a:lvl1pPr>
            <a:lvl2pPr>
              <a:defRPr sz="2000"/>
            </a:lvl2pPr>
            <a:lvl3pPr>
              <a:spcBef>
                <a:spcPts val="400"/>
              </a:spcBef>
              <a:defRPr sz="1800"/>
            </a:lvl3pPr>
            <a:lvl4pPr>
              <a:defRPr sz="1600"/>
            </a:lvl4pPr>
            <a:lvl5pPr>
              <a:spcBef>
                <a:spcPts val="300"/>
              </a:spcBef>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3"/>
          <p:cNvSpPr txBox="1">
            <a:spLocks noGrp="1"/>
          </p:cNvSpPr>
          <p:nvPr>
            <p:ph type="body" idx="2"/>
          </p:nvPr>
        </p:nvSpPr>
        <p:spPr>
          <a:xfrm rot="59989">
            <a:off x="1148130" y="3623749"/>
            <a:ext cx="3048893" cy="2100404"/>
          </a:xfrm>
        </p:spPr>
        <p:txBody>
          <a:bodyPr anchorCtr="1"/>
          <a:lstStyle>
            <a:lvl1pPr marL="0" indent="0" algn="ctr">
              <a:spcBef>
                <a:spcPts val="400"/>
              </a:spcBef>
              <a:buNone/>
              <a:defRPr sz="1600"/>
            </a:lvl1pPr>
          </a:lstStyle>
          <a:p>
            <a:pPr lvl="0"/>
            <a:r>
              <a:rPr lang="en-US"/>
              <a:t>Click to edit Master text styles</a:t>
            </a:r>
          </a:p>
        </p:txBody>
      </p:sp>
      <p:sp>
        <p:nvSpPr>
          <p:cNvPr id="15" name="Date Placeholder 4"/>
          <p:cNvSpPr txBox="1">
            <a:spLocks noGrp="1"/>
          </p:cNvSpPr>
          <p:nvPr>
            <p:ph type="dt" sz="half" idx="7"/>
          </p:nvPr>
        </p:nvSpPr>
        <p:spPr>
          <a:xfrm rot="59989">
            <a:off x="6341702" y="5885673"/>
            <a:ext cx="1213820" cy="365129"/>
          </a:xfrm>
        </p:spPr>
        <p:txBody>
          <a:bodyPr/>
          <a:lstStyle>
            <a:lvl1pPr>
              <a:defRPr/>
            </a:lvl1pPr>
          </a:lstStyle>
          <a:p>
            <a:pPr lvl="0"/>
            <a:fld id="{45DE63E0-D4A2-4432-B369-6652937E7EB5}" type="datetime1">
              <a:rPr lang="en-GB"/>
              <a:pPr lvl="0"/>
              <a:t>08/11/2016</a:t>
            </a:fld>
            <a:endParaRPr lang="en-GB"/>
          </a:p>
        </p:txBody>
      </p:sp>
      <p:sp>
        <p:nvSpPr>
          <p:cNvPr id="16" name="Footer Placeholder 5"/>
          <p:cNvSpPr txBox="1">
            <a:spLocks noGrp="1"/>
          </p:cNvSpPr>
          <p:nvPr>
            <p:ph type="ftr" sz="quarter" idx="9"/>
          </p:nvPr>
        </p:nvSpPr>
        <p:spPr>
          <a:xfrm rot="59989">
            <a:off x="914556" y="5829301"/>
            <a:ext cx="3522607" cy="365129"/>
          </a:xfrm>
        </p:spPr>
        <p:txBody>
          <a:bodyPr/>
          <a:lstStyle>
            <a:lvl1pPr>
              <a:defRPr/>
            </a:lvl1pPr>
          </a:lstStyle>
          <a:p>
            <a:pPr lvl="0"/>
            <a:endParaRPr lang="en-GB"/>
          </a:p>
        </p:txBody>
      </p:sp>
      <p:sp>
        <p:nvSpPr>
          <p:cNvPr id="17" name="Slide Number Placeholder 6"/>
          <p:cNvSpPr txBox="1">
            <a:spLocks noGrp="1"/>
          </p:cNvSpPr>
          <p:nvPr>
            <p:ph type="sldNum" sz="quarter" idx="8"/>
          </p:nvPr>
        </p:nvSpPr>
        <p:spPr>
          <a:xfrm rot="59989">
            <a:off x="7557315" y="5896966"/>
            <a:ext cx="554025" cy="365129"/>
          </a:xfrm>
        </p:spPr>
        <p:txBody>
          <a:bodyPr/>
          <a:lstStyle>
            <a:lvl1pPr>
              <a:defRPr/>
            </a:lvl1pPr>
          </a:lstStyle>
          <a:p>
            <a:pPr lvl="0"/>
            <a:fld id="{2000C03F-2DF1-4D70-900B-CE645F55B213}" type="slidenum">
              <a:t>‹#›</a:t>
            </a:fld>
            <a:endParaRPr lang="en-GB"/>
          </a:p>
        </p:txBody>
      </p:sp>
    </p:spTree>
    <p:extLst>
      <p:ext uri="{BB962C8B-B14F-4D97-AF65-F5344CB8AC3E}">
        <p14:creationId xmlns:p14="http://schemas.microsoft.com/office/powerpoint/2010/main" val="9368003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15"/>
          <p:cNvGrpSpPr/>
          <p:nvPr/>
        </p:nvGrpSpPr>
        <p:grpSpPr>
          <a:xfrm>
            <a:off x="0" y="0"/>
            <a:ext cx="9144000" cy="6858000"/>
            <a:chOff x="0" y="0"/>
            <a:chExt cx="9144000" cy="6858000"/>
          </a:xfrm>
        </p:grpSpPr>
        <p:sp>
          <p:nvSpPr>
            <p:cNvPr id="3" name="Rectangle 8"/>
            <p:cNvSpPr/>
            <p:nvPr/>
          </p:nvSpPr>
          <p:spPr>
            <a:xfrm>
              <a:off x="0" y="0"/>
              <a:ext cx="7162796" cy="6858000"/>
            </a:xfrm>
            <a:prstGeom prst="rect">
              <a:avLst/>
            </a:prstGeom>
            <a:gradFill>
              <a:gsLst>
                <a:gs pos="0">
                  <a:srgbClr val="010101">
                    <a:alpha val="51765"/>
                  </a:srgbClr>
                </a:gs>
                <a:gs pos="100000">
                  <a:srgbClr val="FEFEFE">
                    <a:alpha val="0"/>
                  </a:srgbClr>
                </a:gs>
              </a:gsLst>
              <a:path path="circle">
                <a:fillToRect t="100000" r="10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4" name="Rectangle 9"/>
            <p:cNvSpPr/>
            <p:nvPr/>
          </p:nvSpPr>
          <p:spPr>
            <a:xfrm>
              <a:off x="1143000" y="0"/>
              <a:ext cx="8001000" cy="6858000"/>
            </a:xfrm>
            <a:prstGeom prst="rect">
              <a:avLst/>
            </a:prstGeom>
            <a:gradFill>
              <a:gsLst>
                <a:gs pos="0">
                  <a:srgbClr val="010101">
                    <a:alpha val="56000"/>
                  </a:srgbClr>
                </a:gs>
                <a:gs pos="100000">
                  <a:srgbClr val="FEFEFE">
                    <a:alpha val="0"/>
                  </a:srgbClr>
                </a:gs>
              </a:gsLst>
              <a:path path="circle">
                <a:fillToRect l="100000" t="10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grpSp>
      <p:sp>
        <p:nvSpPr>
          <p:cNvPr id="5" name="Freeform 30"/>
          <p:cNvSpPr/>
          <p:nvPr/>
        </p:nvSpPr>
        <p:spPr>
          <a:xfrm rot="10799991">
            <a:off x="632132" y="6058037"/>
            <a:ext cx="7721605" cy="537210"/>
          </a:xfrm>
          <a:custGeom>
            <a:avLst/>
            <a:gdLst>
              <a:gd name="f0" fmla="val 10800000"/>
              <a:gd name="f1" fmla="val 5400000"/>
              <a:gd name="f2" fmla="val 180"/>
              <a:gd name="f3" fmla="val w"/>
              <a:gd name="f4" fmla="val h"/>
              <a:gd name="f5" fmla="val 0"/>
              <a:gd name="f6" fmla="val 7955280"/>
              <a:gd name="f7" fmla="val 495300"/>
              <a:gd name="f8" fmla="val 169546"/>
              <a:gd name="f9" fmla="val 3966210"/>
              <a:gd name="f10" fmla="val 95250"/>
              <a:gd name="f11" fmla="val 7785734"/>
              <a:gd name="f12" fmla="+- 0 0 -90"/>
              <a:gd name="f13" fmla="*/ f3 1 7955280"/>
              <a:gd name="f14" fmla="*/ f4 1 495300"/>
              <a:gd name="f15" fmla="+- f7 0 f5"/>
              <a:gd name="f16" fmla="+- f6 0 f5"/>
              <a:gd name="f17" fmla="*/ f12 f0 1"/>
              <a:gd name="f18" fmla="*/ f16 1 7955280"/>
              <a:gd name="f19" fmla="*/ f15 1 495300"/>
              <a:gd name="f20" fmla="*/ 0 f16 1"/>
              <a:gd name="f21" fmla="*/ 495300 f15 1"/>
              <a:gd name="f22" fmla="*/ 169546 f16 1"/>
              <a:gd name="f23" fmla="*/ 0 f15 1"/>
              <a:gd name="f24" fmla="*/ 7785734 f16 1"/>
              <a:gd name="f25" fmla="*/ 7955280 f16 1"/>
              <a:gd name="f26" fmla="*/ 3966210 f16 1"/>
              <a:gd name="f27" fmla="*/ 95250 f15 1"/>
              <a:gd name="f28" fmla="*/ f17 1 f2"/>
              <a:gd name="f29" fmla="*/ f20 1 7955280"/>
              <a:gd name="f30" fmla="*/ f21 1 495300"/>
              <a:gd name="f31" fmla="*/ f22 1 7955280"/>
              <a:gd name="f32" fmla="*/ f23 1 495300"/>
              <a:gd name="f33" fmla="*/ f24 1 7955280"/>
              <a:gd name="f34" fmla="*/ f25 1 7955280"/>
              <a:gd name="f35" fmla="*/ f26 1 7955280"/>
              <a:gd name="f36" fmla="*/ f27 1 495300"/>
              <a:gd name="f37" fmla="*/ f5 1 f18"/>
              <a:gd name="f38" fmla="*/ f6 1 f18"/>
              <a:gd name="f39" fmla="*/ f5 1 f19"/>
              <a:gd name="f40" fmla="*/ f7 1 f19"/>
              <a:gd name="f41" fmla="+- f28 0 f1"/>
              <a:gd name="f42" fmla="*/ f29 1 f18"/>
              <a:gd name="f43" fmla="*/ f30 1 f19"/>
              <a:gd name="f44" fmla="*/ f31 1 f18"/>
              <a:gd name="f45" fmla="*/ f32 1 f19"/>
              <a:gd name="f46" fmla="*/ f35 1 f18"/>
              <a:gd name="f47" fmla="*/ f36 1 f19"/>
              <a:gd name="f48" fmla="*/ f33 1 f18"/>
              <a:gd name="f49" fmla="*/ f34 1 f18"/>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3 1"/>
              <a:gd name="f61" fmla="*/ f49 f13 1"/>
            </a:gdLst>
            <a:ahLst/>
            <a:cxnLst>
              <a:cxn ang="3cd4">
                <a:pos x="hc" y="t"/>
              </a:cxn>
              <a:cxn ang="0">
                <a:pos x="r" y="vc"/>
              </a:cxn>
              <a:cxn ang="cd4">
                <a:pos x="hc" y="b"/>
              </a:cxn>
              <a:cxn ang="cd2">
                <a:pos x="l" y="vc"/>
              </a:cxn>
              <a:cxn ang="f41">
                <a:pos x="f54" y="f55"/>
              </a:cxn>
              <a:cxn ang="f41">
                <a:pos x="f56" y="f57"/>
              </a:cxn>
              <a:cxn ang="f41">
                <a:pos x="f58" y="f59"/>
              </a:cxn>
              <a:cxn ang="f41">
                <a:pos x="f60" y="f57"/>
              </a:cxn>
              <a:cxn ang="f41">
                <a:pos x="f61" y="f55"/>
              </a:cxn>
              <a:cxn ang="f41">
                <a:pos x="f54" y="f55"/>
              </a:cxn>
            </a:cxnLst>
            <a:rect l="f50" t="f53" r="f51" b="f52"/>
            <a:pathLst>
              <a:path w="7955280" h="495300">
                <a:moveTo>
                  <a:pt x="f5" y="f7"/>
                </a:moveTo>
                <a:lnTo>
                  <a:pt x="f8" y="f5"/>
                </a:lnTo>
                <a:lnTo>
                  <a:pt x="f9" y="f10"/>
                </a:lnTo>
                <a:lnTo>
                  <a:pt x="f11" y="f5"/>
                </a:lnTo>
                <a:lnTo>
                  <a:pt x="f6" y="f7"/>
                </a:lnTo>
                <a:lnTo>
                  <a:pt x="f5" y="f7"/>
                </a:lnTo>
                <a:close/>
              </a:path>
            </a:pathLst>
          </a:custGeom>
          <a:gradFill>
            <a:gsLst>
              <a:gs pos="0">
                <a:srgbClr val="010101">
                  <a:alpha val="34000"/>
                </a:srgbClr>
              </a:gs>
              <a:gs pos="100000">
                <a:srgbClr val="010101">
                  <a:alpha val="26000"/>
                </a:srgbClr>
              </a:gs>
            </a:gsLst>
            <a:path path="circle">
              <a:fillToRect l="50000" t="50000" r="50000" b="5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6" name="Rectangle 11"/>
          <p:cNvSpPr/>
          <p:nvPr/>
        </p:nvSpPr>
        <p:spPr>
          <a:xfrm rot="21539993">
            <a:off x="749204" y="576867"/>
            <a:ext cx="3788944" cy="5722296"/>
          </a:xfrm>
          <a:prstGeom prst="rect">
            <a:avLst/>
          </a:prstGeom>
          <a:solidFill>
            <a:srgbClr val="FFFFFF"/>
          </a:solid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7" name="Rectangle 12"/>
          <p:cNvSpPr/>
          <p:nvPr/>
        </p:nvSpPr>
        <p:spPr>
          <a:xfrm rot="21539993">
            <a:off x="745053" y="575770"/>
            <a:ext cx="3788944" cy="5722296"/>
          </a:xfrm>
          <a:prstGeom prst="rect">
            <a:avLst/>
          </a:prstGeom>
          <a:blipFill>
            <a:blip r:embed="rId2">
              <a:alphaModFix amt="20000"/>
            </a:blip>
            <a:tile sx="100000" sy="100000" algn="tl"/>
          </a:blip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8" name="Rectangle 28"/>
          <p:cNvSpPr/>
          <p:nvPr/>
        </p:nvSpPr>
        <p:spPr>
          <a:xfrm rot="59989">
            <a:off x="4468874" y="605159"/>
            <a:ext cx="3788944" cy="5722296"/>
          </a:xfrm>
          <a:prstGeom prst="rect">
            <a:avLst/>
          </a:prstGeom>
          <a:solidFill>
            <a:srgbClr val="FFFFFF"/>
          </a:solid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9" name="Rectangle 29"/>
          <p:cNvSpPr/>
          <p:nvPr/>
        </p:nvSpPr>
        <p:spPr>
          <a:xfrm rot="59989">
            <a:off x="4464768" y="603915"/>
            <a:ext cx="3788944" cy="5722296"/>
          </a:xfrm>
          <a:prstGeom prst="rect">
            <a:avLst/>
          </a:prstGeom>
          <a:blipFill>
            <a:blip r:embed="rId2">
              <a:alphaModFix amt="20000"/>
            </a:blip>
            <a:tile sx="100000" sy="100000" algn="tl"/>
          </a:blip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pic>
        <p:nvPicPr>
          <p:cNvPr id="10" name="Picture 2" descr="C:\Users\Administrator\Desktop\Pushpin Dev\Assets\pushpinLeft.png"/>
          <p:cNvPicPr>
            <a:picLocks noChangeAspect="1"/>
          </p:cNvPicPr>
          <p:nvPr/>
        </p:nvPicPr>
        <p:blipFill>
          <a:blip r:embed="rId3"/>
          <a:srcRect/>
          <a:stretch>
            <a:fillRect/>
          </a:stretch>
        </p:blipFill>
        <p:spPr>
          <a:xfrm rot="1435672">
            <a:off x="2371110" y="293990"/>
            <a:ext cx="567833" cy="567833"/>
          </a:xfrm>
          <a:prstGeom prst="rect">
            <a:avLst/>
          </a:prstGeom>
          <a:noFill/>
          <a:ln>
            <a:noFill/>
          </a:ln>
        </p:spPr>
      </p:pic>
      <p:pic>
        <p:nvPicPr>
          <p:cNvPr id="11" name="Picture 2" descr="C:\Users\Administrator\Desktop\Pushpin Dev\Assets\pushpinLeft.png"/>
          <p:cNvPicPr>
            <a:picLocks noChangeAspect="1"/>
          </p:cNvPicPr>
          <p:nvPr/>
        </p:nvPicPr>
        <p:blipFill>
          <a:blip r:embed="rId3"/>
          <a:srcRect/>
          <a:stretch>
            <a:fillRect/>
          </a:stretch>
        </p:blipFill>
        <p:spPr>
          <a:xfrm rot="4096213">
            <a:off x="6279651" y="333161"/>
            <a:ext cx="566928" cy="566928"/>
          </a:xfrm>
          <a:prstGeom prst="rect">
            <a:avLst/>
          </a:prstGeom>
          <a:noFill/>
          <a:ln>
            <a:noFill/>
          </a:ln>
        </p:spPr>
      </p:pic>
      <p:sp>
        <p:nvSpPr>
          <p:cNvPr id="12" name="Title 1"/>
          <p:cNvSpPr txBox="1">
            <a:spLocks noGrp="1"/>
          </p:cNvSpPr>
          <p:nvPr>
            <p:ph type="title"/>
          </p:nvPr>
        </p:nvSpPr>
        <p:spPr>
          <a:xfrm rot="59989">
            <a:off x="1106424" y="2020824"/>
            <a:ext cx="3063239" cy="1499616"/>
          </a:xfrm>
        </p:spPr>
        <p:txBody>
          <a:bodyPr anchor="b"/>
          <a:lstStyle>
            <a:lvl1pPr>
              <a:defRPr sz="2400"/>
            </a:lvl1pPr>
          </a:lstStyle>
          <a:p>
            <a:pPr lvl="0"/>
            <a:r>
              <a:rPr lang="en-US"/>
              <a:t>Click to edit Master title style</a:t>
            </a:r>
          </a:p>
        </p:txBody>
      </p:sp>
      <p:sp>
        <p:nvSpPr>
          <p:cNvPr id="13" name="Picture Placeholder 2"/>
          <p:cNvSpPr txBox="1">
            <a:spLocks noGrp="1"/>
          </p:cNvSpPr>
          <p:nvPr>
            <p:ph type="pic" idx="1"/>
          </p:nvPr>
        </p:nvSpPr>
        <p:spPr>
          <a:xfrm rot="59989">
            <a:off x="4898615" y="1207273"/>
            <a:ext cx="2913863" cy="4539410"/>
          </a:xfrm>
          <a:ln w="101598">
            <a:solidFill>
              <a:srgbClr val="FFFFFF"/>
            </a:solidFill>
            <a:prstDash val="solid"/>
          </a:ln>
          <a:effectLst>
            <a:outerShdw dir="16200000" algn="tl">
              <a:srgbClr val="000000">
                <a:alpha val="40000"/>
              </a:srgbClr>
            </a:outerShdw>
          </a:effectLst>
        </p:spPr>
        <p:txBody>
          <a:bodyPr/>
          <a:lstStyle>
            <a:lvl1pPr marL="0" indent="0">
              <a:buNone/>
              <a:defRPr/>
            </a:lvl1pPr>
          </a:lstStyle>
          <a:p>
            <a:pPr lvl="0"/>
            <a:r>
              <a:rPr lang="en-US"/>
              <a:t>Click icon to add picture</a:t>
            </a:r>
          </a:p>
        </p:txBody>
      </p:sp>
      <p:sp>
        <p:nvSpPr>
          <p:cNvPr id="14" name="Text Placeholder 3"/>
          <p:cNvSpPr txBox="1">
            <a:spLocks noGrp="1"/>
          </p:cNvSpPr>
          <p:nvPr>
            <p:ph type="body" idx="2"/>
          </p:nvPr>
        </p:nvSpPr>
        <p:spPr>
          <a:xfrm rot="59989">
            <a:off x="1152144" y="3621023"/>
            <a:ext cx="3044951" cy="2103120"/>
          </a:xfrm>
        </p:spPr>
        <p:txBody>
          <a:bodyPr anchorCtr="1"/>
          <a:lstStyle>
            <a:lvl1pPr marL="0" indent="0" algn="ctr">
              <a:spcBef>
                <a:spcPts val="400"/>
              </a:spcBef>
              <a:buNone/>
              <a:defRPr sz="1600"/>
            </a:lvl1pPr>
          </a:lstStyle>
          <a:p>
            <a:pPr lvl="0"/>
            <a:r>
              <a:rPr lang="en-US"/>
              <a:t>Click to edit Master text styles</a:t>
            </a:r>
          </a:p>
        </p:txBody>
      </p:sp>
      <p:sp>
        <p:nvSpPr>
          <p:cNvPr id="15" name="Date Placeholder 4"/>
          <p:cNvSpPr txBox="1">
            <a:spLocks noGrp="1"/>
          </p:cNvSpPr>
          <p:nvPr>
            <p:ph type="dt" sz="half" idx="7"/>
          </p:nvPr>
        </p:nvSpPr>
        <p:spPr>
          <a:xfrm rot="59989">
            <a:off x="6345936" y="5888736"/>
            <a:ext cx="1213820" cy="365129"/>
          </a:xfrm>
        </p:spPr>
        <p:txBody>
          <a:bodyPr/>
          <a:lstStyle>
            <a:lvl1pPr>
              <a:defRPr/>
            </a:lvl1pPr>
          </a:lstStyle>
          <a:p>
            <a:pPr lvl="0"/>
            <a:fld id="{CA657B1D-8426-4CD6-AB3F-24383546D0D2}" type="datetime1">
              <a:rPr lang="en-GB"/>
              <a:pPr lvl="0"/>
              <a:t>08/11/2016</a:t>
            </a:fld>
            <a:endParaRPr lang="en-GB"/>
          </a:p>
        </p:txBody>
      </p:sp>
      <p:sp>
        <p:nvSpPr>
          <p:cNvPr id="16" name="Footer Placeholder 5"/>
          <p:cNvSpPr txBox="1">
            <a:spLocks noGrp="1"/>
          </p:cNvSpPr>
          <p:nvPr>
            <p:ph type="ftr" sz="quarter" idx="9"/>
          </p:nvPr>
        </p:nvSpPr>
        <p:spPr>
          <a:xfrm rot="59989">
            <a:off x="914573" y="5831075"/>
            <a:ext cx="3319043" cy="365129"/>
          </a:xfrm>
        </p:spPr>
        <p:txBody>
          <a:bodyPr/>
          <a:lstStyle>
            <a:lvl1pPr>
              <a:defRPr/>
            </a:lvl1pPr>
          </a:lstStyle>
          <a:p>
            <a:pPr lvl="0"/>
            <a:endParaRPr lang="en-GB"/>
          </a:p>
        </p:txBody>
      </p:sp>
      <p:sp>
        <p:nvSpPr>
          <p:cNvPr id="17" name="Slide Number Placeholder 6"/>
          <p:cNvSpPr txBox="1">
            <a:spLocks noGrp="1"/>
          </p:cNvSpPr>
          <p:nvPr>
            <p:ph type="sldNum" sz="quarter" idx="8"/>
          </p:nvPr>
        </p:nvSpPr>
        <p:spPr>
          <a:xfrm rot="59989">
            <a:off x="7562088" y="5900029"/>
            <a:ext cx="554025" cy="365129"/>
          </a:xfrm>
        </p:spPr>
        <p:txBody>
          <a:bodyPr/>
          <a:lstStyle>
            <a:lvl1pPr>
              <a:defRPr/>
            </a:lvl1pPr>
          </a:lstStyle>
          <a:p>
            <a:pPr lvl="0"/>
            <a:fld id="{20B26E01-42AA-4160-B02F-BA51C81354BA}" type="slidenum">
              <a:t>‹#›</a:t>
            </a:fld>
            <a:endParaRPr lang="en-GB"/>
          </a:p>
        </p:txBody>
      </p:sp>
    </p:spTree>
    <p:extLst>
      <p:ext uri="{BB962C8B-B14F-4D97-AF65-F5344CB8AC3E}">
        <p14:creationId xmlns:p14="http://schemas.microsoft.com/office/powerpoint/2010/main" val="7077852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3FBC52E3-F9F9-4595-8FCD-B4472B8F47C7}" type="datetime1">
              <a:rPr lang="en-GB"/>
              <a:pPr lvl="0"/>
              <a:t>08/11/2016</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310CFC6F-DA7B-46DB-BD46-E3165C5176AB}" type="slidenum">
              <a:t>‹#›</a:t>
            </a:fld>
            <a:endParaRPr lang="en-GB"/>
          </a:p>
        </p:txBody>
      </p:sp>
    </p:spTree>
    <p:extLst>
      <p:ext uri="{BB962C8B-B14F-4D97-AF65-F5344CB8AC3E}">
        <p14:creationId xmlns:p14="http://schemas.microsoft.com/office/powerpoint/2010/main" val="10636170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6629400" y="925692"/>
            <a:ext cx="1430871" cy="4763914"/>
          </a:xfrm>
        </p:spPr>
        <p:txBody>
          <a:bodyPr vert="eaVert" anchorCtr="0"/>
          <a:lstStyle>
            <a:lvl1pPr algn="l">
              <a:defRPr/>
            </a:lvl1pPr>
          </a:lstStyle>
          <a:p>
            <a:pPr lvl="0"/>
            <a:r>
              <a:rPr lang="en-US"/>
              <a:t>Click to edit Master title style</a:t>
            </a:r>
          </a:p>
        </p:txBody>
      </p:sp>
      <p:sp>
        <p:nvSpPr>
          <p:cNvPr id="3" name="Vertical Text Placeholder 2"/>
          <p:cNvSpPr txBox="1">
            <a:spLocks noGrp="1"/>
          </p:cNvSpPr>
          <p:nvPr>
            <p:ph type="body" orient="vert" idx="1"/>
          </p:nvPr>
        </p:nvSpPr>
        <p:spPr>
          <a:xfrm>
            <a:off x="1298219" y="1106314"/>
            <a:ext cx="5178777" cy="440267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F7FFEA7C-503C-40FE-AEF8-83DAAA9F6FE4}" type="datetime1">
              <a:rPr lang="en-GB"/>
              <a:pPr lvl="0"/>
              <a:t>08/11/2016</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3A6B9764-D791-4B6C-8CD8-3A8EFC9F2187}" type="slidenum">
              <a:t>‹#›</a:t>
            </a:fld>
            <a:endParaRPr lang="en-GB"/>
          </a:p>
        </p:txBody>
      </p:sp>
    </p:spTree>
    <p:extLst>
      <p:ext uri="{BB962C8B-B14F-4D97-AF65-F5344CB8AC3E}">
        <p14:creationId xmlns:p14="http://schemas.microsoft.com/office/powerpoint/2010/main" val="25562672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grpSp>
        <p:nvGrpSpPr>
          <p:cNvPr id="2" name="Group 15"/>
          <p:cNvGrpSpPr/>
          <p:nvPr/>
        </p:nvGrpSpPr>
        <p:grpSpPr>
          <a:xfrm>
            <a:off x="0" y="0"/>
            <a:ext cx="9144000" cy="6858000"/>
            <a:chOff x="0" y="0"/>
            <a:chExt cx="9144000" cy="6858000"/>
          </a:xfrm>
        </p:grpSpPr>
        <p:sp>
          <p:nvSpPr>
            <p:cNvPr id="3" name="Rectangle 7"/>
            <p:cNvSpPr/>
            <p:nvPr/>
          </p:nvSpPr>
          <p:spPr>
            <a:xfrm>
              <a:off x="0" y="0"/>
              <a:ext cx="7162796" cy="6858000"/>
            </a:xfrm>
            <a:prstGeom prst="rect">
              <a:avLst/>
            </a:prstGeom>
            <a:gradFill>
              <a:gsLst>
                <a:gs pos="0">
                  <a:srgbClr val="010101">
                    <a:alpha val="51765"/>
                  </a:srgbClr>
                </a:gs>
                <a:gs pos="100000">
                  <a:srgbClr val="FEFEFE">
                    <a:alpha val="0"/>
                  </a:srgbClr>
                </a:gs>
              </a:gsLst>
              <a:path path="circle">
                <a:fillToRect t="100000" r="10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4" name="Rectangle 8"/>
            <p:cNvSpPr/>
            <p:nvPr/>
          </p:nvSpPr>
          <p:spPr>
            <a:xfrm>
              <a:off x="1143000" y="0"/>
              <a:ext cx="8001000" cy="6858000"/>
            </a:xfrm>
            <a:prstGeom prst="rect">
              <a:avLst/>
            </a:prstGeom>
            <a:gradFill>
              <a:gsLst>
                <a:gs pos="0">
                  <a:srgbClr val="010101">
                    <a:alpha val="56000"/>
                  </a:srgbClr>
                </a:gs>
                <a:gs pos="100000">
                  <a:srgbClr val="FEFEFE">
                    <a:alpha val="0"/>
                  </a:srgbClr>
                </a:gs>
              </a:gsLst>
              <a:path path="circle">
                <a:fillToRect l="100000" t="10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grpSp>
      <p:sp>
        <p:nvSpPr>
          <p:cNvPr id="5" name="Freeform 9"/>
          <p:cNvSpPr/>
          <p:nvPr/>
        </p:nvSpPr>
        <p:spPr>
          <a:xfrm rot="10799991">
            <a:off x="628650" y="6069330"/>
            <a:ext cx="7920990" cy="537210"/>
          </a:xfrm>
          <a:custGeom>
            <a:avLst/>
            <a:gdLst>
              <a:gd name="f0" fmla="val 10800000"/>
              <a:gd name="f1" fmla="val 5400000"/>
              <a:gd name="f2" fmla="val 180"/>
              <a:gd name="f3" fmla="val w"/>
              <a:gd name="f4" fmla="val h"/>
              <a:gd name="f5" fmla="val 0"/>
              <a:gd name="f6" fmla="val 7955280"/>
              <a:gd name="f7" fmla="val 495300"/>
              <a:gd name="f8" fmla="val 169546"/>
              <a:gd name="f9" fmla="val 3966210"/>
              <a:gd name="f10" fmla="val 95250"/>
              <a:gd name="f11" fmla="val 7785734"/>
              <a:gd name="f12" fmla="+- 0 0 -90"/>
              <a:gd name="f13" fmla="*/ f3 1 7955280"/>
              <a:gd name="f14" fmla="*/ f4 1 495300"/>
              <a:gd name="f15" fmla="+- f7 0 f5"/>
              <a:gd name="f16" fmla="+- f6 0 f5"/>
              <a:gd name="f17" fmla="*/ f12 f0 1"/>
              <a:gd name="f18" fmla="*/ f16 1 7955280"/>
              <a:gd name="f19" fmla="*/ f15 1 495300"/>
              <a:gd name="f20" fmla="*/ 0 f16 1"/>
              <a:gd name="f21" fmla="*/ 495300 f15 1"/>
              <a:gd name="f22" fmla="*/ 169546 f16 1"/>
              <a:gd name="f23" fmla="*/ 0 f15 1"/>
              <a:gd name="f24" fmla="*/ 7785734 f16 1"/>
              <a:gd name="f25" fmla="*/ 7955280 f16 1"/>
              <a:gd name="f26" fmla="*/ 3966210 f16 1"/>
              <a:gd name="f27" fmla="*/ 95250 f15 1"/>
              <a:gd name="f28" fmla="*/ f17 1 f2"/>
              <a:gd name="f29" fmla="*/ f20 1 7955280"/>
              <a:gd name="f30" fmla="*/ f21 1 495300"/>
              <a:gd name="f31" fmla="*/ f22 1 7955280"/>
              <a:gd name="f32" fmla="*/ f23 1 495300"/>
              <a:gd name="f33" fmla="*/ f24 1 7955280"/>
              <a:gd name="f34" fmla="*/ f25 1 7955280"/>
              <a:gd name="f35" fmla="*/ f26 1 7955280"/>
              <a:gd name="f36" fmla="*/ f27 1 495300"/>
              <a:gd name="f37" fmla="*/ f5 1 f18"/>
              <a:gd name="f38" fmla="*/ f6 1 f18"/>
              <a:gd name="f39" fmla="*/ f5 1 f19"/>
              <a:gd name="f40" fmla="*/ f7 1 f19"/>
              <a:gd name="f41" fmla="+- f28 0 f1"/>
              <a:gd name="f42" fmla="*/ f29 1 f18"/>
              <a:gd name="f43" fmla="*/ f30 1 f19"/>
              <a:gd name="f44" fmla="*/ f31 1 f18"/>
              <a:gd name="f45" fmla="*/ f32 1 f19"/>
              <a:gd name="f46" fmla="*/ f35 1 f18"/>
              <a:gd name="f47" fmla="*/ f36 1 f19"/>
              <a:gd name="f48" fmla="*/ f33 1 f18"/>
              <a:gd name="f49" fmla="*/ f34 1 f18"/>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3 1"/>
              <a:gd name="f61" fmla="*/ f49 f13 1"/>
            </a:gdLst>
            <a:ahLst/>
            <a:cxnLst>
              <a:cxn ang="3cd4">
                <a:pos x="hc" y="t"/>
              </a:cxn>
              <a:cxn ang="0">
                <a:pos x="r" y="vc"/>
              </a:cxn>
              <a:cxn ang="cd4">
                <a:pos x="hc" y="b"/>
              </a:cxn>
              <a:cxn ang="cd2">
                <a:pos x="l" y="vc"/>
              </a:cxn>
              <a:cxn ang="f41">
                <a:pos x="f54" y="f55"/>
              </a:cxn>
              <a:cxn ang="f41">
                <a:pos x="f56" y="f57"/>
              </a:cxn>
              <a:cxn ang="f41">
                <a:pos x="f58" y="f59"/>
              </a:cxn>
              <a:cxn ang="f41">
                <a:pos x="f60" y="f57"/>
              </a:cxn>
              <a:cxn ang="f41">
                <a:pos x="f61" y="f55"/>
              </a:cxn>
              <a:cxn ang="f41">
                <a:pos x="f54" y="f55"/>
              </a:cxn>
            </a:cxnLst>
            <a:rect l="f50" t="f53" r="f51" b="f52"/>
            <a:pathLst>
              <a:path w="7955280" h="495300">
                <a:moveTo>
                  <a:pt x="f5" y="f7"/>
                </a:moveTo>
                <a:lnTo>
                  <a:pt x="f8" y="f5"/>
                </a:lnTo>
                <a:lnTo>
                  <a:pt x="f9" y="f10"/>
                </a:lnTo>
                <a:lnTo>
                  <a:pt x="f11" y="f5"/>
                </a:lnTo>
                <a:lnTo>
                  <a:pt x="f6" y="f7"/>
                </a:lnTo>
                <a:lnTo>
                  <a:pt x="f5" y="f7"/>
                </a:lnTo>
                <a:close/>
              </a:path>
            </a:pathLst>
          </a:custGeom>
          <a:gradFill>
            <a:gsLst>
              <a:gs pos="0">
                <a:srgbClr val="010101">
                  <a:alpha val="34000"/>
                </a:srgbClr>
              </a:gs>
              <a:gs pos="100000">
                <a:srgbClr val="010101">
                  <a:alpha val="26000"/>
                </a:srgbClr>
              </a:gs>
            </a:gsLst>
            <a:path path="circle">
              <a:fillToRect l="50000" t="50000" r="50000" b="50000"/>
            </a:path>
          </a:gradFill>
          <a:ln>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6" name="Rectangle 10"/>
          <p:cNvSpPr/>
          <p:nvPr/>
        </p:nvSpPr>
        <p:spPr>
          <a:xfrm>
            <a:off x="731520" y="575313"/>
            <a:ext cx="7696203" cy="5715000"/>
          </a:xfrm>
          <a:prstGeom prst="rect">
            <a:avLst/>
          </a:prstGeom>
          <a:solidFill>
            <a:srgbClr val="FFFFFF"/>
          </a:solid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sp>
        <p:nvSpPr>
          <p:cNvPr id="7" name="Rectangle 11"/>
          <p:cNvSpPr/>
          <p:nvPr/>
        </p:nvSpPr>
        <p:spPr>
          <a:xfrm>
            <a:off x="731520" y="576072"/>
            <a:ext cx="7696203" cy="5715000"/>
          </a:xfrm>
          <a:prstGeom prst="rect">
            <a:avLst/>
          </a:prstGeom>
          <a:blipFill>
            <a:blip r:embed="rId14">
              <a:alphaModFix amt="20000"/>
            </a:blip>
            <a:tile sx="100000" sy="100000" algn="tl"/>
          </a:blipFill>
          <a:ln>
            <a:noFill/>
            <a:prstDash val="solid"/>
          </a:ln>
          <a:effectLst>
            <a:outerShdw dist="50804" dir="54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a typeface=""/>
              <a:cs typeface=""/>
            </a:endParaRPr>
          </a:p>
        </p:txBody>
      </p:sp>
      <p:pic>
        <p:nvPicPr>
          <p:cNvPr id="8" name="Picture 2" descr="C:\Users\Administrator\Desktop\Pushpin Dev\Assets\pushpinLeft.png"/>
          <p:cNvPicPr>
            <a:picLocks noChangeAspect="1"/>
          </p:cNvPicPr>
          <p:nvPr/>
        </p:nvPicPr>
        <p:blipFill>
          <a:blip r:embed="rId15"/>
          <a:srcRect/>
          <a:stretch>
            <a:fillRect/>
          </a:stretch>
        </p:blipFill>
        <p:spPr>
          <a:xfrm rot="1435672">
            <a:off x="543746" y="273133"/>
            <a:ext cx="567833" cy="567833"/>
          </a:xfrm>
          <a:prstGeom prst="rect">
            <a:avLst/>
          </a:prstGeom>
          <a:noFill/>
          <a:ln>
            <a:noFill/>
          </a:ln>
        </p:spPr>
      </p:pic>
      <p:pic>
        <p:nvPicPr>
          <p:cNvPr id="9" name="Picture 2" descr="C:\Users\Administrator\Desktop\Pushpin Dev\Assets\pushpinLeft.png"/>
          <p:cNvPicPr>
            <a:picLocks noChangeAspect="1"/>
          </p:cNvPicPr>
          <p:nvPr/>
        </p:nvPicPr>
        <p:blipFill>
          <a:blip r:embed="rId15"/>
          <a:srcRect/>
          <a:stretch>
            <a:fillRect/>
          </a:stretch>
        </p:blipFill>
        <p:spPr>
          <a:xfrm rot="4096213">
            <a:off x="8115080" y="298167"/>
            <a:ext cx="566928" cy="566928"/>
          </a:xfrm>
          <a:prstGeom prst="rect">
            <a:avLst/>
          </a:prstGeom>
          <a:noFill/>
          <a:ln>
            <a:noFill/>
          </a:ln>
        </p:spPr>
      </p:pic>
      <p:sp>
        <p:nvSpPr>
          <p:cNvPr id="10" name="Title Placeholder 1"/>
          <p:cNvSpPr txBox="1">
            <a:spLocks noGrp="1"/>
          </p:cNvSpPr>
          <p:nvPr>
            <p:ph type="title"/>
          </p:nvPr>
        </p:nvSpPr>
        <p:spPr>
          <a:xfrm>
            <a:off x="1095021" y="817583"/>
            <a:ext cx="6965240" cy="1202481"/>
          </a:xfrm>
          <a:prstGeom prst="rect">
            <a:avLst/>
          </a:prstGeom>
          <a:noFill/>
          <a:ln>
            <a:noFill/>
          </a:ln>
        </p:spPr>
        <p:txBody>
          <a:bodyPr vert="horz" wrap="square" lIns="91440" tIns="45720" rIns="91440" bIns="45720" anchor="ctr" anchorCtr="1" compatLnSpc="1">
            <a:noAutofit/>
          </a:bodyPr>
          <a:lstStyle/>
          <a:p>
            <a:pPr lvl="0"/>
            <a:r>
              <a:rPr lang="en-US"/>
              <a:t>Click to edit Master title style</a:t>
            </a:r>
          </a:p>
        </p:txBody>
      </p:sp>
      <p:sp>
        <p:nvSpPr>
          <p:cNvPr id="11" name="Text Placeholder 2"/>
          <p:cNvSpPr txBox="1">
            <a:spLocks noGrp="1"/>
          </p:cNvSpPr>
          <p:nvPr>
            <p:ph type="body" idx="1"/>
          </p:nvPr>
        </p:nvSpPr>
        <p:spPr>
          <a:xfrm>
            <a:off x="1463040" y="2119259"/>
            <a:ext cx="6196404" cy="3603814"/>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3"/>
          <p:cNvSpPr txBox="1">
            <a:spLocks noGrp="1"/>
          </p:cNvSpPr>
          <p:nvPr>
            <p:ph type="dt" sz="half" idx="2"/>
          </p:nvPr>
        </p:nvSpPr>
        <p:spPr>
          <a:xfrm>
            <a:off x="6454585" y="5809155"/>
            <a:ext cx="121382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465E9C"/>
                </a:solidFill>
                <a:uFillTx/>
                <a:latin typeface="Rage Italic" pitchFamily="66"/>
                <a:ea typeface=""/>
                <a:cs typeface=""/>
              </a:defRPr>
            </a:lvl1pPr>
          </a:lstStyle>
          <a:p>
            <a:pPr lvl="0"/>
            <a:fld id="{924C58DC-8AE2-492B-980B-DDB374E3ACDF}" type="datetime1">
              <a:rPr lang="en-GB"/>
              <a:pPr lvl="0"/>
              <a:t>08/11/2016</a:t>
            </a:fld>
            <a:endParaRPr lang="en-GB"/>
          </a:p>
        </p:txBody>
      </p:sp>
      <p:sp>
        <p:nvSpPr>
          <p:cNvPr id="13" name="Footer Placeholder 4"/>
          <p:cNvSpPr txBox="1">
            <a:spLocks noGrp="1"/>
          </p:cNvSpPr>
          <p:nvPr>
            <p:ph type="ftr" sz="quarter" idx="3"/>
          </p:nvPr>
        </p:nvSpPr>
        <p:spPr>
          <a:xfrm>
            <a:off x="914400" y="5809155"/>
            <a:ext cx="5540185"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400" b="0" i="0" u="none" strike="noStrike" kern="1200" cap="none" spc="0" baseline="0">
                <a:solidFill>
                  <a:srgbClr val="465E9C"/>
                </a:solidFill>
                <a:uFillTx/>
                <a:latin typeface="Rage Italic" pitchFamily="66"/>
                <a:ea typeface=""/>
                <a:cs typeface=""/>
              </a:defRPr>
            </a:lvl1pPr>
          </a:lstStyle>
          <a:p>
            <a:pPr lvl="0"/>
            <a:endParaRPr lang="en-GB"/>
          </a:p>
        </p:txBody>
      </p:sp>
      <p:sp>
        <p:nvSpPr>
          <p:cNvPr id="14" name="Slide Number Placeholder 5"/>
          <p:cNvSpPr txBox="1">
            <a:spLocks noGrp="1"/>
          </p:cNvSpPr>
          <p:nvPr>
            <p:ph type="sldNum" sz="quarter" idx="4"/>
          </p:nvPr>
        </p:nvSpPr>
        <p:spPr>
          <a:xfrm>
            <a:off x="7670197" y="5809155"/>
            <a:ext cx="554025"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400" b="0" i="0" u="none" strike="noStrike" kern="1200" cap="none" spc="0" baseline="0">
                <a:solidFill>
                  <a:srgbClr val="465E9C"/>
                </a:solidFill>
                <a:uFillTx/>
                <a:latin typeface="Rage Italic" pitchFamily="66"/>
                <a:ea typeface=""/>
                <a:cs typeface=""/>
              </a:defRPr>
            </a:lvl1pPr>
          </a:lstStyle>
          <a:p>
            <a:pPr lvl="0"/>
            <a:fld id="{3D577C99-A940-48FD-BECB-ED89242E5C2C}"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p:titleStyle>
    <p:body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p:cNvSpPr txBox="1">
            <a:spLocks noGrp="1"/>
          </p:cNvSpPr>
          <p:nvPr>
            <p:ph type="ctrTitle"/>
          </p:nvPr>
        </p:nvSpPr>
        <p:spPr/>
        <p:txBody>
          <a:bodyPr/>
          <a:lstStyle/>
          <a:p>
            <a:pPr lvl="0">
              <a:lnSpc>
                <a:spcPct val="80000"/>
              </a:lnSpc>
              <a:spcBef>
                <a:spcPts val="400"/>
              </a:spcBef>
            </a:pPr>
            <a:r>
              <a:rPr lang="en-GB" sz="2900" b="1"/>
              <a:t/>
            </a:r>
            <a:br>
              <a:rPr lang="en-GB" sz="2900" b="1"/>
            </a:br>
            <a:r>
              <a:rPr lang="en-GB" sz="2900" b="1"/>
              <a:t>Session 5 </a:t>
            </a:r>
            <a:br>
              <a:rPr lang="en-GB" sz="2900" b="1"/>
            </a:br>
            <a:r>
              <a:rPr lang="en-GB" sz="2900" b="1"/>
              <a:t>What is Qualitative Research?</a:t>
            </a:r>
            <a:br>
              <a:rPr lang="en-GB" sz="2900" b="1"/>
            </a:br>
            <a:r>
              <a:rPr lang="en-GB" sz="2900" b="1"/>
              <a:t/>
            </a:r>
            <a:br>
              <a:rPr lang="en-GB" sz="2900" b="1"/>
            </a:br>
            <a:r>
              <a:rPr lang="en-GB" sz="2000"/>
              <a:t>Dr C Lohmann-Hancock</a:t>
            </a:r>
            <a:br>
              <a:rPr lang="en-GB" sz="2000"/>
            </a:br>
            <a:r>
              <a:rPr lang="en-GB" sz="2000"/>
              <a:t>Dr N Welton</a:t>
            </a:r>
          </a:p>
        </p:txBody>
      </p:sp>
      <p:sp>
        <p:nvSpPr>
          <p:cNvPr id="3" name="Subtitle 2"/>
          <p:cNvSpPr txBox="1">
            <a:spLocks noGrp="1"/>
          </p:cNvSpPr>
          <p:nvPr>
            <p:ph type="subTitle" idx="1"/>
          </p:nvPr>
        </p:nvSpPr>
        <p:spPr/>
        <p:txBody>
          <a:bodyPr/>
          <a:lstStyle/>
          <a:p>
            <a:pPr lvl="0">
              <a:lnSpc>
                <a:spcPct val="80000"/>
              </a:lnSpc>
              <a:spcBef>
                <a:spcPts val="400"/>
              </a:spcBef>
            </a:pPr>
            <a:endParaRPr lang="en-GB" sz="28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a:t>Lecture Outcomes	</a:t>
            </a:r>
          </a:p>
        </p:txBody>
      </p:sp>
      <p:sp>
        <p:nvSpPr>
          <p:cNvPr id="3" name="Rectangle 3"/>
          <p:cNvSpPr txBox="1">
            <a:spLocks noGrp="1"/>
          </p:cNvSpPr>
          <p:nvPr>
            <p:ph idx="1"/>
          </p:nvPr>
        </p:nvSpPr>
        <p:spPr/>
        <p:txBody>
          <a:bodyPr/>
          <a:lstStyle/>
          <a:p>
            <a:pPr lvl="0">
              <a:lnSpc>
                <a:spcPct val="90000"/>
              </a:lnSpc>
            </a:pPr>
            <a:r>
              <a:rPr lang="en-GB"/>
              <a:t>To identify the nature of qualitative research</a:t>
            </a:r>
          </a:p>
          <a:p>
            <a:pPr lvl="0">
              <a:lnSpc>
                <a:spcPct val="90000"/>
              </a:lnSpc>
            </a:pPr>
            <a:r>
              <a:rPr lang="en-GB"/>
              <a:t>To identify some of the main research methods associated with it</a:t>
            </a:r>
          </a:p>
          <a:p>
            <a:pPr lvl="0">
              <a:lnSpc>
                <a:spcPct val="90000"/>
              </a:lnSpc>
            </a:pPr>
            <a:r>
              <a:rPr lang="en-GB"/>
              <a:t>Outline the main steps of Qualitative research</a:t>
            </a:r>
            <a:r>
              <a:rPr lang="en-GB">
                <a:solidFill>
                  <a:srgbClr val="D83E2C"/>
                </a:solidFill>
              </a:rPr>
              <a:t>*</a:t>
            </a:r>
          </a:p>
          <a:p>
            <a:pPr lvl="0" algn="r">
              <a:lnSpc>
                <a:spcPct val="90000"/>
              </a:lnSpc>
            </a:pPr>
            <a:endParaRPr lang="en-GB"/>
          </a:p>
          <a:p>
            <a:pPr lvl="0" algn="r">
              <a:lnSpc>
                <a:spcPct val="90000"/>
              </a:lnSpc>
              <a:buNone/>
            </a:pPr>
            <a:r>
              <a:rPr lang="en-GB" i="1">
                <a:solidFill>
                  <a:srgbClr val="D83E2C"/>
                </a:solidFill>
              </a:rPr>
              <a:t>*</a:t>
            </a:r>
            <a:r>
              <a:rPr lang="en-GB" i="1"/>
              <a:t>(if time allows)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Effect">
                      <p:stCondLst>
                        <p:cond delay="indefinite"/>
                      </p:stCondLst>
                      <p:childTnLst>
                        <p:par>
                          <p:cTn id="4" fill="hold" nodeType="withEffect">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nodeType="clickEffect">
                      <p:stCondLst>
                        <p:cond delay="indefinite"/>
                      </p:stCondLst>
                      <p:childTnLst>
                        <p:par>
                          <p:cTn id="9" fill="hold" nodeType="withEffect">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p:cTn id="13"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Effect">
                      <p:stCondLst>
                        <p:cond delay="indefinite"/>
                      </p:stCondLst>
                      <p:childTnLst>
                        <p:par>
                          <p:cTn id="15" fill="hold" nodeType="withEffect">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p:cTn id="19"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0" fill="hold" nodeType="clickEffect">
                      <p:stCondLst>
                        <p:cond delay="indefinite"/>
                      </p:stCondLst>
                      <p:childTnLst>
                        <p:par>
                          <p:cTn id="21" fill="hold" nodeType="withEffect">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p:cTn id="24"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p:cTn id="25"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6" fill="hold" nodeType="clickEffect">
                      <p:stCondLst>
                        <p:cond delay="indefinite"/>
                      </p:stCondLst>
                      <p:childTnLst>
                        <p:par>
                          <p:cTn id="27" fill="hold" nodeType="withEffect">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p:cTn id="30"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p:cTn id="31"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sz="4000"/>
              <a:t>What is Qualitative Research?</a:t>
            </a:r>
          </a:p>
        </p:txBody>
      </p:sp>
      <p:sp>
        <p:nvSpPr>
          <p:cNvPr id="3" name="Rectangle 3"/>
          <p:cNvSpPr txBox="1">
            <a:spLocks noGrp="1"/>
          </p:cNvSpPr>
          <p:nvPr>
            <p:ph idx="1"/>
          </p:nvPr>
        </p:nvSpPr>
        <p:spPr/>
        <p:txBody>
          <a:bodyPr/>
          <a:lstStyle/>
          <a:p>
            <a:pPr lvl="0">
              <a:buNone/>
            </a:pPr>
            <a:r>
              <a:rPr lang="en-GB"/>
              <a:t>‘Qualitative research seems to promise that we will avoid or downplay statistical techniques and the kind of mechanics of the kinds of quantitative methods used in e.g survey research…….’</a:t>
            </a:r>
          </a:p>
          <a:p>
            <a:pPr lvl="0">
              <a:buNone/>
            </a:pPr>
            <a:r>
              <a:rPr lang="en-GB"/>
              <a:t>					(Silverman, 2000)</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Effect">
                      <p:stCondLst>
                        <p:cond delay="indefinite"/>
                      </p:stCondLst>
                      <p:childTnLst>
                        <p:par>
                          <p:cTn id="4" fill="hold" nodeType="withEffect">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nodeType="clickEffect">
                      <p:stCondLst>
                        <p:cond delay="indefinite"/>
                      </p:stCondLst>
                      <p:childTnLst>
                        <p:par>
                          <p:cTn id="9" fill="hold" nodeType="withEffect">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p:cTn id="13"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Effect">
                      <p:stCondLst>
                        <p:cond delay="indefinite"/>
                      </p:stCondLst>
                      <p:childTnLst>
                        <p:par>
                          <p:cTn id="15" fill="hold" nodeType="withEffect">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p:cTn id="19"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a:t>Qualitative research…</a:t>
            </a:r>
          </a:p>
        </p:txBody>
      </p:sp>
      <p:sp>
        <p:nvSpPr>
          <p:cNvPr id="3" name="Rectangle 3"/>
          <p:cNvSpPr txBox="1">
            <a:spLocks noGrp="1"/>
          </p:cNvSpPr>
          <p:nvPr>
            <p:ph idx="1"/>
          </p:nvPr>
        </p:nvSpPr>
        <p:spPr/>
        <p:txBody>
          <a:bodyPr/>
          <a:lstStyle/>
          <a:p>
            <a:pPr lvl="0">
              <a:lnSpc>
                <a:spcPct val="90000"/>
              </a:lnSpc>
              <a:buNone/>
            </a:pPr>
            <a:r>
              <a:rPr lang="en-GB"/>
              <a:t>‘. . . has an unrivalled capacity to constitute compelling arguments of </a:t>
            </a:r>
            <a:r>
              <a:rPr lang="en-GB" b="1" i="1"/>
              <a:t>how things work in particular contexts</a:t>
            </a:r>
            <a:r>
              <a:rPr lang="en-GB" i="1"/>
              <a:t>’</a:t>
            </a:r>
          </a:p>
          <a:p>
            <a:pPr lvl="0">
              <a:lnSpc>
                <a:spcPct val="90000"/>
              </a:lnSpc>
              <a:buNone/>
            </a:pPr>
            <a:r>
              <a:rPr lang="en-GB" b="1" i="1"/>
              <a:t>				</a:t>
            </a:r>
            <a:r>
              <a:rPr lang="en-GB"/>
              <a:t>(Mason, 2002)</a:t>
            </a:r>
            <a:endParaRPr lang="en-GB" b="1" i="1"/>
          </a:p>
          <a:p>
            <a:pPr lvl="0">
              <a:lnSpc>
                <a:spcPct val="90000"/>
              </a:lnSpc>
              <a:buNone/>
            </a:pPr>
            <a:endParaRPr lang="en-GB" b="1"/>
          </a:p>
          <a:p>
            <a:pPr lvl="0">
              <a:lnSpc>
                <a:spcPct val="90000"/>
              </a:lnSpc>
              <a:buNone/>
            </a:pPr>
            <a:endParaRPr lang="en-GB" b="1"/>
          </a:p>
          <a:p>
            <a:pPr lvl="0">
              <a:lnSpc>
                <a:spcPct val="90000"/>
              </a:lnSpc>
              <a:buNone/>
            </a:pPr>
            <a:r>
              <a:rPr lang="en-GB" b="1"/>
              <a:t>Qualitative research connects context with explanation</a:t>
            </a:r>
            <a:endParaRPr lang="en-GB" b="1" i="1"/>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Effect">
                      <p:stCondLst>
                        <p:cond delay="indefinite"/>
                      </p:stCondLst>
                      <p:childTnLst>
                        <p:par>
                          <p:cTn id="4" fill="hold" nodeType="withEffect">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nodeType="clickEffect">
                      <p:stCondLst>
                        <p:cond delay="indefinite"/>
                      </p:stCondLst>
                      <p:childTnLst>
                        <p:par>
                          <p:cTn id="9" fill="hold" nodeType="withEffect">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p:cTn id="13"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Effect">
                      <p:stCondLst>
                        <p:cond delay="indefinite"/>
                      </p:stCondLst>
                      <p:childTnLst>
                        <p:par>
                          <p:cTn id="15" fill="hold" nodeType="withEffect">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p:cTn id="19"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0" fill="hold" nodeType="clickEffect">
                      <p:stCondLst>
                        <p:cond delay="indefinite"/>
                      </p:stCondLst>
                      <p:childTnLst>
                        <p:par>
                          <p:cTn id="21" fill="hold" nodeType="withEffect">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p:cTn id="24"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p:cTn id="25"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show="0">
  <p:cSld name="Slide6">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a:t>Discuss</a:t>
            </a:r>
          </a:p>
        </p:txBody>
      </p:sp>
      <p:sp>
        <p:nvSpPr>
          <p:cNvPr id="3" name="Rectangle 3"/>
          <p:cNvSpPr txBox="1">
            <a:spLocks noGrp="1"/>
          </p:cNvSpPr>
          <p:nvPr>
            <p:ph idx="1"/>
          </p:nvPr>
        </p:nvSpPr>
        <p:spPr>
          <a:xfrm>
            <a:off x="1463040" y="2119259"/>
            <a:ext cx="6196404" cy="3902028"/>
          </a:xfrm>
        </p:spPr>
        <p:txBody>
          <a:bodyPr/>
          <a:lstStyle/>
          <a:p>
            <a:pPr lvl="0">
              <a:lnSpc>
                <a:spcPct val="80000"/>
              </a:lnSpc>
              <a:spcBef>
                <a:spcPts val="700"/>
              </a:spcBef>
            </a:pPr>
            <a:r>
              <a:rPr lang="en-GB" sz="3000"/>
              <a:t>What is this research paper telling you from: </a:t>
            </a:r>
          </a:p>
          <a:p>
            <a:pPr lvl="1">
              <a:lnSpc>
                <a:spcPct val="80000"/>
              </a:lnSpc>
              <a:spcBef>
                <a:spcPts val="600"/>
              </a:spcBef>
            </a:pPr>
            <a:r>
              <a:rPr lang="en-GB" sz="2600"/>
              <a:t>A quantitative researchers point of view?</a:t>
            </a:r>
          </a:p>
          <a:p>
            <a:pPr lvl="1">
              <a:lnSpc>
                <a:spcPct val="80000"/>
              </a:lnSpc>
              <a:spcBef>
                <a:spcPts val="600"/>
              </a:spcBef>
            </a:pPr>
            <a:r>
              <a:rPr lang="en-GB" sz="2600"/>
              <a:t>A qualitative researchers point of view?</a:t>
            </a:r>
          </a:p>
          <a:p>
            <a:pPr lvl="0">
              <a:lnSpc>
                <a:spcPct val="80000"/>
              </a:lnSpc>
              <a:spcBef>
                <a:spcPts val="500"/>
              </a:spcBef>
            </a:pPr>
            <a:endParaRPr lang="en-GB" sz="2000"/>
          </a:p>
          <a:p>
            <a:pPr lvl="0">
              <a:lnSpc>
                <a:spcPct val="80000"/>
              </a:lnSpc>
              <a:spcBef>
                <a:spcPts val="500"/>
              </a:spcBef>
            </a:pPr>
            <a:endParaRPr lang="en-GB" sz="2000"/>
          </a:p>
          <a:p>
            <a:pPr lvl="0">
              <a:lnSpc>
                <a:spcPct val="80000"/>
              </a:lnSpc>
              <a:spcBef>
                <a:spcPts val="500"/>
              </a:spcBef>
            </a:pPr>
            <a:r>
              <a:rPr lang="en-GB" sz="2000"/>
              <a:t>Riach, K. &amp; Loretto, W. (2009), ‘Identity Work and the ‘Unemployed’ Worker: Age, Disability and the Lived Experience of the Older Unemployed’, </a:t>
            </a:r>
            <a:r>
              <a:rPr lang="en-GB" sz="2000" i="1"/>
              <a:t>Work Employment Society</a:t>
            </a:r>
            <a:r>
              <a:rPr lang="en-GB" sz="2000"/>
              <a:t> 2009; Vol. 23, No. 102</a:t>
            </a:r>
          </a:p>
          <a:p>
            <a:pPr lvl="1">
              <a:lnSpc>
                <a:spcPct val="80000"/>
              </a:lnSpc>
            </a:pPr>
            <a:endParaRPr lang="en-GB" sz="1900"/>
          </a:p>
          <a:p>
            <a:pPr lvl="0">
              <a:lnSpc>
                <a:spcPct val="80000"/>
              </a:lnSpc>
              <a:spcBef>
                <a:spcPts val="500"/>
              </a:spcBef>
            </a:pPr>
            <a:endParaRPr lang="en-GB" sz="20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sz="3200"/>
              <a:t>Main Research Methods Associated with Qualitative Research</a:t>
            </a:r>
          </a:p>
        </p:txBody>
      </p:sp>
      <p:sp>
        <p:nvSpPr>
          <p:cNvPr id="3" name="Rectangle 3"/>
          <p:cNvSpPr txBox="1">
            <a:spLocks noGrp="1"/>
          </p:cNvSpPr>
          <p:nvPr>
            <p:ph idx="1"/>
          </p:nvPr>
        </p:nvSpPr>
        <p:spPr/>
        <p:txBody>
          <a:bodyPr/>
          <a:lstStyle/>
          <a:p>
            <a:pPr lvl="0">
              <a:spcBef>
                <a:spcPts val="700"/>
              </a:spcBef>
            </a:pPr>
            <a:r>
              <a:rPr lang="en-GB" sz="2800"/>
              <a:t>Ethnography/participant observation</a:t>
            </a:r>
          </a:p>
          <a:p>
            <a:pPr lvl="0">
              <a:spcBef>
                <a:spcPts val="700"/>
              </a:spcBef>
            </a:pPr>
            <a:r>
              <a:rPr lang="en-GB" sz="2800"/>
              <a:t>Qualitative interviewing</a:t>
            </a:r>
          </a:p>
          <a:p>
            <a:pPr lvl="0">
              <a:spcBef>
                <a:spcPts val="700"/>
              </a:spcBef>
            </a:pPr>
            <a:r>
              <a:rPr lang="en-GB" sz="2800"/>
              <a:t>Focus groups</a:t>
            </a:r>
          </a:p>
          <a:p>
            <a:pPr lvl="0">
              <a:spcBef>
                <a:spcPts val="700"/>
              </a:spcBef>
            </a:pPr>
            <a:r>
              <a:rPr lang="en-GB" sz="2800"/>
              <a:t>Language based approaches to the collection of data</a:t>
            </a:r>
          </a:p>
          <a:p>
            <a:pPr lvl="0">
              <a:spcBef>
                <a:spcPts val="700"/>
              </a:spcBef>
            </a:pPr>
            <a:r>
              <a:rPr lang="en-GB" sz="2800"/>
              <a:t>The collection and qualitative analysis of texts and documents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Effect">
                      <p:stCondLst>
                        <p:cond delay="indefinite"/>
                      </p:stCondLst>
                      <p:childTnLst>
                        <p:par>
                          <p:cTn id="4" fill="hold" nodeType="withEffect">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nodeType="clickEffect">
                      <p:stCondLst>
                        <p:cond delay="indefinite"/>
                      </p:stCondLst>
                      <p:childTnLst>
                        <p:par>
                          <p:cTn id="9" fill="hold" nodeType="withEffect">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p:cTn id="13"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Effect">
                      <p:stCondLst>
                        <p:cond delay="indefinite"/>
                      </p:stCondLst>
                      <p:childTnLst>
                        <p:par>
                          <p:cTn id="15" fill="hold" nodeType="withEffect">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p:cTn id="19"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0" fill="hold" nodeType="clickEffect">
                      <p:stCondLst>
                        <p:cond delay="indefinite"/>
                      </p:stCondLst>
                      <p:childTnLst>
                        <p:par>
                          <p:cTn id="21" fill="hold" nodeType="withEffect">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p:cTn id="24"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p:cTn id="25"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6" fill="hold" nodeType="clickEffect">
                      <p:stCondLst>
                        <p:cond delay="indefinite"/>
                      </p:stCondLst>
                      <p:childTnLst>
                        <p:par>
                          <p:cTn id="27" fill="hold" nodeType="withEffect">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p:cTn id="30"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p:cTn id="31"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2" fill="hold" nodeType="clickEffect">
                      <p:stCondLst>
                        <p:cond delay="indefinite"/>
                      </p:stCondLst>
                      <p:childTnLst>
                        <p:par>
                          <p:cTn id="33" fill="hold" nodeType="withEffect">
                            <p:stCondLst>
                              <p:cond delay="0"/>
                            </p:stCondLst>
                            <p:childTnLst>
                              <p:par>
                                <p:cTn id="34" presetID="2" presetClass="entr" presetSubtype="8"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p:cTn id="36"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p:cTn id="37"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sz="3600"/>
              <a:t>Features of Qualitative Research	</a:t>
            </a:r>
          </a:p>
        </p:txBody>
      </p:sp>
      <p:sp>
        <p:nvSpPr>
          <p:cNvPr id="3" name="Rectangle 3"/>
          <p:cNvSpPr txBox="1">
            <a:spLocks noGrp="1"/>
          </p:cNvSpPr>
          <p:nvPr>
            <p:ph idx="1"/>
          </p:nvPr>
        </p:nvSpPr>
        <p:spPr/>
        <p:txBody>
          <a:bodyPr/>
          <a:lstStyle/>
          <a:p>
            <a:pPr lvl="0">
              <a:spcBef>
                <a:spcPts val="900"/>
              </a:spcBef>
              <a:buNone/>
            </a:pPr>
            <a:r>
              <a:rPr lang="en-GB" sz="3600" b="1" i="1"/>
              <a:t>Qualitative research tends to be concerned with words rather than numbers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Effect">
                      <p:stCondLst>
                        <p:cond delay="indefinite"/>
                      </p:stCondLst>
                      <p:childTnLst>
                        <p:par>
                          <p:cTn id="4" fill="hold" nodeType="withEffect">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nodeType="clickEffect">
                      <p:stCondLst>
                        <p:cond delay="indefinite"/>
                      </p:stCondLst>
                      <p:childTnLst>
                        <p:par>
                          <p:cTn id="9" fill="hold" nodeType="withEffect">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p:cTn id="13"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Rectangle 5"/>
          <p:cNvSpPr txBox="1">
            <a:spLocks noGrp="1"/>
          </p:cNvSpPr>
          <p:nvPr>
            <p:ph type="title"/>
          </p:nvPr>
        </p:nvSpPr>
        <p:spPr/>
        <p:txBody>
          <a:bodyPr/>
          <a:lstStyle/>
          <a:p>
            <a:pPr lvl="0"/>
            <a:r>
              <a:rPr lang="en-GB" sz="3600"/>
              <a:t>Features of Qualitative Research</a:t>
            </a:r>
          </a:p>
        </p:txBody>
      </p:sp>
      <p:sp>
        <p:nvSpPr>
          <p:cNvPr id="3" name="Rectangle 6"/>
          <p:cNvSpPr txBox="1">
            <a:spLocks noGrp="1"/>
          </p:cNvSpPr>
          <p:nvPr>
            <p:ph idx="1"/>
          </p:nvPr>
        </p:nvSpPr>
        <p:spPr/>
        <p:txBody>
          <a:bodyPr/>
          <a:lstStyle/>
          <a:p>
            <a:pPr lvl="0"/>
            <a:r>
              <a:rPr lang="en-GB" sz="2600"/>
              <a:t>Theory is generated out of the research</a:t>
            </a:r>
          </a:p>
          <a:p>
            <a:pPr lvl="0"/>
            <a:r>
              <a:rPr lang="en-GB" sz="2600"/>
              <a:t>Focus is toward understanding the social world through examining the way in which participants interpret that world</a:t>
            </a:r>
          </a:p>
          <a:p>
            <a:pPr lvl="0"/>
            <a:r>
              <a:rPr lang="en-GB" sz="2600"/>
              <a:t>Social properties are outcomes of interactions between individuals rather than separate phenomena</a:t>
            </a:r>
          </a:p>
          <a:p>
            <a:pPr lvl="0"/>
            <a:endParaRPr lang="en-GB" sz="26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a:t>Student Task</a:t>
            </a:r>
          </a:p>
        </p:txBody>
      </p:sp>
      <p:sp>
        <p:nvSpPr>
          <p:cNvPr id="3" name="Rectangle 3"/>
          <p:cNvSpPr txBox="1">
            <a:spLocks noGrp="1"/>
          </p:cNvSpPr>
          <p:nvPr>
            <p:ph idx="1"/>
          </p:nvPr>
        </p:nvSpPr>
        <p:spPr/>
        <p:txBody>
          <a:bodyPr/>
          <a:lstStyle/>
          <a:p>
            <a:pPr lvl="0"/>
            <a:r>
              <a:rPr lang="en-GB"/>
              <a:t>Complete the two short exercises and come back prepared to discuss what you have learned from the process of doing them and how you think the activities may throw light on doing qualitative research.</a:t>
            </a:r>
          </a:p>
          <a:p>
            <a:pPr lvl="0"/>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Effect">
                      <p:stCondLst>
                        <p:cond delay="indefinite"/>
                      </p:stCondLst>
                      <p:childTnLst>
                        <p:par>
                          <p:cTn id="4" fill="hold" nodeType="withEffect">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nodeType="clickEffect">
                      <p:stCondLst>
                        <p:cond delay="indefinite"/>
                      </p:stCondLst>
                      <p:childTnLst>
                        <p:par>
                          <p:cTn id="9" fill="hold" nodeType="withEffect">
                            <p:stCondLst>
                              <p:cond delay="0"/>
                            </p:stCondLst>
                            <p:childTnLst>
                              <p:par>
                                <p:cTn id="10" presetID="10" presetClass="entr" presetSubtype="5"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a:t>Task 1</a:t>
            </a:r>
          </a:p>
        </p:txBody>
      </p:sp>
      <p:sp>
        <p:nvSpPr>
          <p:cNvPr id="3" name="Rectangle 3"/>
          <p:cNvSpPr txBox="1">
            <a:spLocks noGrp="1"/>
          </p:cNvSpPr>
          <p:nvPr>
            <p:ph idx="1"/>
          </p:nvPr>
        </p:nvSpPr>
        <p:spPr/>
        <p:txBody>
          <a:bodyPr/>
          <a:lstStyle/>
          <a:p>
            <a:pPr lvl="0">
              <a:lnSpc>
                <a:spcPct val="90000"/>
              </a:lnSpc>
            </a:pPr>
            <a:r>
              <a:rPr lang="en-GB" dirty="0"/>
              <a:t>Separate in two 2/3s</a:t>
            </a:r>
          </a:p>
          <a:p>
            <a:pPr lvl="0">
              <a:lnSpc>
                <a:spcPct val="90000"/>
              </a:lnSpc>
            </a:pPr>
            <a:r>
              <a:rPr lang="en-GB" dirty="0"/>
              <a:t>Interview each other about a subject about which the ‘interviewer’ </a:t>
            </a:r>
            <a:r>
              <a:rPr lang="en-GB" dirty="0" smtClean="0"/>
              <a:t>knows </a:t>
            </a:r>
            <a:r>
              <a:rPr lang="en-GB" dirty="0"/>
              <a:t>little</a:t>
            </a:r>
          </a:p>
          <a:p>
            <a:pPr lvl="1">
              <a:lnSpc>
                <a:spcPct val="90000"/>
              </a:lnSpc>
            </a:pPr>
            <a:r>
              <a:rPr lang="en-GB" dirty="0"/>
              <a:t>Note down . . .</a:t>
            </a:r>
          </a:p>
          <a:p>
            <a:pPr lvl="2">
              <a:lnSpc>
                <a:spcPct val="90000"/>
              </a:lnSpc>
            </a:pPr>
            <a:r>
              <a:rPr lang="en-GB" dirty="0"/>
              <a:t>what the ‘interviewee’ says </a:t>
            </a:r>
          </a:p>
          <a:p>
            <a:pPr lvl="2">
              <a:lnSpc>
                <a:spcPct val="90000"/>
              </a:lnSpc>
            </a:pPr>
            <a:r>
              <a:rPr lang="en-GB" dirty="0"/>
              <a:t>How they say it</a:t>
            </a:r>
          </a:p>
          <a:p>
            <a:pPr lvl="2">
              <a:lnSpc>
                <a:spcPct val="90000"/>
              </a:lnSpc>
            </a:pPr>
            <a:r>
              <a:rPr lang="en-GB" dirty="0"/>
              <a:t>Describe their appearance</a:t>
            </a:r>
          </a:p>
          <a:p>
            <a:pPr lvl="2">
              <a:lnSpc>
                <a:spcPct val="90000"/>
              </a:lnSpc>
            </a:pPr>
            <a:r>
              <a:rPr lang="en-GB" dirty="0"/>
              <a:t>Describe their mannerisms</a:t>
            </a:r>
          </a:p>
          <a:p>
            <a:pPr lvl="1">
              <a:lnSpc>
                <a:spcPct val="90000"/>
              </a:lnSpc>
            </a:pPr>
            <a:r>
              <a:rPr lang="en-GB" dirty="0"/>
              <a:t>Consider the challenges and possibilities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a:t>Task 2</a:t>
            </a:r>
          </a:p>
        </p:txBody>
      </p:sp>
      <p:sp>
        <p:nvSpPr>
          <p:cNvPr id="3" name="Rectangle 3"/>
          <p:cNvSpPr txBox="1">
            <a:spLocks noGrp="1"/>
          </p:cNvSpPr>
          <p:nvPr>
            <p:ph idx="1"/>
          </p:nvPr>
        </p:nvSpPr>
        <p:spPr/>
        <p:txBody>
          <a:bodyPr/>
          <a:lstStyle/>
          <a:p>
            <a:pPr lvl="0"/>
            <a:r>
              <a:rPr lang="en-GB"/>
              <a:t>Go into the Halliwell and spread out</a:t>
            </a:r>
          </a:p>
          <a:p>
            <a:pPr lvl="0"/>
            <a:r>
              <a:rPr lang="en-GB"/>
              <a:t>Choose another person in your group to describe at a distance</a:t>
            </a:r>
          </a:p>
          <a:p>
            <a:pPr lvl="1"/>
            <a:r>
              <a:rPr lang="en-GB"/>
              <a:t>Describe someone in the group just by observing them during a 15/20 min period</a:t>
            </a:r>
          </a:p>
          <a:p>
            <a:pPr lvl="0"/>
            <a:r>
              <a:rPr lang="en-GB"/>
              <a:t>Consider the challenges and possibilities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sz="3600"/>
              <a:t>Features of Qualitative Research</a:t>
            </a:r>
          </a:p>
        </p:txBody>
      </p:sp>
      <p:sp>
        <p:nvSpPr>
          <p:cNvPr id="3" name="Rectangle 3"/>
          <p:cNvSpPr txBox="1">
            <a:spLocks noGrp="1"/>
          </p:cNvSpPr>
          <p:nvPr>
            <p:ph idx="1"/>
          </p:nvPr>
        </p:nvSpPr>
        <p:spPr/>
        <p:txBody>
          <a:bodyPr/>
          <a:lstStyle/>
          <a:p>
            <a:pPr lvl="0"/>
            <a:r>
              <a:rPr lang="en-GB"/>
              <a:t>Focus is toward understanding the social world through examining the way in which participants interpret that world</a:t>
            </a:r>
          </a:p>
          <a:p>
            <a:pPr lvl="0"/>
            <a:r>
              <a:rPr lang="en-GB"/>
              <a:t>Social properties are outcomes of interactions between individuals rather than separate phenomena</a:t>
            </a:r>
          </a:p>
          <a:p>
            <a:pPr lvl="0"/>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a:t>Criticisms of Qualitative</a:t>
            </a:r>
          </a:p>
        </p:txBody>
      </p:sp>
      <p:sp>
        <p:nvSpPr>
          <p:cNvPr id="3" name="Rectangle 3"/>
          <p:cNvSpPr txBox="1">
            <a:spLocks noGrp="1"/>
          </p:cNvSpPr>
          <p:nvPr>
            <p:ph idx="1"/>
          </p:nvPr>
        </p:nvSpPr>
        <p:spPr/>
        <p:txBody>
          <a:bodyPr/>
          <a:lstStyle/>
          <a:p>
            <a:pPr lvl="0"/>
            <a:r>
              <a:rPr lang="en-GB"/>
              <a:t>Qualitative research is often treated as a relatively minor methodology</a:t>
            </a:r>
          </a:p>
          <a:p>
            <a:pPr lvl="1"/>
            <a:r>
              <a:rPr lang="en-GB"/>
              <a:t>‘Non Quantified Data’</a:t>
            </a:r>
          </a:p>
          <a:p>
            <a:pPr lvl="0"/>
            <a:r>
              <a:rPr lang="en-GB"/>
              <a:t>Problems with </a:t>
            </a:r>
            <a:r>
              <a:rPr lang="en-GB" b="1" i="1"/>
              <a:t>reliability?</a:t>
            </a:r>
            <a:endParaRPr lang="en-GB"/>
          </a:p>
          <a:p>
            <a:pPr lvl="0"/>
            <a:r>
              <a:rPr lang="en-GB"/>
              <a:t>‘Anecdotalism’ questions </a:t>
            </a:r>
            <a:r>
              <a:rPr lang="en-GB" b="1" i="1"/>
              <a:t>validity?</a:t>
            </a:r>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Effect">
                      <p:stCondLst>
                        <p:cond delay="indefinite"/>
                      </p:stCondLst>
                      <p:childTnLst>
                        <p:par>
                          <p:cTn id="4" fill="hold" nodeType="withEffect">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nodeType="clickEffect">
                      <p:stCondLst>
                        <p:cond delay="indefinite"/>
                      </p:stCondLst>
                      <p:childTnLst>
                        <p:par>
                          <p:cTn id="9" fill="hold" nodeType="withEffect">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p:cTn id="13" dur="500" fill="hold"/>
                                        <p:tgtEl>
                                          <p:spTgt spid="3">
                                            <p:txEl>
                                              <p:pRg st="0" end="0"/>
                                            </p:txEl>
                                          </p:spTgt>
                                        </p:tgtEl>
                                        <p:attrNameLst>
                                          <p:attrName>ppt_y</p:attrName>
                                        </p:attrNameLst>
                                      </p:cBhvr>
                                      <p:tavLst>
                                        <p:tav tm="0">
                                          <p:val>
                                            <p:strVal val="#ppt_y"/>
                                          </p:val>
                                        </p:tav>
                                        <p:tav tm="100000">
                                          <p:val>
                                            <p:strVal val="#ppt_y"/>
                                          </p:val>
                                        </p:tav>
                                      </p:tavLst>
                                    </p:anim>
                                  </p:childTnLst>
                                </p:cTn>
                              </p:par>
                              <p:par>
                                <p:cTn id="14" presetID="2" presetClass="entr" presetSubtype="8"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p:cTn id="16"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p:cTn id="17"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8" fill="hold" nodeType="clickEffect">
                      <p:stCondLst>
                        <p:cond delay="indefinite"/>
                      </p:stCondLst>
                      <p:childTnLst>
                        <p:par>
                          <p:cTn id="19" fill="hold" nodeType="withEffect">
                            <p:stCondLst>
                              <p:cond delay="0"/>
                            </p:stCondLst>
                            <p:childTnLst>
                              <p:par>
                                <p:cTn id="20" presetID="2" presetClass="entr" presetSubtype="8"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p:cTn id="22"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p:cTn id="23"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4" fill="hold" nodeType="clickEffect">
                      <p:stCondLst>
                        <p:cond delay="indefinite"/>
                      </p:stCondLst>
                      <p:childTnLst>
                        <p:par>
                          <p:cTn id="25" fill="hold" nodeType="withEffect">
                            <p:stCondLst>
                              <p:cond delay="0"/>
                            </p:stCondLst>
                            <p:childTnLst>
                              <p:par>
                                <p:cTn id="26" presetID="2" presetClass="entr" presetSubtype="8"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p:cTn id="29"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sz="3600"/>
              <a:t>Data Collection Methods in Qualitative Research</a:t>
            </a:r>
          </a:p>
        </p:txBody>
      </p:sp>
      <p:sp>
        <p:nvSpPr>
          <p:cNvPr id="3" name="Rectangle 3"/>
          <p:cNvSpPr txBox="1">
            <a:spLocks noGrp="1"/>
          </p:cNvSpPr>
          <p:nvPr>
            <p:ph idx="1"/>
          </p:nvPr>
        </p:nvSpPr>
        <p:spPr/>
        <p:txBody>
          <a:bodyPr/>
          <a:lstStyle/>
          <a:p>
            <a:pPr lvl="0">
              <a:lnSpc>
                <a:spcPct val="90000"/>
              </a:lnSpc>
              <a:spcBef>
                <a:spcPts val="500"/>
              </a:spcBef>
            </a:pPr>
            <a:r>
              <a:rPr lang="en-GB" sz="2200"/>
              <a:t>Interviews</a:t>
            </a:r>
          </a:p>
          <a:p>
            <a:pPr lvl="0">
              <a:lnSpc>
                <a:spcPct val="90000"/>
              </a:lnSpc>
              <a:spcBef>
                <a:spcPts val="500"/>
              </a:spcBef>
            </a:pPr>
            <a:r>
              <a:rPr lang="en-GB" sz="2200"/>
              <a:t>Focus Groups</a:t>
            </a:r>
          </a:p>
          <a:p>
            <a:pPr lvl="0">
              <a:lnSpc>
                <a:spcPct val="90000"/>
              </a:lnSpc>
              <a:spcBef>
                <a:spcPts val="500"/>
              </a:spcBef>
            </a:pPr>
            <a:r>
              <a:rPr lang="en-GB" sz="2200"/>
              <a:t>Observations</a:t>
            </a:r>
          </a:p>
          <a:p>
            <a:pPr lvl="0">
              <a:lnSpc>
                <a:spcPct val="90000"/>
              </a:lnSpc>
              <a:spcBef>
                <a:spcPts val="500"/>
              </a:spcBef>
            </a:pPr>
            <a:r>
              <a:rPr lang="en-GB" sz="2200"/>
              <a:t>Self Study</a:t>
            </a:r>
          </a:p>
          <a:p>
            <a:pPr lvl="0">
              <a:lnSpc>
                <a:spcPct val="90000"/>
              </a:lnSpc>
              <a:spcBef>
                <a:spcPts val="500"/>
              </a:spcBef>
            </a:pPr>
            <a:r>
              <a:rPr lang="en-GB" sz="2200"/>
              <a:t>Ethnography</a:t>
            </a:r>
          </a:p>
          <a:p>
            <a:pPr lvl="0">
              <a:lnSpc>
                <a:spcPct val="90000"/>
              </a:lnSpc>
              <a:spcBef>
                <a:spcPts val="500"/>
              </a:spcBef>
            </a:pPr>
            <a:r>
              <a:rPr lang="en-GB" sz="2200"/>
              <a:t>Action Research</a:t>
            </a:r>
          </a:p>
          <a:p>
            <a:pPr lvl="0">
              <a:lnSpc>
                <a:spcPct val="90000"/>
              </a:lnSpc>
              <a:spcBef>
                <a:spcPts val="500"/>
              </a:spcBef>
            </a:pPr>
            <a:r>
              <a:rPr lang="en-GB" sz="2200"/>
              <a:t>Longitudinal Research</a:t>
            </a:r>
          </a:p>
          <a:p>
            <a:pPr lvl="0">
              <a:lnSpc>
                <a:spcPct val="90000"/>
              </a:lnSpc>
              <a:spcBef>
                <a:spcPts val="500"/>
              </a:spcBef>
            </a:pPr>
            <a:r>
              <a:rPr lang="en-GB" sz="2200"/>
              <a:t>Historical</a:t>
            </a:r>
          </a:p>
          <a:p>
            <a:pPr lvl="0">
              <a:lnSpc>
                <a:spcPct val="90000"/>
              </a:lnSpc>
              <a:spcBef>
                <a:spcPts val="500"/>
              </a:spcBef>
            </a:pPr>
            <a:r>
              <a:rPr lang="en-GB" sz="2200"/>
              <a:t>Case Study</a:t>
            </a:r>
          </a:p>
          <a:p>
            <a:pPr lvl="0">
              <a:lnSpc>
                <a:spcPct val="90000"/>
              </a:lnSpc>
              <a:spcBef>
                <a:spcPts val="500"/>
              </a:spcBef>
            </a:pPr>
            <a:endParaRPr lang="en-GB" sz="22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Effect">
                      <p:stCondLst>
                        <p:cond delay="indefinite"/>
                      </p:stCondLst>
                      <p:childTnLst>
                        <p:par>
                          <p:cTn id="4" fill="hold" nodeType="withEffect">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nodeType="clickEffect">
                      <p:stCondLst>
                        <p:cond delay="indefinite"/>
                      </p:stCondLst>
                      <p:childTnLst>
                        <p:par>
                          <p:cTn id="9" fill="hold" nodeType="withEffect">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ox(i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ox(i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ox(i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ox(in)">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 presetClass="entr" presetSubtype="16"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ox(in)">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4" presetClass="entr" presetSubtype="16"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ox(in)">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Unstructured Interviews</a:t>
            </a:r>
          </a:p>
        </p:txBody>
      </p:sp>
      <p:sp>
        <p:nvSpPr>
          <p:cNvPr id="3" name="Content Placeholder 2"/>
          <p:cNvSpPr txBox="1">
            <a:spLocks noGrp="1"/>
          </p:cNvSpPr>
          <p:nvPr>
            <p:ph idx="1"/>
          </p:nvPr>
        </p:nvSpPr>
        <p:spPr/>
        <p:txBody>
          <a:bodyPr/>
          <a:lstStyle/>
          <a:p>
            <a:pPr lvl="0">
              <a:lnSpc>
                <a:spcPct val="80000"/>
              </a:lnSpc>
              <a:spcBef>
                <a:spcPts val="500"/>
              </a:spcBef>
            </a:pPr>
            <a:r>
              <a:rPr lang="en-GB" sz="1900"/>
              <a:t>'depth' or 'in depth' interviews</a:t>
            </a:r>
          </a:p>
          <a:p>
            <a:pPr lvl="0">
              <a:lnSpc>
                <a:spcPct val="80000"/>
              </a:lnSpc>
              <a:spcBef>
                <a:spcPts val="500"/>
              </a:spcBef>
            </a:pPr>
            <a:r>
              <a:rPr lang="en-GB" sz="1900"/>
              <a:t>very little structure</a:t>
            </a:r>
          </a:p>
          <a:p>
            <a:pPr lvl="0">
              <a:lnSpc>
                <a:spcPct val="80000"/>
              </a:lnSpc>
              <a:spcBef>
                <a:spcPts val="500"/>
              </a:spcBef>
            </a:pPr>
            <a:r>
              <a:rPr lang="en-GB" sz="1900"/>
              <a:t>The interviewer may just go with the </a:t>
            </a:r>
          </a:p>
          <a:p>
            <a:pPr lvl="1">
              <a:lnSpc>
                <a:spcPct val="80000"/>
              </a:lnSpc>
              <a:spcBef>
                <a:spcPts val="400"/>
              </a:spcBef>
            </a:pPr>
            <a:r>
              <a:rPr lang="en-GB" sz="1700"/>
              <a:t>aim of discussing a limited number of topics, sometimes as few as just one or two</a:t>
            </a:r>
          </a:p>
          <a:p>
            <a:pPr lvl="0">
              <a:lnSpc>
                <a:spcPct val="80000"/>
              </a:lnSpc>
              <a:spcBef>
                <a:spcPts val="500"/>
              </a:spcBef>
            </a:pPr>
            <a:r>
              <a:rPr lang="en-GB" sz="1900"/>
              <a:t>The interviewer may </a:t>
            </a:r>
          </a:p>
          <a:p>
            <a:pPr lvl="1">
              <a:lnSpc>
                <a:spcPct val="80000"/>
              </a:lnSpc>
              <a:spcBef>
                <a:spcPts val="400"/>
              </a:spcBef>
            </a:pPr>
            <a:r>
              <a:rPr lang="en-GB" sz="1700"/>
              <a:t>frame the interview questions based on the interviewee and his/her previous response</a:t>
            </a:r>
          </a:p>
        </p:txBody>
      </p:sp>
      <p:sp>
        <p:nvSpPr>
          <p:cNvPr id="4" name="Content Placeholder 5"/>
          <p:cNvSpPr txBox="1">
            <a:spLocks noGrp="1"/>
          </p:cNvSpPr>
          <p:nvPr>
            <p:ph idx="2"/>
          </p:nvPr>
        </p:nvSpPr>
        <p:spPr/>
        <p:txBody>
          <a:bodyPr/>
          <a:lstStyle/>
          <a:p>
            <a:pPr lvl="0">
              <a:lnSpc>
                <a:spcPct val="80000"/>
              </a:lnSpc>
              <a:spcBef>
                <a:spcPts val="500"/>
              </a:spcBef>
            </a:pPr>
            <a:r>
              <a:rPr lang="en-GB" sz="1900"/>
              <a:t>This allows the discussion to cover areas in great detail</a:t>
            </a:r>
          </a:p>
          <a:p>
            <a:pPr lvl="0">
              <a:lnSpc>
                <a:spcPct val="80000"/>
              </a:lnSpc>
              <a:spcBef>
                <a:spcPts val="500"/>
              </a:spcBef>
            </a:pPr>
            <a:r>
              <a:rPr lang="en-GB" sz="1900"/>
              <a:t>They involve the researcher </a:t>
            </a:r>
          </a:p>
          <a:p>
            <a:pPr lvl="1">
              <a:lnSpc>
                <a:spcPct val="80000"/>
              </a:lnSpc>
              <a:spcBef>
                <a:spcPts val="400"/>
              </a:spcBef>
            </a:pPr>
            <a:r>
              <a:rPr lang="en-GB" sz="1700"/>
              <a:t>wanting to know or find out more about a specific topic </a:t>
            </a:r>
          </a:p>
          <a:p>
            <a:pPr lvl="1">
              <a:lnSpc>
                <a:spcPct val="80000"/>
              </a:lnSpc>
              <a:spcBef>
                <a:spcPts val="400"/>
              </a:spcBef>
            </a:pPr>
            <a:r>
              <a:rPr lang="en-GB" sz="1700"/>
              <a:t>without there being a structure </a:t>
            </a:r>
          </a:p>
          <a:p>
            <a:pPr lvl="1">
              <a:lnSpc>
                <a:spcPct val="80000"/>
              </a:lnSpc>
              <a:spcBef>
                <a:spcPts val="400"/>
              </a:spcBef>
            </a:pPr>
            <a:r>
              <a:rPr lang="en-GB" sz="1700"/>
              <a:t>or a preconceived plan or expectation as to how they will deal with the topic</a:t>
            </a:r>
          </a:p>
          <a:p>
            <a:pPr lvl="0">
              <a:lnSpc>
                <a:spcPct val="80000"/>
              </a:lnSpc>
              <a:spcBef>
                <a:spcPts val="500"/>
              </a:spcBef>
            </a:pPr>
            <a:endParaRPr lang="en-GB" sz="19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Semi-Structured Interviews</a:t>
            </a:r>
          </a:p>
        </p:txBody>
      </p:sp>
      <p:sp>
        <p:nvSpPr>
          <p:cNvPr id="3" name="Content Placeholder 2"/>
          <p:cNvSpPr txBox="1">
            <a:spLocks noGrp="1"/>
          </p:cNvSpPr>
          <p:nvPr>
            <p:ph idx="1"/>
          </p:nvPr>
        </p:nvSpPr>
        <p:spPr/>
        <p:txBody>
          <a:bodyPr/>
          <a:lstStyle/>
          <a:p>
            <a:pPr lvl="0">
              <a:lnSpc>
                <a:spcPct val="80000"/>
              </a:lnSpc>
              <a:spcBef>
                <a:spcPts val="400"/>
              </a:spcBef>
            </a:pPr>
            <a:r>
              <a:rPr lang="en-GB" sz="1700"/>
              <a:t>Also called focused interviews</a:t>
            </a:r>
          </a:p>
          <a:p>
            <a:pPr lvl="0">
              <a:lnSpc>
                <a:spcPct val="80000"/>
              </a:lnSpc>
              <a:spcBef>
                <a:spcPts val="400"/>
              </a:spcBef>
            </a:pPr>
            <a:r>
              <a:rPr lang="en-GB" sz="1700"/>
              <a:t>A series of open ended questions based on the topic areas the researcher wants to cover</a:t>
            </a:r>
          </a:p>
          <a:p>
            <a:pPr lvl="0">
              <a:lnSpc>
                <a:spcPct val="80000"/>
              </a:lnSpc>
              <a:spcBef>
                <a:spcPts val="400"/>
              </a:spcBef>
            </a:pPr>
            <a:r>
              <a:rPr lang="en-GB" sz="1700"/>
              <a:t>A series of broad questions to ask and may have some prompts to help the interviewee </a:t>
            </a:r>
          </a:p>
          <a:p>
            <a:pPr lvl="1">
              <a:lnSpc>
                <a:spcPct val="80000"/>
              </a:lnSpc>
              <a:spcBef>
                <a:spcPts val="400"/>
              </a:spcBef>
            </a:pPr>
            <a:r>
              <a:rPr lang="en-GB" sz="1500"/>
              <a:t>'The open ended nature of the question defines the topic under investigation </a:t>
            </a:r>
          </a:p>
          <a:p>
            <a:pPr lvl="1">
              <a:lnSpc>
                <a:spcPct val="80000"/>
              </a:lnSpc>
              <a:spcBef>
                <a:spcPts val="400"/>
              </a:spcBef>
            </a:pPr>
            <a:r>
              <a:rPr lang="en-GB" sz="1500"/>
              <a:t>but provides opportunities for both interviewer and interviewee to discuss some topics in more detail'</a:t>
            </a:r>
          </a:p>
          <a:p>
            <a:pPr lvl="0">
              <a:lnSpc>
                <a:spcPct val="80000"/>
              </a:lnSpc>
              <a:spcBef>
                <a:spcPts val="400"/>
              </a:spcBef>
            </a:pPr>
            <a:endParaRPr lang="en-GB" sz="1700"/>
          </a:p>
          <a:p>
            <a:pPr lvl="0">
              <a:lnSpc>
                <a:spcPct val="80000"/>
              </a:lnSpc>
              <a:spcBef>
                <a:spcPts val="400"/>
              </a:spcBef>
            </a:pPr>
            <a:endParaRPr lang="en-GB" sz="1700"/>
          </a:p>
        </p:txBody>
      </p:sp>
      <p:sp>
        <p:nvSpPr>
          <p:cNvPr id="4" name="Content Placeholder 3"/>
          <p:cNvSpPr txBox="1">
            <a:spLocks noGrp="1"/>
          </p:cNvSpPr>
          <p:nvPr>
            <p:ph idx="2"/>
          </p:nvPr>
        </p:nvSpPr>
        <p:spPr/>
        <p:txBody>
          <a:bodyPr/>
          <a:lstStyle/>
          <a:p>
            <a:pPr lvl="0">
              <a:lnSpc>
                <a:spcPct val="80000"/>
              </a:lnSpc>
              <a:spcBef>
                <a:spcPts val="400"/>
              </a:spcBef>
            </a:pPr>
            <a:r>
              <a:rPr lang="en-GB" sz="1500"/>
              <a:t>They allow the researcher to prompt or encourage the interviewee if they are looking for more information or find what they are saying interesting</a:t>
            </a:r>
          </a:p>
          <a:p>
            <a:pPr lvl="0">
              <a:lnSpc>
                <a:spcPct val="80000"/>
              </a:lnSpc>
              <a:spcBef>
                <a:spcPts val="400"/>
              </a:spcBef>
            </a:pPr>
            <a:endParaRPr lang="en-GB" sz="1500"/>
          </a:p>
          <a:p>
            <a:pPr lvl="0">
              <a:lnSpc>
                <a:spcPct val="80000"/>
              </a:lnSpc>
              <a:spcBef>
                <a:spcPts val="400"/>
              </a:spcBef>
            </a:pPr>
            <a:r>
              <a:rPr lang="en-GB" sz="1500"/>
              <a:t>Gives the researcher the freedom to </a:t>
            </a:r>
          </a:p>
          <a:p>
            <a:pPr lvl="1">
              <a:lnSpc>
                <a:spcPct val="80000"/>
              </a:lnSpc>
              <a:spcBef>
                <a:spcPts val="300"/>
              </a:spcBef>
            </a:pPr>
            <a:r>
              <a:rPr lang="en-GB" sz="1400"/>
              <a:t>probe the interviewee to elaborate </a:t>
            </a:r>
          </a:p>
          <a:p>
            <a:pPr lvl="1">
              <a:lnSpc>
                <a:spcPct val="80000"/>
              </a:lnSpc>
              <a:spcBef>
                <a:spcPts val="300"/>
              </a:spcBef>
            </a:pPr>
            <a:r>
              <a:rPr lang="en-GB" sz="1400"/>
              <a:t>or to follow a new line of inquiry introduced by what the interviewee is saying</a:t>
            </a:r>
          </a:p>
          <a:p>
            <a:pPr lvl="0">
              <a:lnSpc>
                <a:spcPct val="80000"/>
              </a:lnSpc>
              <a:spcBef>
                <a:spcPts val="400"/>
              </a:spcBef>
            </a:pPr>
            <a:r>
              <a:rPr lang="en-GB" sz="1500"/>
              <a:t>Work best when the interviewed has a number of areas he/she wants to be sure to be addressing</a:t>
            </a:r>
          </a:p>
          <a:p>
            <a:pPr lvl="0">
              <a:lnSpc>
                <a:spcPct val="80000"/>
              </a:lnSpc>
              <a:spcBef>
                <a:spcPts val="400"/>
              </a:spcBef>
            </a:pPr>
            <a:endParaRPr lang="en-GB" sz="15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Structured Interviews</a:t>
            </a:r>
          </a:p>
        </p:txBody>
      </p:sp>
      <p:sp>
        <p:nvSpPr>
          <p:cNvPr id="3" name="Content Placeholder 2"/>
          <p:cNvSpPr txBox="1">
            <a:spLocks noGrp="1"/>
          </p:cNvSpPr>
          <p:nvPr>
            <p:ph idx="1"/>
          </p:nvPr>
        </p:nvSpPr>
        <p:spPr/>
        <p:txBody>
          <a:bodyPr/>
          <a:lstStyle/>
          <a:p>
            <a:pPr lvl="0">
              <a:lnSpc>
                <a:spcPct val="80000"/>
              </a:lnSpc>
              <a:spcBef>
                <a:spcPts val="500"/>
              </a:spcBef>
            </a:pPr>
            <a:r>
              <a:rPr lang="en-GB" sz="1900"/>
              <a:t>The interviewed asks each respondent the same questions in the same way</a:t>
            </a:r>
          </a:p>
          <a:p>
            <a:pPr lvl="0">
              <a:lnSpc>
                <a:spcPct val="80000"/>
              </a:lnSpc>
              <a:spcBef>
                <a:spcPts val="500"/>
              </a:spcBef>
            </a:pPr>
            <a:r>
              <a:rPr lang="en-GB" sz="1900"/>
              <a:t>A tightly structured schedule is used</a:t>
            </a:r>
          </a:p>
          <a:p>
            <a:pPr lvl="0">
              <a:lnSpc>
                <a:spcPct val="80000"/>
              </a:lnSpc>
              <a:spcBef>
                <a:spcPts val="500"/>
              </a:spcBef>
            </a:pPr>
            <a:r>
              <a:rPr lang="en-GB" sz="1900"/>
              <a:t>The questions may be phrased in order that a limited range of responses may be given – </a:t>
            </a:r>
          </a:p>
          <a:p>
            <a:pPr lvl="1">
              <a:lnSpc>
                <a:spcPct val="80000"/>
              </a:lnSpc>
              <a:spcBef>
                <a:spcPts val="400"/>
              </a:spcBef>
            </a:pPr>
            <a:r>
              <a:rPr lang="en-GB" sz="1700"/>
              <a:t>i.e. 'Do you rate our services as very good, good or poor'</a:t>
            </a:r>
          </a:p>
        </p:txBody>
      </p:sp>
      <p:sp>
        <p:nvSpPr>
          <p:cNvPr id="4" name="Content Placeholder 5"/>
          <p:cNvSpPr txBox="1">
            <a:spLocks noGrp="1"/>
          </p:cNvSpPr>
          <p:nvPr>
            <p:ph idx="2"/>
          </p:nvPr>
        </p:nvSpPr>
        <p:spPr/>
        <p:txBody>
          <a:bodyPr/>
          <a:lstStyle/>
          <a:p>
            <a:pPr lvl="0">
              <a:lnSpc>
                <a:spcPct val="80000"/>
              </a:lnSpc>
              <a:spcBef>
                <a:spcPts val="500"/>
              </a:spcBef>
            </a:pPr>
            <a:r>
              <a:rPr lang="en-GB" sz="2000"/>
              <a:t>A researcher needs to consider </a:t>
            </a:r>
          </a:p>
          <a:p>
            <a:pPr lvl="1">
              <a:lnSpc>
                <a:spcPct val="80000"/>
              </a:lnSpc>
            </a:pPr>
            <a:r>
              <a:rPr lang="en-GB" sz="1900"/>
              <a:t>whether a questionnaire or structured interview is more appropriate</a:t>
            </a:r>
          </a:p>
          <a:p>
            <a:pPr lvl="0">
              <a:lnSpc>
                <a:spcPct val="80000"/>
              </a:lnSpc>
              <a:spcBef>
                <a:spcPts val="500"/>
              </a:spcBef>
            </a:pPr>
            <a:r>
              <a:rPr lang="en-GB" sz="2000"/>
              <a:t>‘If the interview schedule is too tightly structured this may not enable the phenomena under investigation to be explored in terms of either breadth or depth’</a:t>
            </a:r>
          </a:p>
          <a:p>
            <a:pPr lvl="0">
              <a:lnSpc>
                <a:spcPct val="80000"/>
              </a:lnSpc>
              <a:spcBef>
                <a:spcPts val="500"/>
              </a:spcBef>
            </a:pPr>
            <a:endParaRPr lang="en-GB" sz="20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4"/>
          <p:cNvSpPr txBox="1">
            <a:spLocks noGrp="1"/>
          </p:cNvSpPr>
          <p:nvPr>
            <p:ph type="title"/>
          </p:nvPr>
        </p:nvSpPr>
        <p:spPr/>
        <p:txBody>
          <a:bodyPr/>
          <a:lstStyle/>
          <a:p>
            <a:pPr lvl="0"/>
            <a:r>
              <a:rPr lang="en-GB"/>
              <a:t>Qualitative Interviews</a:t>
            </a:r>
          </a:p>
        </p:txBody>
      </p:sp>
      <p:sp>
        <p:nvSpPr>
          <p:cNvPr id="3" name="Content Placeholder 5"/>
          <p:cNvSpPr txBox="1">
            <a:spLocks noGrp="1"/>
          </p:cNvSpPr>
          <p:nvPr>
            <p:ph idx="1"/>
          </p:nvPr>
        </p:nvSpPr>
        <p:spPr/>
        <p:txBody>
          <a:bodyPr/>
          <a:lstStyle/>
          <a:p>
            <a:pPr lvl="0">
              <a:lnSpc>
                <a:spcPct val="80000"/>
              </a:lnSpc>
              <a:spcBef>
                <a:spcPts val="500"/>
              </a:spcBef>
            </a:pPr>
            <a:r>
              <a:rPr lang="en-GB" sz="2200"/>
              <a:t>Should be fairly informal </a:t>
            </a:r>
          </a:p>
          <a:p>
            <a:pPr lvl="1">
              <a:lnSpc>
                <a:spcPct val="80000"/>
              </a:lnSpc>
            </a:pPr>
            <a:r>
              <a:rPr lang="en-GB" sz="2000"/>
              <a:t>participants feel they are taking part in a conversation or discussion </a:t>
            </a:r>
          </a:p>
          <a:p>
            <a:pPr lvl="1">
              <a:lnSpc>
                <a:spcPct val="80000"/>
              </a:lnSpc>
            </a:pPr>
            <a:r>
              <a:rPr lang="en-GB" sz="2000"/>
              <a:t>rather than in a formal question and answer situation</a:t>
            </a:r>
          </a:p>
          <a:p>
            <a:pPr lvl="0">
              <a:lnSpc>
                <a:spcPct val="80000"/>
              </a:lnSpc>
              <a:spcBef>
                <a:spcPts val="500"/>
              </a:spcBef>
            </a:pPr>
            <a:r>
              <a:rPr lang="en-GB" sz="2200"/>
              <a:t>Careful consideration and planning is needed</a:t>
            </a:r>
          </a:p>
          <a:p>
            <a:pPr lvl="1">
              <a:lnSpc>
                <a:spcPct val="80000"/>
              </a:lnSpc>
            </a:pPr>
            <a:r>
              <a:rPr lang="en-GB" sz="2000"/>
              <a:t>Good quality qualitative research involves:</a:t>
            </a:r>
          </a:p>
          <a:p>
            <a:pPr lvl="2">
              <a:lnSpc>
                <a:spcPct val="80000"/>
              </a:lnSpc>
            </a:pPr>
            <a:r>
              <a:rPr lang="en-GB" sz="1900"/>
              <a:t>Thought</a:t>
            </a:r>
          </a:p>
          <a:p>
            <a:pPr lvl="2">
              <a:lnSpc>
                <a:spcPct val="80000"/>
              </a:lnSpc>
            </a:pPr>
            <a:r>
              <a:rPr lang="en-GB" sz="1900"/>
              <a:t>Preparation</a:t>
            </a:r>
          </a:p>
          <a:p>
            <a:pPr lvl="2">
              <a:lnSpc>
                <a:spcPct val="80000"/>
              </a:lnSpc>
            </a:pPr>
            <a:r>
              <a:rPr lang="en-GB" sz="1900"/>
              <a:t>The development of the interview schedule</a:t>
            </a:r>
          </a:p>
          <a:p>
            <a:pPr lvl="2">
              <a:lnSpc>
                <a:spcPct val="80000"/>
              </a:lnSpc>
            </a:pPr>
            <a:r>
              <a:rPr lang="en-GB" sz="1900"/>
              <a:t>Conducting and analysing the interview data with care and consideration</a:t>
            </a:r>
          </a:p>
          <a:p>
            <a:pPr lvl="0">
              <a:lnSpc>
                <a:spcPct val="80000"/>
              </a:lnSpc>
              <a:spcBef>
                <a:spcPts val="500"/>
              </a:spcBef>
            </a:pPr>
            <a:endParaRPr lang="en-GB" sz="22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Focus Groups</a:t>
            </a:r>
          </a:p>
        </p:txBody>
      </p:sp>
      <p:sp>
        <p:nvSpPr>
          <p:cNvPr id="3" name="Content Placeholder 2"/>
          <p:cNvSpPr txBox="1">
            <a:spLocks noGrp="1"/>
          </p:cNvSpPr>
          <p:nvPr>
            <p:ph idx="1"/>
          </p:nvPr>
        </p:nvSpPr>
        <p:spPr/>
        <p:txBody>
          <a:bodyPr/>
          <a:lstStyle/>
          <a:p>
            <a:pPr lvl="0">
              <a:lnSpc>
                <a:spcPct val="90000"/>
              </a:lnSpc>
            </a:pPr>
            <a:r>
              <a:rPr lang="en-GB"/>
              <a:t>The use of focus groups is sometimes used when it is better to obtain information from a group rather than individuals</a:t>
            </a:r>
          </a:p>
          <a:p>
            <a:pPr lvl="0">
              <a:lnSpc>
                <a:spcPct val="90000"/>
              </a:lnSpc>
            </a:pPr>
            <a:r>
              <a:rPr lang="en-GB"/>
              <a:t>Group interviews can be used when:</a:t>
            </a:r>
          </a:p>
          <a:p>
            <a:pPr lvl="1">
              <a:lnSpc>
                <a:spcPct val="90000"/>
              </a:lnSpc>
            </a:pPr>
            <a:r>
              <a:rPr lang="en-GB"/>
              <a:t>Limited resources (time, manpower, finances)</a:t>
            </a:r>
          </a:p>
          <a:p>
            <a:pPr lvl="1">
              <a:lnSpc>
                <a:spcPct val="90000"/>
              </a:lnSpc>
            </a:pPr>
            <a:r>
              <a:rPr lang="en-GB"/>
              <a:t>The phenomena being researched requires a collective discussion in order to understand the circumstances, behaviour or opinions</a:t>
            </a:r>
          </a:p>
          <a:p>
            <a:pPr lvl="1">
              <a:lnSpc>
                <a:spcPct val="90000"/>
              </a:lnSpc>
            </a:pPr>
            <a:r>
              <a:rPr lang="en-GB"/>
              <a:t>Greater insights may be developed of the group dynamic - or cause and consequence</a:t>
            </a:r>
          </a:p>
          <a:p>
            <a:pPr lvl="0">
              <a:lnSpc>
                <a:spcPct val="90000"/>
              </a:lnSpc>
            </a:pPr>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a:t>Characteristics of </a:t>
            </a:r>
            <a:br>
              <a:rPr lang="en-GB" sz="4000"/>
            </a:br>
            <a:r>
              <a:rPr lang="en-GB" sz="4000"/>
              <a:t>a Focus Group:</a:t>
            </a:r>
          </a:p>
        </p:txBody>
      </p:sp>
      <p:sp>
        <p:nvSpPr>
          <p:cNvPr id="3" name="Content Placeholder 2"/>
          <p:cNvSpPr txBox="1">
            <a:spLocks noGrp="1"/>
          </p:cNvSpPr>
          <p:nvPr>
            <p:ph idx="1"/>
          </p:nvPr>
        </p:nvSpPr>
        <p:spPr/>
        <p:txBody>
          <a:bodyPr/>
          <a:lstStyle/>
          <a:p>
            <a:pPr lvl="0">
              <a:lnSpc>
                <a:spcPct val="80000"/>
              </a:lnSpc>
              <a:spcBef>
                <a:spcPts val="500"/>
              </a:spcBef>
            </a:pPr>
            <a:r>
              <a:rPr lang="en-GB" sz="1900"/>
              <a:t>Recommended size of the sample group is 6 - 10 people</a:t>
            </a:r>
          </a:p>
          <a:p>
            <a:pPr lvl="1">
              <a:lnSpc>
                <a:spcPct val="80000"/>
              </a:lnSpc>
              <a:spcBef>
                <a:spcPts val="400"/>
              </a:spcBef>
            </a:pPr>
            <a:r>
              <a:rPr lang="en-GB" sz="1700"/>
              <a:t>smaller groups may limit the potential on the amount of information collected</a:t>
            </a:r>
          </a:p>
          <a:p>
            <a:pPr lvl="1">
              <a:lnSpc>
                <a:spcPct val="80000"/>
              </a:lnSpc>
              <a:spcBef>
                <a:spcPts val="400"/>
              </a:spcBef>
            </a:pPr>
            <a:r>
              <a:rPr lang="en-GB" sz="1700"/>
              <a:t>more may make it difficult for all participants to participate and interact and for the interviewer to be able to make sense of the information given</a:t>
            </a:r>
          </a:p>
          <a:p>
            <a:pPr lvl="0">
              <a:lnSpc>
                <a:spcPct val="80000"/>
              </a:lnSpc>
              <a:spcBef>
                <a:spcPts val="500"/>
              </a:spcBef>
            </a:pPr>
            <a:endParaRPr lang="en-GB" sz="1900"/>
          </a:p>
        </p:txBody>
      </p:sp>
      <p:sp>
        <p:nvSpPr>
          <p:cNvPr id="4" name="Content Placeholder 3"/>
          <p:cNvSpPr txBox="1">
            <a:spLocks noGrp="1"/>
          </p:cNvSpPr>
          <p:nvPr>
            <p:ph idx="2"/>
          </p:nvPr>
        </p:nvSpPr>
        <p:spPr/>
        <p:txBody>
          <a:bodyPr/>
          <a:lstStyle/>
          <a:p>
            <a:pPr lvl="0">
              <a:lnSpc>
                <a:spcPct val="80000"/>
              </a:lnSpc>
              <a:spcBef>
                <a:spcPts val="500"/>
              </a:spcBef>
            </a:pPr>
            <a:r>
              <a:rPr lang="en-GB" sz="1900"/>
              <a:t>Several focus groups should be used in order to get a more objective and macro view of the investigation.</a:t>
            </a:r>
          </a:p>
          <a:p>
            <a:pPr lvl="1">
              <a:lnSpc>
                <a:spcPct val="80000"/>
              </a:lnSpc>
              <a:spcBef>
                <a:spcPts val="400"/>
              </a:spcBef>
            </a:pPr>
            <a:r>
              <a:rPr lang="en-GB" sz="1700"/>
              <a:t>Focussing on one group may give you idiosyncratic results</a:t>
            </a:r>
          </a:p>
          <a:p>
            <a:pPr lvl="1">
              <a:lnSpc>
                <a:spcPct val="80000"/>
              </a:lnSpc>
              <a:spcBef>
                <a:spcPts val="400"/>
              </a:spcBef>
            </a:pPr>
            <a:r>
              <a:rPr lang="en-GB" sz="1700"/>
              <a:t>Several groups will add to the breadth and depth of information</a:t>
            </a:r>
          </a:p>
          <a:p>
            <a:pPr lvl="1">
              <a:lnSpc>
                <a:spcPct val="80000"/>
              </a:lnSpc>
              <a:spcBef>
                <a:spcPts val="400"/>
              </a:spcBef>
            </a:pPr>
            <a:r>
              <a:rPr lang="en-GB" sz="1700"/>
              <a:t>Minimum of three focus groups is recommended for best practice approaches</a:t>
            </a:r>
          </a:p>
          <a:p>
            <a:pPr lvl="0">
              <a:lnSpc>
                <a:spcPct val="80000"/>
              </a:lnSpc>
              <a:spcBef>
                <a:spcPts val="500"/>
              </a:spcBef>
            </a:pPr>
            <a:endParaRPr lang="en-GB" sz="19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4"/>
          <p:cNvSpPr txBox="1">
            <a:spLocks noGrp="1"/>
          </p:cNvSpPr>
          <p:nvPr>
            <p:ph type="title"/>
          </p:nvPr>
        </p:nvSpPr>
        <p:spPr/>
        <p:txBody>
          <a:bodyPr/>
          <a:lstStyle/>
          <a:p>
            <a:pPr lvl="0"/>
            <a:r>
              <a:rPr lang="en-GB"/>
              <a:t>Focus Groups</a:t>
            </a:r>
          </a:p>
        </p:txBody>
      </p:sp>
      <p:sp>
        <p:nvSpPr>
          <p:cNvPr id="3" name="Content Placeholder 5"/>
          <p:cNvSpPr txBox="1">
            <a:spLocks noGrp="1"/>
          </p:cNvSpPr>
          <p:nvPr>
            <p:ph idx="1"/>
          </p:nvPr>
        </p:nvSpPr>
        <p:spPr/>
        <p:txBody>
          <a:bodyPr/>
          <a:lstStyle/>
          <a:p>
            <a:pPr lvl="0">
              <a:lnSpc>
                <a:spcPct val="80000"/>
              </a:lnSpc>
              <a:spcBef>
                <a:spcPts val="500"/>
              </a:spcBef>
            </a:pPr>
            <a:r>
              <a:rPr lang="en-GB" sz="2200"/>
              <a:t>Members of the focus group should have </a:t>
            </a:r>
          </a:p>
          <a:p>
            <a:pPr lvl="1">
              <a:lnSpc>
                <a:spcPct val="80000"/>
              </a:lnSpc>
            </a:pPr>
            <a:r>
              <a:rPr lang="en-GB" sz="2000"/>
              <a:t>something in common which is important to the investigation</a:t>
            </a:r>
          </a:p>
          <a:p>
            <a:pPr lvl="0">
              <a:lnSpc>
                <a:spcPct val="80000"/>
              </a:lnSpc>
              <a:spcBef>
                <a:spcPts val="500"/>
              </a:spcBef>
            </a:pPr>
            <a:r>
              <a:rPr lang="en-GB" sz="2200"/>
              <a:t>Groups can either be put together or existing groups</a:t>
            </a:r>
          </a:p>
          <a:p>
            <a:pPr lvl="1">
              <a:lnSpc>
                <a:spcPct val="80000"/>
              </a:lnSpc>
            </a:pPr>
            <a:r>
              <a:rPr lang="en-GB" sz="2000"/>
              <a:t>it is always useful to be mindful of the group dynamics of both situations </a:t>
            </a:r>
          </a:p>
          <a:p>
            <a:pPr lvl="0">
              <a:lnSpc>
                <a:spcPct val="80000"/>
              </a:lnSpc>
              <a:spcBef>
                <a:spcPts val="500"/>
              </a:spcBef>
            </a:pPr>
            <a:r>
              <a:rPr lang="en-GB" sz="2200"/>
              <a:t>The aim of the focus group is to </a:t>
            </a:r>
          </a:p>
          <a:p>
            <a:pPr lvl="1">
              <a:lnSpc>
                <a:spcPct val="80000"/>
              </a:lnSpc>
            </a:pPr>
            <a:r>
              <a:rPr lang="en-GB" sz="2000"/>
              <a:t>make use of participants’</a:t>
            </a:r>
          </a:p>
          <a:p>
            <a:pPr lvl="2">
              <a:lnSpc>
                <a:spcPct val="80000"/>
              </a:lnSpc>
            </a:pPr>
            <a:r>
              <a:rPr lang="en-GB" sz="1900"/>
              <a:t>Feelings</a:t>
            </a:r>
          </a:p>
          <a:p>
            <a:pPr lvl="2">
              <a:lnSpc>
                <a:spcPct val="80000"/>
              </a:lnSpc>
            </a:pPr>
            <a:r>
              <a:rPr lang="en-GB" sz="1900"/>
              <a:t>Perceptions </a:t>
            </a:r>
          </a:p>
          <a:p>
            <a:pPr lvl="2">
              <a:lnSpc>
                <a:spcPct val="80000"/>
              </a:lnSpc>
            </a:pPr>
            <a:r>
              <a:rPr lang="en-GB" sz="1900"/>
              <a:t>Opinions</a:t>
            </a:r>
          </a:p>
          <a:p>
            <a:pPr lvl="0">
              <a:lnSpc>
                <a:spcPct val="80000"/>
              </a:lnSpc>
              <a:spcBef>
                <a:spcPts val="500"/>
              </a:spcBef>
            </a:pPr>
            <a:endParaRPr lang="en-GB" sz="22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Focus Groups Require . . .</a:t>
            </a:r>
          </a:p>
        </p:txBody>
      </p:sp>
      <p:sp>
        <p:nvSpPr>
          <p:cNvPr id="3" name="Content Placeholder 2"/>
          <p:cNvSpPr txBox="1">
            <a:spLocks noGrp="1"/>
          </p:cNvSpPr>
          <p:nvPr>
            <p:ph idx="1"/>
          </p:nvPr>
        </p:nvSpPr>
        <p:spPr/>
        <p:txBody>
          <a:bodyPr/>
          <a:lstStyle/>
          <a:p>
            <a:pPr lvl="0"/>
            <a:r>
              <a:rPr lang="en-GB"/>
              <a:t>This method requires the researcher to use a range of skills:</a:t>
            </a:r>
          </a:p>
          <a:p>
            <a:pPr lvl="1"/>
            <a:r>
              <a:rPr lang="en-GB"/>
              <a:t>group skills</a:t>
            </a:r>
          </a:p>
          <a:p>
            <a:pPr lvl="1"/>
            <a:r>
              <a:rPr lang="en-GB"/>
              <a:t>facilitating</a:t>
            </a:r>
          </a:p>
          <a:p>
            <a:pPr lvl="1"/>
            <a:r>
              <a:rPr lang="en-GB"/>
              <a:t>moderating</a:t>
            </a:r>
          </a:p>
          <a:p>
            <a:pPr lvl="1"/>
            <a:r>
              <a:rPr lang="en-GB"/>
              <a:t>listening/observing</a:t>
            </a:r>
          </a:p>
          <a:p>
            <a:pPr lvl="1"/>
            <a:r>
              <a:rPr lang="en-GB"/>
              <a:t>analysis</a:t>
            </a:r>
          </a:p>
          <a:p>
            <a:pPr lvl="0"/>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Observations</a:t>
            </a:r>
          </a:p>
        </p:txBody>
      </p:sp>
      <p:sp>
        <p:nvSpPr>
          <p:cNvPr id="3" name="Content Placeholder 2"/>
          <p:cNvSpPr txBox="1">
            <a:spLocks noGrp="1"/>
          </p:cNvSpPr>
          <p:nvPr>
            <p:ph idx="1"/>
          </p:nvPr>
        </p:nvSpPr>
        <p:spPr/>
        <p:txBody>
          <a:bodyPr/>
          <a:lstStyle/>
          <a:p>
            <a:pPr lvl="0"/>
            <a:r>
              <a:rPr lang="en-GB"/>
              <a:t>Take place in natural settings </a:t>
            </a:r>
          </a:p>
          <a:p>
            <a:pPr lvl="0"/>
            <a:r>
              <a:rPr lang="en-GB"/>
              <a:t>Involve the researcher taking lengthy and descriptive notes of what is happening</a:t>
            </a:r>
          </a:p>
          <a:p>
            <a:pPr lvl="0"/>
            <a:r>
              <a:rPr lang="en-GB"/>
              <a:t>It is argued that there are </a:t>
            </a:r>
          </a:p>
          <a:p>
            <a:pPr lvl="1"/>
            <a:r>
              <a:rPr lang="en-GB"/>
              <a:t>limits to the situations that can be observed in their 'natural' settings </a:t>
            </a:r>
          </a:p>
          <a:p>
            <a:pPr lvl="1"/>
            <a:r>
              <a:rPr lang="en-GB"/>
              <a:t>that the presence of the research may lead to problems with validity</a:t>
            </a:r>
          </a:p>
          <a:p>
            <a:pPr lvl="0"/>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a:t>Observations:</a:t>
            </a:r>
            <a:br>
              <a:rPr lang="en-GB" sz="4000"/>
            </a:br>
            <a:r>
              <a:rPr lang="en-GB" sz="4000"/>
              <a:t>Strengths &amp; Weaknesses</a:t>
            </a:r>
          </a:p>
        </p:txBody>
      </p:sp>
      <p:sp>
        <p:nvSpPr>
          <p:cNvPr id="3" name="Content Placeholder 2"/>
          <p:cNvSpPr txBox="1">
            <a:spLocks noGrp="1"/>
          </p:cNvSpPr>
          <p:nvPr>
            <p:ph idx="1"/>
          </p:nvPr>
        </p:nvSpPr>
        <p:spPr>
          <a:xfrm>
            <a:off x="827586" y="2121408"/>
            <a:ext cx="3671261" cy="3602736"/>
          </a:xfrm>
        </p:spPr>
        <p:txBody>
          <a:bodyPr/>
          <a:lstStyle/>
          <a:p>
            <a:pPr lvl="0">
              <a:spcBef>
                <a:spcPts val="400"/>
              </a:spcBef>
            </a:pPr>
            <a:r>
              <a:rPr lang="en-GB" sz="1800" b="1"/>
              <a:t>Limitations with observation include:</a:t>
            </a:r>
          </a:p>
          <a:p>
            <a:pPr lvl="1">
              <a:spcBef>
                <a:spcPts val="400"/>
              </a:spcBef>
            </a:pPr>
            <a:r>
              <a:rPr lang="en-GB" sz="1600"/>
              <a:t>Change in people's behaviour when they know they are being observed</a:t>
            </a:r>
          </a:p>
          <a:p>
            <a:pPr lvl="1">
              <a:spcBef>
                <a:spcPts val="400"/>
              </a:spcBef>
            </a:pPr>
            <a:r>
              <a:rPr lang="en-GB" sz="1600"/>
              <a:t>A 'snap shot' view of a whole situation</a:t>
            </a:r>
          </a:p>
          <a:p>
            <a:pPr lvl="1">
              <a:spcBef>
                <a:spcPts val="400"/>
              </a:spcBef>
            </a:pPr>
            <a:r>
              <a:rPr lang="en-GB" sz="1600"/>
              <a:t>Think Big Brother...</a:t>
            </a:r>
          </a:p>
          <a:p>
            <a:pPr lvl="1">
              <a:spcBef>
                <a:spcPts val="400"/>
              </a:spcBef>
            </a:pPr>
            <a:r>
              <a:rPr lang="en-GB" sz="1600"/>
              <a:t>The researcher may miss something while they are watching and taking notes</a:t>
            </a:r>
          </a:p>
          <a:p>
            <a:pPr lvl="1">
              <a:spcBef>
                <a:spcPts val="400"/>
              </a:spcBef>
            </a:pPr>
            <a:r>
              <a:rPr lang="en-GB" sz="1600"/>
              <a:t>The researcher may make judgements of make value statements or misunderstand what has been observed </a:t>
            </a:r>
          </a:p>
        </p:txBody>
      </p:sp>
      <p:sp>
        <p:nvSpPr>
          <p:cNvPr id="4" name="Content Placeholder 3"/>
          <p:cNvSpPr txBox="1">
            <a:spLocks noGrp="1"/>
          </p:cNvSpPr>
          <p:nvPr>
            <p:ph idx="2"/>
          </p:nvPr>
        </p:nvSpPr>
        <p:spPr/>
        <p:txBody>
          <a:bodyPr/>
          <a:lstStyle/>
          <a:p>
            <a:pPr lvl="0">
              <a:spcBef>
                <a:spcPts val="500"/>
              </a:spcBef>
            </a:pPr>
            <a:r>
              <a:rPr lang="en-GB" sz="2000" b="1"/>
              <a:t>Strengths of observation</a:t>
            </a:r>
          </a:p>
          <a:p>
            <a:pPr lvl="1">
              <a:spcBef>
                <a:spcPts val="400"/>
              </a:spcBef>
            </a:pPr>
            <a:r>
              <a:rPr lang="en-GB" sz="1800"/>
              <a:t>Can offer a flavour for what is happening</a:t>
            </a:r>
          </a:p>
          <a:p>
            <a:pPr lvl="1">
              <a:spcBef>
                <a:spcPts val="400"/>
              </a:spcBef>
            </a:pPr>
            <a:r>
              <a:rPr lang="en-GB" sz="1800"/>
              <a:t>Can give an insight into the bigger picture</a:t>
            </a:r>
          </a:p>
          <a:p>
            <a:pPr lvl="1">
              <a:spcBef>
                <a:spcPts val="400"/>
              </a:spcBef>
            </a:pPr>
            <a:r>
              <a:rPr lang="en-GB" sz="1800"/>
              <a:t>Can demonstrate sub-groups</a:t>
            </a:r>
          </a:p>
          <a:p>
            <a:pPr lvl="1">
              <a:spcBef>
                <a:spcPts val="400"/>
              </a:spcBef>
            </a:pPr>
            <a:r>
              <a:rPr lang="en-GB" sz="1800"/>
              <a:t>Can be used to assist in the design of the rest of the research </a:t>
            </a:r>
          </a:p>
          <a:p>
            <a:pPr lvl="0">
              <a:spcBef>
                <a:spcPts val="500"/>
              </a:spcBef>
            </a:pPr>
            <a:endParaRPr lang="en-GB" sz="2000"/>
          </a:p>
          <a:p>
            <a:pPr lvl="0">
              <a:spcBef>
                <a:spcPts val="500"/>
              </a:spcBef>
            </a:pPr>
            <a:endParaRPr lang="en-GB" sz="20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Participant Observer</a:t>
            </a:r>
          </a:p>
        </p:txBody>
      </p:sp>
      <p:sp>
        <p:nvSpPr>
          <p:cNvPr id="3" name="Content Placeholder 2"/>
          <p:cNvSpPr txBox="1">
            <a:spLocks noGrp="1"/>
          </p:cNvSpPr>
          <p:nvPr>
            <p:ph idx="1"/>
          </p:nvPr>
        </p:nvSpPr>
        <p:spPr/>
        <p:txBody>
          <a:bodyPr/>
          <a:lstStyle/>
          <a:p>
            <a:pPr lvl="0">
              <a:lnSpc>
                <a:spcPct val="80000"/>
              </a:lnSpc>
              <a:spcBef>
                <a:spcPts val="400"/>
              </a:spcBef>
            </a:pPr>
            <a:r>
              <a:rPr lang="en-GB" sz="1700"/>
              <a:t>Where they are </a:t>
            </a:r>
          </a:p>
          <a:p>
            <a:pPr lvl="1">
              <a:lnSpc>
                <a:spcPct val="80000"/>
              </a:lnSpc>
              <a:spcBef>
                <a:spcPts val="400"/>
              </a:spcBef>
            </a:pPr>
            <a:r>
              <a:rPr lang="en-GB" sz="1500"/>
              <a:t>taking part in the situation </a:t>
            </a:r>
          </a:p>
          <a:p>
            <a:pPr lvl="1">
              <a:lnSpc>
                <a:spcPct val="80000"/>
              </a:lnSpc>
              <a:spcBef>
                <a:spcPts val="400"/>
              </a:spcBef>
            </a:pPr>
            <a:r>
              <a:rPr lang="en-GB" sz="1500"/>
              <a:t>in order to be accepted </a:t>
            </a:r>
          </a:p>
          <a:p>
            <a:pPr lvl="1">
              <a:lnSpc>
                <a:spcPct val="80000"/>
              </a:lnSpc>
              <a:spcBef>
                <a:spcPts val="400"/>
              </a:spcBef>
            </a:pPr>
            <a:r>
              <a:rPr lang="en-GB" sz="1500"/>
              <a:t>and further understand the workings of the social phenomenon</a:t>
            </a:r>
          </a:p>
          <a:p>
            <a:pPr lvl="0">
              <a:lnSpc>
                <a:spcPct val="80000"/>
              </a:lnSpc>
              <a:spcBef>
                <a:spcPts val="400"/>
              </a:spcBef>
            </a:pPr>
            <a:r>
              <a:rPr lang="en-GB" sz="1700"/>
              <a:t>Observation can sometimes obtain more reliable information about certain things</a:t>
            </a:r>
          </a:p>
          <a:p>
            <a:pPr lvl="1">
              <a:lnSpc>
                <a:spcPct val="80000"/>
              </a:lnSpc>
              <a:spcBef>
                <a:spcPts val="400"/>
              </a:spcBef>
            </a:pPr>
            <a:r>
              <a:rPr lang="en-GB" sz="1500"/>
              <a:t>E.g. how people actually behave </a:t>
            </a:r>
          </a:p>
          <a:p>
            <a:pPr lvl="2">
              <a:lnSpc>
                <a:spcPct val="80000"/>
              </a:lnSpc>
              <a:spcBef>
                <a:spcPts val="300"/>
              </a:spcBef>
            </a:pPr>
            <a:r>
              <a:rPr lang="en-GB" sz="1400"/>
              <a:t>although it may not find out the reasons for why they behave in a particular way</a:t>
            </a:r>
          </a:p>
          <a:p>
            <a:pPr lvl="0">
              <a:lnSpc>
                <a:spcPct val="80000"/>
              </a:lnSpc>
              <a:spcBef>
                <a:spcPts val="400"/>
              </a:spcBef>
            </a:pPr>
            <a:r>
              <a:rPr lang="en-GB" sz="1700"/>
              <a:t>Observation can also serve as </a:t>
            </a:r>
          </a:p>
          <a:p>
            <a:pPr lvl="1">
              <a:lnSpc>
                <a:spcPct val="80000"/>
              </a:lnSpc>
              <a:spcBef>
                <a:spcPts val="400"/>
              </a:spcBef>
            </a:pPr>
            <a:r>
              <a:rPr lang="en-GB" sz="1500"/>
              <a:t>a technique for verifying of nullifying information provided in face to face encounters. </a:t>
            </a:r>
          </a:p>
          <a:p>
            <a:pPr lvl="0">
              <a:lnSpc>
                <a:spcPct val="80000"/>
              </a:lnSpc>
              <a:spcBef>
                <a:spcPts val="400"/>
              </a:spcBef>
            </a:pPr>
            <a:r>
              <a:rPr lang="en-GB" sz="1700"/>
              <a:t>People or environment can be observed</a:t>
            </a:r>
          </a:p>
          <a:p>
            <a:pPr lvl="1">
              <a:lnSpc>
                <a:spcPct val="80000"/>
              </a:lnSpc>
              <a:spcBef>
                <a:spcPts val="400"/>
              </a:spcBef>
            </a:pPr>
            <a:r>
              <a:rPr lang="en-GB" sz="1500"/>
              <a:t>Environments:  it can provide valuable background information that may inform other aspects of the research</a:t>
            </a:r>
          </a:p>
          <a:p>
            <a:pPr lvl="0">
              <a:lnSpc>
                <a:spcPct val="80000"/>
              </a:lnSpc>
              <a:spcBef>
                <a:spcPts val="400"/>
              </a:spcBef>
            </a:pPr>
            <a:endParaRPr lang="en-GB" sz="17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1" algn="ctr" rtl="0"/>
            <a:r>
              <a:rPr lang="en-GB" sz="4400" kern="1200">
                <a:solidFill>
                  <a:srgbClr val="000000"/>
                </a:solidFill>
                <a:latin typeface="Constantia"/>
              </a:rPr>
              <a:t>Observation:</a:t>
            </a:r>
            <a:br>
              <a:rPr lang="en-GB" sz="4400" kern="1200">
                <a:solidFill>
                  <a:srgbClr val="000000"/>
                </a:solidFill>
                <a:latin typeface="Constantia"/>
              </a:rPr>
            </a:br>
            <a:r>
              <a:rPr lang="en-GB" sz="4400" kern="1200">
                <a:solidFill>
                  <a:srgbClr val="000000"/>
                </a:solidFill>
                <a:latin typeface="Constantia"/>
              </a:rPr>
              <a:t>Data Collection</a:t>
            </a:r>
          </a:p>
        </p:txBody>
      </p:sp>
      <p:sp>
        <p:nvSpPr>
          <p:cNvPr id="3" name="Content Placeholder 2"/>
          <p:cNvSpPr txBox="1">
            <a:spLocks noGrp="1"/>
          </p:cNvSpPr>
          <p:nvPr>
            <p:ph idx="1"/>
          </p:nvPr>
        </p:nvSpPr>
        <p:spPr/>
        <p:txBody>
          <a:bodyPr/>
          <a:lstStyle/>
          <a:p>
            <a:pPr lvl="0">
              <a:lnSpc>
                <a:spcPct val="90000"/>
              </a:lnSpc>
            </a:pPr>
            <a:r>
              <a:rPr lang="en-GB" b="1"/>
              <a:t>Written Descriptions</a:t>
            </a:r>
          </a:p>
          <a:p>
            <a:pPr lvl="1">
              <a:lnSpc>
                <a:spcPct val="90000"/>
              </a:lnSpc>
            </a:pPr>
            <a:r>
              <a:rPr lang="en-GB"/>
              <a:t>The researcher makes written descriptions of the people, situations or environment</a:t>
            </a:r>
          </a:p>
          <a:p>
            <a:pPr lvl="1">
              <a:lnSpc>
                <a:spcPct val="90000"/>
              </a:lnSpc>
            </a:pPr>
            <a:r>
              <a:rPr lang="en-GB" b="1"/>
              <a:t>Limitations:</a:t>
            </a:r>
          </a:p>
          <a:p>
            <a:pPr lvl="2">
              <a:lnSpc>
                <a:spcPct val="90000"/>
              </a:lnSpc>
            </a:pPr>
            <a:r>
              <a:rPr lang="en-GB"/>
              <a:t>Researcher might miss out on an observation as they are taking notes</a:t>
            </a:r>
          </a:p>
          <a:p>
            <a:pPr lvl="2">
              <a:lnSpc>
                <a:spcPct val="90000"/>
              </a:lnSpc>
            </a:pPr>
            <a:r>
              <a:rPr lang="en-GB"/>
              <a:t>The researcher may be focussed on a particular event or situation</a:t>
            </a:r>
          </a:p>
          <a:p>
            <a:pPr lvl="2">
              <a:lnSpc>
                <a:spcPct val="90000"/>
              </a:lnSpc>
            </a:pPr>
            <a:r>
              <a:rPr lang="en-GB"/>
              <a:t>There is room for subjective interpretation of what is happening</a:t>
            </a:r>
          </a:p>
          <a:p>
            <a:pPr lvl="0">
              <a:lnSpc>
                <a:spcPct val="90000"/>
              </a:lnSpc>
            </a:pPr>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a:t>Observation:</a:t>
            </a:r>
            <a:br>
              <a:rPr lang="en-GB" sz="4000"/>
            </a:br>
            <a:r>
              <a:rPr lang="en-GB" sz="4000"/>
              <a:t>Data Collection</a:t>
            </a:r>
          </a:p>
        </p:txBody>
      </p:sp>
      <p:sp>
        <p:nvSpPr>
          <p:cNvPr id="3" name="Content Placeholder 2"/>
          <p:cNvSpPr txBox="1">
            <a:spLocks noGrp="1"/>
          </p:cNvSpPr>
          <p:nvPr>
            <p:ph idx="1"/>
          </p:nvPr>
        </p:nvSpPr>
        <p:spPr/>
        <p:txBody>
          <a:bodyPr/>
          <a:lstStyle/>
          <a:p>
            <a:pPr lvl="0"/>
            <a:r>
              <a:rPr lang="en-GB" b="1"/>
              <a:t>Video Recording</a:t>
            </a:r>
          </a:p>
          <a:p>
            <a:pPr lvl="1"/>
            <a:r>
              <a:rPr lang="en-GB"/>
              <a:t>Allows the researcher to also record notes</a:t>
            </a:r>
          </a:p>
          <a:p>
            <a:pPr lvl="1"/>
            <a:r>
              <a:rPr lang="en-GB" b="1"/>
              <a:t>Limitations:</a:t>
            </a:r>
          </a:p>
          <a:p>
            <a:pPr lvl="2"/>
            <a:r>
              <a:rPr lang="en-GB"/>
              <a:t>People acting unnaturally towards the camera or others avoiding the camera</a:t>
            </a:r>
          </a:p>
          <a:p>
            <a:pPr lvl="2"/>
            <a:r>
              <a:rPr lang="en-GB"/>
              <a:t>The camera may not always see everything</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a:t>Observation:</a:t>
            </a:r>
            <a:br>
              <a:rPr lang="en-GB" sz="4000"/>
            </a:br>
            <a:r>
              <a:rPr lang="en-GB" sz="4000"/>
              <a:t>Data Collection</a:t>
            </a:r>
          </a:p>
        </p:txBody>
      </p:sp>
      <p:sp>
        <p:nvSpPr>
          <p:cNvPr id="3" name="Content Placeholder 2"/>
          <p:cNvSpPr txBox="1">
            <a:spLocks noGrp="1"/>
          </p:cNvSpPr>
          <p:nvPr>
            <p:ph idx="1"/>
          </p:nvPr>
        </p:nvSpPr>
        <p:spPr/>
        <p:txBody>
          <a:bodyPr/>
          <a:lstStyle/>
          <a:p>
            <a:pPr lvl="0"/>
            <a:r>
              <a:rPr lang="en-GB" b="1"/>
              <a:t>Photographs and Artefacts</a:t>
            </a:r>
          </a:p>
          <a:p>
            <a:pPr lvl="1"/>
            <a:r>
              <a:rPr lang="en-GB"/>
              <a:t>Useful when there is a need to collect </a:t>
            </a:r>
          </a:p>
          <a:p>
            <a:pPr lvl="2"/>
            <a:r>
              <a:rPr lang="en-GB"/>
              <a:t>observable information </a:t>
            </a:r>
          </a:p>
          <a:p>
            <a:pPr lvl="2"/>
            <a:r>
              <a:rPr lang="en-GB"/>
              <a:t>or phenomena such as buildings, neighbourhoods, dress and appearance </a:t>
            </a:r>
          </a:p>
          <a:p>
            <a:pPr lvl="2"/>
            <a:r>
              <a:rPr lang="en-GB"/>
              <a:t>Artefacts include objects of significance - memorabilia, instruments, tools etc</a:t>
            </a:r>
          </a:p>
          <a:p>
            <a:pPr lvl="0"/>
            <a:endParaRPr lang="en-GB"/>
          </a:p>
          <a:p>
            <a:pPr lvl="0"/>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a:t>Observation:</a:t>
            </a:r>
            <a:br>
              <a:rPr lang="en-GB" sz="4000"/>
            </a:br>
            <a:r>
              <a:rPr lang="en-GB" sz="4000"/>
              <a:t>Data Collection</a:t>
            </a:r>
          </a:p>
        </p:txBody>
      </p:sp>
      <p:sp>
        <p:nvSpPr>
          <p:cNvPr id="3" name="Content Placeholder 2"/>
          <p:cNvSpPr txBox="1">
            <a:spLocks noGrp="1"/>
          </p:cNvSpPr>
          <p:nvPr>
            <p:ph idx="1"/>
          </p:nvPr>
        </p:nvSpPr>
        <p:spPr/>
        <p:txBody>
          <a:bodyPr/>
          <a:lstStyle/>
          <a:p>
            <a:pPr lvl="0"/>
            <a:r>
              <a:rPr lang="en-GB" b="1"/>
              <a:t>Documentation</a:t>
            </a:r>
          </a:p>
          <a:p>
            <a:pPr lvl="1"/>
            <a:r>
              <a:rPr lang="en-GB"/>
              <a:t>Any and all kinds of documentation may be used to provide information</a:t>
            </a:r>
          </a:p>
          <a:p>
            <a:pPr lvl="2"/>
            <a:r>
              <a:rPr lang="en-GB"/>
              <a:t>local paper</a:t>
            </a:r>
          </a:p>
          <a:p>
            <a:pPr lvl="2"/>
            <a:r>
              <a:rPr lang="en-GB"/>
              <a:t>information on a notice board</a:t>
            </a:r>
          </a:p>
          <a:p>
            <a:pPr lvl="2"/>
            <a:r>
              <a:rPr lang="en-GB"/>
              <a:t>administrative policies and procedures</a:t>
            </a:r>
          </a:p>
          <a:p>
            <a:pPr lvl="2"/>
            <a:r>
              <a:rPr lang="en-GB"/>
              <a:t>Even previous research</a:t>
            </a:r>
          </a:p>
          <a:p>
            <a:pPr lvl="0"/>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Ethnography</a:t>
            </a:r>
          </a:p>
        </p:txBody>
      </p:sp>
      <p:sp>
        <p:nvSpPr>
          <p:cNvPr id="3" name="Content Placeholder 2"/>
          <p:cNvSpPr txBox="1">
            <a:spLocks noGrp="1"/>
          </p:cNvSpPr>
          <p:nvPr>
            <p:ph idx="1"/>
          </p:nvPr>
        </p:nvSpPr>
        <p:spPr/>
        <p:txBody>
          <a:bodyPr/>
          <a:lstStyle/>
          <a:p>
            <a:pPr lvl="0"/>
            <a:r>
              <a:rPr lang="en-GB"/>
              <a:t>A background in anthropology</a:t>
            </a:r>
          </a:p>
          <a:p>
            <a:pPr lvl="1"/>
            <a:r>
              <a:rPr lang="en-GB"/>
              <a:t>Means 'portrait of a people‘</a:t>
            </a:r>
          </a:p>
          <a:p>
            <a:pPr lvl="0"/>
            <a:r>
              <a:rPr lang="en-GB"/>
              <a:t>Ethnography is a methodology for </a:t>
            </a:r>
          </a:p>
          <a:p>
            <a:pPr lvl="1"/>
            <a:r>
              <a:rPr lang="en-GB"/>
              <a:t>descriptive studies of culture and people </a:t>
            </a:r>
          </a:p>
          <a:p>
            <a:pPr lvl="1"/>
            <a:r>
              <a:rPr lang="en-GB"/>
              <a:t>looks at the people</a:t>
            </a:r>
          </a:p>
          <a:p>
            <a:pPr lvl="2"/>
            <a:r>
              <a:rPr lang="en-GB"/>
              <a:t>cultures </a:t>
            </a:r>
          </a:p>
          <a:p>
            <a:pPr lvl="2"/>
            <a:r>
              <a:rPr lang="en-GB"/>
              <a:t>and commonalities of shared experiences.</a:t>
            </a:r>
          </a:p>
          <a:p>
            <a:pPr lvl="0"/>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Ethnographic Research . . .</a:t>
            </a:r>
          </a:p>
        </p:txBody>
      </p:sp>
      <p:sp>
        <p:nvSpPr>
          <p:cNvPr id="3" name="Content Placeholder 2"/>
          <p:cNvSpPr txBox="1">
            <a:spLocks noGrp="1"/>
          </p:cNvSpPr>
          <p:nvPr>
            <p:ph idx="1"/>
          </p:nvPr>
        </p:nvSpPr>
        <p:spPr/>
        <p:txBody>
          <a:bodyPr/>
          <a:lstStyle/>
          <a:p>
            <a:pPr lvl="0">
              <a:lnSpc>
                <a:spcPct val="90000"/>
              </a:lnSpc>
            </a:pPr>
            <a:r>
              <a:rPr lang="en-GB"/>
              <a:t>Entails </a:t>
            </a:r>
          </a:p>
          <a:p>
            <a:pPr lvl="1">
              <a:lnSpc>
                <a:spcPct val="90000"/>
              </a:lnSpc>
            </a:pPr>
            <a:r>
              <a:rPr lang="en-GB"/>
              <a:t>extensive fieldwork by the researcher</a:t>
            </a:r>
          </a:p>
          <a:p>
            <a:pPr lvl="0">
              <a:lnSpc>
                <a:spcPct val="90000"/>
              </a:lnSpc>
            </a:pPr>
            <a:r>
              <a:rPr lang="en-GB"/>
              <a:t>Data collection includes:</a:t>
            </a:r>
          </a:p>
          <a:p>
            <a:pPr lvl="1">
              <a:lnSpc>
                <a:spcPct val="90000"/>
              </a:lnSpc>
            </a:pPr>
            <a:r>
              <a:rPr lang="en-GB"/>
              <a:t>formal and informal interviews</a:t>
            </a:r>
          </a:p>
          <a:p>
            <a:pPr lvl="1">
              <a:lnSpc>
                <a:spcPct val="90000"/>
              </a:lnSpc>
            </a:pPr>
            <a:r>
              <a:rPr lang="en-GB"/>
              <a:t>often interviewing an individual on several occasions</a:t>
            </a:r>
          </a:p>
          <a:p>
            <a:pPr lvl="1">
              <a:lnSpc>
                <a:spcPct val="90000"/>
              </a:lnSpc>
            </a:pPr>
            <a:r>
              <a:rPr lang="en-GB"/>
              <a:t>participative observations</a:t>
            </a:r>
          </a:p>
          <a:p>
            <a:pPr lvl="2">
              <a:lnSpc>
                <a:spcPct val="90000"/>
              </a:lnSpc>
            </a:pPr>
            <a:r>
              <a:rPr lang="en-GB"/>
              <a:t>therefore, ethnography is very time consuming and involves the researcher spending a great deal of time in the field</a:t>
            </a:r>
          </a:p>
          <a:p>
            <a:pPr lvl="0">
              <a:lnSpc>
                <a:spcPct val="90000"/>
              </a:lnSpc>
            </a:pPr>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a:t>Analysis of </a:t>
            </a:r>
            <a:br>
              <a:rPr lang="en-GB" sz="4000"/>
            </a:br>
            <a:r>
              <a:rPr lang="en-GB" sz="4000"/>
              <a:t>Ethnographic Data</a:t>
            </a:r>
          </a:p>
        </p:txBody>
      </p:sp>
      <p:sp>
        <p:nvSpPr>
          <p:cNvPr id="3" name="Content Placeholder 2"/>
          <p:cNvSpPr txBox="1">
            <a:spLocks noGrp="1"/>
          </p:cNvSpPr>
          <p:nvPr>
            <p:ph idx="1"/>
          </p:nvPr>
        </p:nvSpPr>
        <p:spPr/>
        <p:txBody>
          <a:bodyPr/>
          <a:lstStyle/>
          <a:p>
            <a:pPr lvl="0">
              <a:lnSpc>
                <a:spcPct val="80000"/>
              </a:lnSpc>
              <a:spcBef>
                <a:spcPts val="500"/>
              </a:spcBef>
            </a:pPr>
            <a:r>
              <a:rPr lang="en-GB" sz="2000"/>
              <a:t>‘Emic’</a:t>
            </a:r>
          </a:p>
          <a:p>
            <a:pPr lvl="1">
              <a:lnSpc>
                <a:spcPct val="80000"/>
              </a:lnSpc>
            </a:pPr>
            <a:r>
              <a:rPr lang="en-GB" sz="1900"/>
              <a:t>which means the researcher attempts to interpret data from the perspective of the sample that was studied, </a:t>
            </a:r>
          </a:p>
          <a:p>
            <a:pPr lvl="1">
              <a:lnSpc>
                <a:spcPct val="80000"/>
              </a:lnSpc>
            </a:pPr>
            <a:r>
              <a:rPr lang="en-GB" sz="1900"/>
              <a:t>i.e. to understand </a:t>
            </a:r>
          </a:p>
          <a:p>
            <a:pPr lvl="2">
              <a:lnSpc>
                <a:spcPct val="80000"/>
              </a:lnSpc>
              <a:spcBef>
                <a:spcPts val="400"/>
              </a:spcBef>
            </a:pPr>
            <a:r>
              <a:rPr lang="en-GB" sz="1700"/>
              <a:t>the subjects themselves </a:t>
            </a:r>
          </a:p>
          <a:p>
            <a:pPr lvl="2">
              <a:lnSpc>
                <a:spcPct val="80000"/>
              </a:lnSpc>
              <a:spcBef>
                <a:spcPts val="400"/>
              </a:spcBef>
            </a:pPr>
            <a:r>
              <a:rPr lang="en-GB" sz="1700"/>
              <a:t>the language and terminology they use</a:t>
            </a:r>
          </a:p>
          <a:p>
            <a:pPr lvl="2">
              <a:lnSpc>
                <a:spcPct val="80000"/>
              </a:lnSpc>
              <a:spcBef>
                <a:spcPts val="400"/>
              </a:spcBef>
            </a:pPr>
            <a:r>
              <a:rPr lang="en-GB" sz="1700"/>
              <a:t>as well as the meanings behind this</a:t>
            </a:r>
          </a:p>
          <a:p>
            <a:pPr lvl="0">
              <a:lnSpc>
                <a:spcPct val="80000"/>
              </a:lnSpc>
              <a:spcBef>
                <a:spcPts val="500"/>
              </a:spcBef>
            </a:pPr>
            <a:r>
              <a:rPr lang="en-GB" sz="2000" b="1"/>
              <a:t>Risk:</a:t>
            </a:r>
          </a:p>
          <a:p>
            <a:pPr lvl="1">
              <a:lnSpc>
                <a:spcPct val="80000"/>
              </a:lnSpc>
            </a:pPr>
            <a:r>
              <a:rPr lang="en-GB" sz="1900"/>
              <a:t>Researcher may not fully understand or be familiar with the social norms of those they are researching </a:t>
            </a:r>
          </a:p>
          <a:p>
            <a:pPr lvl="1">
              <a:lnSpc>
                <a:spcPct val="80000"/>
              </a:lnSpc>
            </a:pPr>
            <a:r>
              <a:rPr lang="en-GB" sz="1900"/>
              <a:t>and therefore there is risk of misinterpretation</a:t>
            </a:r>
          </a:p>
          <a:p>
            <a:pPr marL="0" lvl="0" indent="0">
              <a:lnSpc>
                <a:spcPct val="80000"/>
              </a:lnSpc>
              <a:spcBef>
                <a:spcPts val="500"/>
              </a:spcBef>
              <a:buNone/>
            </a:pPr>
            <a:endParaRPr lang="en-GB" sz="20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a:t>Longitudinal Research</a:t>
            </a:r>
            <a:br>
              <a:rPr lang="en-GB" sz="4000"/>
            </a:br>
            <a:r>
              <a:rPr lang="en-GB" sz="4000"/>
              <a:t>or Panel Studies</a:t>
            </a:r>
          </a:p>
        </p:txBody>
      </p:sp>
      <p:sp>
        <p:nvSpPr>
          <p:cNvPr id="3" name="Content Placeholder 2"/>
          <p:cNvSpPr txBox="1">
            <a:spLocks noGrp="1"/>
          </p:cNvSpPr>
          <p:nvPr>
            <p:ph idx="1"/>
          </p:nvPr>
        </p:nvSpPr>
        <p:spPr/>
        <p:txBody>
          <a:bodyPr/>
          <a:lstStyle/>
          <a:p>
            <a:pPr lvl="0">
              <a:lnSpc>
                <a:spcPct val="80000"/>
              </a:lnSpc>
              <a:spcBef>
                <a:spcPts val="500"/>
              </a:spcBef>
            </a:pPr>
            <a:r>
              <a:rPr lang="en-GB" sz="2200"/>
              <a:t>When research is conducted over </a:t>
            </a:r>
          </a:p>
          <a:p>
            <a:pPr lvl="1">
              <a:lnSpc>
                <a:spcPct val="80000"/>
              </a:lnSpc>
            </a:pPr>
            <a:r>
              <a:rPr lang="en-GB" sz="2000"/>
              <a:t>a long period of time </a:t>
            </a:r>
          </a:p>
          <a:p>
            <a:pPr lvl="1">
              <a:lnSpc>
                <a:spcPct val="80000"/>
              </a:lnSpc>
            </a:pPr>
            <a:r>
              <a:rPr lang="en-GB" sz="2000"/>
              <a:t>the researcher contacts the participant at various times: </a:t>
            </a:r>
          </a:p>
          <a:p>
            <a:pPr lvl="2">
              <a:lnSpc>
                <a:spcPct val="80000"/>
              </a:lnSpc>
            </a:pPr>
            <a:r>
              <a:rPr lang="en-GB" sz="1900"/>
              <a:t>i.e. every two years</a:t>
            </a:r>
          </a:p>
          <a:p>
            <a:pPr lvl="0">
              <a:lnSpc>
                <a:spcPct val="80000"/>
              </a:lnSpc>
              <a:spcBef>
                <a:spcPts val="500"/>
              </a:spcBef>
            </a:pPr>
            <a:r>
              <a:rPr lang="en-GB" sz="2200"/>
              <a:t>Examples of longitudinal studies include:</a:t>
            </a:r>
          </a:p>
          <a:p>
            <a:pPr lvl="1">
              <a:lnSpc>
                <a:spcPct val="80000"/>
              </a:lnSpc>
            </a:pPr>
            <a:r>
              <a:rPr lang="en-GB" sz="2000"/>
              <a:t>West and Farrington's </a:t>
            </a:r>
            <a:r>
              <a:rPr lang="en-GB" sz="2000" i="1"/>
              <a:t>Who Becomes Delinquent </a:t>
            </a:r>
            <a:r>
              <a:rPr lang="en-GB" sz="2000"/>
              <a:t>(1973) </a:t>
            </a:r>
          </a:p>
          <a:p>
            <a:pPr lvl="2">
              <a:lnSpc>
                <a:spcPct val="80000"/>
              </a:lnSpc>
            </a:pPr>
            <a:r>
              <a:rPr lang="en-GB" sz="1900"/>
              <a:t>which followed the development of 411 London schoolboys </a:t>
            </a:r>
          </a:p>
          <a:p>
            <a:pPr lvl="2">
              <a:lnSpc>
                <a:spcPct val="80000"/>
              </a:lnSpc>
            </a:pPr>
            <a:r>
              <a:rPr lang="en-GB" sz="1900"/>
              <a:t>from the age of 8 to 18 </a:t>
            </a:r>
          </a:p>
          <a:p>
            <a:pPr lvl="2">
              <a:lnSpc>
                <a:spcPct val="80000"/>
              </a:lnSpc>
            </a:pPr>
            <a:r>
              <a:rPr lang="en-GB" sz="1900"/>
              <a:t>to determine the factors that cause delinquency</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Historical</a:t>
            </a:r>
          </a:p>
        </p:txBody>
      </p:sp>
      <p:sp>
        <p:nvSpPr>
          <p:cNvPr id="3" name="Content Placeholder 2"/>
          <p:cNvSpPr txBox="1">
            <a:spLocks noGrp="1"/>
          </p:cNvSpPr>
          <p:nvPr>
            <p:ph idx="1"/>
          </p:nvPr>
        </p:nvSpPr>
        <p:spPr/>
        <p:txBody>
          <a:bodyPr/>
          <a:lstStyle/>
          <a:p>
            <a:pPr lvl="0"/>
            <a:r>
              <a:rPr lang="en-GB"/>
              <a:t>'The systematic collection and objective evaluation of data related to past occurrences in order to test hypotheses concerning causes, effects or trends of these events that may help to explain present events and anticipate future events' (Gay, 1996)</a:t>
            </a:r>
          </a:p>
          <a:p>
            <a:pPr lvl="0"/>
            <a:endParaRPr lang="en-GB"/>
          </a:p>
          <a:p>
            <a:pPr lvl="0"/>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Case Study</a:t>
            </a:r>
          </a:p>
        </p:txBody>
      </p:sp>
      <p:sp>
        <p:nvSpPr>
          <p:cNvPr id="3" name="Content Placeholder 2"/>
          <p:cNvSpPr txBox="1">
            <a:spLocks noGrp="1"/>
          </p:cNvSpPr>
          <p:nvPr>
            <p:ph idx="1"/>
          </p:nvPr>
        </p:nvSpPr>
        <p:spPr/>
        <p:txBody>
          <a:bodyPr/>
          <a:lstStyle/>
          <a:p>
            <a:pPr lvl="0">
              <a:lnSpc>
                <a:spcPct val="90000"/>
              </a:lnSpc>
              <a:spcBef>
                <a:spcPts val="500"/>
              </a:spcBef>
            </a:pPr>
            <a:r>
              <a:rPr lang="en-GB" sz="2000"/>
              <a:t>Can take either a qualitative or quantitative approach</a:t>
            </a:r>
          </a:p>
          <a:p>
            <a:pPr lvl="0">
              <a:lnSpc>
                <a:spcPct val="90000"/>
              </a:lnSpc>
              <a:spcBef>
                <a:spcPts val="500"/>
              </a:spcBef>
            </a:pPr>
            <a:endParaRPr lang="en-GB" sz="2000" b="1"/>
          </a:p>
          <a:p>
            <a:pPr lvl="0">
              <a:lnSpc>
                <a:spcPct val="90000"/>
              </a:lnSpc>
              <a:spcBef>
                <a:spcPts val="500"/>
              </a:spcBef>
            </a:pPr>
            <a:r>
              <a:rPr lang="en-GB" sz="2000" b="1"/>
              <a:t>Qualitative Approach</a:t>
            </a:r>
          </a:p>
          <a:p>
            <a:pPr lvl="1">
              <a:lnSpc>
                <a:spcPct val="90000"/>
              </a:lnSpc>
            </a:pPr>
            <a:r>
              <a:rPr lang="en-GB" sz="1900"/>
              <a:t>case study refers to the in depth analysis of a single or small number of units</a:t>
            </a:r>
          </a:p>
          <a:p>
            <a:pPr lvl="1">
              <a:lnSpc>
                <a:spcPct val="90000"/>
              </a:lnSpc>
            </a:pPr>
            <a:r>
              <a:rPr lang="en-GB" sz="1900"/>
              <a:t>A case study unit may include </a:t>
            </a:r>
          </a:p>
          <a:p>
            <a:pPr lvl="2">
              <a:lnSpc>
                <a:spcPct val="90000"/>
              </a:lnSpc>
              <a:spcBef>
                <a:spcPts val="400"/>
              </a:spcBef>
            </a:pPr>
            <a:r>
              <a:rPr lang="en-GB" sz="1700"/>
              <a:t>a single person</a:t>
            </a:r>
          </a:p>
          <a:p>
            <a:pPr lvl="2">
              <a:lnSpc>
                <a:spcPct val="90000"/>
              </a:lnSpc>
              <a:spcBef>
                <a:spcPts val="400"/>
              </a:spcBef>
            </a:pPr>
            <a:r>
              <a:rPr lang="en-GB" sz="1700"/>
              <a:t>a group of people</a:t>
            </a:r>
          </a:p>
          <a:p>
            <a:pPr lvl="2">
              <a:lnSpc>
                <a:spcPct val="90000"/>
              </a:lnSpc>
              <a:spcBef>
                <a:spcPts val="400"/>
              </a:spcBef>
            </a:pPr>
            <a:r>
              <a:rPr lang="en-GB" sz="1700"/>
              <a:t>an organisation or an institution</a:t>
            </a:r>
          </a:p>
          <a:p>
            <a:pPr lvl="0">
              <a:lnSpc>
                <a:spcPct val="90000"/>
              </a:lnSpc>
              <a:spcBef>
                <a:spcPts val="500"/>
              </a:spcBef>
            </a:pPr>
            <a:r>
              <a:rPr lang="en-GB" sz="2000"/>
              <a:t>Some case study research may involve the research of a series of cases</a:t>
            </a:r>
          </a:p>
          <a:p>
            <a:pPr marL="0" lvl="0" indent="0">
              <a:lnSpc>
                <a:spcPct val="90000"/>
              </a:lnSpc>
              <a:spcBef>
                <a:spcPts val="500"/>
              </a:spcBef>
              <a:buNone/>
            </a:pPr>
            <a:endParaRPr lang="en-GB" sz="20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a:t>Complexity of </a:t>
            </a:r>
            <a:br>
              <a:rPr lang="en-GB" sz="4000"/>
            </a:br>
            <a:r>
              <a:rPr lang="en-GB" sz="4000"/>
              <a:t>Case Study Research</a:t>
            </a:r>
          </a:p>
        </p:txBody>
      </p:sp>
      <p:sp>
        <p:nvSpPr>
          <p:cNvPr id="3" name="Content Placeholder 2"/>
          <p:cNvSpPr txBox="1">
            <a:spLocks noGrp="1"/>
          </p:cNvSpPr>
          <p:nvPr>
            <p:ph idx="1"/>
          </p:nvPr>
        </p:nvSpPr>
        <p:spPr>
          <a:xfrm>
            <a:off x="1463040" y="2132856"/>
            <a:ext cx="6196404" cy="3603814"/>
          </a:xfrm>
        </p:spPr>
        <p:txBody>
          <a:bodyPr/>
          <a:lstStyle/>
          <a:p>
            <a:pPr lvl="0">
              <a:lnSpc>
                <a:spcPct val="80000"/>
              </a:lnSpc>
              <a:spcBef>
                <a:spcPts val="500"/>
              </a:spcBef>
            </a:pPr>
            <a:r>
              <a:rPr lang="en-GB" sz="2200" b="1"/>
              <a:t>Simple</a:t>
            </a:r>
            <a:r>
              <a:rPr lang="en-GB" sz="2200"/>
              <a:t> </a:t>
            </a:r>
          </a:p>
          <a:p>
            <a:pPr lvl="1">
              <a:lnSpc>
                <a:spcPct val="80000"/>
              </a:lnSpc>
            </a:pPr>
            <a:r>
              <a:rPr lang="en-GB" sz="2000"/>
              <a:t>Illustrative description of a single event or occurrence </a:t>
            </a:r>
          </a:p>
          <a:p>
            <a:pPr lvl="0">
              <a:lnSpc>
                <a:spcPct val="80000"/>
              </a:lnSpc>
              <a:spcBef>
                <a:spcPts val="500"/>
              </a:spcBef>
            </a:pPr>
            <a:r>
              <a:rPr lang="en-GB" sz="2200" b="1"/>
              <a:t>More Complex</a:t>
            </a:r>
          </a:p>
          <a:p>
            <a:pPr lvl="1">
              <a:lnSpc>
                <a:spcPct val="80000"/>
              </a:lnSpc>
            </a:pPr>
            <a:r>
              <a:rPr lang="en-GB" sz="2000"/>
              <a:t>Analysis of a social situation over a period of time</a:t>
            </a:r>
          </a:p>
          <a:p>
            <a:pPr lvl="0">
              <a:lnSpc>
                <a:spcPct val="80000"/>
              </a:lnSpc>
              <a:spcBef>
                <a:spcPts val="500"/>
              </a:spcBef>
            </a:pPr>
            <a:r>
              <a:rPr lang="en-GB" sz="2200" b="1"/>
              <a:t>Most Complex</a:t>
            </a:r>
          </a:p>
          <a:p>
            <a:pPr lvl="1">
              <a:lnSpc>
                <a:spcPct val="80000"/>
              </a:lnSpc>
            </a:pPr>
            <a:r>
              <a:rPr lang="en-GB" sz="2000"/>
              <a:t>An extended case study which </a:t>
            </a:r>
          </a:p>
          <a:p>
            <a:pPr lvl="1">
              <a:lnSpc>
                <a:spcPct val="80000"/>
              </a:lnSpc>
            </a:pPr>
            <a:r>
              <a:rPr lang="en-GB" sz="2000"/>
              <a:t>traces events involving the same actors over a period of time</a:t>
            </a:r>
          </a:p>
          <a:p>
            <a:pPr lvl="1">
              <a:lnSpc>
                <a:spcPct val="80000"/>
              </a:lnSpc>
            </a:pPr>
            <a:r>
              <a:rPr lang="en-GB" sz="2000"/>
              <a:t>enabling the analysis reflect changes and adjustments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Case Studies Aim to:</a:t>
            </a:r>
          </a:p>
        </p:txBody>
      </p:sp>
      <p:sp>
        <p:nvSpPr>
          <p:cNvPr id="3" name="Content Placeholder 2"/>
          <p:cNvSpPr txBox="1">
            <a:spLocks noGrp="1"/>
          </p:cNvSpPr>
          <p:nvPr>
            <p:ph idx="1"/>
          </p:nvPr>
        </p:nvSpPr>
        <p:spPr/>
        <p:txBody>
          <a:bodyPr/>
          <a:lstStyle/>
          <a:p>
            <a:pPr lvl="0">
              <a:lnSpc>
                <a:spcPct val="80000"/>
              </a:lnSpc>
              <a:spcBef>
                <a:spcPts val="500"/>
              </a:spcBef>
            </a:pPr>
            <a:r>
              <a:rPr lang="en-GB" sz="2000" i="1"/>
              <a:t>Offer a richness and depth of information by capturing as many variables as possible to identify how a complex set of circumstances come together to produce a particular manifestation '...to as identify how a complex set of circumstances come together to produce a particular manifestation.'</a:t>
            </a:r>
          </a:p>
          <a:p>
            <a:pPr lvl="0">
              <a:lnSpc>
                <a:spcPct val="80000"/>
              </a:lnSpc>
              <a:spcBef>
                <a:spcPts val="500"/>
              </a:spcBef>
            </a:pPr>
            <a:endParaRPr lang="en-GB" sz="2000"/>
          </a:p>
          <a:p>
            <a:pPr lvl="0">
              <a:lnSpc>
                <a:spcPct val="80000"/>
              </a:lnSpc>
              <a:spcBef>
                <a:spcPts val="500"/>
              </a:spcBef>
            </a:pPr>
            <a:r>
              <a:rPr lang="en-GB" sz="2000"/>
              <a:t>As a method is very versatile</a:t>
            </a:r>
          </a:p>
          <a:p>
            <a:pPr lvl="1">
              <a:lnSpc>
                <a:spcPct val="80000"/>
              </a:lnSpc>
            </a:pPr>
            <a:r>
              <a:rPr lang="en-GB" sz="1900"/>
              <a:t>it uses many methods of gather information</a:t>
            </a:r>
          </a:p>
          <a:p>
            <a:pPr lvl="1">
              <a:lnSpc>
                <a:spcPct val="80000"/>
              </a:lnSpc>
            </a:pPr>
            <a:r>
              <a:rPr lang="en-GB" sz="1900"/>
              <a:t>from observation </a:t>
            </a:r>
          </a:p>
          <a:p>
            <a:pPr lvl="1">
              <a:lnSpc>
                <a:spcPct val="80000"/>
              </a:lnSpc>
            </a:pPr>
            <a:r>
              <a:rPr lang="en-GB" sz="1900"/>
              <a:t>to interview </a:t>
            </a:r>
          </a:p>
          <a:p>
            <a:pPr lvl="1">
              <a:lnSpc>
                <a:spcPct val="80000"/>
              </a:lnSpc>
            </a:pPr>
            <a:r>
              <a:rPr lang="en-GB" sz="1900"/>
              <a:t>to testing </a:t>
            </a:r>
          </a:p>
          <a:p>
            <a:pPr lvl="0">
              <a:lnSpc>
                <a:spcPct val="80000"/>
              </a:lnSpc>
              <a:spcBef>
                <a:spcPts val="500"/>
              </a:spcBef>
            </a:pPr>
            <a:endParaRPr lang="en-GB" sz="20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a:t>Criticisms of</a:t>
            </a:r>
            <a:br>
              <a:rPr lang="en-GB" sz="4000"/>
            </a:br>
            <a:r>
              <a:rPr lang="en-GB" sz="4000"/>
              <a:t>Case Study Research</a:t>
            </a:r>
          </a:p>
        </p:txBody>
      </p:sp>
      <p:sp>
        <p:nvSpPr>
          <p:cNvPr id="3" name="Content Placeholder 2"/>
          <p:cNvSpPr txBox="1">
            <a:spLocks noGrp="1"/>
          </p:cNvSpPr>
          <p:nvPr>
            <p:ph idx="1"/>
          </p:nvPr>
        </p:nvSpPr>
        <p:spPr/>
        <p:txBody>
          <a:bodyPr/>
          <a:lstStyle/>
          <a:p>
            <a:pPr lvl="0">
              <a:lnSpc>
                <a:spcPct val="90000"/>
              </a:lnSpc>
              <a:spcBef>
                <a:spcPts val="500"/>
              </a:spcBef>
            </a:pPr>
            <a:r>
              <a:rPr lang="en-GB" sz="2200"/>
              <a:t>The case under study may </a:t>
            </a:r>
          </a:p>
          <a:p>
            <a:pPr lvl="1">
              <a:lnSpc>
                <a:spcPct val="90000"/>
              </a:lnSpc>
            </a:pPr>
            <a:r>
              <a:rPr lang="en-GB" sz="2000"/>
              <a:t>not be representative of a wider social setting </a:t>
            </a:r>
          </a:p>
          <a:p>
            <a:pPr lvl="1">
              <a:lnSpc>
                <a:spcPct val="90000"/>
              </a:lnSpc>
            </a:pPr>
            <a:r>
              <a:rPr lang="en-GB" sz="2000"/>
              <a:t>and therefore it is argued that the results of the research cannot be used to make generalisations</a:t>
            </a:r>
          </a:p>
          <a:p>
            <a:pPr lvl="0">
              <a:lnSpc>
                <a:spcPct val="90000"/>
              </a:lnSpc>
              <a:spcBef>
                <a:spcPts val="500"/>
              </a:spcBef>
            </a:pPr>
            <a:r>
              <a:rPr lang="en-GB" sz="2200"/>
              <a:t>Therefore</a:t>
            </a:r>
          </a:p>
          <a:p>
            <a:pPr lvl="1">
              <a:lnSpc>
                <a:spcPct val="90000"/>
              </a:lnSpc>
            </a:pPr>
            <a:r>
              <a:rPr lang="en-GB" sz="2000"/>
              <a:t>the purpose of case study research is to </a:t>
            </a:r>
          </a:p>
          <a:p>
            <a:pPr lvl="1">
              <a:lnSpc>
                <a:spcPct val="90000"/>
              </a:lnSpc>
            </a:pPr>
            <a:r>
              <a:rPr lang="en-GB" sz="2000"/>
              <a:t>describe that particular case in detail </a:t>
            </a:r>
          </a:p>
          <a:p>
            <a:pPr lvl="1">
              <a:lnSpc>
                <a:spcPct val="90000"/>
              </a:lnSpc>
            </a:pPr>
            <a:r>
              <a:rPr lang="en-GB" sz="2000"/>
              <a:t>and take learning from that </a:t>
            </a:r>
          </a:p>
          <a:p>
            <a:pPr lvl="1">
              <a:lnSpc>
                <a:spcPct val="90000"/>
              </a:lnSpc>
            </a:pPr>
            <a:r>
              <a:rPr lang="en-GB" sz="2000"/>
              <a:t>and develop theory from that approach </a:t>
            </a:r>
          </a:p>
          <a:p>
            <a:pPr lvl="1">
              <a:lnSpc>
                <a:spcPct val="90000"/>
              </a:lnSpc>
            </a:pPr>
            <a:r>
              <a:rPr lang="en-GB" sz="2000"/>
              <a:t>it is particularlistic and contextual</a:t>
            </a:r>
          </a:p>
          <a:p>
            <a:pPr lvl="0">
              <a:lnSpc>
                <a:spcPct val="90000"/>
              </a:lnSpc>
              <a:spcBef>
                <a:spcPts val="500"/>
              </a:spcBef>
            </a:pPr>
            <a:endParaRPr lang="en-GB" sz="22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Pushpi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Pushpin</Template>
  <TotalTime>135</TotalTime>
  <Words>1972</Words>
  <Application>Microsoft Office PowerPoint</Application>
  <PresentationFormat>On-screen Show (4:3)</PresentationFormat>
  <Paragraphs>275</Paragraphs>
  <Slides>38</Slides>
  <Notes>2</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Brush Script MT</vt:lpstr>
      <vt:lpstr>Calibri</vt:lpstr>
      <vt:lpstr>Constantia</vt:lpstr>
      <vt:lpstr>Franklin Gothic Book</vt:lpstr>
      <vt:lpstr>Rage Italic</vt:lpstr>
      <vt:lpstr>Pushpin</vt:lpstr>
      <vt:lpstr> Session 5  What is Qualitative Research?  Dr C Lohmann-Hancock Dr N Welton</vt:lpstr>
      <vt:lpstr>Lecture Outcomes </vt:lpstr>
      <vt:lpstr>What is Qualitative Research?</vt:lpstr>
      <vt:lpstr>Qualitative research…</vt:lpstr>
      <vt:lpstr>Discuss</vt:lpstr>
      <vt:lpstr>Main Research Methods Associated with Qualitative Research</vt:lpstr>
      <vt:lpstr>Features of Qualitative Research </vt:lpstr>
      <vt:lpstr>Features of Qualitative Research</vt:lpstr>
      <vt:lpstr>Student Task</vt:lpstr>
      <vt:lpstr>Task 1</vt:lpstr>
      <vt:lpstr>Task 2</vt:lpstr>
      <vt:lpstr>Features of Qualitative Research</vt:lpstr>
      <vt:lpstr>Criticisms of Qualitative</vt:lpstr>
      <vt:lpstr>Data Collection Methods in Qualitative Research</vt:lpstr>
      <vt:lpstr>Unstructured Interviews</vt:lpstr>
      <vt:lpstr>Semi-Structured Interviews</vt:lpstr>
      <vt:lpstr>Structured Interviews</vt:lpstr>
      <vt:lpstr>Qualitative Interviews</vt:lpstr>
      <vt:lpstr>Focus Groups</vt:lpstr>
      <vt:lpstr>Characteristics of  a Focus Group:</vt:lpstr>
      <vt:lpstr>Focus Groups</vt:lpstr>
      <vt:lpstr>Focus Groups Require . . .</vt:lpstr>
      <vt:lpstr>Observations</vt:lpstr>
      <vt:lpstr>Observations: Strengths &amp; Weaknesses</vt:lpstr>
      <vt:lpstr>Participant Observer</vt:lpstr>
      <vt:lpstr>Observation: Data Collection</vt:lpstr>
      <vt:lpstr>Observation: Data Collection</vt:lpstr>
      <vt:lpstr>Observation: Data Collection</vt:lpstr>
      <vt:lpstr>Observation: Data Collection</vt:lpstr>
      <vt:lpstr>Ethnography</vt:lpstr>
      <vt:lpstr>Ethnographic Research . . .</vt:lpstr>
      <vt:lpstr>Analysis of  Ethnographic Data</vt:lpstr>
      <vt:lpstr>Longitudinal Research or Panel Studies</vt:lpstr>
      <vt:lpstr>Historical</vt:lpstr>
      <vt:lpstr>Case Study</vt:lpstr>
      <vt:lpstr>Complexity of  Case Study Research</vt:lpstr>
      <vt:lpstr>Case Studies Aim to:</vt:lpstr>
      <vt:lpstr>Criticisms of Case Study Research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SJEQ7001 Researching and Reflecting  upon   Equality, Diversity and Inclusion</dc:title>
  <dc:creator>Administrator</dc:creator>
  <cp:lastModifiedBy>Heike Griffiths</cp:lastModifiedBy>
  <cp:revision>5</cp:revision>
  <dcterms:created xsi:type="dcterms:W3CDTF">2013-06-18T14:25:40Z</dcterms:created>
  <dcterms:modified xsi:type="dcterms:W3CDTF">2016-11-08T15:51:34Z</dcterms:modified>
</cp:coreProperties>
</file>