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4"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2" r:id="rId19"/>
    <p:sldId id="273"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44173-D515-9344-92D3-A23D4BA9ADD3}" type="datetimeFigureOut">
              <a:rPr lang="en-US" smtClean="0"/>
              <a:t>10/24/2026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1CEAF0-E2CD-3647-B51C-A24F7D982238}" type="slidenum">
              <a:rPr lang="en-US" smtClean="0"/>
              <a:t>‹#›</a:t>
            </a:fld>
            <a:endParaRPr lang="en-US"/>
          </a:p>
        </p:txBody>
      </p:sp>
    </p:spTree>
    <p:extLst>
      <p:ext uri="{BB962C8B-B14F-4D97-AF65-F5344CB8AC3E}">
        <p14:creationId xmlns:p14="http://schemas.microsoft.com/office/powerpoint/2010/main" val="2105257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91CEAF0-E2CD-3647-B51C-A24F7D982238}" type="slidenum">
              <a:rPr lang="en-US" smtClean="0"/>
              <a:t>1</a:t>
            </a:fld>
            <a:endParaRPr lang="en-US"/>
          </a:p>
        </p:txBody>
      </p:sp>
    </p:spTree>
    <p:extLst>
      <p:ext uri="{BB962C8B-B14F-4D97-AF65-F5344CB8AC3E}">
        <p14:creationId xmlns:p14="http://schemas.microsoft.com/office/powerpoint/2010/main" val="3797978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examines how care can support older people’s wellbeing, choice and functional ability. It considers needs, theory, technology, current provision and safeguarding before applying these ideas to a case study.</a:t>
            </a:r>
          </a:p>
        </p:txBody>
      </p:sp>
      <p:sp>
        <p:nvSpPr>
          <p:cNvPr id="4" name="Slide Number Placeholder 3"/>
          <p:cNvSpPr>
            <a:spLocks noGrp="1"/>
          </p:cNvSpPr>
          <p:nvPr>
            <p:ph type="sldNum" sz="quarter" idx="5"/>
          </p:nvPr>
        </p:nvSpPr>
        <p:spPr/>
        <p:txBody>
          <a:bodyPr/>
          <a:lstStyle/>
          <a:p>
            <a:fld id="{591CEAF0-E2CD-3647-B51C-A24F7D982238}" type="slidenum">
              <a:rPr lang="en-US" smtClean="0"/>
              <a:t>2</a:t>
            </a:fld>
            <a:endParaRPr lang="en-US"/>
          </a:p>
        </p:txBody>
      </p:sp>
    </p:spTree>
    <p:extLst>
      <p:ext uri="{BB962C8B-B14F-4D97-AF65-F5344CB8AC3E}">
        <p14:creationId xmlns:p14="http://schemas.microsoft.com/office/powerpoint/2010/main" val="2937213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figures show annual change in the number aged 65+, not the proportion of each nation’s population. This distinction is important when interpreting demographic evidence (ONS, 2025).</a:t>
            </a:r>
          </a:p>
        </p:txBody>
      </p:sp>
      <p:sp>
        <p:nvSpPr>
          <p:cNvPr id="4" name="Slide Number Placeholder 3"/>
          <p:cNvSpPr>
            <a:spLocks noGrp="1"/>
          </p:cNvSpPr>
          <p:nvPr>
            <p:ph type="sldNum" sz="quarter" idx="5"/>
          </p:nvPr>
        </p:nvSpPr>
        <p:spPr/>
        <p:txBody>
          <a:bodyPr/>
          <a:lstStyle/>
          <a:p>
            <a:fld id="{591CEAF0-E2CD-3647-B51C-A24F7D982238}" type="slidenum">
              <a:rPr lang="en-US" smtClean="0"/>
              <a:t>3</a:t>
            </a:fld>
            <a:endParaRPr lang="en-US"/>
          </a:p>
        </p:txBody>
      </p:sp>
    </p:spTree>
    <p:extLst>
      <p:ext uri="{BB962C8B-B14F-4D97-AF65-F5344CB8AC3E}">
        <p14:creationId xmlns:p14="http://schemas.microsoft.com/office/powerpoint/2010/main" val="3945296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helps practitioners look beyond diagnosis. Its value depends on services working together to respond to connected needs.</a:t>
            </a:r>
          </a:p>
        </p:txBody>
      </p:sp>
      <p:sp>
        <p:nvSpPr>
          <p:cNvPr id="4" name="Slide Number Placeholder 3"/>
          <p:cNvSpPr>
            <a:spLocks noGrp="1"/>
          </p:cNvSpPr>
          <p:nvPr>
            <p:ph type="sldNum" sz="quarter" idx="5"/>
          </p:nvPr>
        </p:nvSpPr>
        <p:spPr/>
        <p:txBody>
          <a:bodyPr/>
          <a:lstStyle/>
          <a:p>
            <a:fld id="{591CEAF0-E2CD-3647-B51C-A24F7D982238}" type="slidenum">
              <a:rPr lang="en-US" smtClean="0"/>
              <a:t>4</a:t>
            </a:fld>
            <a:endParaRPr lang="en-US"/>
          </a:p>
        </p:txBody>
      </p:sp>
    </p:spTree>
    <p:extLst>
      <p:ext uri="{BB962C8B-B14F-4D97-AF65-F5344CB8AC3E}">
        <p14:creationId xmlns:p14="http://schemas.microsoft.com/office/powerpoint/2010/main" val="2671827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Independence does not mean managing without help. Chosen support can enable people to make decisions and continue activities that matter to them.</a:t>
            </a:r>
          </a:p>
        </p:txBody>
      </p:sp>
      <p:sp>
        <p:nvSpPr>
          <p:cNvPr id="4" name="Slide Number Placeholder 3"/>
          <p:cNvSpPr>
            <a:spLocks noGrp="1"/>
          </p:cNvSpPr>
          <p:nvPr>
            <p:ph type="sldNum" sz="quarter" idx="5"/>
          </p:nvPr>
        </p:nvSpPr>
        <p:spPr/>
        <p:txBody>
          <a:bodyPr/>
          <a:lstStyle/>
          <a:p>
            <a:fld id="{591CEAF0-E2CD-3647-B51C-A24F7D982238}" type="slidenum">
              <a:rPr lang="en-US" smtClean="0"/>
              <a:t>5</a:t>
            </a:fld>
            <a:endParaRPr lang="en-US"/>
          </a:p>
        </p:txBody>
      </p:sp>
    </p:spTree>
    <p:extLst>
      <p:ext uri="{BB962C8B-B14F-4D97-AF65-F5344CB8AC3E}">
        <p14:creationId xmlns:p14="http://schemas.microsoft.com/office/powerpoint/2010/main" val="3868560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theory supports meaningful choice, not pressure to be constantly busy. Practitioners should ask what participation means to each person.</a:t>
            </a:r>
          </a:p>
        </p:txBody>
      </p:sp>
      <p:sp>
        <p:nvSpPr>
          <p:cNvPr id="4" name="Slide Number Placeholder 3"/>
          <p:cNvSpPr>
            <a:spLocks noGrp="1"/>
          </p:cNvSpPr>
          <p:nvPr>
            <p:ph type="sldNum" sz="quarter" idx="5"/>
          </p:nvPr>
        </p:nvSpPr>
        <p:spPr/>
        <p:txBody>
          <a:bodyPr/>
          <a:lstStyle/>
          <a:p>
            <a:fld id="{591CEAF0-E2CD-3647-B51C-A24F7D982238}" type="slidenum">
              <a:rPr lang="en-US" smtClean="0"/>
              <a:t>6</a:t>
            </a:fld>
            <a:endParaRPr lang="en-US"/>
          </a:p>
        </p:txBody>
      </p:sp>
    </p:spTree>
    <p:extLst>
      <p:ext uri="{BB962C8B-B14F-4D97-AF65-F5344CB8AC3E}">
        <p14:creationId xmlns:p14="http://schemas.microsoft.com/office/powerpoint/2010/main" val="3768622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theory can help staff understand what matters to someone. Care plans still need to be reviewed as preferences and circumstances change.</a:t>
            </a:r>
          </a:p>
        </p:txBody>
      </p:sp>
      <p:sp>
        <p:nvSpPr>
          <p:cNvPr id="4" name="Slide Number Placeholder 3"/>
          <p:cNvSpPr>
            <a:spLocks noGrp="1"/>
          </p:cNvSpPr>
          <p:nvPr>
            <p:ph type="sldNum" sz="quarter" idx="5"/>
          </p:nvPr>
        </p:nvSpPr>
        <p:spPr/>
        <p:txBody>
          <a:bodyPr/>
          <a:lstStyle/>
          <a:p>
            <a:fld id="{591CEAF0-E2CD-3647-B51C-A24F7D982238}" type="slidenum">
              <a:rPr lang="en-US" smtClean="0"/>
              <a:t>7</a:t>
            </a:fld>
            <a:endParaRPr lang="en-US"/>
          </a:p>
        </p:txBody>
      </p:sp>
    </p:spTree>
    <p:extLst>
      <p:ext uri="{BB962C8B-B14F-4D97-AF65-F5344CB8AC3E}">
        <p14:creationId xmlns:p14="http://schemas.microsoft.com/office/powerpoint/2010/main" val="861197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Telecare</a:t>
            </a:r>
            <a:r>
              <a:rPr lang="en-US" dirty="0"/>
              <a:t> is most useful when chosen by the person and connected to a reliable response service.</a:t>
            </a:r>
          </a:p>
        </p:txBody>
      </p:sp>
      <p:sp>
        <p:nvSpPr>
          <p:cNvPr id="4" name="Slide Number Placeholder 3"/>
          <p:cNvSpPr>
            <a:spLocks noGrp="1"/>
          </p:cNvSpPr>
          <p:nvPr>
            <p:ph type="sldNum" sz="quarter" idx="5"/>
          </p:nvPr>
        </p:nvSpPr>
        <p:spPr/>
        <p:txBody>
          <a:bodyPr/>
          <a:lstStyle/>
          <a:p>
            <a:fld id="{591CEAF0-E2CD-3647-B51C-A24F7D982238}" type="slidenum">
              <a:rPr lang="en-US" smtClean="0"/>
              <a:t>8</a:t>
            </a:fld>
            <a:endParaRPr lang="en-US"/>
          </a:p>
        </p:txBody>
      </p:sp>
    </p:spTree>
    <p:extLst>
      <p:ext uri="{BB962C8B-B14F-4D97-AF65-F5344CB8AC3E}">
        <p14:creationId xmlns:p14="http://schemas.microsoft.com/office/powerpoint/2010/main" val="1410020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services empower people only when accessible and genuinely optional. Online-only services risk excluding some users (ONS, 2021).</a:t>
            </a:r>
          </a:p>
        </p:txBody>
      </p:sp>
      <p:sp>
        <p:nvSpPr>
          <p:cNvPr id="4" name="Slide Number Placeholder 3"/>
          <p:cNvSpPr>
            <a:spLocks noGrp="1"/>
          </p:cNvSpPr>
          <p:nvPr>
            <p:ph type="sldNum" sz="quarter" idx="5"/>
          </p:nvPr>
        </p:nvSpPr>
        <p:spPr/>
        <p:txBody>
          <a:bodyPr/>
          <a:lstStyle/>
          <a:p>
            <a:fld id="{591CEAF0-E2CD-3647-B51C-A24F7D982238}" type="slidenum">
              <a:rPr lang="en-US" smtClean="0"/>
              <a:t>9</a:t>
            </a:fld>
            <a:endParaRPr lang="en-US"/>
          </a:p>
        </p:txBody>
      </p:sp>
    </p:spTree>
    <p:extLst>
      <p:ext uri="{BB962C8B-B14F-4D97-AF65-F5344CB8AC3E}">
        <p14:creationId xmlns:p14="http://schemas.microsoft.com/office/powerpoint/2010/main" val="261180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does not have one uniform social care system. The Care Act applies to England; the other nations have their own arrangements.</a:t>
            </a:r>
          </a:p>
        </p:txBody>
      </p:sp>
      <p:sp>
        <p:nvSpPr>
          <p:cNvPr id="4" name="Slide Number Placeholder 3"/>
          <p:cNvSpPr>
            <a:spLocks noGrp="1"/>
          </p:cNvSpPr>
          <p:nvPr>
            <p:ph type="sldNum" sz="quarter" idx="5"/>
          </p:nvPr>
        </p:nvSpPr>
        <p:spPr/>
        <p:txBody>
          <a:bodyPr/>
          <a:lstStyle/>
          <a:p>
            <a:fld id="{591CEAF0-E2CD-3647-B51C-A24F7D982238}" type="slidenum">
              <a:rPr lang="en-US" smtClean="0"/>
              <a:t>10</a:t>
            </a:fld>
            <a:endParaRPr lang="en-US"/>
          </a:p>
        </p:txBody>
      </p:sp>
    </p:spTree>
    <p:extLst>
      <p:ext uri="{BB962C8B-B14F-4D97-AF65-F5344CB8AC3E}">
        <p14:creationId xmlns:p14="http://schemas.microsoft.com/office/powerpoint/2010/main" val="2320280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Home care can help people remain at home, but location alone does not guarantee independence. Support must be reliable and suited to the person’s goals.</a:t>
            </a:r>
          </a:p>
        </p:txBody>
      </p:sp>
      <p:sp>
        <p:nvSpPr>
          <p:cNvPr id="4" name="Slide Number Placeholder 3"/>
          <p:cNvSpPr>
            <a:spLocks noGrp="1"/>
          </p:cNvSpPr>
          <p:nvPr>
            <p:ph type="sldNum" sz="quarter" idx="5"/>
          </p:nvPr>
        </p:nvSpPr>
        <p:spPr/>
        <p:txBody>
          <a:bodyPr/>
          <a:lstStyle/>
          <a:p>
            <a:fld id="{591CEAF0-E2CD-3647-B51C-A24F7D982238}" type="slidenum">
              <a:rPr lang="en-US" smtClean="0"/>
              <a:t>11</a:t>
            </a:fld>
            <a:endParaRPr lang="en-US"/>
          </a:p>
        </p:txBody>
      </p:sp>
    </p:spTree>
    <p:extLst>
      <p:ext uri="{BB962C8B-B14F-4D97-AF65-F5344CB8AC3E}">
        <p14:creationId xmlns:p14="http://schemas.microsoft.com/office/powerpoint/2010/main" val="336787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 homes can meet substantial needs, but moving may disrupt familiar relationships and routines. Residents should be involved in decisions about their care.</a:t>
            </a:r>
          </a:p>
        </p:txBody>
      </p:sp>
      <p:sp>
        <p:nvSpPr>
          <p:cNvPr id="4" name="Slide Number Placeholder 3"/>
          <p:cNvSpPr>
            <a:spLocks noGrp="1"/>
          </p:cNvSpPr>
          <p:nvPr>
            <p:ph type="sldNum" sz="quarter" idx="5"/>
          </p:nvPr>
        </p:nvSpPr>
        <p:spPr/>
        <p:txBody>
          <a:bodyPr/>
          <a:lstStyle/>
          <a:p>
            <a:fld id="{591CEAF0-E2CD-3647-B51C-A24F7D982238}" type="slidenum">
              <a:rPr lang="en-US" smtClean="0"/>
              <a:t>12</a:t>
            </a:fld>
            <a:endParaRPr lang="en-US"/>
          </a:p>
        </p:txBody>
      </p:sp>
    </p:spTree>
    <p:extLst>
      <p:ext uri="{BB962C8B-B14F-4D97-AF65-F5344CB8AC3E}">
        <p14:creationId xmlns:p14="http://schemas.microsoft.com/office/powerpoint/2010/main" val="1842200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aims do not always match people’s experience. Evaluation should include dignity, choice, continuity and outcomes—not only costs or service activity.</a:t>
            </a:r>
          </a:p>
        </p:txBody>
      </p:sp>
      <p:sp>
        <p:nvSpPr>
          <p:cNvPr id="4" name="Slide Number Placeholder 3"/>
          <p:cNvSpPr>
            <a:spLocks noGrp="1"/>
          </p:cNvSpPr>
          <p:nvPr>
            <p:ph type="sldNum" sz="quarter" idx="5"/>
          </p:nvPr>
        </p:nvSpPr>
        <p:spPr/>
        <p:txBody>
          <a:bodyPr/>
          <a:lstStyle/>
          <a:p>
            <a:fld id="{591CEAF0-E2CD-3647-B51C-A24F7D982238}" type="slidenum">
              <a:rPr lang="en-US" smtClean="0"/>
              <a:t>13</a:t>
            </a:fld>
            <a:endParaRPr lang="en-US"/>
          </a:p>
        </p:txBody>
      </p:sp>
    </p:spTree>
    <p:extLst>
      <p:ext uri="{BB962C8B-B14F-4D97-AF65-F5344CB8AC3E}">
        <p14:creationId xmlns:p14="http://schemas.microsoft.com/office/powerpoint/2010/main" val="1294717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Mental Capacity Act 2005 applies in England and Wales. An unwise decision alone does not mean a person lacks capacity.</a:t>
            </a:r>
          </a:p>
        </p:txBody>
      </p:sp>
      <p:sp>
        <p:nvSpPr>
          <p:cNvPr id="4" name="Slide Number Placeholder 3"/>
          <p:cNvSpPr>
            <a:spLocks noGrp="1"/>
          </p:cNvSpPr>
          <p:nvPr>
            <p:ph type="sldNum" sz="quarter" idx="5"/>
          </p:nvPr>
        </p:nvSpPr>
        <p:spPr/>
        <p:txBody>
          <a:bodyPr/>
          <a:lstStyle/>
          <a:p>
            <a:fld id="{591CEAF0-E2CD-3647-B51C-A24F7D982238}" type="slidenum">
              <a:rPr lang="en-US" smtClean="0"/>
              <a:t>14</a:t>
            </a:fld>
            <a:endParaRPr lang="en-US"/>
          </a:p>
        </p:txBody>
      </p:sp>
    </p:spTree>
    <p:extLst>
      <p:ext uri="{BB962C8B-B14F-4D97-AF65-F5344CB8AC3E}">
        <p14:creationId xmlns:p14="http://schemas.microsoft.com/office/powerpoint/2010/main" val="23485148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Mrs</a:t>
            </a:r>
            <a:r>
              <a:rPr lang="en-US" dirty="0"/>
              <a:t> Patel’s case shows how physical, psychological and social needs can interact. Her own goals should guide assessment and planning.</a:t>
            </a:r>
          </a:p>
        </p:txBody>
      </p:sp>
      <p:sp>
        <p:nvSpPr>
          <p:cNvPr id="4" name="Slide Number Placeholder 3"/>
          <p:cNvSpPr>
            <a:spLocks noGrp="1"/>
          </p:cNvSpPr>
          <p:nvPr>
            <p:ph type="sldNum" sz="quarter" idx="5"/>
          </p:nvPr>
        </p:nvSpPr>
        <p:spPr/>
        <p:txBody>
          <a:bodyPr/>
          <a:lstStyle/>
          <a:p>
            <a:fld id="{591CEAF0-E2CD-3647-B51C-A24F7D982238}" type="slidenum">
              <a:rPr lang="en-US" smtClean="0"/>
              <a:t>15</a:t>
            </a:fld>
            <a:endParaRPr lang="en-US"/>
          </a:p>
        </p:txBody>
      </p:sp>
    </p:spTree>
    <p:extLst>
      <p:ext uri="{BB962C8B-B14F-4D97-AF65-F5344CB8AC3E}">
        <p14:creationId xmlns:p14="http://schemas.microsoft.com/office/powerpoint/2010/main" val="13313449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coordinated plan could support safety while helping </a:t>
            </a:r>
            <a:r>
              <a:rPr lang="en-US" dirty="0" err="1"/>
              <a:t>Mrs</a:t>
            </a:r>
            <a:r>
              <a:rPr lang="en-US" dirty="0"/>
              <a:t> Patel remain at home. Review confidence, participation and control—not simply whether equipment was installed.</a:t>
            </a:r>
          </a:p>
        </p:txBody>
      </p:sp>
      <p:sp>
        <p:nvSpPr>
          <p:cNvPr id="4" name="Slide Number Placeholder 3"/>
          <p:cNvSpPr>
            <a:spLocks noGrp="1"/>
          </p:cNvSpPr>
          <p:nvPr>
            <p:ph type="sldNum" sz="quarter" idx="5"/>
          </p:nvPr>
        </p:nvSpPr>
        <p:spPr/>
        <p:txBody>
          <a:bodyPr/>
          <a:lstStyle/>
          <a:p>
            <a:fld id="{591CEAF0-E2CD-3647-B51C-A24F7D982238}" type="slidenum">
              <a:rPr lang="en-US" smtClean="0"/>
              <a:t>16</a:t>
            </a:fld>
            <a:endParaRPr lang="en-US"/>
          </a:p>
        </p:txBody>
      </p:sp>
    </p:spTree>
    <p:extLst>
      <p:ext uri="{BB962C8B-B14F-4D97-AF65-F5344CB8AC3E}">
        <p14:creationId xmlns:p14="http://schemas.microsoft.com/office/powerpoint/2010/main" val="2485066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t>
            </a:r>
            <a:r>
              <a:rPr lang="en-US" dirty="0" err="1"/>
              <a:t>centred</a:t>
            </a:r>
            <a:r>
              <a:rPr lang="en-US" dirty="0"/>
              <a:t> dementia support starts with understanding the individual, not just their diagnosis. Staff should adapt communication and routines, involve the person in decisions and review whether support preserves dignity, choice and meaningful activity.</a:t>
            </a:r>
          </a:p>
        </p:txBody>
      </p:sp>
      <p:sp>
        <p:nvSpPr>
          <p:cNvPr id="4" name="Slide Number Placeholder 3"/>
          <p:cNvSpPr>
            <a:spLocks noGrp="1"/>
          </p:cNvSpPr>
          <p:nvPr>
            <p:ph type="sldNum" sz="quarter" idx="5"/>
          </p:nvPr>
        </p:nvSpPr>
        <p:spPr/>
        <p:txBody>
          <a:bodyPr/>
          <a:lstStyle/>
          <a:p>
            <a:fld id="{591CEAF0-E2CD-3647-B51C-A24F7D982238}" type="slidenum">
              <a:rPr lang="en-US" smtClean="0"/>
              <a:t>17</a:t>
            </a:fld>
            <a:endParaRPr lang="en-US"/>
          </a:p>
        </p:txBody>
      </p:sp>
    </p:spTree>
    <p:extLst>
      <p:ext uri="{BB962C8B-B14F-4D97-AF65-F5344CB8AC3E}">
        <p14:creationId xmlns:p14="http://schemas.microsoft.com/office/powerpoint/2010/main" val="4255247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recommendations address service gaps, workforce pressures and digital exclusion. They require investment and evaluation to ensure improvements reach people facing the greatest barriers.</a:t>
            </a:r>
          </a:p>
        </p:txBody>
      </p:sp>
      <p:sp>
        <p:nvSpPr>
          <p:cNvPr id="4" name="Slide Number Placeholder 3"/>
          <p:cNvSpPr>
            <a:spLocks noGrp="1"/>
          </p:cNvSpPr>
          <p:nvPr>
            <p:ph type="sldNum" sz="quarter" idx="5"/>
          </p:nvPr>
        </p:nvSpPr>
        <p:spPr/>
        <p:txBody>
          <a:bodyPr/>
          <a:lstStyle/>
          <a:p>
            <a:fld id="{591CEAF0-E2CD-3647-B51C-A24F7D982238}" type="slidenum">
              <a:rPr lang="en-US" smtClean="0"/>
              <a:t>18</a:t>
            </a:fld>
            <a:endParaRPr lang="en-US"/>
          </a:p>
        </p:txBody>
      </p:sp>
    </p:spTree>
    <p:extLst>
      <p:ext uri="{BB962C8B-B14F-4D97-AF65-F5344CB8AC3E}">
        <p14:creationId xmlns:p14="http://schemas.microsoft.com/office/powerpoint/2010/main" val="1160542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services should be coordinated, person-</a:t>
            </a:r>
            <a:r>
              <a:rPr lang="en-US" dirty="0" err="1"/>
              <a:t>centred</a:t>
            </a:r>
            <a:r>
              <a:rPr lang="en-US" dirty="0"/>
              <a:t> and focused on outcomes older people value.</a:t>
            </a:r>
          </a:p>
        </p:txBody>
      </p:sp>
      <p:sp>
        <p:nvSpPr>
          <p:cNvPr id="4" name="Slide Number Placeholder 3"/>
          <p:cNvSpPr>
            <a:spLocks noGrp="1"/>
          </p:cNvSpPr>
          <p:nvPr>
            <p:ph type="sldNum" sz="quarter" idx="5"/>
          </p:nvPr>
        </p:nvSpPr>
        <p:spPr/>
        <p:txBody>
          <a:bodyPr/>
          <a:lstStyle/>
          <a:p>
            <a:fld id="{591CEAF0-E2CD-3647-B51C-A24F7D982238}" type="slidenum">
              <a:rPr lang="en-US" smtClean="0"/>
              <a:t>19</a:t>
            </a:fld>
            <a:endParaRPr lang="en-US"/>
          </a:p>
        </p:txBody>
      </p:sp>
    </p:spTree>
    <p:extLst>
      <p:ext uri="{BB962C8B-B14F-4D97-AF65-F5344CB8AC3E}">
        <p14:creationId xmlns:p14="http://schemas.microsoft.com/office/powerpoint/2010/main" val="4041733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67708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724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7410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5701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037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449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6111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2089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713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2027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3952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1238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14473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109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8407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1169677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394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Saturday, October 24,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4412899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10/24/2026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5454500"/>
      </p:ext>
    </p:extLst>
  </p:cSld>
  <p:clrMap bg1="dk1" tx1="lt1" bg2="dk2" tx2="lt2" accent1="accent1" accent2="accent2" accent3="accent3" accent4="accent4" accent5="accent5" accent6="accent6" hlink="hlink" folHlink="folHlink"/>
  <p:sldLayoutIdLst>
    <p:sldLayoutId id="2147484275" r:id="rId1"/>
    <p:sldLayoutId id="2147484276" r:id="rId2"/>
    <p:sldLayoutId id="2147484277" r:id="rId3"/>
    <p:sldLayoutId id="2147484278" r:id="rId4"/>
    <p:sldLayoutId id="2147484279" r:id="rId5"/>
    <p:sldLayoutId id="2147484280" r:id="rId6"/>
    <p:sldLayoutId id="2147484281" r:id="rId7"/>
    <p:sldLayoutId id="2147484282" r:id="rId8"/>
    <p:sldLayoutId id="2147484283" r:id="rId9"/>
    <p:sldLayoutId id="2147484284" r:id="rId10"/>
    <p:sldLayoutId id="2147484285" r:id="rId11"/>
    <p:sldLayoutId id="2147484286" r:id="rId12"/>
    <p:sldLayoutId id="2147484287" r:id="rId13"/>
    <p:sldLayoutId id="2147484288" r:id="rId14"/>
    <p:sldLayoutId id="2147484289" r:id="rId15"/>
    <p:sldLayoutId id="2147484290" r:id="rId16"/>
    <p:sldLayoutId id="2147484291" r:id="rId17"/>
    <p:sldLayoutId id="2147484292"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8.xml"/><Relationship Id="rId7" Type="http://schemas.openxmlformats.org/officeDocument/2006/relationships/image" Target="../media/image5.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jpe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jpe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6.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7.pn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8.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0.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9.jpeg"/><Relationship Id="rId5" Type="http://schemas.openxmlformats.org/officeDocument/2006/relationships/image" Target="../media/image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3.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2.jpeg"/><Relationship Id="rId5" Type="http://schemas.openxmlformats.org/officeDocument/2006/relationships/image" Target="../media/image1.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24.png"/><Relationship Id="rId5" Type="http://schemas.openxmlformats.org/officeDocument/2006/relationships/image" Target="../media/image1.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25.jpeg"/><Relationship Id="rId5" Type="http://schemas.openxmlformats.org/officeDocument/2006/relationships/image" Target="../media/image1.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7.png"/><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10.jpeg"/><Relationship Id="rId5" Type="http://schemas.openxmlformats.org/officeDocument/2006/relationships/image" Target="../media/image1.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9.pn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28.jpeg"/><Relationship Id="rId5" Type="http://schemas.openxmlformats.org/officeDocument/2006/relationships/image" Target="../media/image1.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1.png"/><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30.jpeg"/><Relationship Id="rId5" Type="http://schemas.openxmlformats.org/officeDocument/2006/relationships/image" Target="../media/image1.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hyperlink" Target="https://www.nice.org.uk/guidance/ng21/chapter/Recommendations" TargetMode="External"/><Relationship Id="rId13" Type="http://schemas.openxmlformats.org/officeDocument/2006/relationships/hyperlink" Target="https://www.who.int/publications/i/item/9789240017900" TargetMode="External"/><Relationship Id="rId3" Type="http://schemas.openxmlformats.org/officeDocument/2006/relationships/hyperlink" Target="https://www.alzheimers.org.uk/get-support/publications-and-factsheets/dementia-together/tool-personalised-care-dementia" TargetMode="External"/><Relationship Id="rId7" Type="http://schemas.openxmlformats.org/officeDocument/2006/relationships/hyperlink" Target="https://www.legislation.gov.uk/ukpga/2005/9/contents" TargetMode="External"/><Relationship Id="rId12" Type="http://schemas.openxmlformats.org/officeDocument/2006/relationships/hyperlink" Target="https://www.who.int/publications/i/item/9789241565042" TargetMode="External"/><Relationship Id="rId2" Type="http://schemas.openxmlformats.org/officeDocument/2006/relationships/hyperlink" Target="https://www.ageuk.org.uk/siteassets/documents/reports-and-publications/reports-and-briefings/health--wellbeing/state-of-health-and-care/state_of_health_and_social_care_24.pdf" TargetMode="External"/><Relationship Id="rId1" Type="http://schemas.openxmlformats.org/officeDocument/2006/relationships/slideLayout" Target="../slideLayouts/slideLayout2.xml"/><Relationship Id="rId6" Type="http://schemas.openxmlformats.org/officeDocument/2006/relationships/hyperlink" Target="https://www.legislation.gov.uk/ukpga/2010/15/contents" TargetMode="External"/><Relationship Id="rId11" Type="http://schemas.openxmlformats.org/officeDocument/2006/relationships/hyperlink" Target="https://www.skillsforcare.org.uk/Workforce-Strategy/resources/Supporting-resources/Workforce-Strategy-for-Adult-Social-Care-in-England-July-2025.pdf" TargetMode="External"/><Relationship Id="rId5" Type="http://schemas.openxmlformats.org/officeDocument/2006/relationships/hyperlink" Target="https://www.gov.uk/government/publications/care-act-statutory-guidance/care-and-support-statutory-guidance" TargetMode="External"/><Relationship Id="rId10" Type="http://schemas.openxmlformats.org/officeDocument/2006/relationships/hyperlink" Target="https://www.ons.gov.uk/peoplepopulationandcommunity/populationandmigration/populationestimates/bulletins/annualmidyearpopulationestimates/mid2024"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www.ons.gov.uk/businessindustryandtrade/itandinternetindustry/datasets/internetusers" TargetMode="External"/><Relationship Id="rId14" Type="http://schemas.openxmlformats.org/officeDocument/2006/relationships/hyperlink" Target="https://iris.who.int/server/api/core/bitstreams/99c589f4-f8bf-4b54-be20-f1e907b1ed1f/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6" name="Rectangle 5">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6D81026-C229-4531-7D29-4A53672E8DAD}"/>
              </a:ext>
            </a:extLst>
          </p:cNvPr>
          <p:cNvPicPr>
            <a:picLocks noChangeAspect="1"/>
          </p:cNvPicPr>
          <p:nvPr/>
        </p:nvPicPr>
        <p:blipFill>
          <a:blip r:embed="rId7">
            <a:alphaModFix amt="20000"/>
          </a:blip>
          <a:srcRect t="6396" b="9334"/>
          <a:stretch>
            <a:fillRect/>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E2AE0D81-7553-666B-25FE-9757D9783AB0}"/>
              </a:ext>
            </a:extLst>
          </p:cNvPr>
          <p:cNvSpPr>
            <a:spLocks noGrp="1"/>
          </p:cNvSpPr>
          <p:nvPr>
            <p:ph type="ctrTitle"/>
          </p:nvPr>
        </p:nvSpPr>
        <p:spPr>
          <a:xfrm>
            <a:off x="3962399" y="1964267"/>
            <a:ext cx="7197726" cy="2421464"/>
          </a:xfrm>
        </p:spPr>
        <p:txBody>
          <a:bodyPr vert="horz" lIns="91440" tIns="45720" rIns="91440" bIns="45720" rtlCol="0" anchor="b">
            <a:normAutofit/>
          </a:bodyPr>
          <a:lstStyle/>
          <a:p>
            <a:pPr algn="r">
              <a:lnSpc>
                <a:spcPct val="90000"/>
              </a:lnSpc>
            </a:pPr>
            <a:r>
              <a:rPr lang="en-US" sz="2300" spc="30" dirty="0"/>
              <a:t>Older People’s Care and Support </a:t>
            </a:r>
            <a:r>
              <a:rPr lang="en-US" sz="2300" spc="30" dirty="0" err="1"/>
              <a:t>NeedsEmpowerment</a:t>
            </a:r>
            <a:r>
              <a:rPr lang="en-US" sz="2300" spc="30" dirty="0"/>
              <a:t>, independence and functional ability in the UK
Student name: Ana Maria </a:t>
            </a:r>
            <a:r>
              <a:rPr lang="en-US" sz="2300" spc="30" dirty="0" err="1"/>
              <a:t>Estera</a:t>
            </a:r>
            <a:r>
              <a:rPr lang="en-US" sz="2300" spc="30" dirty="0"/>
              <a:t> </a:t>
            </a:r>
            <a:r>
              <a:rPr lang="en-US" sz="2300" spc="30" dirty="0" err="1"/>
              <a:t>Mandache</a:t>
            </a:r>
            <a:r>
              <a:rPr lang="en-US" sz="2300" spc="30" dirty="0"/>
              <a:t>
Student number:2334689
Lecturer: </a:t>
            </a:r>
            <a:r>
              <a:rPr lang="en-US" sz="2300" spc="30" dirty="0" err="1"/>
              <a:t>Tsiwani</a:t>
            </a:r>
            <a:r>
              <a:rPr lang="en-US" sz="2300" spc="30" dirty="0"/>
              <a:t> </a:t>
            </a:r>
            <a:r>
              <a:rPr lang="en-US" sz="2300" spc="30" dirty="0" err="1"/>
              <a:t>Khumalo</a:t>
            </a:r>
            <a:r>
              <a:rPr lang="en-US" sz="2300" spc="30" dirty="0"/>
              <a:t>
Module code:BMHP6027</a:t>
            </a:r>
          </a:p>
        </p:txBody>
      </p:sp>
      <p:pic>
        <p:nvPicPr>
          <p:cNvPr id="26" name="Video 25">
            <a:hlinkClick r:id="" action="ppaction://media"/>
            <a:extLst>
              <a:ext uri="{FF2B5EF4-FFF2-40B4-BE49-F238E27FC236}">
                <a16:creationId xmlns:a16="http://schemas.microsoft.com/office/drawing/2014/main" id="{ED4C188F-B0A8-D457-64A5-972D2D6843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5234124"/>
      </p:ext>
    </p:extLst>
  </p:cSld>
  <p:clrMapOvr>
    <a:masterClrMapping/>
  </p:clrMapOvr>
  <mc:AlternateContent xmlns:mc="http://schemas.openxmlformats.org/markup-compatibility/2006">
    <mc:Choice xmlns:p14="http://schemas.microsoft.com/office/powerpoint/2010/main" Requires="p14">
      <p:transition spd="slow" p14:dur="2000" advTm="6648"/>
    </mc:Choice>
    <mc:Fallback>
      <p:transition spd="slow" advTm="6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Freeform: Shape 1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E196F-A039-576F-EE3C-E92AA19E7F49}"/>
              </a:ext>
            </a:extLst>
          </p:cNvPr>
          <p:cNvSpPr>
            <a:spLocks noGrp="1"/>
          </p:cNvSpPr>
          <p:nvPr>
            <p:ph type="ctrTitle"/>
          </p:nvPr>
        </p:nvSpPr>
        <p:spPr>
          <a:xfrm>
            <a:off x="685801" y="500743"/>
            <a:ext cx="7402285" cy="1360714"/>
          </a:xfrm>
        </p:spPr>
        <p:txBody>
          <a:bodyPr vert="horz" lIns="91440" tIns="45720" rIns="91440" bIns="45720" rtlCol="0" anchor="ctr">
            <a:normAutofit/>
          </a:bodyPr>
          <a:lstStyle/>
          <a:p>
            <a:r>
              <a:rPr lang="en-US">
                <a:solidFill>
                  <a:schemeClr val="tx1"/>
                </a:solidFill>
              </a:rPr>
              <a:t>Introduction</a:t>
            </a:r>
          </a:p>
        </p:txBody>
      </p:sp>
      <p:sp>
        <p:nvSpPr>
          <p:cNvPr id="5" name="TextBox 4">
            <a:extLst>
              <a:ext uri="{FF2B5EF4-FFF2-40B4-BE49-F238E27FC236}">
                <a16:creationId xmlns:a16="http://schemas.microsoft.com/office/drawing/2014/main" id="{66EBB0E2-9319-5B8D-049F-EB1B6BF1D956}"/>
              </a:ext>
            </a:extLst>
          </p:cNvPr>
          <p:cNvSpPr txBox="1"/>
          <p:nvPr/>
        </p:nvSpPr>
        <p:spPr>
          <a:xfrm>
            <a:off x="685801" y="1861457"/>
            <a:ext cx="7402285" cy="3392110"/>
          </a:xfrm>
          <a:prstGeom prst="rect">
            <a:avLst/>
          </a:prstGeom>
        </p:spPr>
        <p:txBody>
          <a:bodyPr vert="horz" lIns="91440" tIns="45720" rIns="91440" bIns="45720" rtlCol="0" anchor="ctr">
            <a:normAutofit/>
          </a:bodyPr>
          <a:lstStyle/>
          <a:p>
            <a:pPr defTabSz="457200">
              <a:lnSpc>
                <a:spcPct val="90000"/>
              </a:lnSpc>
              <a:spcAft>
                <a:spcPts val="1000"/>
              </a:spcAft>
              <a:buClr>
                <a:schemeClr val="tx1"/>
              </a:buClr>
              <a:buSzPct val="100000"/>
              <a:buFont typeface="Arial"/>
              <a:buChar char="•"/>
            </a:pPr>
            <a:r>
              <a:rPr lang="en-US" dirty="0"/>
              <a:t>Ageing is a lifelong process involving biological, psychological and social change. </a:t>
            </a:r>
            <a:endParaRPr lang="en-US"/>
          </a:p>
          <a:p>
            <a:pPr defTabSz="457200">
              <a:lnSpc>
                <a:spcPct val="90000"/>
              </a:lnSpc>
              <a:spcAft>
                <a:spcPts val="1000"/>
              </a:spcAft>
              <a:buClr>
                <a:schemeClr val="tx1"/>
              </a:buClr>
              <a:buSzPct val="100000"/>
              <a:buFont typeface="Arial"/>
              <a:buChar char="•"/>
            </a:pPr>
            <a:r>
              <a:rPr lang="en-US" dirty="0"/>
              <a:t>Older people are diverse: age alone does not determine health, ability or support needs. </a:t>
            </a:r>
            <a:endParaRPr lang="en-US"/>
          </a:p>
          <a:p>
            <a:pPr defTabSz="457200">
              <a:lnSpc>
                <a:spcPct val="90000"/>
              </a:lnSpc>
              <a:spcAft>
                <a:spcPts val="1000"/>
              </a:spcAft>
              <a:buClr>
                <a:schemeClr val="tx1"/>
              </a:buClr>
              <a:buSzPct val="100000"/>
              <a:buFont typeface="Arial"/>
              <a:buChar char="•"/>
            </a:pPr>
            <a:r>
              <a:rPr lang="en-US" dirty="0"/>
              <a:t>Population ageing affects health and social care, housing, transport and communities.</a:t>
            </a:r>
            <a:endParaRPr lang="en-US"/>
          </a:p>
          <a:p>
            <a:pPr defTabSz="457200">
              <a:lnSpc>
                <a:spcPct val="90000"/>
              </a:lnSpc>
              <a:spcAft>
                <a:spcPts val="1000"/>
              </a:spcAft>
              <a:buClr>
                <a:schemeClr val="tx1"/>
              </a:buClr>
              <a:buSzPct val="100000"/>
              <a:buFont typeface="Arial"/>
              <a:buChar char="•"/>
            </a:pPr>
            <a:r>
              <a:rPr lang="en-US" dirty="0"/>
              <a:t>This presentation evaluates: </a:t>
            </a:r>
            <a:endParaRPr lang="en-US"/>
          </a:p>
          <a:p>
            <a:pPr marL="285750" indent="-285750" defTabSz="457200">
              <a:lnSpc>
                <a:spcPct val="90000"/>
              </a:lnSpc>
              <a:spcAft>
                <a:spcPts val="1000"/>
              </a:spcAft>
              <a:buClr>
                <a:schemeClr val="tx1"/>
              </a:buClr>
              <a:buSzPct val="100000"/>
              <a:buFont typeface="Arial"/>
              <a:buChar char="•"/>
            </a:pPr>
            <a:r>
              <a:rPr lang="en-US" dirty="0"/>
              <a:t>Biopsychosocial needs and ageing </a:t>
            </a:r>
            <a:r>
              <a:rPr lang="en-US"/>
              <a:t>theorie</a:t>
            </a:r>
          </a:p>
          <a:p>
            <a:pPr marL="285750" indent="-285750" defTabSz="457200">
              <a:lnSpc>
                <a:spcPct val="90000"/>
              </a:lnSpc>
              <a:spcAft>
                <a:spcPts val="1000"/>
              </a:spcAft>
              <a:buClr>
                <a:schemeClr val="tx1"/>
              </a:buClr>
              <a:buSzPct val="100000"/>
              <a:buFont typeface="Arial"/>
              <a:buChar char="•"/>
            </a:pPr>
            <a:r>
              <a:rPr lang="en-US" dirty="0"/>
              <a:t>Technology and UK care provision </a:t>
            </a:r>
            <a:endParaRPr lang="en-US"/>
          </a:p>
          <a:p>
            <a:pPr marL="285750" indent="-285750" defTabSz="457200">
              <a:lnSpc>
                <a:spcPct val="90000"/>
              </a:lnSpc>
              <a:spcAft>
                <a:spcPts val="1000"/>
              </a:spcAft>
              <a:buClr>
                <a:schemeClr val="tx1"/>
              </a:buClr>
              <a:buSzPct val="100000"/>
              <a:buFont typeface="Arial"/>
              <a:buChar char="•"/>
            </a:pPr>
            <a:r>
              <a:rPr lang="en-US" dirty="0"/>
              <a:t>Dementia care, safeguarding, a case study and recommendations</a:t>
            </a:r>
            <a:endParaRPr lang="en-US"/>
          </a:p>
        </p:txBody>
      </p:sp>
      <p:pic>
        <p:nvPicPr>
          <p:cNvPr id="34" name="Video 33">
            <a:hlinkClick r:id="" action="ppaction://media"/>
            <a:extLst>
              <a:ext uri="{FF2B5EF4-FFF2-40B4-BE49-F238E27FC236}">
                <a16:creationId xmlns:a16="http://schemas.microsoft.com/office/drawing/2014/main" id="{09EB1C52-BF3C-4DC6-2275-15409B65B3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4776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1132"/>
    </mc:Choice>
    <mc:Fallback>
      <p:transition spd="slow" advTm="2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6000"/>
                <a:hueMod val="100000"/>
                <a:satMod val="180000"/>
                <a:lumMod val="110000"/>
              </a:schemeClr>
            </a:gs>
            <a:gs pos="100000">
              <a:schemeClr val="bg2">
                <a:shade val="96000"/>
                <a:satMod val="160000"/>
                <a:lumMod val="100000"/>
              </a:schemeClr>
            </a:gs>
          </a:gsLst>
          <a:lin ang="4740000" scaled="1"/>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Freeform: Shape 10">
            <a:extLst>
              <a:ext uri="{FF2B5EF4-FFF2-40B4-BE49-F238E27FC236}">
                <a16:creationId xmlns:a16="http://schemas.microsoft.com/office/drawing/2014/main" id="{CD9E0036-D626-45D9-B0FA-B920385A6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5255" y="0"/>
            <a:ext cx="7516746" cy="6858000"/>
          </a:xfrm>
          <a:custGeom>
            <a:avLst/>
            <a:gdLst>
              <a:gd name="connsiteX0" fmla="*/ 1291364 w 7516746"/>
              <a:gd name="connsiteY0" fmla="*/ 0 h 6858000"/>
              <a:gd name="connsiteX1" fmla="*/ 7516746 w 7516746"/>
              <a:gd name="connsiteY1" fmla="*/ 0 h 6858000"/>
              <a:gd name="connsiteX2" fmla="*/ 7516746 w 7516746"/>
              <a:gd name="connsiteY2" fmla="*/ 6858000 h 6858000"/>
              <a:gd name="connsiteX3" fmla="*/ 0 w 7516746"/>
              <a:gd name="connsiteY3" fmla="*/ 6858000 h 6858000"/>
              <a:gd name="connsiteX4" fmla="*/ 25045 w 7516746"/>
              <a:gd name="connsiteY4" fmla="*/ 6702325 h 6858000"/>
              <a:gd name="connsiteX5" fmla="*/ 48913 w 7516746"/>
              <a:gd name="connsiteY5" fmla="*/ 6547334 h 6858000"/>
              <a:gd name="connsiteX6" fmla="*/ 72277 w 7516746"/>
              <a:gd name="connsiteY6" fmla="*/ 6391658 h 6858000"/>
              <a:gd name="connsiteX7" fmla="*/ 92280 w 7516746"/>
              <a:gd name="connsiteY7" fmla="*/ 6235295 h 6858000"/>
              <a:gd name="connsiteX8" fmla="*/ 112452 w 7516746"/>
              <a:gd name="connsiteY8" fmla="*/ 6079619 h 6858000"/>
              <a:gd name="connsiteX9" fmla="*/ 131277 w 7516746"/>
              <a:gd name="connsiteY9" fmla="*/ 5923256 h 6858000"/>
              <a:gd name="connsiteX10" fmla="*/ 147413 w 7516746"/>
              <a:gd name="connsiteY10" fmla="*/ 5768951 h 6858000"/>
              <a:gd name="connsiteX11" fmla="*/ 162710 w 7516746"/>
              <a:gd name="connsiteY11" fmla="*/ 5612589 h 6858000"/>
              <a:gd name="connsiteX12" fmla="*/ 176662 w 7516746"/>
              <a:gd name="connsiteY12" fmla="*/ 5456912 h 6858000"/>
              <a:gd name="connsiteX13" fmla="*/ 188763 w 7516746"/>
              <a:gd name="connsiteY13" fmla="*/ 5303979 h 6858000"/>
              <a:gd name="connsiteX14" fmla="*/ 200866 w 7516746"/>
              <a:gd name="connsiteY14" fmla="*/ 5148988 h 6858000"/>
              <a:gd name="connsiteX15" fmla="*/ 210951 w 7516746"/>
              <a:gd name="connsiteY15" fmla="*/ 4996055 h 6858000"/>
              <a:gd name="connsiteX16" fmla="*/ 218851 w 7516746"/>
              <a:gd name="connsiteY16" fmla="*/ 4843121 h 6858000"/>
              <a:gd name="connsiteX17" fmla="*/ 227088 w 7516746"/>
              <a:gd name="connsiteY17" fmla="*/ 4690874 h 6858000"/>
              <a:gd name="connsiteX18" fmla="*/ 233979 w 7516746"/>
              <a:gd name="connsiteY18" fmla="*/ 4539998 h 6858000"/>
              <a:gd name="connsiteX19" fmla="*/ 238854 w 7516746"/>
              <a:gd name="connsiteY19" fmla="*/ 4390493 h 6858000"/>
              <a:gd name="connsiteX20" fmla="*/ 243057 w 7516746"/>
              <a:gd name="connsiteY20" fmla="*/ 4240989 h 6858000"/>
              <a:gd name="connsiteX21" fmla="*/ 247090 w 7516746"/>
              <a:gd name="connsiteY21" fmla="*/ 4092856 h 6858000"/>
              <a:gd name="connsiteX22" fmla="*/ 248940 w 7516746"/>
              <a:gd name="connsiteY22" fmla="*/ 3946781 h 6858000"/>
              <a:gd name="connsiteX23" fmla="*/ 250956 w 7516746"/>
              <a:gd name="connsiteY23" fmla="*/ 3800705 h 6858000"/>
              <a:gd name="connsiteX24" fmla="*/ 251965 w 7516746"/>
              <a:gd name="connsiteY24" fmla="*/ 3656687 h 6858000"/>
              <a:gd name="connsiteX25" fmla="*/ 250956 w 7516746"/>
              <a:gd name="connsiteY25" fmla="*/ 3514041 h 6858000"/>
              <a:gd name="connsiteX26" fmla="*/ 250956 w 7516746"/>
              <a:gd name="connsiteY26" fmla="*/ 3372766 h 6858000"/>
              <a:gd name="connsiteX27" fmla="*/ 248940 w 7516746"/>
              <a:gd name="connsiteY27" fmla="*/ 3232863 h 6858000"/>
              <a:gd name="connsiteX28" fmla="*/ 245914 w 7516746"/>
              <a:gd name="connsiteY28" fmla="*/ 3095703 h 6858000"/>
              <a:gd name="connsiteX29" fmla="*/ 243057 w 7516746"/>
              <a:gd name="connsiteY29" fmla="*/ 2959915 h 6858000"/>
              <a:gd name="connsiteX30" fmla="*/ 239863 w 7516746"/>
              <a:gd name="connsiteY30" fmla="*/ 2826869 h 6858000"/>
              <a:gd name="connsiteX31" fmla="*/ 234989 w 7516746"/>
              <a:gd name="connsiteY31" fmla="*/ 2694510 h 6858000"/>
              <a:gd name="connsiteX32" fmla="*/ 229777 w 7516746"/>
              <a:gd name="connsiteY32" fmla="*/ 2564209 h 6858000"/>
              <a:gd name="connsiteX33" fmla="*/ 225071 w 7516746"/>
              <a:gd name="connsiteY33" fmla="*/ 2436650 h 6858000"/>
              <a:gd name="connsiteX34" fmla="*/ 211792 w 7516746"/>
              <a:gd name="connsiteY34" fmla="*/ 2187704 h 6858000"/>
              <a:gd name="connsiteX35" fmla="*/ 197673 w 7516746"/>
              <a:gd name="connsiteY35" fmla="*/ 1949046 h 6858000"/>
              <a:gd name="connsiteX36" fmla="*/ 182880 w 7516746"/>
              <a:gd name="connsiteY36" fmla="*/ 1719989 h 6858000"/>
              <a:gd name="connsiteX37" fmla="*/ 166575 w 7516746"/>
              <a:gd name="connsiteY37" fmla="*/ 1503276 h 6858000"/>
              <a:gd name="connsiteX38" fmla="*/ 149598 w 7516746"/>
              <a:gd name="connsiteY38" fmla="*/ 1296164 h 6858000"/>
              <a:gd name="connsiteX39" fmla="*/ 131277 w 7516746"/>
              <a:gd name="connsiteY39" fmla="*/ 1104140 h 6858000"/>
              <a:gd name="connsiteX40" fmla="*/ 113291 w 7516746"/>
              <a:gd name="connsiteY40" fmla="*/ 923775 h 6858000"/>
              <a:gd name="connsiteX41" fmla="*/ 95627 w 7516746"/>
              <a:gd name="connsiteY41" fmla="*/ 760771 h 6858000"/>
              <a:gd name="connsiteX42" fmla="*/ 109181 w 7516746"/>
              <a:gd name="connsiteY42" fmla="*/ 757382 h 6858000"/>
              <a:gd name="connsiteX43" fmla="*/ 192309 w 7516746"/>
              <a:gd name="connsiteY43" fmla="*/ 701964 h 6858000"/>
              <a:gd name="connsiteX44" fmla="*/ 220018 w 7516746"/>
              <a:gd name="connsiteY44" fmla="*/ 683491 h 6858000"/>
              <a:gd name="connsiteX45" fmla="*/ 247727 w 7516746"/>
              <a:gd name="connsiteY45" fmla="*/ 665018 h 6858000"/>
              <a:gd name="connsiteX46" fmla="*/ 275436 w 7516746"/>
              <a:gd name="connsiteY46" fmla="*/ 655782 h 6858000"/>
              <a:gd name="connsiteX47" fmla="*/ 303145 w 7516746"/>
              <a:gd name="connsiteY47" fmla="*/ 637309 h 6858000"/>
              <a:gd name="connsiteX48" fmla="*/ 330854 w 7516746"/>
              <a:gd name="connsiteY48" fmla="*/ 628073 h 6858000"/>
              <a:gd name="connsiteX49" fmla="*/ 386272 w 7516746"/>
              <a:gd name="connsiteY49" fmla="*/ 591127 h 6858000"/>
              <a:gd name="connsiteX50" fmla="*/ 441690 w 7516746"/>
              <a:gd name="connsiteY50" fmla="*/ 554182 h 6858000"/>
              <a:gd name="connsiteX51" fmla="*/ 469400 w 7516746"/>
              <a:gd name="connsiteY51" fmla="*/ 535709 h 6858000"/>
              <a:gd name="connsiteX52" fmla="*/ 497109 w 7516746"/>
              <a:gd name="connsiteY52" fmla="*/ 526473 h 6858000"/>
              <a:gd name="connsiteX53" fmla="*/ 580236 w 7516746"/>
              <a:gd name="connsiteY53" fmla="*/ 461818 h 6858000"/>
              <a:gd name="connsiteX54" fmla="*/ 607945 w 7516746"/>
              <a:gd name="connsiteY54" fmla="*/ 443345 h 6858000"/>
              <a:gd name="connsiteX55" fmla="*/ 663363 w 7516746"/>
              <a:gd name="connsiteY55" fmla="*/ 397164 h 6858000"/>
              <a:gd name="connsiteX56" fmla="*/ 746490 w 7516746"/>
              <a:gd name="connsiteY56" fmla="*/ 341745 h 6858000"/>
              <a:gd name="connsiteX57" fmla="*/ 774200 w 7516746"/>
              <a:gd name="connsiteY57" fmla="*/ 323273 h 6858000"/>
              <a:gd name="connsiteX58" fmla="*/ 792672 w 7516746"/>
              <a:gd name="connsiteY58" fmla="*/ 295564 h 6858000"/>
              <a:gd name="connsiteX59" fmla="*/ 820381 w 7516746"/>
              <a:gd name="connsiteY59" fmla="*/ 286327 h 6858000"/>
              <a:gd name="connsiteX60" fmla="*/ 848090 w 7516746"/>
              <a:gd name="connsiteY60" fmla="*/ 267855 h 6858000"/>
              <a:gd name="connsiteX61" fmla="*/ 875800 w 7516746"/>
              <a:gd name="connsiteY61" fmla="*/ 258618 h 6858000"/>
              <a:gd name="connsiteX62" fmla="*/ 931218 w 7516746"/>
              <a:gd name="connsiteY62" fmla="*/ 221673 h 6858000"/>
              <a:gd name="connsiteX63" fmla="*/ 958927 w 7516746"/>
              <a:gd name="connsiteY63" fmla="*/ 203200 h 6858000"/>
              <a:gd name="connsiteX64" fmla="*/ 995872 w 7516746"/>
              <a:gd name="connsiteY64" fmla="*/ 184727 h 6858000"/>
              <a:gd name="connsiteX65" fmla="*/ 1051290 w 7516746"/>
              <a:gd name="connsiteY65" fmla="*/ 157018 h 6858000"/>
              <a:gd name="connsiteX66" fmla="*/ 1088236 w 7516746"/>
              <a:gd name="connsiteY66" fmla="*/ 129309 h 6858000"/>
              <a:gd name="connsiteX67" fmla="*/ 1115945 w 7516746"/>
              <a:gd name="connsiteY67" fmla="*/ 110836 h 6858000"/>
              <a:gd name="connsiteX68" fmla="*/ 1171363 w 7516746"/>
              <a:gd name="connsiteY68" fmla="*/ 73891 h 6858000"/>
              <a:gd name="connsiteX69" fmla="*/ 1199072 w 7516746"/>
              <a:gd name="connsiteY69" fmla="*/ 55418 h 6858000"/>
              <a:gd name="connsiteX70" fmla="*/ 1226781 w 7516746"/>
              <a:gd name="connsiteY70" fmla="*/ 46182 h 6858000"/>
              <a:gd name="connsiteX71" fmla="*/ 1282200 w 7516746"/>
              <a:gd name="connsiteY71" fmla="*/ 92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7516746" h="6858000">
                <a:moveTo>
                  <a:pt x="1291364" y="0"/>
                </a:moveTo>
                <a:lnTo>
                  <a:pt x="7516746" y="0"/>
                </a:lnTo>
                <a:lnTo>
                  <a:pt x="7516746" y="6858000"/>
                </a:lnTo>
                <a:lnTo>
                  <a:pt x="0" y="6858000"/>
                </a:lnTo>
                <a:lnTo>
                  <a:pt x="25045" y="6702325"/>
                </a:lnTo>
                <a:lnTo>
                  <a:pt x="48913" y="6547334"/>
                </a:lnTo>
                <a:lnTo>
                  <a:pt x="72277" y="6391658"/>
                </a:lnTo>
                <a:lnTo>
                  <a:pt x="92280" y="6235295"/>
                </a:lnTo>
                <a:lnTo>
                  <a:pt x="112452" y="6079619"/>
                </a:lnTo>
                <a:lnTo>
                  <a:pt x="131277" y="5923256"/>
                </a:lnTo>
                <a:lnTo>
                  <a:pt x="147413" y="5768951"/>
                </a:lnTo>
                <a:lnTo>
                  <a:pt x="162710" y="5612589"/>
                </a:lnTo>
                <a:lnTo>
                  <a:pt x="176662" y="5456912"/>
                </a:lnTo>
                <a:lnTo>
                  <a:pt x="188763" y="5303979"/>
                </a:lnTo>
                <a:lnTo>
                  <a:pt x="200866" y="5148988"/>
                </a:lnTo>
                <a:lnTo>
                  <a:pt x="210951" y="4996055"/>
                </a:lnTo>
                <a:lnTo>
                  <a:pt x="218851" y="4843121"/>
                </a:lnTo>
                <a:lnTo>
                  <a:pt x="227088" y="4690874"/>
                </a:lnTo>
                <a:lnTo>
                  <a:pt x="233979" y="4539998"/>
                </a:lnTo>
                <a:lnTo>
                  <a:pt x="238854" y="4390493"/>
                </a:lnTo>
                <a:lnTo>
                  <a:pt x="243057" y="4240989"/>
                </a:lnTo>
                <a:lnTo>
                  <a:pt x="247090" y="4092856"/>
                </a:lnTo>
                <a:lnTo>
                  <a:pt x="248940" y="3946781"/>
                </a:lnTo>
                <a:lnTo>
                  <a:pt x="250956" y="3800705"/>
                </a:lnTo>
                <a:lnTo>
                  <a:pt x="251965" y="3656687"/>
                </a:lnTo>
                <a:lnTo>
                  <a:pt x="250956" y="3514041"/>
                </a:lnTo>
                <a:lnTo>
                  <a:pt x="250956" y="3372766"/>
                </a:lnTo>
                <a:lnTo>
                  <a:pt x="248940" y="3232863"/>
                </a:lnTo>
                <a:lnTo>
                  <a:pt x="245914" y="3095703"/>
                </a:lnTo>
                <a:lnTo>
                  <a:pt x="243057" y="2959915"/>
                </a:lnTo>
                <a:lnTo>
                  <a:pt x="239863" y="2826869"/>
                </a:lnTo>
                <a:lnTo>
                  <a:pt x="234989" y="2694510"/>
                </a:lnTo>
                <a:lnTo>
                  <a:pt x="229777" y="2564209"/>
                </a:lnTo>
                <a:lnTo>
                  <a:pt x="225071" y="2436650"/>
                </a:lnTo>
                <a:lnTo>
                  <a:pt x="211792" y="2187704"/>
                </a:lnTo>
                <a:lnTo>
                  <a:pt x="197673" y="1949046"/>
                </a:lnTo>
                <a:lnTo>
                  <a:pt x="182880" y="1719989"/>
                </a:lnTo>
                <a:lnTo>
                  <a:pt x="166575" y="1503276"/>
                </a:lnTo>
                <a:lnTo>
                  <a:pt x="149598" y="1296164"/>
                </a:lnTo>
                <a:lnTo>
                  <a:pt x="131277" y="1104140"/>
                </a:lnTo>
                <a:lnTo>
                  <a:pt x="113291" y="923775"/>
                </a:lnTo>
                <a:lnTo>
                  <a:pt x="95627" y="760771"/>
                </a:lnTo>
                <a:lnTo>
                  <a:pt x="109181" y="757382"/>
                </a:lnTo>
                <a:lnTo>
                  <a:pt x="192309" y="701964"/>
                </a:lnTo>
                <a:lnTo>
                  <a:pt x="220018" y="683491"/>
                </a:lnTo>
                <a:cubicBezTo>
                  <a:pt x="229254" y="677333"/>
                  <a:pt x="237196" y="668528"/>
                  <a:pt x="247727" y="665018"/>
                </a:cubicBezTo>
                <a:lnTo>
                  <a:pt x="275436" y="655782"/>
                </a:lnTo>
                <a:cubicBezTo>
                  <a:pt x="284672" y="649624"/>
                  <a:pt x="293216" y="642273"/>
                  <a:pt x="303145" y="637309"/>
                </a:cubicBezTo>
                <a:cubicBezTo>
                  <a:pt x="311853" y="632955"/>
                  <a:pt x="322343" y="632801"/>
                  <a:pt x="330854" y="628073"/>
                </a:cubicBezTo>
                <a:cubicBezTo>
                  <a:pt x="350262" y="617291"/>
                  <a:pt x="367799" y="603442"/>
                  <a:pt x="386272" y="591127"/>
                </a:cubicBezTo>
                <a:lnTo>
                  <a:pt x="441690" y="554182"/>
                </a:lnTo>
                <a:cubicBezTo>
                  <a:pt x="450927" y="548024"/>
                  <a:pt x="458869" y="539219"/>
                  <a:pt x="469400" y="535709"/>
                </a:cubicBezTo>
                <a:lnTo>
                  <a:pt x="497109" y="526473"/>
                </a:lnTo>
                <a:cubicBezTo>
                  <a:pt x="540517" y="483065"/>
                  <a:pt x="513950" y="506010"/>
                  <a:pt x="580236" y="461818"/>
                </a:cubicBezTo>
                <a:cubicBezTo>
                  <a:pt x="589472" y="455660"/>
                  <a:pt x="601285" y="452226"/>
                  <a:pt x="607945" y="443345"/>
                </a:cubicBezTo>
                <a:cubicBezTo>
                  <a:pt x="641496" y="398611"/>
                  <a:pt x="621050" y="411268"/>
                  <a:pt x="663363" y="397164"/>
                </a:cubicBezTo>
                <a:lnTo>
                  <a:pt x="746490" y="341745"/>
                </a:lnTo>
                <a:lnTo>
                  <a:pt x="774200" y="323273"/>
                </a:lnTo>
                <a:cubicBezTo>
                  <a:pt x="780357" y="314037"/>
                  <a:pt x="784004" y="302499"/>
                  <a:pt x="792672" y="295564"/>
                </a:cubicBezTo>
                <a:cubicBezTo>
                  <a:pt x="800274" y="289482"/>
                  <a:pt x="811673" y="290681"/>
                  <a:pt x="820381" y="286327"/>
                </a:cubicBezTo>
                <a:cubicBezTo>
                  <a:pt x="830310" y="281363"/>
                  <a:pt x="838161" y="272819"/>
                  <a:pt x="848090" y="267855"/>
                </a:cubicBezTo>
                <a:cubicBezTo>
                  <a:pt x="856798" y="263501"/>
                  <a:pt x="867289" y="263346"/>
                  <a:pt x="875800" y="258618"/>
                </a:cubicBezTo>
                <a:cubicBezTo>
                  <a:pt x="895207" y="247836"/>
                  <a:pt x="912745" y="233988"/>
                  <a:pt x="931218" y="221673"/>
                </a:cubicBezTo>
                <a:cubicBezTo>
                  <a:pt x="940454" y="215515"/>
                  <a:pt x="948998" y="208165"/>
                  <a:pt x="958927" y="203200"/>
                </a:cubicBezTo>
                <a:cubicBezTo>
                  <a:pt x="971242" y="197042"/>
                  <a:pt x="983917" y="191558"/>
                  <a:pt x="995872" y="184727"/>
                </a:cubicBezTo>
                <a:cubicBezTo>
                  <a:pt x="1046004" y="156080"/>
                  <a:pt x="1000488" y="173953"/>
                  <a:pt x="1051290" y="157018"/>
                </a:cubicBezTo>
                <a:cubicBezTo>
                  <a:pt x="1063605" y="147782"/>
                  <a:pt x="1075709" y="138257"/>
                  <a:pt x="1088236" y="129309"/>
                </a:cubicBezTo>
                <a:cubicBezTo>
                  <a:pt x="1097269" y="122857"/>
                  <a:pt x="1107417" y="117943"/>
                  <a:pt x="1115945" y="110836"/>
                </a:cubicBezTo>
                <a:cubicBezTo>
                  <a:pt x="1162069" y="72399"/>
                  <a:pt x="1122668" y="90122"/>
                  <a:pt x="1171363" y="73891"/>
                </a:cubicBezTo>
                <a:cubicBezTo>
                  <a:pt x="1180599" y="67733"/>
                  <a:pt x="1189143" y="60382"/>
                  <a:pt x="1199072" y="55418"/>
                </a:cubicBezTo>
                <a:cubicBezTo>
                  <a:pt x="1207780" y="51064"/>
                  <a:pt x="1219178" y="52264"/>
                  <a:pt x="1226781" y="46182"/>
                </a:cubicBezTo>
                <a:cubicBezTo>
                  <a:pt x="1284770" y="-208"/>
                  <a:pt x="1197349" y="30450"/>
                  <a:pt x="1282200" y="9236"/>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CBBBA8-5EDD-8EBD-6F43-1B71B1D00D98}"/>
              </a:ext>
            </a:extLst>
          </p:cNvPr>
          <p:cNvSpPr>
            <a:spLocks noGrp="1"/>
          </p:cNvSpPr>
          <p:nvPr>
            <p:ph type="ctrTitle"/>
          </p:nvPr>
        </p:nvSpPr>
        <p:spPr>
          <a:xfrm>
            <a:off x="4675255" y="0"/>
            <a:ext cx="7229474" cy="1681331"/>
          </a:xfrm>
        </p:spPr>
        <p:txBody>
          <a:bodyPr vert="horz" lIns="91440" tIns="45720" rIns="91440" bIns="45720" rtlCol="0" anchor="b">
            <a:normAutofit/>
          </a:bodyPr>
          <a:lstStyle/>
          <a:p>
            <a:pPr algn="r"/>
            <a:r>
              <a:rPr lang="en-US" sz="3200" dirty="0">
                <a:solidFill>
                  <a:schemeClr val="tx1"/>
                </a:solidFill>
              </a:rPr>
              <a:t>The ageing population in the UK</a:t>
            </a:r>
          </a:p>
        </p:txBody>
      </p:sp>
      <p:graphicFrame>
        <p:nvGraphicFramePr>
          <p:cNvPr id="6" name="Table 5">
            <a:extLst>
              <a:ext uri="{FF2B5EF4-FFF2-40B4-BE49-F238E27FC236}">
                <a16:creationId xmlns:a16="http://schemas.microsoft.com/office/drawing/2014/main" id="{AD15DF70-CEC1-69D4-E663-A58BAD22D389}"/>
              </a:ext>
            </a:extLst>
          </p:cNvPr>
          <p:cNvGraphicFramePr>
            <a:graphicFrameLocks noGrp="1"/>
          </p:cNvGraphicFramePr>
          <p:nvPr>
            <p:extLst>
              <p:ext uri="{D42A27DB-BD31-4B8C-83A1-F6EECF244321}">
                <p14:modId xmlns:p14="http://schemas.microsoft.com/office/powerpoint/2010/main" val="660534494"/>
              </p:ext>
            </p:extLst>
          </p:nvPr>
        </p:nvGraphicFramePr>
        <p:xfrm>
          <a:off x="4959350" y="2792506"/>
          <a:ext cx="6770314" cy="2485464"/>
        </p:xfrm>
        <a:graphic>
          <a:graphicData uri="http://schemas.openxmlformats.org/drawingml/2006/table">
            <a:tbl>
              <a:tblPr firstRow="1" bandRow="1">
                <a:tableStyleId>{5C22544A-7EE6-4342-B048-85BDC9FD1C3A}</a:tableStyleId>
              </a:tblPr>
              <a:tblGrid>
                <a:gridCol w="3385157">
                  <a:extLst>
                    <a:ext uri="{9D8B030D-6E8A-4147-A177-3AD203B41FA5}">
                      <a16:colId xmlns:a16="http://schemas.microsoft.com/office/drawing/2014/main" val="3899267349"/>
                    </a:ext>
                  </a:extLst>
                </a:gridCol>
                <a:gridCol w="3385157">
                  <a:extLst>
                    <a:ext uri="{9D8B030D-6E8A-4147-A177-3AD203B41FA5}">
                      <a16:colId xmlns:a16="http://schemas.microsoft.com/office/drawing/2014/main" val="3103358280"/>
                    </a:ext>
                  </a:extLst>
                </a:gridCol>
              </a:tblGrid>
              <a:tr h="461346">
                <a:tc>
                  <a:txBody>
                    <a:bodyPr/>
                    <a:lstStyle/>
                    <a:p>
                      <a:r>
                        <a:rPr lang="en-US" dirty="0" err="1"/>
                        <a:t>Uk</a:t>
                      </a:r>
                      <a:r>
                        <a:rPr lang="en-US" dirty="0"/>
                        <a:t> Nations </a:t>
                      </a:r>
                    </a:p>
                  </a:txBody>
                  <a:tcPr/>
                </a:tc>
                <a:tc>
                  <a:txBody>
                    <a:bodyPr/>
                    <a:lstStyle/>
                    <a:p>
                      <a:r>
                        <a:rPr lang="en-US" dirty="0"/>
                        <a:t>Change </a:t>
                      </a:r>
                    </a:p>
                  </a:txBody>
                  <a:tcPr/>
                </a:tc>
                <a:extLst>
                  <a:ext uri="{0D108BD9-81ED-4DB2-BD59-A6C34878D82A}">
                    <a16:rowId xmlns:a16="http://schemas.microsoft.com/office/drawing/2014/main" val="1828812535"/>
                  </a:ext>
                </a:extLst>
              </a:tr>
              <a:tr h="461346">
                <a:tc>
                  <a:txBody>
                    <a:bodyPr/>
                    <a:lstStyle/>
                    <a:p>
                      <a:r>
                        <a:rPr lang="en-US" dirty="0"/>
                        <a:t>England </a:t>
                      </a:r>
                    </a:p>
                  </a:txBody>
                  <a:tcPr/>
                </a:tc>
                <a:tc>
                  <a:txBody>
                    <a:bodyPr/>
                    <a:lstStyle/>
                    <a:p>
                      <a:r>
                        <a:rPr lang="en-US" dirty="0"/>
                        <a:t>+1.8 %</a:t>
                      </a:r>
                    </a:p>
                  </a:txBody>
                  <a:tcPr/>
                </a:tc>
                <a:extLst>
                  <a:ext uri="{0D108BD9-81ED-4DB2-BD59-A6C34878D82A}">
                    <a16:rowId xmlns:a16="http://schemas.microsoft.com/office/drawing/2014/main" val="1353918820"/>
                  </a:ext>
                </a:extLst>
              </a:tr>
              <a:tr h="525780">
                <a:tc>
                  <a:txBody>
                    <a:bodyPr/>
                    <a:lstStyle/>
                    <a:p>
                      <a:r>
                        <a:rPr lang="en-US" dirty="0"/>
                        <a:t>Wales </a:t>
                      </a:r>
                    </a:p>
                  </a:txBody>
                  <a:tcPr/>
                </a:tc>
                <a:tc>
                  <a:txBody>
                    <a:bodyPr/>
                    <a:lstStyle/>
                    <a:p>
                      <a:r>
                        <a:rPr lang="en-US" dirty="0"/>
                        <a:t> +1.5%</a:t>
                      </a:r>
                    </a:p>
                    <a:p>
                      <a:endParaRPr lang="en-US" dirty="0"/>
                    </a:p>
                  </a:txBody>
                  <a:tcPr/>
                </a:tc>
                <a:extLst>
                  <a:ext uri="{0D108BD9-81ED-4DB2-BD59-A6C34878D82A}">
                    <a16:rowId xmlns:a16="http://schemas.microsoft.com/office/drawing/2014/main" val="3175241446"/>
                  </a:ext>
                </a:extLst>
              </a:tr>
              <a:tr h="461346">
                <a:tc>
                  <a:txBody>
                    <a:bodyPr/>
                    <a:lstStyle/>
                    <a:p>
                      <a:r>
                        <a:rPr lang="en-US" dirty="0"/>
                        <a:t>Scotland </a:t>
                      </a:r>
                    </a:p>
                  </a:txBody>
                  <a:tcPr/>
                </a:tc>
                <a:tc>
                  <a:txBody>
                    <a:bodyPr/>
                    <a:lstStyle/>
                    <a:p>
                      <a:r>
                        <a:rPr lang="en-US" dirty="0"/>
                        <a:t>+2.0%</a:t>
                      </a:r>
                    </a:p>
                  </a:txBody>
                  <a:tcPr/>
                </a:tc>
                <a:extLst>
                  <a:ext uri="{0D108BD9-81ED-4DB2-BD59-A6C34878D82A}">
                    <a16:rowId xmlns:a16="http://schemas.microsoft.com/office/drawing/2014/main" val="546988359"/>
                  </a:ext>
                </a:extLst>
              </a:tr>
              <a:tr h="461346">
                <a:tc>
                  <a:txBody>
                    <a:bodyPr/>
                    <a:lstStyle/>
                    <a:p>
                      <a:r>
                        <a:rPr lang="en-US" dirty="0"/>
                        <a:t>Northern Ireland</a:t>
                      </a:r>
                    </a:p>
                  </a:txBody>
                  <a:tcPr/>
                </a:tc>
                <a:tc>
                  <a:txBody>
                    <a:bodyPr/>
                    <a:lstStyle/>
                    <a:p>
                      <a:r>
                        <a:rPr lang="en-US" dirty="0"/>
                        <a:t>+2.0%</a:t>
                      </a:r>
                    </a:p>
                  </a:txBody>
                  <a:tcPr/>
                </a:tc>
                <a:extLst>
                  <a:ext uri="{0D108BD9-81ED-4DB2-BD59-A6C34878D82A}">
                    <a16:rowId xmlns:a16="http://schemas.microsoft.com/office/drawing/2014/main" val="3970321479"/>
                  </a:ext>
                </a:extLst>
              </a:tr>
            </a:tbl>
          </a:graphicData>
        </a:graphic>
      </p:graphicFrame>
      <p:sp>
        <p:nvSpPr>
          <p:cNvPr id="12" name="TextBox 11">
            <a:extLst>
              <a:ext uri="{FF2B5EF4-FFF2-40B4-BE49-F238E27FC236}">
                <a16:creationId xmlns:a16="http://schemas.microsoft.com/office/drawing/2014/main" id="{4221C449-7031-8AD4-19F1-49B2D8FF78FB}"/>
              </a:ext>
            </a:extLst>
          </p:cNvPr>
          <p:cNvSpPr txBox="1"/>
          <p:nvPr/>
        </p:nvSpPr>
        <p:spPr>
          <a:xfrm>
            <a:off x="4962526" y="2146175"/>
            <a:ext cx="7229474" cy="646331"/>
          </a:xfrm>
          <a:prstGeom prst="rect">
            <a:avLst/>
          </a:prstGeom>
          <a:noFill/>
        </p:spPr>
        <p:txBody>
          <a:bodyPr wrap="square">
            <a:spAutoFit/>
          </a:bodyPr>
          <a:lstStyle/>
          <a:p>
            <a:r>
              <a:rPr lang="en-US" dirty="0"/>
              <a:t>Table 1. Annual change in the number of people aged 65+, mid-2023 to mid-2024</a:t>
            </a:r>
          </a:p>
        </p:txBody>
      </p:sp>
      <p:sp>
        <p:nvSpPr>
          <p:cNvPr id="14" name="TextBox 13">
            <a:extLst>
              <a:ext uri="{FF2B5EF4-FFF2-40B4-BE49-F238E27FC236}">
                <a16:creationId xmlns:a16="http://schemas.microsoft.com/office/drawing/2014/main" id="{801D3C83-1400-980D-C15F-CC2A92876370}"/>
              </a:ext>
            </a:extLst>
          </p:cNvPr>
          <p:cNvSpPr txBox="1"/>
          <p:nvPr/>
        </p:nvSpPr>
        <p:spPr>
          <a:xfrm>
            <a:off x="4959350" y="5324136"/>
            <a:ext cx="6121772" cy="1200329"/>
          </a:xfrm>
          <a:prstGeom prst="rect">
            <a:avLst/>
          </a:prstGeom>
          <a:noFill/>
        </p:spPr>
        <p:txBody>
          <a:bodyPr wrap="square">
            <a:spAutoFit/>
          </a:bodyPr>
          <a:lstStyle/>
          <a:p>
            <a:r>
              <a:rPr lang="en-US" dirty="0"/>
              <a:t>The number of people aged 65+ increased in every UK nation. Population ageing affects planning for care, housing, transport and accessible communities. Population figures show change, not individual needs or abilities.</a:t>
            </a:r>
          </a:p>
        </p:txBody>
      </p:sp>
      <p:pic>
        <p:nvPicPr>
          <p:cNvPr id="32" name="Video 31">
            <a:hlinkClick r:id="" action="ppaction://media"/>
            <a:extLst>
              <a:ext uri="{FF2B5EF4-FFF2-40B4-BE49-F238E27FC236}">
                <a16:creationId xmlns:a16="http://schemas.microsoft.com/office/drawing/2014/main" id="{5AD436C4-2DDB-8033-DAE3-CE41D977B9F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98746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717"/>
    </mc:Choice>
    <mc:Fallback>
      <p:transition spd="slow" advTm="22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12"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73EAB6-B209-F3D1-C15C-E0DE2DB3C6B3}"/>
              </a:ext>
            </a:extLst>
          </p:cNvPr>
          <p:cNvSpPr>
            <a:spLocks noGrp="1"/>
          </p:cNvSpPr>
          <p:nvPr>
            <p:ph type="title"/>
          </p:nvPr>
        </p:nvSpPr>
        <p:spPr>
          <a:xfrm>
            <a:off x="685802" y="609600"/>
            <a:ext cx="7739741" cy="922867"/>
          </a:xfrm>
        </p:spPr>
        <p:txBody>
          <a:bodyPr anchor="b">
            <a:normAutofit/>
          </a:bodyPr>
          <a:lstStyle/>
          <a:p>
            <a:r>
              <a:rPr lang="en-US" sz="3200"/>
              <a:t>Physical and psychological needs</a:t>
            </a:r>
          </a:p>
        </p:txBody>
      </p:sp>
      <p:sp>
        <p:nvSpPr>
          <p:cNvPr id="3" name="Subtitle 2">
            <a:extLst>
              <a:ext uri="{FF2B5EF4-FFF2-40B4-BE49-F238E27FC236}">
                <a16:creationId xmlns:a16="http://schemas.microsoft.com/office/drawing/2014/main" id="{372B603B-E71A-EAE9-7DE0-3F01FD8C640D}"/>
              </a:ext>
            </a:extLst>
          </p:cNvPr>
          <p:cNvSpPr>
            <a:spLocks noGrp="1"/>
          </p:cNvSpPr>
          <p:nvPr>
            <p:ph idx="1"/>
          </p:nvPr>
        </p:nvSpPr>
        <p:spPr>
          <a:xfrm>
            <a:off x="685803" y="1817423"/>
            <a:ext cx="8305798" cy="3973777"/>
          </a:xfrm>
        </p:spPr>
        <p:txBody>
          <a:bodyPr>
            <a:normAutofit/>
          </a:bodyPr>
          <a:lstStyle/>
          <a:p>
            <a:r>
              <a:rPr lang="en-US">
                <a:solidFill>
                  <a:schemeClr val="tx1">
                    <a:lumMod val="85000"/>
                    <a:lumOff val="15000"/>
                  </a:schemeClr>
                </a:solidFill>
              </a:rPr>
              <a:t>Physical: mobility, pain management, nutrition, sensory support and long-term conditions. </a:t>
            </a:r>
          </a:p>
          <a:p>
            <a:r>
              <a:rPr lang="en-US">
                <a:solidFill>
                  <a:schemeClr val="tx1">
                    <a:lumMod val="85000"/>
                    <a:lumOff val="15000"/>
                  </a:schemeClr>
                </a:solidFill>
              </a:rPr>
              <a:t>Psychological : mental health, confidence, memory, coping and identity. </a:t>
            </a:r>
          </a:p>
          <a:p>
            <a:r>
              <a:rPr lang="en-US">
                <a:solidFill>
                  <a:schemeClr val="tx1">
                    <a:lumMod val="85000"/>
                    <a:lumOff val="15000"/>
                  </a:schemeClr>
                </a:solidFill>
              </a:rPr>
              <a:t>Interaction: pain or reduced mobility can limit activity and social contact, affecting mood. </a:t>
            </a:r>
          </a:p>
          <a:p>
            <a:r>
              <a:rPr lang="en-US">
                <a:solidFill>
                  <a:schemeClr val="tx1">
                    <a:lumMod val="85000"/>
                    <a:lumOff val="15000"/>
                  </a:schemeClr>
                </a:solidFill>
              </a:rPr>
              <a:t>The biopsychosocial model considers biological, psychological and social influences together. </a:t>
            </a:r>
          </a:p>
          <a:p>
            <a:r>
              <a:rPr lang="en-US">
                <a:solidFill>
                  <a:schemeClr val="tx1">
                    <a:lumMod val="85000"/>
                    <a:lumOff val="15000"/>
                  </a:schemeClr>
                </a:solidFill>
              </a:rPr>
              <a:t>Holistic assessment should identify strengths, goals and barriers</a:t>
            </a:r>
          </a:p>
        </p:txBody>
      </p:sp>
      <p:pic>
        <p:nvPicPr>
          <p:cNvPr id="19" name="Video 18">
            <a:hlinkClick r:id="" action="ppaction://media"/>
            <a:extLst>
              <a:ext uri="{FF2B5EF4-FFF2-40B4-BE49-F238E27FC236}">
                <a16:creationId xmlns:a16="http://schemas.microsoft.com/office/drawing/2014/main" id="{CA35614C-4E9D-05CF-897C-D387B9898BB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72438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7710"/>
    </mc:Choice>
    <mc:Fallback>
      <p:transition spd="slow" advTm="57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5D4A-306B-B395-4AED-6E76A1BAA53B}"/>
              </a:ext>
            </a:extLst>
          </p:cNvPr>
          <p:cNvSpPr>
            <a:spLocks noGrp="1"/>
          </p:cNvSpPr>
          <p:nvPr>
            <p:ph type="title"/>
          </p:nvPr>
        </p:nvSpPr>
        <p:spPr>
          <a:xfrm>
            <a:off x="4955458" y="639097"/>
            <a:ext cx="6593075" cy="1612490"/>
          </a:xfrm>
        </p:spPr>
        <p:txBody>
          <a:bodyPr>
            <a:normAutofit/>
          </a:bodyPr>
          <a:lstStyle/>
          <a:p>
            <a:r>
              <a:rPr lang="en-US" dirty="0"/>
              <a:t>Emotional and social needs</a:t>
            </a:r>
          </a:p>
        </p:txBody>
      </p:sp>
      <p:pic>
        <p:nvPicPr>
          <p:cNvPr id="5" name="Picture 4" descr="Colourful carved figures of humans">
            <a:extLst>
              <a:ext uri="{FF2B5EF4-FFF2-40B4-BE49-F238E27FC236}">
                <a16:creationId xmlns:a16="http://schemas.microsoft.com/office/drawing/2014/main" id="{94C08358-674C-1C31-EA41-99C25649AFF5}"/>
              </a:ext>
            </a:extLst>
          </p:cNvPr>
          <p:cNvPicPr>
            <a:picLocks noChangeAspect="1"/>
          </p:cNvPicPr>
          <p:nvPr/>
        </p:nvPicPr>
        <p:blipFill>
          <a:blip r:embed="rId6"/>
          <a:srcRect l="26034" r="25801" b="-1"/>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8222019E-1CE2-5AE5-1E91-8460ED68DEB4}"/>
              </a:ext>
            </a:extLst>
          </p:cNvPr>
          <p:cNvSpPr>
            <a:spLocks noGrp="1"/>
          </p:cNvSpPr>
          <p:nvPr>
            <p:ph idx="1"/>
          </p:nvPr>
        </p:nvSpPr>
        <p:spPr>
          <a:xfrm>
            <a:off x="4955458" y="2251587"/>
            <a:ext cx="6593075" cy="3972232"/>
          </a:xfrm>
        </p:spPr>
        <p:txBody>
          <a:bodyPr>
            <a:normAutofit/>
          </a:bodyPr>
          <a:lstStyle/>
          <a:p>
            <a:r>
              <a:rPr lang="en-US" dirty="0"/>
              <a:t>Emotional: dignity, safety, belonging, identity and meaningful relationships.
Social: family contact, community participation and accessible activities.
Loneliness and grief may affect some people but should not be assumed.
Empowerment means having a genuine voice and realistic choices.
Functional ability depends on personal capacity and the surrounding environment (WHO, 2015).</a:t>
            </a:r>
          </a:p>
        </p:txBody>
      </p:sp>
      <p:pic>
        <p:nvPicPr>
          <p:cNvPr id="17" name="Video 16">
            <a:hlinkClick r:id="" action="ppaction://media"/>
            <a:extLst>
              <a:ext uri="{FF2B5EF4-FFF2-40B4-BE49-F238E27FC236}">
                <a16:creationId xmlns:a16="http://schemas.microsoft.com/office/drawing/2014/main" id="{36A6E90B-9F69-38A0-E9D4-98C334302BD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1379490"/>
      </p:ext>
    </p:extLst>
  </p:cSld>
  <p:clrMapOvr>
    <a:masterClrMapping/>
  </p:clrMapOvr>
  <mc:AlternateContent xmlns:mc="http://schemas.openxmlformats.org/markup-compatibility/2006">
    <mc:Choice xmlns:p14="http://schemas.microsoft.com/office/powerpoint/2010/main" Requires="p14">
      <p:transition spd="slow" p14:dur="2000" advTm="50286"/>
    </mc:Choice>
    <mc:Fallback>
      <p:transition spd="slow" advTm="50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10717-25C4-2BBB-6C50-E6570A6AF4F8}"/>
              </a:ext>
            </a:extLst>
          </p:cNvPr>
          <p:cNvSpPr>
            <a:spLocks noGrp="1"/>
          </p:cNvSpPr>
          <p:nvPr>
            <p:ph type="title"/>
          </p:nvPr>
        </p:nvSpPr>
        <p:spPr>
          <a:xfrm>
            <a:off x="685801" y="500743"/>
            <a:ext cx="7402285" cy="1360714"/>
          </a:xfrm>
        </p:spPr>
        <p:txBody>
          <a:bodyPr>
            <a:normAutofit/>
          </a:bodyPr>
          <a:lstStyle/>
          <a:p>
            <a:r>
              <a:rPr lang="en-US" dirty="0"/>
              <a:t>Theory 1: Activity theory</a:t>
            </a:r>
          </a:p>
        </p:txBody>
      </p:sp>
      <p:sp>
        <p:nvSpPr>
          <p:cNvPr id="3" name="Content Placeholder 2">
            <a:extLst>
              <a:ext uri="{FF2B5EF4-FFF2-40B4-BE49-F238E27FC236}">
                <a16:creationId xmlns:a16="http://schemas.microsoft.com/office/drawing/2014/main" id="{89EEB2A8-66F5-5385-7F77-0E0F0829252B}"/>
              </a:ext>
            </a:extLst>
          </p:cNvPr>
          <p:cNvSpPr>
            <a:spLocks noGrp="1"/>
          </p:cNvSpPr>
          <p:nvPr>
            <p:ph idx="1"/>
          </p:nvPr>
        </p:nvSpPr>
        <p:spPr>
          <a:xfrm>
            <a:off x="685801" y="1861457"/>
            <a:ext cx="7402285" cy="3392110"/>
          </a:xfrm>
        </p:spPr>
        <p:txBody>
          <a:bodyPr>
            <a:normAutofit/>
          </a:bodyPr>
          <a:lstStyle/>
          <a:p>
            <a:r>
              <a:rPr lang="en-US" dirty="0"/>
              <a:t>Activity theory links wellbeing with meaningful participation and relationships (</a:t>
            </a:r>
            <a:r>
              <a:rPr lang="en-US" dirty="0" err="1"/>
              <a:t>Havighurst</a:t>
            </a:r>
            <a:r>
              <a:rPr lang="en-US" dirty="0"/>
              <a:t>, 1961).
Care application: identify valued activities and remove barriers.
Strength: highlights purpose, connection and social involvement.
Limitation: risks assuming everyone wants the same level or type of activity.
Health, poverty and inaccessible transport may restrict participation.</a:t>
            </a:r>
          </a:p>
        </p:txBody>
      </p:sp>
      <p:pic>
        <p:nvPicPr>
          <p:cNvPr id="7" name="Video 6">
            <a:hlinkClick r:id="" action="ppaction://media"/>
            <a:extLst>
              <a:ext uri="{FF2B5EF4-FFF2-40B4-BE49-F238E27FC236}">
                <a16:creationId xmlns:a16="http://schemas.microsoft.com/office/drawing/2014/main" id="{E3571B15-D3F0-DA5C-0938-AE2E01BBF8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70418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661"/>
    </mc:Choice>
    <mc:Fallback>
      <p:transition spd="slow" advTm="60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9B67-BE91-5010-DDD4-30DBA7A2E739}"/>
              </a:ext>
            </a:extLst>
          </p:cNvPr>
          <p:cNvSpPr>
            <a:spLocks noGrp="1"/>
          </p:cNvSpPr>
          <p:nvPr>
            <p:ph type="title"/>
          </p:nvPr>
        </p:nvSpPr>
        <p:spPr>
          <a:xfrm>
            <a:off x="7865806" y="643463"/>
            <a:ext cx="3706762" cy="1608124"/>
          </a:xfrm>
        </p:spPr>
        <p:txBody>
          <a:bodyPr>
            <a:normAutofit/>
          </a:bodyPr>
          <a:lstStyle/>
          <a:p>
            <a:pPr>
              <a:lnSpc>
                <a:spcPct val="90000"/>
              </a:lnSpc>
            </a:pPr>
            <a:r>
              <a:rPr lang="en-US" dirty="0"/>
              <a:t>Theory 2: Continuity theory</a:t>
            </a:r>
            <a:endParaRPr lang="en-US"/>
          </a:p>
        </p:txBody>
      </p:sp>
      <p:pic>
        <p:nvPicPr>
          <p:cNvPr id="5" name="Picture 4" descr="One in a crowd">
            <a:extLst>
              <a:ext uri="{FF2B5EF4-FFF2-40B4-BE49-F238E27FC236}">
                <a16:creationId xmlns:a16="http://schemas.microsoft.com/office/drawing/2014/main" id="{31EFC415-AEF4-6E00-EADC-E32AA85C29FA}"/>
              </a:ext>
            </a:extLst>
          </p:cNvPr>
          <p:cNvPicPr>
            <a:picLocks noChangeAspect="1"/>
          </p:cNvPicPr>
          <p:nvPr/>
        </p:nvPicPr>
        <p:blipFill>
          <a:blip r:embed="rId6"/>
          <a:srcRect l="12795" r="4605"/>
          <a:stretch>
            <a:fillRect/>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8DB78343-FF12-8C37-A65D-D01A28D4C2F8}"/>
              </a:ext>
            </a:extLst>
          </p:cNvPr>
          <p:cNvSpPr>
            <a:spLocks noGrp="1"/>
          </p:cNvSpPr>
          <p:nvPr>
            <p:ph idx="1"/>
          </p:nvPr>
        </p:nvSpPr>
        <p:spPr>
          <a:xfrm>
            <a:off x="7865806" y="2251587"/>
            <a:ext cx="3706762" cy="3972232"/>
          </a:xfrm>
        </p:spPr>
        <p:txBody>
          <a:bodyPr>
            <a:normAutofit/>
          </a:bodyPr>
          <a:lstStyle/>
          <a:p>
            <a:pPr>
              <a:lnSpc>
                <a:spcPct val="90000"/>
              </a:lnSpc>
            </a:pPr>
            <a:r>
              <a:rPr lang="en-US" sz="1500"/>
              <a:t>People may seek to maintain familiar values, identity, routines and relationships (</a:t>
            </a:r>
            <a:r>
              <a:rPr lang="en-US" sz="1500" err="1"/>
              <a:t>Atchley</a:t>
            </a:r>
            <a:r>
              <a:rPr lang="en-US" sz="1500"/>
              <a:t>, 1989).
Care application: use life history to understand preferences and routines.
Strength: supports identity and person-</a:t>
            </a:r>
            <a:r>
              <a:rPr lang="en-US" sz="1500" err="1"/>
              <a:t>centred</a:t>
            </a:r>
            <a:r>
              <a:rPr lang="en-US" sz="1500"/>
              <a:t> care, especially during transitions.
Limitation: preferences can change; past routines should not be assumed to remain important.
Use life history to guide conversations, not replace ongoing consent.</a:t>
            </a:r>
          </a:p>
          <a:p>
            <a:pPr>
              <a:lnSpc>
                <a:spcPct val="90000"/>
              </a:lnSpc>
            </a:pPr>
            <a:endParaRPr lang="en-US" sz="1500"/>
          </a:p>
        </p:txBody>
      </p:sp>
      <p:pic>
        <p:nvPicPr>
          <p:cNvPr id="8" name="Video 7">
            <a:hlinkClick r:id="" action="ppaction://media"/>
            <a:extLst>
              <a:ext uri="{FF2B5EF4-FFF2-40B4-BE49-F238E27FC236}">
                <a16:creationId xmlns:a16="http://schemas.microsoft.com/office/drawing/2014/main" id="{6A8317AD-3E7C-2F11-F73B-61F0A68CF3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2017422"/>
      </p:ext>
    </p:extLst>
  </p:cSld>
  <p:clrMapOvr>
    <a:masterClrMapping/>
  </p:clrMapOvr>
  <mc:AlternateContent xmlns:mc="http://schemas.openxmlformats.org/markup-compatibility/2006">
    <mc:Choice xmlns:p14="http://schemas.microsoft.com/office/powerpoint/2010/main" Requires="p14">
      <p:transition spd="slow" p14:dur="2000" advTm="39696"/>
    </mc:Choice>
    <mc:Fallback>
      <p:transition spd="slow" advTm="39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12"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EAB699-1C16-7758-CC50-775220E0BA29}"/>
              </a:ext>
            </a:extLst>
          </p:cNvPr>
          <p:cNvSpPr>
            <a:spLocks noGrp="1"/>
          </p:cNvSpPr>
          <p:nvPr>
            <p:ph type="title"/>
          </p:nvPr>
        </p:nvSpPr>
        <p:spPr>
          <a:xfrm>
            <a:off x="685802" y="609600"/>
            <a:ext cx="7739741" cy="922867"/>
          </a:xfrm>
        </p:spPr>
        <p:txBody>
          <a:bodyPr anchor="b">
            <a:normAutofit/>
          </a:bodyPr>
          <a:lstStyle/>
          <a:p>
            <a:r>
              <a:rPr lang="en-US" sz="3200"/>
              <a:t>Technology: Telecare</a:t>
            </a:r>
          </a:p>
        </p:txBody>
      </p:sp>
      <p:sp>
        <p:nvSpPr>
          <p:cNvPr id="3" name="Content Placeholder 2">
            <a:extLst>
              <a:ext uri="{FF2B5EF4-FFF2-40B4-BE49-F238E27FC236}">
                <a16:creationId xmlns:a16="http://schemas.microsoft.com/office/drawing/2014/main" id="{1E73F6B7-BCB0-495E-6F97-41673D91CBB8}"/>
              </a:ext>
            </a:extLst>
          </p:cNvPr>
          <p:cNvSpPr>
            <a:spLocks noGrp="1"/>
          </p:cNvSpPr>
          <p:nvPr>
            <p:ph idx="1"/>
          </p:nvPr>
        </p:nvSpPr>
        <p:spPr>
          <a:xfrm>
            <a:off x="685803" y="1817423"/>
            <a:ext cx="8305798" cy="3973777"/>
          </a:xfrm>
        </p:spPr>
        <p:txBody>
          <a:bodyPr>
            <a:normAutofit/>
          </a:bodyPr>
          <a:lstStyle/>
          <a:p>
            <a:r>
              <a:rPr lang="en-US">
                <a:solidFill>
                  <a:schemeClr val="tx1">
                    <a:lumMod val="85000"/>
                    <a:lumOff val="15000"/>
                  </a:schemeClr>
                </a:solidFill>
              </a:rPr>
              <a:t>Telecare uses technology to support safety or summon help.
Examples: personal alarms, fall detectors and movement sensors.
Potential benefits: reassurance, emergency alerts and support to remain at home.
Limitations: false alarms, technical failure, privacy concerns and delayed responses.
Technology should complement—not replace—human care (NICE, 2015).</a:t>
            </a:r>
          </a:p>
        </p:txBody>
      </p:sp>
      <p:pic>
        <p:nvPicPr>
          <p:cNvPr id="7" name="Video 6">
            <a:hlinkClick r:id="" action="ppaction://media"/>
            <a:extLst>
              <a:ext uri="{FF2B5EF4-FFF2-40B4-BE49-F238E27FC236}">
                <a16:creationId xmlns:a16="http://schemas.microsoft.com/office/drawing/2014/main" id="{097D7148-262F-0C57-9CC8-5A92FE741F2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0777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499"/>
    </mc:Choice>
    <mc:Fallback>
      <p:transition spd="slow" advTm="44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AF88AF-28AC-3BBC-2A6A-A41BA412BA0C}"/>
              </a:ext>
            </a:extLst>
          </p:cNvPr>
          <p:cNvSpPr>
            <a:spLocks noGrp="1"/>
          </p:cNvSpPr>
          <p:nvPr>
            <p:ph type="title"/>
          </p:nvPr>
        </p:nvSpPr>
        <p:spPr>
          <a:xfrm>
            <a:off x="685801" y="500743"/>
            <a:ext cx="7402285" cy="1360714"/>
          </a:xfrm>
        </p:spPr>
        <p:txBody>
          <a:bodyPr>
            <a:normAutofit/>
          </a:bodyPr>
          <a:lstStyle/>
          <a:p>
            <a:r>
              <a:rPr lang="en-US" dirty="0"/>
              <a:t>Technology, access and empowerment</a:t>
            </a:r>
          </a:p>
        </p:txBody>
      </p:sp>
      <p:sp>
        <p:nvSpPr>
          <p:cNvPr id="3" name="Content Placeholder 2">
            <a:extLst>
              <a:ext uri="{FF2B5EF4-FFF2-40B4-BE49-F238E27FC236}">
                <a16:creationId xmlns:a16="http://schemas.microsoft.com/office/drawing/2014/main" id="{9B4433CD-6BB1-E2F6-2387-1B8D9E2C3279}"/>
              </a:ext>
            </a:extLst>
          </p:cNvPr>
          <p:cNvSpPr>
            <a:spLocks noGrp="1"/>
          </p:cNvSpPr>
          <p:nvPr>
            <p:ph idx="1"/>
          </p:nvPr>
        </p:nvSpPr>
        <p:spPr>
          <a:xfrm>
            <a:off x="685801" y="1861457"/>
            <a:ext cx="7402285" cy="3392110"/>
          </a:xfrm>
        </p:spPr>
        <p:txBody>
          <a:bodyPr>
            <a:normAutofit/>
          </a:bodyPr>
          <a:lstStyle/>
          <a:p>
            <a:r>
              <a:rPr lang="en-US" dirty="0"/>
              <a:t>Telehealth, online services and reminder apps may support communication and self-management.
Barriers include device and data costs, connectivity, confidence and inaccessible design.
Sensory, cognitive or physical needs may affect usability.
Digital services should be optional, with telephone and face-to-face alternatives.
Evaluate whether technology improves control, safety and participation—not only efficiency.</a:t>
            </a:r>
          </a:p>
        </p:txBody>
      </p:sp>
      <p:pic>
        <p:nvPicPr>
          <p:cNvPr id="7" name="Video 6">
            <a:hlinkClick r:id="" action="ppaction://media"/>
            <a:extLst>
              <a:ext uri="{FF2B5EF4-FFF2-40B4-BE49-F238E27FC236}">
                <a16:creationId xmlns:a16="http://schemas.microsoft.com/office/drawing/2014/main" id="{6AFEE2A4-93CE-D1E4-93ED-56228DF20C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77068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4010"/>
    </mc:Choice>
    <mc:Fallback>
      <p:transition spd="slow" advTm="64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12"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20C1E2-04BD-B072-0BB2-EF5E666140A0}"/>
              </a:ext>
            </a:extLst>
          </p:cNvPr>
          <p:cNvSpPr>
            <a:spLocks noGrp="1"/>
          </p:cNvSpPr>
          <p:nvPr>
            <p:ph type="title"/>
          </p:nvPr>
        </p:nvSpPr>
        <p:spPr>
          <a:xfrm>
            <a:off x="685802" y="609600"/>
            <a:ext cx="7739741" cy="922867"/>
          </a:xfrm>
        </p:spPr>
        <p:txBody>
          <a:bodyPr anchor="b">
            <a:normAutofit/>
          </a:bodyPr>
          <a:lstStyle/>
          <a:p>
            <a:r>
              <a:rPr lang="en-US" sz="3200"/>
              <a:t>Current UK care provision</a:t>
            </a:r>
          </a:p>
        </p:txBody>
      </p:sp>
      <p:sp>
        <p:nvSpPr>
          <p:cNvPr id="3" name="Content Placeholder 2">
            <a:extLst>
              <a:ext uri="{FF2B5EF4-FFF2-40B4-BE49-F238E27FC236}">
                <a16:creationId xmlns:a16="http://schemas.microsoft.com/office/drawing/2014/main" id="{828AB871-D016-2A49-DD15-F0EE5BC9B142}"/>
              </a:ext>
            </a:extLst>
          </p:cNvPr>
          <p:cNvSpPr>
            <a:spLocks noGrp="1"/>
          </p:cNvSpPr>
          <p:nvPr>
            <p:ph idx="1"/>
          </p:nvPr>
        </p:nvSpPr>
        <p:spPr>
          <a:xfrm>
            <a:off x="685803" y="1817423"/>
            <a:ext cx="8305798" cy="3973777"/>
          </a:xfrm>
        </p:spPr>
        <p:txBody>
          <a:bodyPr>
            <a:normAutofit/>
          </a:bodyPr>
          <a:lstStyle/>
          <a:p>
            <a:r>
              <a:rPr lang="en-US">
                <a:solidFill>
                  <a:schemeClr val="tx1">
                    <a:lumMod val="85000"/>
                    <a:lumOff val="15000"/>
                  </a:schemeClr>
                </a:solidFill>
              </a:rPr>
              <a:t>Health services: NHS primary, community, hospital and rehabilitation care.
Social care: local-authority assessment, home care, equipment and adaptations.
Other support: reablement, residential and nursing care, voluntary services and unpaid carers.
In England, the Care Act 2014 covers wellbeing, prevention, assessment and support for carers.
Social care arrangements differ across England, Wales, Scotland and Northern Ireland.</a:t>
            </a:r>
          </a:p>
        </p:txBody>
      </p:sp>
      <p:pic>
        <p:nvPicPr>
          <p:cNvPr id="7" name="Video 6">
            <a:hlinkClick r:id="" action="ppaction://media"/>
            <a:extLst>
              <a:ext uri="{FF2B5EF4-FFF2-40B4-BE49-F238E27FC236}">
                <a16:creationId xmlns:a16="http://schemas.microsoft.com/office/drawing/2014/main" id="{09DA9C5E-5658-D1D2-AD3C-0D9F2EF4F7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30457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2980"/>
    </mc:Choice>
    <mc:Fallback>
      <p:transition spd="slow" advTm="52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0740B-DF98-3AF3-05CF-D156B3A65DC3}"/>
              </a:ext>
            </a:extLst>
          </p:cNvPr>
          <p:cNvSpPr>
            <a:spLocks noGrp="1"/>
          </p:cNvSpPr>
          <p:nvPr>
            <p:ph type="title"/>
          </p:nvPr>
        </p:nvSpPr>
        <p:spPr>
          <a:xfrm>
            <a:off x="685801" y="500743"/>
            <a:ext cx="7402285" cy="1360714"/>
          </a:xfrm>
        </p:spPr>
        <p:txBody>
          <a:bodyPr>
            <a:normAutofit/>
          </a:bodyPr>
          <a:lstStyle/>
          <a:p>
            <a:r>
              <a:rPr lang="en-US" dirty="0"/>
              <a:t>Domiciliary care</a:t>
            </a:r>
          </a:p>
        </p:txBody>
      </p:sp>
      <p:sp>
        <p:nvSpPr>
          <p:cNvPr id="3" name="Content Placeholder 2">
            <a:extLst>
              <a:ext uri="{FF2B5EF4-FFF2-40B4-BE49-F238E27FC236}">
                <a16:creationId xmlns:a16="http://schemas.microsoft.com/office/drawing/2014/main" id="{56345D8E-C699-7829-3020-073EEBD51568}"/>
              </a:ext>
            </a:extLst>
          </p:cNvPr>
          <p:cNvSpPr>
            <a:spLocks noGrp="1"/>
          </p:cNvSpPr>
          <p:nvPr>
            <p:ph idx="1"/>
          </p:nvPr>
        </p:nvSpPr>
        <p:spPr>
          <a:xfrm>
            <a:off x="685801" y="1861457"/>
            <a:ext cx="7402285" cy="3392110"/>
          </a:xfrm>
        </p:spPr>
        <p:txBody>
          <a:bodyPr>
            <a:normAutofit/>
          </a:bodyPr>
          <a:lstStyle/>
          <a:p>
            <a:r>
              <a:rPr lang="en-US" dirty="0"/>
              <a:t>Domiciliary care provides support in a person’s own home.
Support may include personal care, meals, medication and daily activities.
Strengths: familiar surroundings, </a:t>
            </a:r>
            <a:r>
              <a:rPr lang="en-US" dirty="0" err="1"/>
              <a:t>personalised</a:t>
            </a:r>
            <a:r>
              <a:rPr lang="en-US" dirty="0"/>
              <a:t> routines and potential support for independence.
Limitations: short or rushed visits, staff turnover and inconsistent continuity.
Quality depends on assessment, skilled staff and coordination (NICE, 2015).</a:t>
            </a:r>
          </a:p>
        </p:txBody>
      </p:sp>
      <p:pic>
        <p:nvPicPr>
          <p:cNvPr id="7" name="Video 6">
            <a:hlinkClick r:id="" action="ppaction://media"/>
            <a:extLst>
              <a:ext uri="{FF2B5EF4-FFF2-40B4-BE49-F238E27FC236}">
                <a16:creationId xmlns:a16="http://schemas.microsoft.com/office/drawing/2014/main" id="{C95D2335-EA91-BA8A-2F2A-3B7A9B1E11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80561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7678"/>
    </mc:Choice>
    <mc:Fallback>
      <p:transition spd="slow" advTm="57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B9485-0971-6AD9-1A83-0B8F37D7B093}"/>
              </a:ext>
            </a:extLst>
          </p:cNvPr>
          <p:cNvSpPr>
            <a:spLocks noGrp="1"/>
          </p:cNvSpPr>
          <p:nvPr>
            <p:ph type="title"/>
          </p:nvPr>
        </p:nvSpPr>
        <p:spPr>
          <a:xfrm>
            <a:off x="4955458" y="639097"/>
            <a:ext cx="6593075" cy="1612490"/>
          </a:xfrm>
        </p:spPr>
        <p:txBody>
          <a:bodyPr>
            <a:normAutofit/>
          </a:bodyPr>
          <a:lstStyle/>
          <a:p>
            <a:r>
              <a:rPr lang="en-US" dirty="0"/>
              <a:t>Residential and nursing care</a:t>
            </a:r>
          </a:p>
        </p:txBody>
      </p:sp>
      <p:pic>
        <p:nvPicPr>
          <p:cNvPr id="5" name="Picture 4" descr="Heart and house paper cut-out on a white wood background">
            <a:extLst>
              <a:ext uri="{FF2B5EF4-FFF2-40B4-BE49-F238E27FC236}">
                <a16:creationId xmlns:a16="http://schemas.microsoft.com/office/drawing/2014/main" id="{ADE9AC3E-116C-15CB-5DE0-9AE83456ECAC}"/>
              </a:ext>
            </a:extLst>
          </p:cNvPr>
          <p:cNvPicPr>
            <a:picLocks noChangeAspect="1"/>
          </p:cNvPicPr>
          <p:nvPr/>
        </p:nvPicPr>
        <p:blipFill>
          <a:blip r:embed="rId6"/>
          <a:srcRect l="5682" r="49194" b="-2"/>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9561ADEB-79EA-1917-453A-DCEFB748F3B5}"/>
              </a:ext>
            </a:extLst>
          </p:cNvPr>
          <p:cNvSpPr>
            <a:spLocks noGrp="1"/>
          </p:cNvSpPr>
          <p:nvPr>
            <p:ph idx="1"/>
          </p:nvPr>
        </p:nvSpPr>
        <p:spPr>
          <a:xfrm>
            <a:off x="4955458" y="2251587"/>
            <a:ext cx="6593075" cy="3972232"/>
          </a:xfrm>
        </p:spPr>
        <p:txBody>
          <a:bodyPr>
            <a:normAutofit/>
          </a:bodyPr>
          <a:lstStyle/>
          <a:p>
            <a:r>
              <a:rPr lang="en-US" dirty="0"/>
              <a:t>Residential care provides accommodation and daily personal support.
Nursing homes also provide nursing care for people with more complex health needs.
Potential benefits: access to assistance, meals, safety and social opportunities.
Risks: loss of privacy, familiar routines, choice or control.
Quality depends on staffing, leadership, relationships and person-</a:t>
            </a:r>
            <a:r>
              <a:rPr lang="en-US" dirty="0" err="1"/>
              <a:t>centred</a:t>
            </a:r>
            <a:r>
              <a:rPr lang="en-US" dirty="0"/>
              <a:t> practice.</a:t>
            </a:r>
          </a:p>
        </p:txBody>
      </p:sp>
      <p:pic>
        <p:nvPicPr>
          <p:cNvPr id="8" name="Video 7">
            <a:hlinkClick r:id="" action="ppaction://media"/>
            <a:extLst>
              <a:ext uri="{FF2B5EF4-FFF2-40B4-BE49-F238E27FC236}">
                <a16:creationId xmlns:a16="http://schemas.microsoft.com/office/drawing/2014/main" id="{B7CC1339-00E4-C697-D216-96D296E04DF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0154353"/>
      </p:ext>
    </p:extLst>
  </p:cSld>
  <p:clrMapOvr>
    <a:masterClrMapping/>
  </p:clrMapOvr>
  <mc:AlternateContent xmlns:mc="http://schemas.openxmlformats.org/markup-compatibility/2006">
    <mc:Choice xmlns:p14="http://schemas.microsoft.com/office/powerpoint/2010/main" Requires="p14">
      <p:transition spd="slow" p14:dur="2000" advTm="20558"/>
    </mc:Choice>
    <mc:Fallback>
      <p:transition spd="slow" advTm="20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12"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85F427-DB40-34D6-9EEE-9382B6BD7BAE}"/>
              </a:ext>
            </a:extLst>
          </p:cNvPr>
          <p:cNvSpPr>
            <a:spLocks noGrp="1"/>
          </p:cNvSpPr>
          <p:nvPr>
            <p:ph type="title"/>
          </p:nvPr>
        </p:nvSpPr>
        <p:spPr>
          <a:xfrm>
            <a:off x="685802" y="609600"/>
            <a:ext cx="7739741" cy="922867"/>
          </a:xfrm>
        </p:spPr>
        <p:txBody>
          <a:bodyPr anchor="b">
            <a:normAutofit/>
          </a:bodyPr>
          <a:lstStyle/>
          <a:p>
            <a:r>
              <a:rPr lang="en-US" sz="3200"/>
              <a:t>Challenges across care provision</a:t>
            </a:r>
          </a:p>
        </p:txBody>
      </p:sp>
      <p:sp>
        <p:nvSpPr>
          <p:cNvPr id="3" name="Content Placeholder 2">
            <a:extLst>
              <a:ext uri="{FF2B5EF4-FFF2-40B4-BE49-F238E27FC236}">
                <a16:creationId xmlns:a16="http://schemas.microsoft.com/office/drawing/2014/main" id="{79447AD7-807F-02D9-1FA4-725C6C2EA623}"/>
              </a:ext>
            </a:extLst>
          </p:cNvPr>
          <p:cNvSpPr>
            <a:spLocks noGrp="1"/>
          </p:cNvSpPr>
          <p:nvPr>
            <p:ph idx="1"/>
          </p:nvPr>
        </p:nvSpPr>
        <p:spPr>
          <a:xfrm>
            <a:off x="685803" y="1817423"/>
            <a:ext cx="8305798" cy="3973777"/>
          </a:xfrm>
        </p:spPr>
        <p:txBody>
          <a:bodyPr>
            <a:normAutofit/>
          </a:bodyPr>
          <a:lstStyle/>
          <a:p>
            <a:r>
              <a:rPr lang="en-US">
                <a:solidFill>
                  <a:schemeClr val="tx1">
                    <a:lumMod val="85000"/>
                    <a:lumOff val="15000"/>
                  </a:schemeClr>
                </a:solidFill>
              </a:rPr>
              <a:t>Workforce pressures can affect service capacity and continuity (Skills for Care, 2025).
Funding, eligibility and waiting times may leave needs unmet.
Separate health, social care and housing systems can be difficult to navigate.
Rural location, poverty, disability and language barriers can restrict access.
Unpaid carers may fill gaps, but not everyone has family able to provide care.</a:t>
            </a:r>
          </a:p>
        </p:txBody>
      </p:sp>
      <p:pic>
        <p:nvPicPr>
          <p:cNvPr id="11" name="Video 10">
            <a:hlinkClick r:id="" action="ppaction://media"/>
            <a:extLst>
              <a:ext uri="{FF2B5EF4-FFF2-40B4-BE49-F238E27FC236}">
                <a16:creationId xmlns:a16="http://schemas.microsoft.com/office/drawing/2014/main" id="{D01BFB31-D84B-109A-0864-F3FD96C4AE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34435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5178"/>
    </mc:Choice>
    <mc:Fallback>
      <p:transition spd="slow" advTm="2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B694-E795-91A5-4E6A-2106BF5288FB}"/>
              </a:ext>
            </a:extLst>
          </p:cNvPr>
          <p:cNvSpPr>
            <a:spLocks noGrp="1"/>
          </p:cNvSpPr>
          <p:nvPr>
            <p:ph type="title"/>
          </p:nvPr>
        </p:nvSpPr>
        <p:spPr>
          <a:xfrm>
            <a:off x="4955458" y="639097"/>
            <a:ext cx="6593075" cy="1612490"/>
          </a:xfrm>
        </p:spPr>
        <p:txBody>
          <a:bodyPr>
            <a:normAutofit/>
          </a:bodyPr>
          <a:lstStyle/>
          <a:p>
            <a:r>
              <a:rPr lang="en-US" dirty="0"/>
              <a:t>Safeguarding and empowerment</a:t>
            </a:r>
          </a:p>
        </p:txBody>
      </p:sp>
      <p:pic>
        <p:nvPicPr>
          <p:cNvPr id="5" name="Picture 4" descr="Red toy person in front of two lines of white figures">
            <a:extLst>
              <a:ext uri="{FF2B5EF4-FFF2-40B4-BE49-F238E27FC236}">
                <a16:creationId xmlns:a16="http://schemas.microsoft.com/office/drawing/2014/main" id="{F33DA699-85C2-A075-6712-BA2BE073ED9A}"/>
              </a:ext>
            </a:extLst>
          </p:cNvPr>
          <p:cNvPicPr>
            <a:picLocks noChangeAspect="1"/>
          </p:cNvPicPr>
          <p:nvPr/>
        </p:nvPicPr>
        <p:blipFill>
          <a:blip r:embed="rId6"/>
          <a:srcRect l="29704" r="25849"/>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3176C7BA-F3D3-A9BF-F68A-D56A46BBA9C2}"/>
              </a:ext>
            </a:extLst>
          </p:cNvPr>
          <p:cNvSpPr>
            <a:spLocks noGrp="1"/>
          </p:cNvSpPr>
          <p:nvPr>
            <p:ph idx="1"/>
          </p:nvPr>
        </p:nvSpPr>
        <p:spPr>
          <a:xfrm>
            <a:off x="4955458" y="2251587"/>
            <a:ext cx="6593075" cy="3972232"/>
          </a:xfrm>
        </p:spPr>
        <p:txBody>
          <a:bodyPr>
            <a:normAutofit/>
          </a:bodyPr>
          <a:lstStyle/>
          <a:p>
            <a:r>
              <a:rPr lang="en-US" dirty="0"/>
              <a:t>Empowerment: support informed choice.
Prevention: act early to reduce the risk of harm.
Proportionality: use the least restrictive response.
Protection: respond to abuse, neglect or exploitation.
Partnership and accountability: work across agencies and explain decisions.
Safeguarding should protect people without unnecessarily removing autonomy (DHSC, 2024).</a:t>
            </a:r>
          </a:p>
        </p:txBody>
      </p:sp>
      <p:pic>
        <p:nvPicPr>
          <p:cNvPr id="6" name="Video 5">
            <a:hlinkClick r:id="" action="ppaction://media"/>
            <a:extLst>
              <a:ext uri="{FF2B5EF4-FFF2-40B4-BE49-F238E27FC236}">
                <a16:creationId xmlns:a16="http://schemas.microsoft.com/office/drawing/2014/main" id="{34528F77-E6A5-BD09-57FC-6F1997EA64C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8018806"/>
      </p:ext>
    </p:extLst>
  </p:cSld>
  <p:clrMapOvr>
    <a:masterClrMapping/>
  </p:clrMapOvr>
  <mc:AlternateContent xmlns:mc="http://schemas.openxmlformats.org/markup-compatibility/2006">
    <mc:Choice xmlns:p14="http://schemas.microsoft.com/office/powerpoint/2010/main" Requires="p14">
      <p:transition spd="slow" p14:dur="2000" advTm="14190"/>
    </mc:Choice>
    <mc:Fallback>
      <p:transition spd="slow" advTm="14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D4F63-FE96-C165-8E72-76F04DC85451}"/>
              </a:ext>
            </a:extLst>
          </p:cNvPr>
          <p:cNvSpPr>
            <a:spLocks noGrp="1"/>
          </p:cNvSpPr>
          <p:nvPr>
            <p:ph type="title"/>
          </p:nvPr>
        </p:nvSpPr>
        <p:spPr>
          <a:xfrm>
            <a:off x="685801" y="500743"/>
            <a:ext cx="7402285" cy="1360714"/>
          </a:xfrm>
        </p:spPr>
        <p:txBody>
          <a:bodyPr>
            <a:normAutofit/>
          </a:bodyPr>
          <a:lstStyle/>
          <a:p>
            <a:r>
              <a:rPr lang="en-US" dirty="0"/>
              <a:t>Case study: </a:t>
            </a:r>
            <a:r>
              <a:rPr lang="en-US" dirty="0" err="1"/>
              <a:t>Mrs</a:t>
            </a:r>
            <a:r>
              <a:rPr lang="en-US" dirty="0"/>
              <a:t> Patel</a:t>
            </a:r>
          </a:p>
        </p:txBody>
      </p:sp>
      <p:sp>
        <p:nvSpPr>
          <p:cNvPr id="3" name="Content Placeholder 2">
            <a:extLst>
              <a:ext uri="{FF2B5EF4-FFF2-40B4-BE49-F238E27FC236}">
                <a16:creationId xmlns:a16="http://schemas.microsoft.com/office/drawing/2014/main" id="{FD366305-7EC6-19D2-9FC6-B423CBBA6D0F}"/>
              </a:ext>
            </a:extLst>
          </p:cNvPr>
          <p:cNvSpPr>
            <a:spLocks noGrp="1"/>
          </p:cNvSpPr>
          <p:nvPr>
            <p:ph idx="1"/>
          </p:nvPr>
        </p:nvSpPr>
        <p:spPr>
          <a:xfrm>
            <a:off x="685801" y="1861457"/>
            <a:ext cx="7402285" cy="3392110"/>
          </a:xfrm>
        </p:spPr>
        <p:txBody>
          <a:bodyPr>
            <a:normAutofit/>
          </a:bodyPr>
          <a:lstStyle/>
          <a:p>
            <a:r>
              <a:rPr lang="en-US" dirty="0"/>
              <a:t>Illustrative case—not a published real case
</a:t>
            </a:r>
            <a:r>
              <a:rPr lang="en-US" dirty="0" err="1"/>
              <a:t>Mrs</a:t>
            </a:r>
            <a:r>
              <a:rPr lang="en-US" dirty="0"/>
              <a:t> Patel, aged 82, lives alone.
Arthritis affects her mobility; a recent fall has reduced her confidence.
She wants to remain at home and return to her community group.
Her daughter is concerned about falls and suggests residential care.
Needs include mobility support, confidence, safety and social participation.</a:t>
            </a:r>
          </a:p>
        </p:txBody>
      </p:sp>
      <p:pic>
        <p:nvPicPr>
          <p:cNvPr id="5" name="Video 4">
            <a:hlinkClick r:id="" action="ppaction://media"/>
            <a:extLst>
              <a:ext uri="{FF2B5EF4-FFF2-40B4-BE49-F238E27FC236}">
                <a16:creationId xmlns:a16="http://schemas.microsoft.com/office/drawing/2014/main" id="{55E8368D-8C0A-549B-F02A-4D81F3E95C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67089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269"/>
    </mc:Choice>
    <mc:Fallback>
      <p:transition spd="slow" advTm="41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B8175-D03D-1613-9906-62A964E57E17}"/>
              </a:ext>
            </a:extLst>
          </p:cNvPr>
          <p:cNvSpPr>
            <a:spLocks noGrp="1"/>
          </p:cNvSpPr>
          <p:nvPr>
            <p:ph type="title"/>
          </p:nvPr>
        </p:nvSpPr>
        <p:spPr>
          <a:xfrm>
            <a:off x="4955458" y="639097"/>
            <a:ext cx="6593075" cy="1612490"/>
          </a:xfrm>
        </p:spPr>
        <p:txBody>
          <a:bodyPr>
            <a:normAutofit/>
          </a:bodyPr>
          <a:lstStyle/>
          <a:p>
            <a:r>
              <a:rPr lang="en-US" dirty="0"/>
              <a:t>Case study: applying theory and policy</a:t>
            </a:r>
          </a:p>
        </p:txBody>
      </p:sp>
      <p:pic>
        <p:nvPicPr>
          <p:cNvPr id="5" name="Picture 4" descr="Drawings on colourful paper">
            <a:extLst>
              <a:ext uri="{FF2B5EF4-FFF2-40B4-BE49-F238E27FC236}">
                <a16:creationId xmlns:a16="http://schemas.microsoft.com/office/drawing/2014/main" id="{F45DF499-46BC-ED94-E3F5-3430B9C40A72}"/>
              </a:ext>
            </a:extLst>
          </p:cNvPr>
          <p:cNvPicPr>
            <a:picLocks noChangeAspect="1"/>
          </p:cNvPicPr>
          <p:nvPr/>
        </p:nvPicPr>
        <p:blipFill>
          <a:blip r:embed="rId6"/>
          <a:srcRect l="17310" r="37567" b="-2"/>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18CD4D18-409E-9ABA-0838-6C537275ABA4}"/>
              </a:ext>
            </a:extLst>
          </p:cNvPr>
          <p:cNvSpPr>
            <a:spLocks noGrp="1"/>
          </p:cNvSpPr>
          <p:nvPr>
            <p:ph idx="1"/>
          </p:nvPr>
        </p:nvSpPr>
        <p:spPr>
          <a:xfrm>
            <a:off x="4955458" y="2251587"/>
            <a:ext cx="6593075" cy="3972232"/>
          </a:xfrm>
        </p:spPr>
        <p:txBody>
          <a:bodyPr>
            <a:normAutofit/>
          </a:bodyPr>
          <a:lstStyle/>
          <a:p>
            <a:r>
              <a:rPr lang="en-US" dirty="0"/>
              <a:t>Assess </a:t>
            </a:r>
            <a:r>
              <a:rPr lang="en-US" dirty="0" err="1"/>
              <a:t>Mrs</a:t>
            </a:r>
            <a:r>
              <a:rPr lang="en-US" dirty="0"/>
              <a:t> Patel’s needs, strengths, preferences and home environment.
Consider falls assessment, occupational therapy, adaptations and </a:t>
            </a:r>
            <a:r>
              <a:rPr lang="en-US" dirty="0" err="1"/>
              <a:t>reablement</a:t>
            </a:r>
            <a:r>
              <a:rPr lang="en-US" dirty="0"/>
              <a:t>.
Offer </a:t>
            </a:r>
            <a:r>
              <a:rPr lang="en-US" dirty="0" err="1"/>
              <a:t>telecare</a:t>
            </a:r>
            <a:r>
              <a:rPr lang="en-US" dirty="0"/>
              <a:t> as a choice; discuss privacy and response arrangements.
Activity theory supports her goal of returning to community activities.
Continuity theory highlights familiar routines and relationships.
In England, consider Care Act 2014 duties and Mental Capacity Act 2005 principles.</a:t>
            </a:r>
          </a:p>
        </p:txBody>
      </p:sp>
      <p:pic>
        <p:nvPicPr>
          <p:cNvPr id="6" name="Video 5">
            <a:hlinkClick r:id="" action="ppaction://media"/>
            <a:extLst>
              <a:ext uri="{FF2B5EF4-FFF2-40B4-BE49-F238E27FC236}">
                <a16:creationId xmlns:a16="http://schemas.microsoft.com/office/drawing/2014/main" id="{3D52F5BD-37D8-7BE0-DC5F-8F29509C66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2604486"/>
      </p:ext>
    </p:extLst>
  </p:cSld>
  <p:clrMapOvr>
    <a:masterClrMapping/>
  </p:clrMapOvr>
  <mc:AlternateContent xmlns:mc="http://schemas.openxmlformats.org/markup-compatibility/2006">
    <mc:Choice xmlns:p14="http://schemas.microsoft.com/office/powerpoint/2010/main" Requires="p14">
      <p:transition spd="slow" p14:dur="2000" advTm="17793"/>
    </mc:Choice>
    <mc:Fallback>
      <p:transition spd="slow" advTm="17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E5163-6074-33E9-9DB2-F6EDF8232894}"/>
              </a:ext>
            </a:extLst>
          </p:cNvPr>
          <p:cNvSpPr>
            <a:spLocks noGrp="1"/>
          </p:cNvSpPr>
          <p:nvPr>
            <p:ph type="title"/>
          </p:nvPr>
        </p:nvSpPr>
        <p:spPr>
          <a:xfrm>
            <a:off x="6400800" y="609600"/>
            <a:ext cx="5147730" cy="1641987"/>
          </a:xfrm>
        </p:spPr>
        <p:txBody>
          <a:bodyPr>
            <a:normAutofit/>
          </a:bodyPr>
          <a:lstStyle/>
          <a:p>
            <a:pPr>
              <a:lnSpc>
                <a:spcPct val="90000"/>
              </a:lnSpc>
            </a:pPr>
            <a:r>
              <a:rPr lang="en-US" dirty="0"/>
              <a:t>Person-</a:t>
            </a:r>
            <a:r>
              <a:rPr lang="en-US" dirty="0" err="1"/>
              <a:t>centred</a:t>
            </a:r>
            <a:r>
              <a:rPr lang="en-US" dirty="0"/>
              <a:t> dementia support in practice</a:t>
            </a:r>
            <a:endParaRPr lang="en-US"/>
          </a:p>
        </p:txBody>
      </p:sp>
      <p:pic>
        <p:nvPicPr>
          <p:cNvPr id="5" name="Picture 4" descr="Colourful carved figures of humans">
            <a:extLst>
              <a:ext uri="{FF2B5EF4-FFF2-40B4-BE49-F238E27FC236}">
                <a16:creationId xmlns:a16="http://schemas.microsoft.com/office/drawing/2014/main" id="{4FB7CD54-08BA-8478-11CD-806A43D71A42}"/>
              </a:ext>
            </a:extLst>
          </p:cNvPr>
          <p:cNvPicPr>
            <a:picLocks noChangeAspect="1"/>
          </p:cNvPicPr>
          <p:nvPr/>
        </p:nvPicPr>
        <p:blipFill>
          <a:blip r:embed="rId6"/>
          <a:srcRect l="18450" r="18217" b="-1"/>
          <a:stretch>
            <a:fillRect/>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DCAA3016-7E85-ADD2-4774-E25E7DAAF44A}"/>
              </a:ext>
            </a:extLst>
          </p:cNvPr>
          <p:cNvSpPr>
            <a:spLocks noGrp="1"/>
          </p:cNvSpPr>
          <p:nvPr>
            <p:ph idx="1"/>
          </p:nvPr>
        </p:nvSpPr>
        <p:spPr>
          <a:xfrm>
            <a:off x="6400800" y="2251587"/>
            <a:ext cx="5147730" cy="3637935"/>
          </a:xfrm>
        </p:spPr>
        <p:txBody>
          <a:bodyPr>
            <a:normAutofit/>
          </a:bodyPr>
          <a:lstStyle/>
          <a:p>
            <a:pPr>
              <a:lnSpc>
                <a:spcPct val="90000"/>
              </a:lnSpc>
            </a:pPr>
            <a:r>
              <a:rPr lang="en-US" sz="1500"/>
              <a:t>Know the person: understand their life history, preferences, relationships and routines.
Support communication: allow time, use clear language and adapt to individual needs.
Promote choice: offer meaningful options and involve the person in decisions.
Maintain abilities: support familiar activities, independence and social connection.
Protect dignity and safety: respond proportionately without unnecessarily restricting choice.
Review support: consider wellbeing, participation, comfort and the person’s experience. (Alzheimer’s Society, 2023; WHO, 2023)</a:t>
            </a:r>
          </a:p>
        </p:txBody>
      </p:sp>
      <p:pic>
        <p:nvPicPr>
          <p:cNvPr id="6" name="Video 5">
            <a:hlinkClick r:id="" action="ppaction://media"/>
            <a:extLst>
              <a:ext uri="{FF2B5EF4-FFF2-40B4-BE49-F238E27FC236}">
                <a16:creationId xmlns:a16="http://schemas.microsoft.com/office/drawing/2014/main" id="{7648B9D1-0312-DFC2-CC3F-5EFDFCBF44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7180395"/>
      </p:ext>
    </p:extLst>
  </p:cSld>
  <p:clrMapOvr>
    <a:masterClrMapping/>
  </p:clrMapOvr>
  <mc:AlternateContent xmlns:mc="http://schemas.openxmlformats.org/markup-compatibility/2006">
    <mc:Choice xmlns:p14="http://schemas.microsoft.com/office/powerpoint/2010/main" Requires="p14">
      <p:transition spd="slow" p14:dur="2000" advTm="30886"/>
    </mc:Choice>
    <mc:Fallback>
      <p:transition spd="slow" advTm="30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CA7A2-6A05-68D6-BBA3-9F252268E8B6}"/>
              </a:ext>
            </a:extLst>
          </p:cNvPr>
          <p:cNvSpPr>
            <a:spLocks noGrp="1"/>
          </p:cNvSpPr>
          <p:nvPr>
            <p:ph type="title"/>
          </p:nvPr>
        </p:nvSpPr>
        <p:spPr>
          <a:xfrm>
            <a:off x="6400800" y="609600"/>
            <a:ext cx="5147730" cy="1641987"/>
          </a:xfrm>
        </p:spPr>
        <p:txBody>
          <a:bodyPr>
            <a:normAutofit/>
          </a:bodyPr>
          <a:lstStyle/>
          <a:p>
            <a:r>
              <a:rPr lang="en-US" dirty="0"/>
              <a:t>Recommendations</a:t>
            </a:r>
          </a:p>
        </p:txBody>
      </p:sp>
      <p:pic>
        <p:nvPicPr>
          <p:cNvPr id="5" name="Picture 4" descr="Domino effect white cut-outs and one blue cutout">
            <a:extLst>
              <a:ext uri="{FF2B5EF4-FFF2-40B4-BE49-F238E27FC236}">
                <a16:creationId xmlns:a16="http://schemas.microsoft.com/office/drawing/2014/main" id="{1AC1B0A8-993D-F1E7-95C0-1DA68A398AB3}"/>
              </a:ext>
            </a:extLst>
          </p:cNvPr>
          <p:cNvPicPr>
            <a:picLocks noChangeAspect="1"/>
          </p:cNvPicPr>
          <p:nvPr/>
        </p:nvPicPr>
        <p:blipFill>
          <a:blip r:embed="rId6"/>
          <a:srcRect l="38509" r="2157" b="-2"/>
          <a:stretch>
            <a:fillRect/>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35CA1401-DD8A-B4C0-FE03-324161D7F47D}"/>
              </a:ext>
            </a:extLst>
          </p:cNvPr>
          <p:cNvSpPr>
            <a:spLocks noGrp="1"/>
          </p:cNvSpPr>
          <p:nvPr>
            <p:ph idx="1"/>
          </p:nvPr>
        </p:nvSpPr>
        <p:spPr>
          <a:xfrm>
            <a:off x="6400800" y="2251587"/>
            <a:ext cx="5147730" cy="3637935"/>
          </a:xfrm>
        </p:spPr>
        <p:txBody>
          <a:bodyPr>
            <a:normAutofit/>
          </a:bodyPr>
          <a:lstStyle/>
          <a:p>
            <a:pPr>
              <a:lnSpc>
                <a:spcPct val="90000"/>
              </a:lnSpc>
            </a:pPr>
            <a:r>
              <a:rPr lang="en-US" dirty="0"/>
              <a:t>Expand timely </a:t>
            </a:r>
            <a:r>
              <a:rPr lang="en-US" dirty="0" err="1"/>
              <a:t>reablement</a:t>
            </a:r>
            <a:r>
              <a:rPr lang="en-US" dirty="0"/>
              <a:t>, falls prevention and community support.
Improve staff training, recruitment and continuity.
Co-design technology with older people and retain non-digital options.
Improve coordination between health, social care and housing.
Measure outcomes older people value: dignity, choice, confidence and participation.
Address barriers through investment, local planning and service accountability.</a:t>
            </a:r>
            <a:endParaRPr lang="en-US"/>
          </a:p>
        </p:txBody>
      </p:sp>
      <p:pic>
        <p:nvPicPr>
          <p:cNvPr id="6" name="Video 5">
            <a:hlinkClick r:id="" action="ppaction://media"/>
            <a:extLst>
              <a:ext uri="{FF2B5EF4-FFF2-40B4-BE49-F238E27FC236}">
                <a16:creationId xmlns:a16="http://schemas.microsoft.com/office/drawing/2014/main" id="{D8801F70-83EB-3289-D5E1-814C099390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7782213"/>
      </p:ext>
    </p:extLst>
  </p:cSld>
  <p:clrMapOvr>
    <a:masterClrMapping/>
  </p:clrMapOvr>
  <mc:AlternateContent xmlns:mc="http://schemas.openxmlformats.org/markup-compatibility/2006">
    <mc:Choice xmlns:p14="http://schemas.microsoft.com/office/powerpoint/2010/main" Requires="p14">
      <p:transition spd="slow" p14:dur="2000" advTm="43944"/>
    </mc:Choice>
    <mc:Fallback>
      <p:transition spd="slow" advTm="43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878F6-DA56-9ADE-EAC4-604727A8660C}"/>
              </a:ext>
            </a:extLst>
          </p:cNvPr>
          <p:cNvSpPr>
            <a:spLocks noGrp="1"/>
          </p:cNvSpPr>
          <p:nvPr>
            <p:ph type="title"/>
          </p:nvPr>
        </p:nvSpPr>
        <p:spPr>
          <a:xfrm>
            <a:off x="4955458" y="639097"/>
            <a:ext cx="6593075" cy="1612490"/>
          </a:xfrm>
        </p:spPr>
        <p:txBody>
          <a:bodyPr>
            <a:normAutofit/>
          </a:bodyPr>
          <a:lstStyle/>
          <a:p>
            <a:r>
              <a:rPr lang="en-US" dirty="0"/>
              <a:t>Conclusion</a:t>
            </a:r>
          </a:p>
        </p:txBody>
      </p:sp>
      <p:pic>
        <p:nvPicPr>
          <p:cNvPr id="5" name="Picture 4" descr="Two people holding each other's hands">
            <a:extLst>
              <a:ext uri="{FF2B5EF4-FFF2-40B4-BE49-F238E27FC236}">
                <a16:creationId xmlns:a16="http://schemas.microsoft.com/office/drawing/2014/main" id="{7E611888-BE1E-E687-44B8-09B261ED41C9}"/>
              </a:ext>
            </a:extLst>
          </p:cNvPr>
          <p:cNvPicPr>
            <a:picLocks noChangeAspect="1"/>
          </p:cNvPicPr>
          <p:nvPr/>
        </p:nvPicPr>
        <p:blipFill>
          <a:blip r:embed="rId6"/>
          <a:srcRect l="24385" r="30492" b="-2"/>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09C67C73-5A17-7F13-F077-82562F03F3E4}"/>
              </a:ext>
            </a:extLst>
          </p:cNvPr>
          <p:cNvSpPr>
            <a:spLocks noGrp="1"/>
          </p:cNvSpPr>
          <p:nvPr>
            <p:ph idx="1"/>
          </p:nvPr>
        </p:nvSpPr>
        <p:spPr>
          <a:xfrm>
            <a:off x="4955458" y="2251587"/>
            <a:ext cx="6593075" cy="3972232"/>
          </a:xfrm>
        </p:spPr>
        <p:txBody>
          <a:bodyPr>
            <a:normAutofit/>
          </a:bodyPr>
          <a:lstStyle/>
          <a:p>
            <a:r>
              <a:rPr lang="en-US" dirty="0"/>
              <a:t>Older people’s needs are diverse and interconnected.</a:t>
            </a:r>
          </a:p>
          <a:p>
            <a:r>
              <a:rPr lang="en-US" dirty="0"/>
              <a:t> Physical, psychological, emotional and social needs should be considered together. </a:t>
            </a:r>
          </a:p>
          <a:p>
            <a:r>
              <a:rPr lang="en-US" dirty="0"/>
              <a:t>Care and technology can support independence when accessible and chosen.</a:t>
            </a:r>
          </a:p>
          <a:p>
            <a:r>
              <a:rPr lang="en-US" dirty="0"/>
              <a:t>UK provision offers support, but access and continuity remain challenges. </a:t>
            </a:r>
          </a:p>
          <a:p>
            <a:r>
              <a:rPr lang="en-US" dirty="0"/>
              <a:t>Empowerment means meaningful choice, dignity and control.</a:t>
            </a:r>
          </a:p>
        </p:txBody>
      </p:sp>
      <p:pic>
        <p:nvPicPr>
          <p:cNvPr id="6" name="Video 5">
            <a:hlinkClick r:id="" action="ppaction://media"/>
            <a:extLst>
              <a:ext uri="{FF2B5EF4-FFF2-40B4-BE49-F238E27FC236}">
                <a16:creationId xmlns:a16="http://schemas.microsoft.com/office/drawing/2014/main" id="{45976983-2ED0-2FED-5703-0640ED40E4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0643638"/>
      </p:ext>
    </p:extLst>
  </p:cSld>
  <p:clrMapOvr>
    <a:masterClrMapping/>
  </p:clrMapOvr>
  <mc:AlternateContent xmlns:mc="http://schemas.openxmlformats.org/markup-compatibility/2006">
    <mc:Choice xmlns:p14="http://schemas.microsoft.com/office/powerpoint/2010/main" Requires="p14">
      <p:transition spd="slow" p14:dur="2000" advTm="71357"/>
    </mc:Choice>
    <mc:Fallback>
      <p:transition spd="slow" advTm="71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CC349-AE3C-0B6A-82A5-C3C3D8CEDD7B}"/>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D73BFB7A-C591-624B-4139-0C1455F5A90E}"/>
              </a:ext>
            </a:extLst>
          </p:cNvPr>
          <p:cNvSpPr>
            <a:spLocks noGrp="1"/>
          </p:cNvSpPr>
          <p:nvPr>
            <p:ph idx="1"/>
          </p:nvPr>
        </p:nvSpPr>
        <p:spPr/>
        <p:txBody>
          <a:bodyPr>
            <a:normAutofit fontScale="32500" lnSpcReduction="20000"/>
          </a:bodyPr>
          <a:lstStyle/>
          <a:p>
            <a:r>
              <a:rPr lang="en-US" dirty="0"/>
              <a:t>Age UK (2024) The State of Health and Care of Older People in England 2024. Available at: </a:t>
            </a:r>
            <a:r>
              <a:rPr lang="en-US" dirty="0">
                <a:hlinkClick r:id="rId2"/>
              </a:rPr>
              <a:t>https://www.ageuk.org.uk/siteassets/documents/reports-and-publications/reports-and-briefings/health--wellbeing/state-of-health-and-care/state_of_health_and_social_care_24.pdf</a:t>
            </a:r>
            <a:r>
              <a:rPr lang="en-US" dirty="0"/>
              <a:t> (Accessed: 24 October 2026).
Alzheimer’s Society (2023) ‘A valuable tool helping to </a:t>
            </a:r>
            <a:r>
              <a:rPr lang="en-US" dirty="0" err="1"/>
              <a:t>personalise</a:t>
            </a:r>
            <a:r>
              <a:rPr lang="en-US" dirty="0"/>
              <a:t> care for people with dementia’. Available at: </a:t>
            </a:r>
            <a:r>
              <a:rPr lang="en-US" dirty="0">
                <a:hlinkClick r:id="rId3"/>
              </a:rPr>
              <a:t>https://www.alzheimers.org.uk/get-support/publications-and-factsheets/dementia-together/tool-personalised-care-dementia</a:t>
            </a:r>
            <a:r>
              <a:rPr lang="en-US" dirty="0"/>
              <a:t> (Accessed: 24 October 2026).
</a:t>
            </a:r>
            <a:r>
              <a:rPr lang="en-US" dirty="0" err="1"/>
              <a:t>Atchley</a:t>
            </a:r>
            <a:r>
              <a:rPr lang="en-US" dirty="0"/>
              <a:t>, R.C. (1989) ‘A continuity theory of normal aging’, The Gerontologist, 29(2), pp. 183–190.
Care Act 2014, c.23. Available at: </a:t>
            </a:r>
            <a:r>
              <a:rPr lang="en-US" dirty="0">
                <a:hlinkClick r:id="rId4"/>
              </a:rPr>
              <a:t>https://www.legislation.gov.uk/ukpga/2014/23/contents</a:t>
            </a:r>
            <a:r>
              <a:rPr lang="en-US" dirty="0"/>
              <a:t> (Accessed: 24 October 2026).
Department of Health and Social Care (2024) Care and Support Statutory Guidance. Available at: </a:t>
            </a:r>
            <a:r>
              <a:rPr lang="en-US" dirty="0">
                <a:hlinkClick r:id="rId5"/>
              </a:rPr>
              <a:t>https://www.gov.uk/government/publications/care-act-statutory-guidance/care-and-support-statutory-guidance</a:t>
            </a:r>
            <a:r>
              <a:rPr lang="en-US" dirty="0"/>
              <a:t> (Accessed: 24 October 2026).
Engel, G.L. (1977) ‘The need for a new medical model: a challenge for biomedicine’, Science, 196(4286), pp. 129–136.
Equality Act 2010, c.15. Available at: </a:t>
            </a:r>
            <a:r>
              <a:rPr lang="en-US" dirty="0">
                <a:hlinkClick r:id="rId6"/>
              </a:rPr>
              <a:t>https://www.legislation.gov.uk/ukpga/2010/15/contents</a:t>
            </a:r>
            <a:r>
              <a:rPr lang="en-US" dirty="0"/>
              <a:t> (Accessed: 24 October 2026).
</a:t>
            </a:r>
            <a:r>
              <a:rPr lang="en-US" dirty="0" err="1"/>
              <a:t>Havighurst</a:t>
            </a:r>
            <a:r>
              <a:rPr lang="en-US" dirty="0"/>
              <a:t>, R.J. (1961) ‘Successful aging’, The Gerontologist, 1(1), pp. 8–13.
Mental Capacity Act 2005, c.9. Available at: </a:t>
            </a:r>
            <a:r>
              <a:rPr lang="en-US" dirty="0">
                <a:hlinkClick r:id="rId7"/>
              </a:rPr>
              <a:t>https://www.legislation.gov.uk/ukpga/2005/9/contents</a:t>
            </a:r>
            <a:r>
              <a:rPr lang="en-US" dirty="0"/>
              <a:t> (Accessed: 24 October 2026).
National Institute for Health and Care Excellence (NICE) (2015) Home care: delivering personal care and practical support to older people living in their own homes (NG21). Available at: </a:t>
            </a:r>
            <a:r>
              <a:rPr lang="en-US" dirty="0">
                <a:hlinkClick r:id="rId8"/>
              </a:rPr>
              <a:t>https://www.nice.org.uk/guidance/ng21/chapter/Recommendations</a:t>
            </a:r>
            <a:r>
              <a:rPr lang="en-US" dirty="0"/>
              <a:t> (Accessed: 24 October 2026).
Office for National Statistics (ONS) (2021) Internet users, UK: 2020. Available at: </a:t>
            </a:r>
            <a:r>
              <a:rPr lang="en-US" dirty="0">
                <a:hlinkClick r:id="rId9"/>
              </a:rPr>
              <a:t>https://www.ons.gov.uk/businessindustryandtrade/itandinternetindustry/datasets/internetusers</a:t>
            </a:r>
            <a:r>
              <a:rPr lang="en-US" dirty="0"/>
              <a:t> (Accessed: 24 October 2026).
Office for National Statistics (ONS) (2025) Population estimates for the UK, England, Wales, Scotland and Northern Ireland: mid-2024. Available at: </a:t>
            </a:r>
            <a:r>
              <a:rPr lang="en-US" dirty="0">
                <a:hlinkClick r:id="rId10"/>
              </a:rPr>
              <a:t>https://www.ons.gov.uk/peoplepopulationandcommunity/populationandmigration/populationestimates/bulletins/annualmidyearpopulationestimates/mid2024</a:t>
            </a:r>
            <a:r>
              <a:rPr lang="en-US" dirty="0"/>
              <a:t> (Accessed: 24 October 2026).
Skills for Care (2025) The workforce strategy for adult social care in England. Available at: </a:t>
            </a:r>
            <a:r>
              <a:rPr lang="en-US" dirty="0">
                <a:hlinkClick r:id="rId11"/>
              </a:rPr>
              <a:t>https://www.skillsforcare.org.uk/Workforce-Strategy/resources/Supporting-resources/Workforce-Strategy-for-Adult-Social-Care-in-England-July-2025.pdf</a:t>
            </a:r>
            <a:r>
              <a:rPr lang="en-US" dirty="0"/>
              <a:t> (Accessed: 24 October 2026).
World Health Organization (WHO) (2015) World report on ageing and health. Geneva: WHO. Available at: </a:t>
            </a:r>
            <a:r>
              <a:rPr lang="en-US" dirty="0">
                <a:hlinkClick r:id="rId12"/>
              </a:rPr>
              <a:t>https://www.who.int/publications/i/item/9789241565042</a:t>
            </a:r>
            <a:r>
              <a:rPr lang="en-US" dirty="0"/>
              <a:t> (Accessed: 24 October 2026).
World Health Organization (WHO) (2020) Decade of healthy ageing: baseline report. Geneva: WHO. Available at: </a:t>
            </a:r>
            <a:r>
              <a:rPr lang="en-US" dirty="0">
                <a:hlinkClick r:id="rId13"/>
              </a:rPr>
              <a:t>https://www.who.int/publications/i/item/9789240017900</a:t>
            </a:r>
            <a:r>
              <a:rPr lang="en-US" dirty="0"/>
              <a:t> (Accessed: 24 October 2026).
World Health Organization (WHO) (2023) Long-term care for older people: package for universal health coverage. Available at: </a:t>
            </a:r>
            <a:r>
              <a:rPr lang="en-US" dirty="0">
                <a:hlinkClick r:id="rId14"/>
              </a:rPr>
              <a:t>https://iris.who.int/server/api/core/bitstreams/99c589f4-f8bf-4b54-be20-f1e907b1ed1f/content</a:t>
            </a:r>
            <a:r>
              <a:rPr lang="en-US" dirty="0"/>
              <a:t> (Accessed: 24 October 2026).</a:t>
            </a:r>
          </a:p>
        </p:txBody>
      </p:sp>
    </p:spTree>
    <p:extLst>
      <p:ext uri="{BB962C8B-B14F-4D97-AF65-F5344CB8AC3E}">
        <p14:creationId xmlns:p14="http://schemas.microsoft.com/office/powerpoint/2010/main" val="782818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2536</Words>
  <Application>Microsoft Office PowerPoint</Application>
  <PresentationFormat>Widescreen</PresentationFormat>
  <Paragraphs>102</Paragraphs>
  <Slides>20</Slides>
  <Notes>19</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Calibri</vt:lpstr>
      <vt:lpstr>Calibri Light</vt:lpstr>
      <vt:lpstr>Celestial</vt:lpstr>
      <vt:lpstr>Older People’s Care and Support NeedsEmpowerment, independence and functional ability in the UK
Student name: Ana Maria Estera Mandache
Student number:2334689
Lecturer: Tsiwani Khumalo
Module code:BMHP6027</vt:lpstr>
      <vt:lpstr>Introduction</vt:lpstr>
      <vt:lpstr>The ageing population in the UK</vt:lpstr>
      <vt:lpstr>Physical and psychological needs</vt:lpstr>
      <vt:lpstr>Emotional and social needs</vt:lpstr>
      <vt:lpstr>Theory 1: Activity theory</vt:lpstr>
      <vt:lpstr>Theory 2: Continuity theory</vt:lpstr>
      <vt:lpstr>Technology: Telecare</vt:lpstr>
      <vt:lpstr>Technology, access and empowerment</vt:lpstr>
      <vt:lpstr>Current UK care provision</vt:lpstr>
      <vt:lpstr>Domiciliary care</vt:lpstr>
      <vt:lpstr>Residential and nursing care</vt:lpstr>
      <vt:lpstr>Challenges across care provision</vt:lpstr>
      <vt:lpstr>Safeguarding and empowerment</vt:lpstr>
      <vt:lpstr>Case study: Mrs Patel</vt:lpstr>
      <vt:lpstr>Case study: applying theory and policy</vt:lpstr>
      <vt:lpstr>Person-centred dementia support in practice</vt:lpstr>
      <vt:lpstr>Recommendations</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Older People’s Care and Support NeedsEmpowerment, independence and functional ability in the UK
Student name: Ana Maria Estera Mandache
Student number:2334689
Lecturer: Tsiwani Khumalo
Module code:BMHP6027</dc:title>
  <dc:creator>a m</dc:creator>
  <cp:lastModifiedBy>Rahela chirita</cp:lastModifiedBy>
  <cp:revision>3</cp:revision>
  <dcterms:created xsi:type="dcterms:W3CDTF">2026-10-24T01:27:45Z</dcterms:created>
  <dcterms:modified xsi:type="dcterms:W3CDTF">2026-10-25T00:46:37Z</dcterms:modified>
</cp:coreProperties>
</file>