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20" r:id="rId1"/>
  </p:sldMasterIdLst>
  <p:notesMasterIdLst>
    <p:notesMasterId r:id="rId12"/>
  </p:notesMasterIdLst>
  <p:sldIdLst>
    <p:sldId id="256" r:id="rId2"/>
    <p:sldId id="269" r:id="rId3"/>
    <p:sldId id="257" r:id="rId4"/>
    <p:sldId id="266" r:id="rId5"/>
    <p:sldId id="267" r:id="rId6"/>
    <p:sldId id="268" r:id="rId7"/>
    <p:sldId id="260" r:id="rId8"/>
    <p:sldId id="261" r:id="rId9"/>
    <p:sldId id="262"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3254CE-FCCF-4DEC-D97F-8CB5C3E3ABAA}" v="2436" dt="2024-02-22T23:13:49.689"/>
    <p1510:client id="{66E8C3FD-BBE2-EC30-CBDE-B047EE28527E}" v="31" dt="2024-02-22T17:50:13.1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7570" autoAdjust="0"/>
  </p:normalViewPr>
  <p:slideViewPr>
    <p:cSldViewPr snapToGrid="0">
      <p:cViewPr varScale="1">
        <p:scale>
          <a:sx n="63" d="100"/>
          <a:sy n="63" d="100"/>
        </p:scale>
        <p:origin x="141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FCBEEB-8BA2-4A18-ADDA-235843B9BDCE}" type="datetimeFigureOut">
              <a:rPr lang="en-US" smtClean="0"/>
              <a:t>2/22/2024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589C05-E3FB-49BD-92E0-374ADD4B0233}" type="slidenum">
              <a:rPr lang="en-US" smtClean="0"/>
              <a:t>‹#›</a:t>
            </a:fld>
            <a:endParaRPr lang="en-US"/>
          </a:p>
        </p:txBody>
      </p:sp>
    </p:spTree>
    <p:extLst>
      <p:ext uri="{BB962C8B-B14F-4D97-AF65-F5344CB8AC3E}">
        <p14:creationId xmlns:p14="http://schemas.microsoft.com/office/powerpoint/2010/main" val="2646757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Welcome to the presentation. The presentation topic is Operating Hotel Facilities considering the Health &amp; Safety Guidelines at Hotel Premier Inn. Let’s go to the next slide.</a:t>
            </a:r>
          </a:p>
        </p:txBody>
      </p:sp>
      <p:sp>
        <p:nvSpPr>
          <p:cNvPr id="4" name="Slide Number Placeholder 3"/>
          <p:cNvSpPr>
            <a:spLocks noGrp="1"/>
          </p:cNvSpPr>
          <p:nvPr>
            <p:ph type="sldNum" sz="quarter" idx="5"/>
          </p:nvPr>
        </p:nvSpPr>
        <p:spPr/>
        <p:txBody>
          <a:bodyPr/>
          <a:lstStyle/>
          <a:p>
            <a:fld id="{D3589C05-E3FB-49BD-92E0-374ADD4B0233}" type="slidenum">
              <a:rPr lang="en-US" smtClean="0"/>
              <a:t>1</a:t>
            </a:fld>
            <a:endParaRPr lang="en-US"/>
          </a:p>
        </p:txBody>
      </p:sp>
    </p:spTree>
    <p:extLst>
      <p:ext uri="{BB962C8B-B14F-4D97-AF65-F5344CB8AC3E}">
        <p14:creationId xmlns:p14="http://schemas.microsoft.com/office/powerpoint/2010/main" val="1126816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hospitality industry is the rising sector in the UK. However, this industry must ensure health and safety from food handling to guest interactions by adhering to strict regulations to reduce hazardous situations and prevent both employees and customers from these (</a:t>
            </a:r>
            <a:r>
              <a:rPr lang="en-US" b="0" i="0" dirty="0" err="1">
                <a:solidFill>
                  <a:srgbClr val="222222"/>
                </a:solidFill>
                <a:effectLst/>
                <a:latin typeface="+mn-lt"/>
              </a:rPr>
              <a:t>Pugachov</a:t>
            </a:r>
            <a:r>
              <a:rPr lang="en-US" b="0" i="0" dirty="0">
                <a:solidFill>
                  <a:srgbClr val="222222"/>
                </a:solidFill>
                <a:effectLst/>
                <a:latin typeface="+mn-lt"/>
              </a:rPr>
              <a:t> et al., 2022)</a:t>
            </a:r>
            <a:r>
              <a:rPr lang="en-US" sz="1200" kern="1200" dirty="0">
                <a:solidFill>
                  <a:schemeClr val="tx1"/>
                </a:solidFill>
                <a:effectLst/>
                <a:latin typeface="+mn-lt"/>
                <a:ea typeface="+mn-ea"/>
                <a:cs typeface="+mn-cs"/>
              </a:rPr>
              <a:t>. Travellers are feeling more interested now in the country which leads to the upgrading of the hospitality sector. Safety and health concerns at the workplace a paramount nowadays and training in appropriate languages and skills as well. The fact that the hospitality industry has become so progressive today is possible because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pay more attention to hygiene and safety guidelines. Let’s move on.</a:t>
            </a:r>
          </a:p>
          <a:p>
            <a:pPr algn="just"/>
            <a:endParaRPr lang="en-US" dirty="0">
              <a:latin typeface="+mn-lt"/>
            </a:endParaRPr>
          </a:p>
          <a:p>
            <a:endParaRPr lang="en-US" dirty="0">
              <a:latin typeface="+mn-lt"/>
            </a:endParaRPr>
          </a:p>
        </p:txBody>
      </p:sp>
      <p:sp>
        <p:nvSpPr>
          <p:cNvPr id="4" name="Slide Number Placeholder 3"/>
          <p:cNvSpPr>
            <a:spLocks noGrp="1"/>
          </p:cNvSpPr>
          <p:nvPr>
            <p:ph type="sldNum" sz="quarter" idx="10"/>
          </p:nvPr>
        </p:nvSpPr>
        <p:spPr/>
        <p:txBody>
          <a:bodyPr/>
          <a:lstStyle/>
          <a:p>
            <a:fld id="{D3589C05-E3FB-49BD-92E0-374ADD4B0233}" type="slidenum">
              <a:rPr lang="en-US" smtClean="0"/>
              <a:t>3</a:t>
            </a:fld>
            <a:endParaRPr lang="en-US"/>
          </a:p>
        </p:txBody>
      </p:sp>
    </p:spTree>
    <p:extLst>
      <p:ext uri="{BB962C8B-B14F-4D97-AF65-F5344CB8AC3E}">
        <p14:creationId xmlns:p14="http://schemas.microsoft.com/office/powerpoint/2010/main" val="2363406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mn-lt"/>
                <a:ea typeface="+mn-ea"/>
                <a:cs typeface="+mn-cs"/>
              </a:rPr>
              <a:t>Compliance: </a:t>
            </a:r>
            <a:r>
              <a:rPr lang="en-US" sz="1200" kern="1200" dirty="0">
                <a:solidFill>
                  <a:schemeClr val="tx1"/>
                </a:solidFill>
                <a:effectLst/>
                <a:latin typeface="+mn-lt"/>
                <a:ea typeface="+mn-ea"/>
                <a:cs typeface="+mn-cs"/>
              </a:rPr>
              <a:t>Due to ineffective occupational health and safety protocols, the global economy spends more than $3 trillion to cover workplace hazards and injuries. The hospitality industry has faced multiple hazards so hoteliers are following strict health and safety regulations (</a:t>
            </a:r>
            <a:r>
              <a:rPr lang="en-US" sz="1200" kern="1200" dirty="0" err="1">
                <a:solidFill>
                  <a:schemeClr val="tx1"/>
                </a:solidFill>
                <a:effectLst/>
                <a:latin typeface="+mn-lt"/>
                <a:ea typeface="+mn-ea"/>
                <a:cs typeface="+mn-cs"/>
              </a:rPr>
              <a:t>Amenitiz</a:t>
            </a:r>
            <a:r>
              <a:rPr lang="en-US" sz="1200" kern="1200" dirty="0">
                <a:solidFill>
                  <a:schemeClr val="tx1"/>
                </a:solidFill>
                <a:effectLst/>
                <a:latin typeface="+mn-lt"/>
                <a:ea typeface="+mn-ea"/>
                <a:cs typeface="+mn-cs"/>
              </a:rPr>
              <a:t>, 2024). </a:t>
            </a:r>
          </a:p>
          <a:p>
            <a:pPr algn="just"/>
            <a:r>
              <a:rPr lang="en-US" sz="1200" b="1" kern="1200" dirty="0">
                <a:solidFill>
                  <a:schemeClr val="tx1"/>
                </a:solidFill>
                <a:effectLst/>
                <a:latin typeface="+mn-lt"/>
                <a:ea typeface="+mn-ea"/>
                <a:cs typeface="+mn-cs"/>
              </a:rPr>
              <a:t>Staff Turnover: </a:t>
            </a:r>
            <a:r>
              <a:rPr lang="en-US" sz="1200" kern="1200" dirty="0">
                <a:solidFill>
                  <a:schemeClr val="tx1"/>
                </a:solidFill>
                <a:effectLst/>
                <a:latin typeface="+mn-lt"/>
                <a:ea typeface="+mn-ea"/>
                <a:cs typeface="+mn-cs"/>
              </a:rPr>
              <a:t>Staff turnover can be reduced by following the National Minimum Wage Act 1998. However, discrimination laws will be effective in handling the challenge of implementing health and safety protocols. </a:t>
            </a:r>
          </a:p>
          <a:p>
            <a:pPr algn="just"/>
            <a:r>
              <a:rPr lang="en-US" sz="1200" b="1" kern="1200" dirty="0">
                <a:solidFill>
                  <a:schemeClr val="tx1"/>
                </a:solidFill>
                <a:effectLst/>
                <a:latin typeface="+mn-lt"/>
                <a:ea typeface="+mn-ea"/>
                <a:cs typeface="+mn-cs"/>
              </a:rPr>
              <a:t>Guest Expectations: </a:t>
            </a:r>
            <a:r>
              <a:rPr lang="en-US" sz="1200" kern="1200" dirty="0">
                <a:solidFill>
                  <a:schemeClr val="tx1"/>
                </a:solidFill>
                <a:effectLst/>
                <a:latin typeface="+mn-lt"/>
                <a:ea typeface="+mn-ea"/>
                <a:cs typeface="+mn-cs"/>
              </a:rPr>
              <a:t>Premier Inn Hotel might face challenges in ensuring health and safety if staff do not maintain good personal hygiene and do not protect the health and safety of guests. Apart from this, guests may resist following safety guidelines will be a great challenge. </a:t>
            </a:r>
          </a:p>
          <a:p>
            <a:pPr algn="just"/>
            <a:r>
              <a:rPr lang="en-US" sz="1200" b="1" kern="1200" dirty="0">
                <a:solidFill>
                  <a:schemeClr val="tx1"/>
                </a:solidFill>
                <a:effectLst/>
                <a:latin typeface="+mn-lt"/>
                <a:ea typeface="+mn-ea"/>
                <a:cs typeface="+mn-cs"/>
              </a:rPr>
              <a:t>Resource Constraints: </a:t>
            </a:r>
            <a:r>
              <a:rPr lang="en-US" sz="1200" kern="1200" dirty="0">
                <a:solidFill>
                  <a:schemeClr val="tx1"/>
                </a:solidFill>
                <a:effectLst/>
                <a:latin typeface="+mn-lt"/>
                <a:ea typeface="+mn-ea"/>
                <a:cs typeface="+mn-cs"/>
              </a:rPr>
              <a:t>Budget constraints may disrupt in implementation of safety protocols. Premier Inn should have a strong financial control system to ensure compliance and accountability. Food safety regulations can protect guests from hazards and crises. </a:t>
            </a:r>
          </a:p>
          <a:p>
            <a:endParaRPr lang="en-US" dirty="0"/>
          </a:p>
        </p:txBody>
      </p:sp>
      <p:sp>
        <p:nvSpPr>
          <p:cNvPr id="4" name="Slide Number Placeholder 3"/>
          <p:cNvSpPr>
            <a:spLocks noGrp="1"/>
          </p:cNvSpPr>
          <p:nvPr>
            <p:ph type="sldNum" sz="quarter" idx="10"/>
          </p:nvPr>
        </p:nvSpPr>
        <p:spPr/>
        <p:txBody>
          <a:bodyPr/>
          <a:lstStyle/>
          <a:p>
            <a:fld id="{D3589C05-E3FB-49BD-92E0-374ADD4B0233}" type="slidenum">
              <a:rPr lang="en-US" smtClean="0"/>
              <a:t>7</a:t>
            </a:fld>
            <a:endParaRPr lang="en-US"/>
          </a:p>
        </p:txBody>
      </p:sp>
    </p:spTree>
    <p:extLst>
      <p:ext uri="{BB962C8B-B14F-4D97-AF65-F5344CB8AC3E}">
        <p14:creationId xmlns:p14="http://schemas.microsoft.com/office/powerpoint/2010/main" val="107592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mn-lt"/>
                <a:ea typeface="+mn-ea"/>
                <a:cs typeface="+mn-cs"/>
              </a:rPr>
              <a:t>Continuous Monitoring and Feedback: </a:t>
            </a:r>
            <a:r>
              <a:rPr lang="en-US" sz="1200" kern="1200" dirty="0">
                <a:solidFill>
                  <a:schemeClr val="tx1"/>
                </a:solidFill>
                <a:effectLst/>
                <a:latin typeface="+mn-lt"/>
                <a:ea typeface="+mn-ea"/>
                <a:cs typeface="+mn-cs"/>
              </a:rPr>
              <a:t>Regular monitoring of all areas to ensure Premier Inn’s cleanliness and free from hazards. This simple measure can prevent unexpected incidents which may reduce liability risks and business reputation. Maintaining better housekeeping practices can be effective in increasing the health safety scores of Premier Inn. </a:t>
            </a:r>
          </a:p>
          <a:p>
            <a:pPr algn="just"/>
            <a:r>
              <a:rPr lang="en-US" sz="1200" b="1" kern="1200" dirty="0">
                <a:solidFill>
                  <a:schemeClr val="tx1"/>
                </a:solidFill>
                <a:effectLst/>
                <a:latin typeface="+mn-lt"/>
                <a:ea typeface="+mn-ea"/>
                <a:cs typeface="+mn-cs"/>
              </a:rPr>
              <a:t>Investment in Training: </a:t>
            </a:r>
            <a:r>
              <a:rPr lang="en-US" sz="1200" kern="1200" dirty="0">
                <a:solidFill>
                  <a:schemeClr val="tx1"/>
                </a:solidFill>
                <a:effectLst/>
                <a:latin typeface="+mn-lt"/>
                <a:ea typeface="+mn-ea"/>
                <a:cs typeface="+mn-cs"/>
              </a:rPr>
              <a:t>Employing safety and security training for employees will support to prevention of dangerous or harmful aspects for the safety of guests. Premier Inn Hotel can invest more in training to make employees more capable and adaptive towards hazardous situations </a:t>
            </a:r>
            <a:r>
              <a:rPr lang="en-US" sz="1200" dirty="0">
                <a:effectLst/>
                <a:latin typeface="+mn-lt"/>
                <a:ea typeface="Calibri" panose="020F0502020204030204" pitchFamily="34" charset="0"/>
                <a:cs typeface="Times New Roman" panose="02020603050405020304" pitchFamily="18" charset="0"/>
              </a:rPr>
              <a:t>(</a:t>
            </a:r>
            <a:r>
              <a:rPr lang="en-US" sz="1200" dirty="0">
                <a:solidFill>
                  <a:srgbClr val="000000"/>
                </a:solidFill>
                <a:effectLst/>
                <a:latin typeface="+mn-lt"/>
                <a:ea typeface="Calibri" panose="020F0502020204030204" pitchFamily="34" charset="0"/>
              </a:rPr>
              <a:t>Bas and </a:t>
            </a:r>
            <a:r>
              <a:rPr lang="en-US" sz="1200" dirty="0" err="1">
                <a:solidFill>
                  <a:srgbClr val="000000"/>
                </a:solidFill>
                <a:effectLst/>
                <a:latin typeface="+mn-lt"/>
                <a:ea typeface="Calibri" panose="020F0502020204030204" pitchFamily="34" charset="0"/>
              </a:rPr>
              <a:t>Sivaprasad</a:t>
            </a:r>
            <a:r>
              <a:rPr lang="en-US" sz="1200" dirty="0">
                <a:solidFill>
                  <a:srgbClr val="000000"/>
                </a:solidFill>
                <a:effectLst/>
                <a:latin typeface="+mn-lt"/>
                <a:ea typeface="Calibri" panose="020F0502020204030204" pitchFamily="34" charset="0"/>
              </a:rPr>
              <a:t>, 2022</a:t>
            </a:r>
            <a:r>
              <a:rPr lang="en-US" sz="1200" dirty="0">
                <a:effectLst/>
                <a:latin typeface="+mn-lt"/>
                <a:ea typeface="Calibri" panose="020F0502020204030204" pitchFamily="34" charset="0"/>
                <a:cs typeface="Times New Roman" panose="02020603050405020304" pitchFamily="18" charset="0"/>
              </a:rPr>
              <a:t>)</a:t>
            </a:r>
            <a:r>
              <a:rPr lang="en-US" sz="1200" kern="1200" dirty="0">
                <a:solidFill>
                  <a:schemeClr val="tx1"/>
                </a:solidFill>
                <a:effectLst/>
                <a:latin typeface="+mn-lt"/>
                <a:ea typeface="+mn-ea"/>
                <a:cs typeface="+mn-cs"/>
              </a:rPr>
              <a:t>. </a:t>
            </a:r>
          </a:p>
          <a:p>
            <a:pPr algn="just"/>
            <a:r>
              <a:rPr lang="en-US" sz="1200" b="1" kern="1200" dirty="0">
                <a:solidFill>
                  <a:schemeClr val="tx1"/>
                </a:solidFill>
                <a:effectLst/>
                <a:latin typeface="+mn-lt"/>
                <a:ea typeface="+mn-ea"/>
                <a:cs typeface="+mn-cs"/>
              </a:rPr>
              <a:t>Collaboration and Communication: </a:t>
            </a:r>
            <a:r>
              <a:rPr lang="en-US" sz="1200" kern="1200" dirty="0">
                <a:solidFill>
                  <a:schemeClr val="tx1"/>
                </a:solidFill>
                <a:effectLst/>
                <a:latin typeface="+mn-lt"/>
                <a:ea typeface="+mn-ea"/>
                <a:cs typeface="+mn-cs"/>
              </a:rPr>
              <a:t>Another approach to ensure employee safety is to implement a safe workplace policy where employees feel free to report a problem easily to the management. Premier Inn should foster open communication and build employees’ confidence to report issues without hesitation to the authorities. </a:t>
            </a:r>
          </a:p>
          <a:p>
            <a:pPr algn="just"/>
            <a:r>
              <a:rPr lang="en-US" sz="1200" b="1" kern="1200" dirty="0">
                <a:solidFill>
                  <a:schemeClr val="tx1"/>
                </a:solidFill>
                <a:effectLst/>
                <a:latin typeface="+mn-lt"/>
                <a:ea typeface="+mn-ea"/>
                <a:cs typeface="+mn-cs"/>
              </a:rPr>
              <a:t>Leadership Commitment: </a:t>
            </a:r>
            <a:r>
              <a:rPr lang="en-US" sz="1200" kern="1200" dirty="0">
                <a:solidFill>
                  <a:schemeClr val="tx1"/>
                </a:solidFill>
                <a:effectLst/>
                <a:latin typeface="+mn-lt"/>
                <a:ea typeface="+mn-ea"/>
                <a:cs typeface="+mn-cs"/>
              </a:rPr>
              <a:t>It is very important to ensure all employees are aware of their rights and responsibilities as workers. It can be possible by leadership commitment at Premier Inn Hotel. Employees should have access to a human resources representative to handle any queries of guests and regular inspection can mitigate ambiguity and ensure effective health and safety protocol implementation. Let’s go to the next slide.</a:t>
            </a:r>
          </a:p>
          <a:p>
            <a:endParaRPr lang="en-US" sz="1200" dirty="0">
              <a:latin typeface="+mn-lt"/>
            </a:endParaRPr>
          </a:p>
        </p:txBody>
      </p:sp>
      <p:sp>
        <p:nvSpPr>
          <p:cNvPr id="4" name="Slide Number Placeholder 3"/>
          <p:cNvSpPr>
            <a:spLocks noGrp="1"/>
          </p:cNvSpPr>
          <p:nvPr>
            <p:ph type="sldNum" sz="quarter" idx="10"/>
          </p:nvPr>
        </p:nvSpPr>
        <p:spPr/>
        <p:txBody>
          <a:bodyPr/>
          <a:lstStyle/>
          <a:p>
            <a:fld id="{D3589C05-E3FB-49BD-92E0-374ADD4B0233}" type="slidenum">
              <a:rPr lang="en-US" smtClean="0"/>
              <a:t>8</a:t>
            </a:fld>
            <a:endParaRPr lang="en-US"/>
          </a:p>
        </p:txBody>
      </p:sp>
    </p:spTree>
    <p:extLst>
      <p:ext uri="{BB962C8B-B14F-4D97-AF65-F5344CB8AC3E}">
        <p14:creationId xmlns:p14="http://schemas.microsoft.com/office/powerpoint/2010/main" val="2360559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dirty="0"/>
              <a:t>Effective food and safety protocols can be ensured if all hospitality operations are done systematically. The legal requirements for business operations seamlessly are a priority. Different benefits can be obtained if all legal and regulatory standards are properly maintained. Contrarily negative impacts can be seen if legal formalities are not followed.  For ensuring better result from employees it is very important to create a sustainable workplace where all employees health safety issues must get the priority. That’s all. </a:t>
            </a:r>
          </a:p>
          <a:p>
            <a:endParaRPr lang="en-US" dirty="0"/>
          </a:p>
        </p:txBody>
      </p:sp>
      <p:sp>
        <p:nvSpPr>
          <p:cNvPr id="4" name="Slide Number Placeholder 3"/>
          <p:cNvSpPr>
            <a:spLocks noGrp="1"/>
          </p:cNvSpPr>
          <p:nvPr>
            <p:ph type="sldNum" sz="quarter" idx="10"/>
          </p:nvPr>
        </p:nvSpPr>
        <p:spPr/>
        <p:txBody>
          <a:bodyPr/>
          <a:lstStyle/>
          <a:p>
            <a:fld id="{D3589C05-E3FB-49BD-92E0-374ADD4B0233}" type="slidenum">
              <a:rPr lang="en-US" smtClean="0"/>
              <a:t>9</a:t>
            </a:fld>
            <a:endParaRPr lang="en-US"/>
          </a:p>
        </p:txBody>
      </p:sp>
    </p:spTree>
    <p:extLst>
      <p:ext uri="{BB962C8B-B14F-4D97-AF65-F5344CB8AC3E}">
        <p14:creationId xmlns:p14="http://schemas.microsoft.com/office/powerpoint/2010/main" val="65431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2/22/2024</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5944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dirty="0"/>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5708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2/22/2024</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4504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dirty="0"/>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44871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dirty="0"/>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6897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0119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8386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dirty="0"/>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2/22/2024</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84217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dirty="0"/>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571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6688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2/22/2024</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3429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a:t>
            </a:r>
          </a:p>
          <a:p>
            <a:pPr lvl="7"/>
            <a:r>
              <a:rPr lang="en-US" dirty="0"/>
              <a:t>Eight</a:t>
            </a:r>
          </a:p>
          <a:p>
            <a:pPr lvl="8"/>
            <a:r>
              <a:rPr lang="en-US" dirty="0"/>
              <a:t>nine</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2/22/2024</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9941207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1B62618-0D02-4C29-88C5-1EDF7F32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1E2747F4-A0AE-425C-B527-E3E32461F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9707F29A-1576-479E-B227-0D6498601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F17B26C7-6F2F-453C-9C08-71E199E52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26" name="Rectangle 25">
            <a:extLst>
              <a:ext uri="{FF2B5EF4-FFF2-40B4-BE49-F238E27FC236}">
                <a16:creationId xmlns:a16="http://schemas.microsoft.com/office/drawing/2014/main" id="{554A425D-9851-4FBF-A508-E4CBEF4B1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E0C0675-A7D1-41EA-A144-F8DA77B97E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84446"/>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34">
            <a:extLst>
              <a:ext uri="{FF2B5EF4-FFF2-40B4-BE49-F238E27FC236}">
                <a16:creationId xmlns:a16="http://schemas.microsoft.com/office/drawing/2014/main" id="{4A92AB83-2601-4041-BF0F-F4F0F5C7DF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84446"/>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36">
            <a:extLst>
              <a:ext uri="{FF2B5EF4-FFF2-40B4-BE49-F238E27FC236}">
                <a16:creationId xmlns:a16="http://schemas.microsoft.com/office/drawing/2014/main" id="{8862AB49-2F5E-4C38-82CC-F653510B0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80889"/>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a:extLst>
              <a:ext uri="{FF2B5EF4-FFF2-40B4-BE49-F238E27FC236}">
                <a16:creationId xmlns:a16="http://schemas.microsoft.com/office/drawing/2014/main" id="{DE6F8AD6-7C47-45FC-875C-65D6B1E55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4757866"/>
            <a:ext cx="11309338" cy="1656683"/>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Title 16"/>
          <p:cNvSpPr>
            <a:spLocks noGrp="1"/>
          </p:cNvSpPr>
          <p:nvPr>
            <p:ph type="title"/>
          </p:nvPr>
        </p:nvSpPr>
        <p:spPr>
          <a:xfrm>
            <a:off x="581192" y="4845617"/>
            <a:ext cx="11029616" cy="1013800"/>
          </a:xfrm>
        </p:spPr>
        <p:txBody>
          <a:bodyPr vert="horz" lIns="91440" tIns="45720" rIns="91440" bIns="45720" rtlCol="0" anchor="b">
            <a:normAutofit/>
          </a:bodyPr>
          <a:lstStyle/>
          <a:p>
            <a:pPr algn="ctr"/>
            <a:r>
              <a:rPr lang="en-US" dirty="0">
                <a:solidFill>
                  <a:srgbClr val="FFFEFF"/>
                </a:solidFill>
              </a:rPr>
              <a:t>health &amp; safety Guidelines for room cleaning</a:t>
            </a:r>
            <a:br>
              <a:rPr lang="en-US" dirty="0"/>
            </a:br>
            <a:r>
              <a:rPr lang="en-US" dirty="0">
                <a:solidFill>
                  <a:srgbClr val="FFFEFF"/>
                </a:solidFill>
              </a:rPr>
              <a:t>at Hotel Premier Inn</a:t>
            </a:r>
            <a:endParaRPr lang="en-US" dirty="0"/>
          </a:p>
        </p:txBody>
      </p:sp>
      <p:sp>
        <p:nvSpPr>
          <p:cNvPr id="18" name="Subtitle 17"/>
          <p:cNvSpPr>
            <a:spLocks/>
          </p:cNvSpPr>
          <p:nvPr/>
        </p:nvSpPr>
        <p:spPr>
          <a:xfrm>
            <a:off x="1324909" y="383432"/>
            <a:ext cx="5901807" cy="3422718"/>
          </a:xfrm>
          <a:prstGeom prst="rect">
            <a:avLst/>
          </a:prstGeom>
        </p:spPr>
        <p:txBody>
          <a:bodyPr vert="horz" lIns="91440" tIns="45720" rIns="91440" bIns="45720" rtlCol="0" anchor="ctr">
            <a:noAutofit/>
          </a:bodyPr>
          <a:lstStyle/>
          <a:p>
            <a:pPr defTabSz="768096">
              <a:spcAft>
                <a:spcPts val="600"/>
              </a:spcAft>
              <a:buFont typeface="Wingdings 2" panose="05020102010507070707" pitchFamily="18" charset="2"/>
              <a:buChar char=""/>
            </a:pPr>
            <a:r>
              <a:rPr lang="en-US" b="1" kern="1200" dirty="0">
                <a:solidFill>
                  <a:schemeClr val="tx2"/>
                </a:solidFill>
                <a:latin typeface="Arial"/>
                <a:ea typeface="+mn-ea"/>
                <a:cs typeface="Arial"/>
              </a:rPr>
              <a:t>Student Name: </a:t>
            </a:r>
            <a:r>
              <a:rPr lang="en-US" kern="1200" dirty="0">
                <a:solidFill>
                  <a:schemeClr val="tx2"/>
                </a:solidFill>
                <a:latin typeface="Arial"/>
                <a:ea typeface="+mn-ea"/>
                <a:cs typeface="Arial"/>
              </a:rPr>
              <a:t>Syed </a:t>
            </a:r>
            <a:r>
              <a:rPr lang="en-US" kern="1200" dirty="0" err="1">
                <a:solidFill>
                  <a:schemeClr val="tx2"/>
                </a:solidFill>
                <a:latin typeface="Arial"/>
                <a:ea typeface="+mn-ea"/>
                <a:cs typeface="Arial"/>
              </a:rPr>
              <a:t>Maksum</a:t>
            </a:r>
            <a:r>
              <a:rPr lang="en-US" dirty="0">
                <a:solidFill>
                  <a:schemeClr val="tx2"/>
                </a:solidFill>
                <a:latin typeface="Arial"/>
                <a:cs typeface="Arial"/>
              </a:rPr>
              <a:t> </a:t>
            </a:r>
            <a:r>
              <a:rPr lang="en-US" dirty="0" err="1">
                <a:solidFill>
                  <a:schemeClr val="tx2"/>
                </a:solidFill>
                <a:latin typeface="Arial"/>
                <a:cs typeface="Arial"/>
              </a:rPr>
              <a:t>Zabid</a:t>
            </a:r>
            <a:endParaRPr lang="en-US" b="1" kern="1200" dirty="0" err="1">
              <a:solidFill>
                <a:schemeClr val="tx2"/>
              </a:solidFill>
              <a:latin typeface="Arial"/>
              <a:cs typeface="Arial"/>
            </a:endParaRPr>
          </a:p>
          <a:p>
            <a:pPr defTabSz="768096">
              <a:spcAft>
                <a:spcPts val="600"/>
              </a:spcAft>
              <a:buFont typeface="Wingdings 2" panose="05020102010507070707" pitchFamily="18" charset="2"/>
              <a:buChar char=""/>
            </a:pPr>
            <a:r>
              <a:rPr lang="en-US" b="1" kern="1200" dirty="0">
                <a:solidFill>
                  <a:schemeClr val="tx2"/>
                </a:solidFill>
                <a:latin typeface="Arial"/>
                <a:ea typeface="+mn-ea"/>
                <a:cs typeface="Arial"/>
              </a:rPr>
              <a:t>Student ID: </a:t>
            </a:r>
            <a:r>
              <a:rPr lang="en-US" kern="1200" dirty="0">
                <a:solidFill>
                  <a:schemeClr val="tx2"/>
                </a:solidFill>
                <a:latin typeface="Arial"/>
                <a:ea typeface="+mn-ea"/>
                <a:cs typeface="Arial"/>
              </a:rPr>
              <a:t>2245066</a:t>
            </a:r>
            <a:endParaRPr lang="en-US" kern="1200" dirty="0">
              <a:solidFill>
                <a:schemeClr val="tx2"/>
              </a:solidFill>
              <a:latin typeface="Arial"/>
              <a:cs typeface="Arial"/>
            </a:endParaRPr>
          </a:p>
          <a:p>
            <a:pPr defTabSz="768096">
              <a:spcAft>
                <a:spcPts val="600"/>
              </a:spcAft>
              <a:buFont typeface="Wingdings 2" panose="05020102010507070707" pitchFamily="18" charset="2"/>
              <a:buChar char=""/>
            </a:pPr>
            <a:r>
              <a:rPr lang="en-US" b="1" kern="1200" dirty="0">
                <a:solidFill>
                  <a:schemeClr val="tx2"/>
                </a:solidFill>
                <a:latin typeface="Arial"/>
                <a:ea typeface="+mn-ea"/>
                <a:cs typeface="Arial"/>
              </a:rPr>
              <a:t>Course Title:</a:t>
            </a:r>
            <a:r>
              <a:rPr lang="en-US" kern="1200" dirty="0">
                <a:solidFill>
                  <a:schemeClr val="tx2"/>
                </a:solidFill>
                <a:latin typeface="Arial"/>
                <a:ea typeface="+mn-ea"/>
                <a:cs typeface="Arial"/>
              </a:rPr>
              <a:t> OPERATING HOTEL FACILITIES</a:t>
            </a:r>
            <a:endParaRPr lang="en-US" kern="1200" dirty="0">
              <a:solidFill>
                <a:schemeClr val="tx2"/>
              </a:solidFill>
              <a:latin typeface="Arial"/>
              <a:cs typeface="Arial"/>
            </a:endParaRPr>
          </a:p>
          <a:p>
            <a:pPr defTabSz="768096">
              <a:spcAft>
                <a:spcPts val="600"/>
              </a:spcAft>
              <a:buFont typeface="Wingdings 2" panose="05020102010507070707" pitchFamily="18" charset="2"/>
              <a:buChar char=""/>
            </a:pPr>
            <a:r>
              <a:rPr lang="en-US" b="1" kern="1200" dirty="0">
                <a:solidFill>
                  <a:schemeClr val="tx2"/>
                </a:solidFill>
                <a:latin typeface="Arial"/>
                <a:ea typeface="+mn-ea"/>
                <a:cs typeface="Arial"/>
              </a:rPr>
              <a:t>Course Code:</a:t>
            </a:r>
            <a:r>
              <a:rPr lang="en-US" kern="1200" dirty="0">
                <a:solidFill>
                  <a:schemeClr val="tx2"/>
                </a:solidFill>
                <a:latin typeface="Arial"/>
                <a:ea typeface="+mn-ea"/>
                <a:cs typeface="Arial"/>
              </a:rPr>
              <a:t> BMIH4006 </a:t>
            </a:r>
            <a:endParaRPr lang="en-US" kern="1200" dirty="0">
              <a:solidFill>
                <a:schemeClr val="tx2"/>
              </a:solidFill>
              <a:latin typeface="Arial"/>
              <a:cs typeface="Arial"/>
            </a:endParaRPr>
          </a:p>
          <a:p>
            <a:pPr defTabSz="768096">
              <a:spcAft>
                <a:spcPts val="600"/>
              </a:spcAft>
              <a:buFont typeface="Wingdings 2" panose="05020102010507070707" pitchFamily="18" charset="2"/>
              <a:buChar char=""/>
            </a:pPr>
            <a:r>
              <a:rPr lang="en-US" b="1" kern="1200" dirty="0">
                <a:solidFill>
                  <a:schemeClr val="tx2"/>
                </a:solidFill>
                <a:latin typeface="Arial"/>
                <a:ea typeface="+mn-ea"/>
                <a:cs typeface="Arial"/>
              </a:rPr>
              <a:t>Course Teacher: Lisa </a:t>
            </a:r>
            <a:r>
              <a:rPr lang="en-US" b="1" kern="1200" err="1">
                <a:solidFill>
                  <a:schemeClr val="tx2"/>
                </a:solidFill>
                <a:latin typeface="Arial"/>
                <a:ea typeface="+mn-ea"/>
                <a:cs typeface="Arial"/>
              </a:rPr>
              <a:t>bassler</a:t>
            </a:r>
            <a:endParaRPr lang="en-US" b="1" kern="1200">
              <a:solidFill>
                <a:schemeClr val="tx2"/>
              </a:solidFill>
              <a:latin typeface="Arial"/>
              <a:cs typeface="Arial"/>
            </a:endParaRPr>
          </a:p>
          <a:p>
            <a:pPr defTabSz="768096">
              <a:spcAft>
                <a:spcPts val="600"/>
              </a:spcAft>
              <a:buFont typeface="Wingdings 2" panose="05020102010507070707" pitchFamily="18" charset="2"/>
              <a:buChar char=""/>
            </a:pPr>
            <a:endParaRPr lang="en-US" b="1" kern="1200" dirty="0">
              <a:solidFill>
                <a:schemeClr val="tx2"/>
              </a:solidFill>
              <a:latin typeface="Arial"/>
              <a:cs typeface="Arial"/>
            </a:endParaRPr>
          </a:p>
          <a:p>
            <a:pPr defTabSz="768096">
              <a:spcAft>
                <a:spcPts val="600"/>
              </a:spcAft>
              <a:buFont typeface="Wingdings 2" panose="05020102010507070707" pitchFamily="18" charset="2"/>
              <a:buChar char=""/>
            </a:pPr>
            <a:r>
              <a:rPr lang="en-US" b="1" kern="1200" dirty="0">
                <a:solidFill>
                  <a:schemeClr val="tx2"/>
                </a:solidFill>
                <a:latin typeface="Arial"/>
                <a:ea typeface="+mn-ea"/>
                <a:cs typeface="Arial"/>
              </a:rPr>
              <a:t>University of Wales Trinity Saint Davids</a:t>
            </a:r>
            <a:endParaRPr lang="en-US" b="1" kern="1200" dirty="0">
              <a:solidFill>
                <a:schemeClr val="tx2"/>
              </a:solidFill>
              <a:latin typeface="Arial"/>
              <a:cs typeface="Arial"/>
            </a:endParaRPr>
          </a:p>
          <a:p>
            <a:pPr defTabSz="768096">
              <a:spcAft>
                <a:spcPts val="600"/>
              </a:spcAft>
              <a:buFont typeface="Wingdings 2" panose="05020102010507070707" pitchFamily="18" charset="2"/>
              <a:buChar char=""/>
            </a:pPr>
            <a:endParaRPr lang="en-US" sz="1512" b="1" kern="1200">
              <a:solidFill>
                <a:schemeClr val="tx2"/>
              </a:solidFill>
              <a:latin typeface="+mn-lt"/>
              <a:ea typeface="+mn-ea"/>
              <a:cs typeface="+mn-cs"/>
            </a:endParaRPr>
          </a:p>
          <a:p>
            <a:pPr>
              <a:spcAft>
                <a:spcPts val="600"/>
              </a:spcAft>
              <a:buFont typeface="Wingdings 2" panose="05020102010507070707" pitchFamily="18" charset="2"/>
              <a:buChar char=""/>
            </a:pPr>
            <a:endParaRPr lang="en-US">
              <a:solidFill>
                <a:schemeClr val="tx2"/>
              </a:solidFill>
            </a:endParaRPr>
          </a:p>
        </p:txBody>
      </p:sp>
      <p:pic>
        <p:nvPicPr>
          <p:cNvPr id="3" name="Picture 2" descr="A close up of a logo&#10;&#10;Description automatically generated">
            <a:extLst>
              <a:ext uri="{FF2B5EF4-FFF2-40B4-BE49-F238E27FC236}">
                <a16:creationId xmlns:a16="http://schemas.microsoft.com/office/drawing/2014/main" id="{57A37C91-403E-4130-802C-AFB599F382E7}"/>
              </a:ext>
            </a:extLst>
          </p:cNvPr>
          <p:cNvPicPr>
            <a:picLocks noChangeAspect="1"/>
          </p:cNvPicPr>
          <p:nvPr/>
        </p:nvPicPr>
        <p:blipFill>
          <a:blip r:embed="rId3"/>
          <a:stretch>
            <a:fillRect/>
          </a:stretch>
        </p:blipFill>
        <p:spPr>
          <a:xfrm>
            <a:off x="8349867" y="3486607"/>
            <a:ext cx="2445337" cy="632572"/>
          </a:xfrm>
          <a:prstGeom prst="rect">
            <a:avLst/>
          </a:prstGeom>
        </p:spPr>
      </p:pic>
      <p:sp>
        <p:nvSpPr>
          <p:cNvPr id="2" name="TextBox 1">
            <a:extLst>
              <a:ext uri="{FF2B5EF4-FFF2-40B4-BE49-F238E27FC236}">
                <a16:creationId xmlns:a16="http://schemas.microsoft.com/office/drawing/2014/main" id="{89016111-A42B-2AC2-0C6C-487FCC1C2888}"/>
              </a:ext>
            </a:extLst>
          </p:cNvPr>
          <p:cNvSpPr txBox="1"/>
          <p:nvPr/>
        </p:nvSpPr>
        <p:spPr>
          <a:xfrm>
            <a:off x="9370842" y="422662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lumMod val="50000"/>
                  </a:schemeClr>
                </a:solidFill>
              </a:rPr>
              <a:t>(Whitbread, 2024)</a:t>
            </a:r>
          </a:p>
        </p:txBody>
      </p:sp>
    </p:spTree>
    <p:extLst>
      <p:ext uri="{BB962C8B-B14F-4D97-AF65-F5344CB8AC3E}">
        <p14:creationId xmlns:p14="http://schemas.microsoft.com/office/powerpoint/2010/main" val="2125907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F07C6BE-D861-D4BF-BF2E-B291A1616C8D}"/>
              </a:ext>
            </a:extLst>
          </p:cNvPr>
          <p:cNvSpPr>
            <a:spLocks noGrp="1"/>
          </p:cNvSpPr>
          <p:nvPr>
            <p:ph type="title" idx="4294967295"/>
          </p:nvPr>
        </p:nvSpPr>
        <p:spPr>
          <a:xfrm>
            <a:off x="416943" y="241600"/>
            <a:ext cx="11029950" cy="1014413"/>
          </a:xfrm>
        </p:spPr>
        <p:txBody>
          <a:bodyPr/>
          <a:lstStyle/>
          <a:p>
            <a:r>
              <a:rPr lang="en-US" b="1" dirty="0">
                <a:solidFill>
                  <a:schemeClr val="accent3">
                    <a:lumMod val="75000"/>
                  </a:schemeClr>
                </a:solidFill>
              </a:rPr>
              <a:t>Table of Content</a:t>
            </a:r>
          </a:p>
        </p:txBody>
      </p:sp>
      <p:graphicFrame>
        <p:nvGraphicFramePr>
          <p:cNvPr id="7" name="Content Placeholder 6">
            <a:extLst>
              <a:ext uri="{FF2B5EF4-FFF2-40B4-BE49-F238E27FC236}">
                <a16:creationId xmlns:a16="http://schemas.microsoft.com/office/drawing/2014/main" id="{B4C09EEC-63CB-23DD-F459-A814C0343373}"/>
              </a:ext>
            </a:extLst>
          </p:cNvPr>
          <p:cNvGraphicFramePr>
            <a:graphicFrameLocks noGrp="1"/>
          </p:cNvGraphicFramePr>
          <p:nvPr>
            <p:ph idx="4294967295"/>
            <p:extLst>
              <p:ext uri="{D42A27DB-BD31-4B8C-83A1-F6EECF244321}">
                <p14:modId xmlns:p14="http://schemas.microsoft.com/office/powerpoint/2010/main" val="2693610137"/>
              </p:ext>
            </p:extLst>
          </p:nvPr>
        </p:nvGraphicFramePr>
        <p:xfrm>
          <a:off x="546340" y="2181225"/>
          <a:ext cx="11029950" cy="3337558"/>
        </p:xfrm>
        <a:graphic>
          <a:graphicData uri="http://schemas.openxmlformats.org/drawingml/2006/table">
            <a:tbl>
              <a:tblPr firstRow="1" bandRow="1">
                <a:tableStyleId>{5C22544A-7EE6-4342-B048-85BDC9FD1C3A}</a:tableStyleId>
              </a:tblPr>
              <a:tblGrid>
                <a:gridCol w="5514975">
                  <a:extLst>
                    <a:ext uri="{9D8B030D-6E8A-4147-A177-3AD203B41FA5}">
                      <a16:colId xmlns:a16="http://schemas.microsoft.com/office/drawing/2014/main" val="1615824356"/>
                    </a:ext>
                  </a:extLst>
                </a:gridCol>
                <a:gridCol w="5514975">
                  <a:extLst>
                    <a:ext uri="{9D8B030D-6E8A-4147-A177-3AD203B41FA5}">
                      <a16:colId xmlns:a16="http://schemas.microsoft.com/office/drawing/2014/main" val="3871293235"/>
                    </a:ext>
                  </a:extLst>
                </a:gridCol>
              </a:tblGrid>
              <a:tr h="370839">
                <a:tc>
                  <a:txBody>
                    <a:bodyPr/>
                    <a:lstStyle/>
                    <a:p>
                      <a:pPr algn="ctr"/>
                      <a:r>
                        <a:rPr lang="en-US" dirty="0"/>
                        <a:t>Slide Title</a:t>
                      </a:r>
                    </a:p>
                  </a:txBody>
                  <a:tcPr/>
                </a:tc>
                <a:tc>
                  <a:txBody>
                    <a:bodyPr/>
                    <a:lstStyle/>
                    <a:p>
                      <a:pPr algn="ctr"/>
                      <a:r>
                        <a:rPr lang="en-US" dirty="0"/>
                        <a:t>Slide Number</a:t>
                      </a:r>
                    </a:p>
                  </a:txBody>
                  <a:tcPr/>
                </a:tc>
                <a:extLst>
                  <a:ext uri="{0D108BD9-81ED-4DB2-BD59-A6C34878D82A}">
                    <a16:rowId xmlns:a16="http://schemas.microsoft.com/office/drawing/2014/main" val="3325848398"/>
                  </a:ext>
                </a:extLst>
              </a:tr>
              <a:tr h="370840">
                <a:tc>
                  <a:txBody>
                    <a:bodyPr/>
                    <a:lstStyle/>
                    <a:p>
                      <a:pPr marL="285750" indent="-285750">
                        <a:buFont typeface="Arial"/>
                        <a:buChar char="•"/>
                      </a:pPr>
                      <a:r>
                        <a:rPr lang="en-US" dirty="0"/>
                        <a:t>Introduction</a:t>
                      </a:r>
                    </a:p>
                  </a:txBody>
                  <a:tcPr/>
                </a:tc>
                <a:tc>
                  <a:txBody>
                    <a:bodyPr/>
                    <a:lstStyle/>
                    <a:p>
                      <a:pPr algn="ctr"/>
                      <a:r>
                        <a:rPr lang="en-US" dirty="0"/>
                        <a:t>3</a:t>
                      </a:r>
                    </a:p>
                  </a:txBody>
                  <a:tcPr/>
                </a:tc>
                <a:extLst>
                  <a:ext uri="{0D108BD9-81ED-4DB2-BD59-A6C34878D82A}">
                    <a16:rowId xmlns:a16="http://schemas.microsoft.com/office/drawing/2014/main" val="4193072793"/>
                  </a:ext>
                </a:extLst>
              </a:tr>
              <a:tr h="370840">
                <a:tc>
                  <a:txBody>
                    <a:bodyPr/>
                    <a:lstStyle/>
                    <a:p>
                      <a:pPr marL="285750" indent="-285750">
                        <a:buFont typeface="Arial"/>
                        <a:buChar char="•"/>
                      </a:pPr>
                      <a:r>
                        <a:rPr lang="en-US" dirty="0"/>
                        <a:t>Overview of guidelines</a:t>
                      </a:r>
                    </a:p>
                  </a:txBody>
                  <a:tcPr/>
                </a:tc>
                <a:tc>
                  <a:txBody>
                    <a:bodyPr/>
                    <a:lstStyle/>
                    <a:p>
                      <a:pPr algn="ctr"/>
                      <a:r>
                        <a:rPr lang="en-US" dirty="0"/>
                        <a:t>4</a:t>
                      </a:r>
                    </a:p>
                  </a:txBody>
                  <a:tcPr/>
                </a:tc>
                <a:extLst>
                  <a:ext uri="{0D108BD9-81ED-4DB2-BD59-A6C34878D82A}">
                    <a16:rowId xmlns:a16="http://schemas.microsoft.com/office/drawing/2014/main" val="3398564528"/>
                  </a:ext>
                </a:extLst>
              </a:tr>
              <a:tr h="370840">
                <a:tc>
                  <a:txBody>
                    <a:bodyPr/>
                    <a:lstStyle/>
                    <a:p>
                      <a:pPr marL="285750" indent="-285750">
                        <a:buFont typeface="Arial"/>
                        <a:buChar char="•"/>
                      </a:pPr>
                      <a:r>
                        <a:rPr lang="en-US" dirty="0"/>
                        <a:t>Using correct equipment for safety</a:t>
                      </a:r>
                    </a:p>
                  </a:txBody>
                  <a:tcPr/>
                </a:tc>
                <a:tc>
                  <a:txBody>
                    <a:bodyPr/>
                    <a:lstStyle/>
                    <a:p>
                      <a:pPr algn="ctr"/>
                      <a:r>
                        <a:rPr lang="en-US" dirty="0"/>
                        <a:t>5</a:t>
                      </a:r>
                    </a:p>
                  </a:txBody>
                  <a:tcPr/>
                </a:tc>
                <a:extLst>
                  <a:ext uri="{0D108BD9-81ED-4DB2-BD59-A6C34878D82A}">
                    <a16:rowId xmlns:a16="http://schemas.microsoft.com/office/drawing/2014/main" val="2908088919"/>
                  </a:ext>
                </a:extLst>
              </a:tr>
              <a:tr h="370840">
                <a:tc>
                  <a:txBody>
                    <a:bodyPr/>
                    <a:lstStyle/>
                    <a:p>
                      <a:pPr marL="285750" indent="-285750">
                        <a:buFont typeface="Arial"/>
                        <a:buChar char="•"/>
                      </a:pPr>
                      <a:r>
                        <a:rPr lang="en-US" dirty="0"/>
                        <a:t>The importance of safety guideline for housekeeping</a:t>
                      </a:r>
                    </a:p>
                  </a:txBody>
                  <a:tcPr/>
                </a:tc>
                <a:tc>
                  <a:txBody>
                    <a:bodyPr/>
                    <a:lstStyle/>
                    <a:p>
                      <a:pPr algn="ctr"/>
                      <a:r>
                        <a:rPr lang="en-US" dirty="0"/>
                        <a:t>6</a:t>
                      </a:r>
                    </a:p>
                  </a:txBody>
                  <a:tcPr/>
                </a:tc>
                <a:extLst>
                  <a:ext uri="{0D108BD9-81ED-4DB2-BD59-A6C34878D82A}">
                    <a16:rowId xmlns:a16="http://schemas.microsoft.com/office/drawing/2014/main" val="442990069"/>
                  </a:ext>
                </a:extLst>
              </a:tr>
              <a:tr h="370840">
                <a:tc>
                  <a:txBody>
                    <a:bodyPr/>
                    <a:lstStyle/>
                    <a:p>
                      <a:pPr marL="285750" indent="-285750">
                        <a:buFont typeface="Arial"/>
                        <a:buChar char="•"/>
                      </a:pPr>
                      <a:r>
                        <a:rPr lang="en-US" dirty="0"/>
                        <a:t>The finest techniques for housekeeping safety training</a:t>
                      </a:r>
                    </a:p>
                  </a:txBody>
                  <a:tcPr/>
                </a:tc>
                <a:tc>
                  <a:txBody>
                    <a:bodyPr/>
                    <a:lstStyle/>
                    <a:p>
                      <a:pPr algn="ctr"/>
                      <a:r>
                        <a:rPr lang="en-US" dirty="0"/>
                        <a:t>7</a:t>
                      </a:r>
                    </a:p>
                  </a:txBody>
                  <a:tcPr/>
                </a:tc>
                <a:extLst>
                  <a:ext uri="{0D108BD9-81ED-4DB2-BD59-A6C34878D82A}">
                    <a16:rowId xmlns:a16="http://schemas.microsoft.com/office/drawing/2014/main" val="2169663373"/>
                  </a:ext>
                </a:extLst>
              </a:tr>
              <a:tr h="370840">
                <a:tc>
                  <a:txBody>
                    <a:bodyPr/>
                    <a:lstStyle/>
                    <a:p>
                      <a:pPr marL="285750" indent="-285750">
                        <a:buFont typeface="Arial"/>
                        <a:buChar char="•"/>
                      </a:pPr>
                      <a:r>
                        <a:rPr lang="en-US" dirty="0"/>
                        <a:t>Strategies for implementation</a:t>
                      </a:r>
                    </a:p>
                  </a:txBody>
                  <a:tcPr/>
                </a:tc>
                <a:tc>
                  <a:txBody>
                    <a:bodyPr/>
                    <a:lstStyle/>
                    <a:p>
                      <a:pPr algn="ctr"/>
                      <a:r>
                        <a:rPr lang="en-US" dirty="0"/>
                        <a:t>8</a:t>
                      </a:r>
                    </a:p>
                  </a:txBody>
                  <a:tcPr/>
                </a:tc>
                <a:extLst>
                  <a:ext uri="{0D108BD9-81ED-4DB2-BD59-A6C34878D82A}">
                    <a16:rowId xmlns:a16="http://schemas.microsoft.com/office/drawing/2014/main" val="1314658384"/>
                  </a:ext>
                </a:extLst>
              </a:tr>
              <a:tr h="370839">
                <a:tc>
                  <a:txBody>
                    <a:bodyPr/>
                    <a:lstStyle/>
                    <a:p>
                      <a:pPr marL="285750" lvl="0" indent="-285750">
                        <a:buFont typeface="Arial"/>
                        <a:buChar char="•"/>
                      </a:pPr>
                      <a:r>
                        <a:rPr lang="en-US" sz="1800" b="0" i="0" u="none" strike="noStrike" noProof="0" dirty="0">
                          <a:solidFill>
                            <a:srgbClr val="000000"/>
                          </a:solidFill>
                          <a:latin typeface="Gill Sans MT"/>
                        </a:rPr>
                        <a:t>Conclusion</a:t>
                      </a:r>
                      <a:endParaRPr lang="en-US" dirty="0"/>
                    </a:p>
                  </a:txBody>
                  <a:tcPr/>
                </a:tc>
                <a:tc>
                  <a:txBody>
                    <a:bodyPr/>
                    <a:lstStyle/>
                    <a:p>
                      <a:pPr lvl="0" algn="ctr">
                        <a:buNone/>
                      </a:pPr>
                      <a:r>
                        <a:rPr lang="en-US" dirty="0"/>
                        <a:t>9</a:t>
                      </a:r>
                    </a:p>
                  </a:txBody>
                  <a:tcPr/>
                </a:tc>
                <a:extLst>
                  <a:ext uri="{0D108BD9-81ED-4DB2-BD59-A6C34878D82A}">
                    <a16:rowId xmlns:a16="http://schemas.microsoft.com/office/drawing/2014/main" val="3659463108"/>
                  </a:ext>
                </a:extLst>
              </a:tr>
              <a:tr h="370840">
                <a:tc>
                  <a:txBody>
                    <a:bodyPr/>
                    <a:lstStyle/>
                    <a:p>
                      <a:pPr marL="285750" indent="-285750">
                        <a:buFont typeface="Arial"/>
                        <a:buChar char="•"/>
                      </a:pPr>
                      <a:r>
                        <a:rPr lang="en-US" dirty="0"/>
                        <a:t>References</a:t>
                      </a:r>
                    </a:p>
                  </a:txBody>
                  <a:tcPr/>
                </a:tc>
                <a:tc>
                  <a:txBody>
                    <a:bodyPr/>
                    <a:lstStyle/>
                    <a:p>
                      <a:pPr algn="ctr"/>
                      <a:r>
                        <a:rPr lang="en-US" dirty="0"/>
                        <a:t>10</a:t>
                      </a:r>
                    </a:p>
                  </a:txBody>
                  <a:tcPr/>
                </a:tc>
                <a:extLst>
                  <a:ext uri="{0D108BD9-81ED-4DB2-BD59-A6C34878D82A}">
                    <a16:rowId xmlns:a16="http://schemas.microsoft.com/office/drawing/2014/main" val="3934332418"/>
                  </a:ext>
                </a:extLst>
              </a:tr>
            </a:tbl>
          </a:graphicData>
        </a:graphic>
      </p:graphicFrame>
      <p:pic>
        <p:nvPicPr>
          <p:cNvPr id="9" name="Picture 8" descr="A close up of a logo&#10;&#10;Description automatically generated">
            <a:extLst>
              <a:ext uri="{FF2B5EF4-FFF2-40B4-BE49-F238E27FC236}">
                <a16:creationId xmlns:a16="http://schemas.microsoft.com/office/drawing/2014/main" id="{3C81EA55-CD55-125E-B371-78E768B6B1A5}"/>
              </a:ext>
            </a:extLst>
          </p:cNvPr>
          <p:cNvPicPr>
            <a:picLocks noChangeAspect="1"/>
          </p:cNvPicPr>
          <p:nvPr/>
        </p:nvPicPr>
        <p:blipFill>
          <a:blip r:embed="rId2"/>
          <a:stretch>
            <a:fillRect/>
          </a:stretch>
        </p:blipFill>
        <p:spPr>
          <a:xfrm>
            <a:off x="9126244" y="6045777"/>
            <a:ext cx="2445337" cy="632572"/>
          </a:xfrm>
          <a:prstGeom prst="rect">
            <a:avLst/>
          </a:prstGeom>
        </p:spPr>
      </p:pic>
    </p:spTree>
    <p:extLst>
      <p:ext uri="{BB962C8B-B14F-4D97-AF65-F5344CB8AC3E}">
        <p14:creationId xmlns:p14="http://schemas.microsoft.com/office/powerpoint/2010/main" val="1811985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Rounded MT Bold" panose="020F0704030504030204" pitchFamily="34" charset="0"/>
              </a:rPr>
              <a:t>Introduction </a:t>
            </a:r>
          </a:p>
        </p:txBody>
      </p:sp>
      <p:sp>
        <p:nvSpPr>
          <p:cNvPr id="8" name="Content Placeholder 7"/>
          <p:cNvSpPr>
            <a:spLocks noGrp="1"/>
          </p:cNvSpPr>
          <p:nvPr>
            <p:ph idx="1"/>
          </p:nvPr>
        </p:nvSpPr>
        <p:spPr>
          <a:xfrm>
            <a:off x="264630" y="1763012"/>
            <a:ext cx="5682804" cy="3872459"/>
          </a:xfrm>
        </p:spPr>
        <p:txBody>
          <a:bodyPr vert="horz" lIns="91440" tIns="45720" rIns="91440" bIns="45720" rtlCol="0" anchor="ctr">
            <a:noAutofit/>
          </a:bodyPr>
          <a:lstStyle/>
          <a:p>
            <a:pPr marL="342900" indent="-342900" algn="just"/>
            <a:r>
              <a:rPr lang="en-US" sz="2000" dirty="0">
                <a:solidFill>
                  <a:srgbClr val="0D0D0D"/>
                </a:solidFill>
                <a:latin typeface="Arial"/>
                <a:ea typeface="+mn-lt"/>
                <a:cs typeface="+mn-lt"/>
              </a:rPr>
              <a:t>Workplace safety is critical to both employee </a:t>
            </a:r>
            <a:endParaRPr lang="en-US">
              <a:solidFill>
                <a:srgbClr val="3D3D3D"/>
              </a:solidFill>
              <a:latin typeface="Arial"/>
              <a:ea typeface="+mn-lt"/>
              <a:cs typeface="+mn-lt"/>
            </a:endParaRPr>
          </a:p>
          <a:p>
            <a:pPr marL="0" indent="0" algn="just">
              <a:buNone/>
            </a:pPr>
            <a:r>
              <a:rPr lang="en-US" sz="2000" dirty="0">
                <a:solidFill>
                  <a:srgbClr val="0D0D0D"/>
                </a:solidFill>
                <a:latin typeface="Arial"/>
                <a:ea typeface="+mn-lt"/>
                <a:cs typeface="+mn-lt"/>
              </a:rPr>
              <a:t>wellbeing and effective operations. </a:t>
            </a:r>
          </a:p>
          <a:p>
            <a:pPr marL="0" indent="0" algn="just">
              <a:buNone/>
            </a:pPr>
            <a:endParaRPr lang="en-US" sz="2000" dirty="0">
              <a:solidFill>
                <a:srgbClr val="0D0D0D"/>
              </a:solidFill>
              <a:latin typeface="Arial"/>
              <a:ea typeface="+mn-lt"/>
              <a:cs typeface="+mn-lt"/>
            </a:endParaRPr>
          </a:p>
          <a:p>
            <a:pPr marL="342900" indent="-342900" algn="just"/>
            <a:r>
              <a:rPr lang="en-US" sz="2000" dirty="0">
                <a:solidFill>
                  <a:srgbClr val="0D0D0D"/>
                </a:solidFill>
                <a:latin typeface="Arial"/>
                <a:ea typeface="+mn-lt"/>
                <a:cs typeface="+mn-lt"/>
              </a:rPr>
              <a:t>To avoid worker illness or injury, employers</a:t>
            </a:r>
            <a:endParaRPr lang="en-US">
              <a:solidFill>
                <a:srgbClr val="3D3D3D"/>
              </a:solidFill>
              <a:latin typeface="Arial"/>
              <a:ea typeface="+mn-lt"/>
              <a:cs typeface="+mn-lt"/>
            </a:endParaRPr>
          </a:p>
          <a:p>
            <a:pPr marL="0" indent="0" algn="just">
              <a:buNone/>
            </a:pPr>
            <a:r>
              <a:rPr lang="en-US" sz="2000" dirty="0">
                <a:solidFill>
                  <a:srgbClr val="0D0D0D"/>
                </a:solidFill>
                <a:latin typeface="Arial"/>
                <a:ea typeface="+mn-lt"/>
                <a:cs typeface="+mn-lt"/>
              </a:rPr>
              <a:t> need to put safety first.</a:t>
            </a:r>
          </a:p>
          <a:p>
            <a:pPr marL="0" indent="0" algn="just">
              <a:buNone/>
            </a:pPr>
            <a:endParaRPr lang="en-US" sz="2000" dirty="0">
              <a:solidFill>
                <a:srgbClr val="0D0D0D"/>
              </a:solidFill>
              <a:latin typeface="Arial"/>
            </a:endParaRPr>
          </a:p>
          <a:p>
            <a:pPr marL="0" indent="0" algn="r">
              <a:buNone/>
            </a:pPr>
            <a:r>
              <a:rPr lang="en-US" sz="2000" dirty="0">
                <a:solidFill>
                  <a:srgbClr val="0D0D0D"/>
                </a:solidFill>
                <a:latin typeface="Arial"/>
              </a:rPr>
              <a:t>(</a:t>
            </a:r>
            <a:r>
              <a:rPr lang="en-US" sz="2000" dirty="0">
                <a:solidFill>
                  <a:srgbClr val="0D0D0D"/>
                </a:solidFill>
                <a:latin typeface="Arial"/>
                <a:ea typeface="+mn-lt"/>
                <a:cs typeface="+mn-lt"/>
              </a:rPr>
              <a:t>Benstead, 2023)</a:t>
            </a:r>
            <a:endParaRPr lang="en-US" sz="2000" dirty="0">
              <a:solidFill>
                <a:srgbClr val="0D0D0D"/>
              </a:solidFill>
              <a:latin typeface="Arial"/>
              <a:cs typeface="Arial"/>
            </a:endParaRPr>
          </a:p>
        </p:txBody>
      </p:sp>
      <p:pic>
        <p:nvPicPr>
          <p:cNvPr id="4" name="Picture 3" descr="A safety first instructions on a purple background&#10;&#10;Description automatically generated">
            <a:extLst>
              <a:ext uri="{FF2B5EF4-FFF2-40B4-BE49-F238E27FC236}">
                <a16:creationId xmlns:a16="http://schemas.microsoft.com/office/drawing/2014/main" id="{6B115630-B07C-F2E6-04FC-47F0ECD6D19E}"/>
              </a:ext>
            </a:extLst>
          </p:cNvPr>
          <p:cNvPicPr>
            <a:picLocks noChangeAspect="1"/>
          </p:cNvPicPr>
          <p:nvPr/>
        </p:nvPicPr>
        <p:blipFill>
          <a:blip r:embed="rId3"/>
          <a:stretch>
            <a:fillRect/>
          </a:stretch>
        </p:blipFill>
        <p:spPr>
          <a:xfrm>
            <a:off x="6185396" y="2027207"/>
            <a:ext cx="2782945" cy="3925019"/>
          </a:xfrm>
          <a:prstGeom prst="rect">
            <a:avLst/>
          </a:prstGeom>
        </p:spPr>
      </p:pic>
      <p:pic>
        <p:nvPicPr>
          <p:cNvPr id="6" name="Picture 5" descr="A purple background with white text&#10;&#10;Description automatically generated">
            <a:extLst>
              <a:ext uri="{FF2B5EF4-FFF2-40B4-BE49-F238E27FC236}">
                <a16:creationId xmlns:a16="http://schemas.microsoft.com/office/drawing/2014/main" id="{FD8E775B-6075-221F-18B5-A6F8AB992797}"/>
              </a:ext>
            </a:extLst>
          </p:cNvPr>
          <p:cNvPicPr>
            <a:picLocks noChangeAspect="1"/>
          </p:cNvPicPr>
          <p:nvPr/>
        </p:nvPicPr>
        <p:blipFill>
          <a:blip r:embed="rId4"/>
          <a:stretch>
            <a:fillRect/>
          </a:stretch>
        </p:blipFill>
        <p:spPr>
          <a:xfrm>
            <a:off x="9082299" y="2027207"/>
            <a:ext cx="2768837" cy="3925019"/>
          </a:xfrm>
          <a:prstGeom prst="rect">
            <a:avLst/>
          </a:prstGeom>
        </p:spPr>
      </p:pic>
      <p:sp>
        <p:nvSpPr>
          <p:cNvPr id="3" name="TextBox 2">
            <a:extLst>
              <a:ext uri="{FF2B5EF4-FFF2-40B4-BE49-F238E27FC236}">
                <a16:creationId xmlns:a16="http://schemas.microsoft.com/office/drawing/2014/main" id="{3C9E9A5A-A9E9-984D-C898-D3ED1446A652}"/>
              </a:ext>
            </a:extLst>
          </p:cNvPr>
          <p:cNvSpPr txBox="1"/>
          <p:nvPr/>
        </p:nvSpPr>
        <p:spPr>
          <a:xfrm>
            <a:off x="6316133" y="6062133"/>
            <a:ext cx="530588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latin typeface="Arial"/>
                <a:cs typeface="Arial"/>
              </a:rPr>
              <a:t>Photo: 2 pages guidelines for room cleaning safety (</a:t>
            </a:r>
            <a:r>
              <a:rPr lang="en-US" sz="1600" err="1">
                <a:latin typeface="Arial"/>
                <a:cs typeface="Arial"/>
              </a:rPr>
              <a:t>Zabid</a:t>
            </a:r>
            <a:r>
              <a:rPr lang="en-US" sz="1600" dirty="0">
                <a:latin typeface="Arial"/>
                <a:cs typeface="Arial"/>
              </a:rPr>
              <a:t>, 2024)</a:t>
            </a:r>
            <a:endParaRPr lang="en-US"/>
          </a:p>
        </p:txBody>
      </p:sp>
    </p:spTree>
    <p:extLst>
      <p:ext uri="{BB962C8B-B14F-4D97-AF65-F5344CB8AC3E}">
        <p14:creationId xmlns:p14="http://schemas.microsoft.com/office/powerpoint/2010/main" val="632338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17B80-151E-F925-67F5-01450A995355}"/>
              </a:ext>
            </a:extLst>
          </p:cNvPr>
          <p:cNvSpPr>
            <a:spLocks noGrp="1"/>
          </p:cNvSpPr>
          <p:nvPr>
            <p:ph type="title"/>
          </p:nvPr>
        </p:nvSpPr>
        <p:spPr/>
        <p:txBody>
          <a:bodyPr>
            <a:normAutofit/>
          </a:bodyPr>
          <a:lstStyle/>
          <a:p>
            <a:r>
              <a:rPr lang="en-US" dirty="0">
                <a:solidFill>
                  <a:srgbClr val="FFFEFF"/>
                </a:solidFill>
              </a:rPr>
              <a:t>Overview of guidelines</a:t>
            </a:r>
          </a:p>
        </p:txBody>
      </p:sp>
      <p:sp>
        <p:nvSpPr>
          <p:cNvPr id="25" name="Content Placeholder 2">
            <a:extLst>
              <a:ext uri="{FF2B5EF4-FFF2-40B4-BE49-F238E27FC236}">
                <a16:creationId xmlns:a16="http://schemas.microsoft.com/office/drawing/2014/main" id="{EA118D0A-F1D7-26F4-D532-610FDE193C7C}"/>
              </a:ext>
            </a:extLst>
          </p:cNvPr>
          <p:cNvSpPr>
            <a:spLocks/>
          </p:cNvSpPr>
          <p:nvPr/>
        </p:nvSpPr>
        <p:spPr>
          <a:xfrm>
            <a:off x="582063" y="1201365"/>
            <a:ext cx="8129773" cy="5333832"/>
          </a:xfrm>
          <a:prstGeom prst="rect">
            <a:avLst/>
          </a:prstGeom>
        </p:spPr>
        <p:txBody>
          <a:bodyPr lIns="91440" tIns="45720" rIns="91440" bIns="45720" anchor="t">
            <a:noAutofit/>
          </a:bodyPr>
          <a:lstStyle/>
          <a:p>
            <a:pPr marL="219710" indent="-219710" defTabSz="658368">
              <a:lnSpc>
                <a:spcPct val="90000"/>
              </a:lnSpc>
              <a:spcAft>
                <a:spcPts val="600"/>
              </a:spcAft>
            </a:pPr>
            <a:endParaRPr lang="en-US" b="1" kern="1200" dirty="0">
              <a:latin typeface="Arial"/>
              <a:cs typeface="Arial"/>
            </a:endParaRPr>
          </a:p>
          <a:p>
            <a:pPr marL="219710" indent="-219710" defTabSz="658368">
              <a:lnSpc>
                <a:spcPct val="90000"/>
              </a:lnSpc>
              <a:spcAft>
                <a:spcPts val="600"/>
              </a:spcAft>
            </a:pPr>
            <a:endParaRPr lang="en-US" b="1" kern="1200" dirty="0">
              <a:latin typeface="Arial"/>
              <a:cs typeface="Arial"/>
            </a:endParaRPr>
          </a:p>
          <a:p>
            <a:pPr marL="219710" indent="-219710" defTabSz="658368">
              <a:lnSpc>
                <a:spcPct val="90000"/>
              </a:lnSpc>
              <a:spcAft>
                <a:spcPts val="600"/>
              </a:spcAft>
            </a:pPr>
            <a:r>
              <a:rPr lang="en-US" dirty="0">
                <a:solidFill>
                  <a:srgbClr val="1053A6"/>
                </a:solidFill>
                <a:latin typeface="Arial"/>
                <a:ea typeface="+mn-lt"/>
                <a:cs typeface="+mn-lt"/>
              </a:rPr>
              <a:t>Using safety equipment </a:t>
            </a:r>
            <a:r>
              <a:rPr lang="en-US" kern="1200" dirty="0">
                <a:solidFill>
                  <a:srgbClr val="1053A6"/>
                </a:solidFill>
                <a:latin typeface="Arial"/>
                <a:ea typeface="+mn-lt"/>
                <a:cs typeface="+mn-lt"/>
              </a:rPr>
              <a:t>and </a:t>
            </a:r>
            <a:r>
              <a:rPr lang="en-US" dirty="0">
                <a:solidFill>
                  <a:srgbClr val="1053A6"/>
                </a:solidFill>
                <a:latin typeface="Arial"/>
                <a:ea typeface="+mn-lt"/>
                <a:cs typeface="+mn-lt"/>
              </a:rPr>
              <a:t>cleaning your hands: </a:t>
            </a:r>
            <a:r>
              <a:rPr lang="en-US" b="1" kern="1200" dirty="0">
                <a:solidFill>
                  <a:srgbClr val="1053A6"/>
                </a:solidFill>
                <a:latin typeface="Arial"/>
                <a:ea typeface="+mn-ea"/>
                <a:cs typeface="Arial"/>
              </a:rPr>
              <a:t>:</a:t>
            </a:r>
            <a:r>
              <a:rPr lang="en-US" kern="1200" dirty="0">
                <a:solidFill>
                  <a:srgbClr val="1053A6"/>
                </a:solidFill>
                <a:latin typeface="Arial"/>
                <a:ea typeface="+mn-ea"/>
                <a:cs typeface="Arial"/>
              </a:rPr>
              <a:t> </a:t>
            </a:r>
            <a:endParaRPr lang="en-US" kern="1200">
              <a:solidFill>
                <a:srgbClr val="1053A6"/>
              </a:solidFill>
              <a:latin typeface="Arial"/>
              <a:ea typeface="+mn-lt"/>
              <a:cs typeface="Arial"/>
            </a:endParaRPr>
          </a:p>
          <a:p>
            <a:pPr defTabSz="658368"/>
            <a:r>
              <a:rPr lang="en-US" dirty="0">
                <a:latin typeface="Arial"/>
                <a:ea typeface="+mn-lt"/>
                <a:cs typeface="+mn-lt"/>
              </a:rPr>
              <a:t>Hand washing on a regular basis lowers </a:t>
            </a:r>
            <a:r>
              <a:rPr lang="en-US" kern="1200" dirty="0">
                <a:latin typeface="Arial"/>
                <a:ea typeface="+mn-lt"/>
                <a:cs typeface="+mn-lt"/>
              </a:rPr>
              <a:t>the </a:t>
            </a:r>
            <a:r>
              <a:rPr lang="en-US" dirty="0">
                <a:latin typeface="Arial"/>
                <a:ea typeface="+mn-lt"/>
                <a:cs typeface="+mn-lt"/>
              </a:rPr>
              <a:t>chance </a:t>
            </a:r>
            <a:r>
              <a:rPr lang="en-US" kern="1200" dirty="0">
                <a:latin typeface="Arial"/>
                <a:ea typeface="+mn-lt"/>
                <a:cs typeface="+mn-lt"/>
              </a:rPr>
              <a:t>of cross-contamination, </a:t>
            </a:r>
            <a:r>
              <a:rPr lang="en-US" dirty="0">
                <a:latin typeface="Arial"/>
                <a:ea typeface="+mn-lt"/>
                <a:cs typeface="+mn-lt"/>
              </a:rPr>
              <a:t>protecting workers </a:t>
            </a:r>
            <a:r>
              <a:rPr lang="en-US" kern="1200" dirty="0">
                <a:latin typeface="Arial"/>
                <a:ea typeface="+mn-lt"/>
                <a:cs typeface="+mn-lt"/>
              </a:rPr>
              <a:t>and </a:t>
            </a:r>
            <a:r>
              <a:rPr lang="en-US" dirty="0">
                <a:latin typeface="Arial"/>
                <a:ea typeface="+mn-lt"/>
                <a:cs typeface="+mn-lt"/>
              </a:rPr>
              <a:t>visitors </a:t>
            </a:r>
            <a:r>
              <a:rPr lang="en-US" kern="1200" dirty="0">
                <a:latin typeface="Arial"/>
                <a:ea typeface="+mn-lt"/>
                <a:cs typeface="+mn-lt"/>
              </a:rPr>
              <a:t>from </a:t>
            </a:r>
            <a:r>
              <a:rPr lang="en-US" dirty="0">
                <a:latin typeface="Arial"/>
                <a:ea typeface="+mn-lt"/>
                <a:cs typeface="+mn-lt"/>
              </a:rPr>
              <a:t>disease</a:t>
            </a:r>
            <a:r>
              <a:rPr lang="en-US" kern="1200" dirty="0">
                <a:latin typeface="Arial"/>
                <a:ea typeface="+mn-lt"/>
                <a:cs typeface="+mn-lt"/>
              </a:rPr>
              <a:t>.</a:t>
            </a:r>
            <a:r>
              <a:rPr lang="en-US" dirty="0">
                <a:latin typeface="Arial"/>
                <a:ea typeface="+mn-lt"/>
                <a:cs typeface="+mn-lt"/>
              </a:rPr>
              <a:t> </a:t>
            </a:r>
            <a:endParaRPr lang="en-US">
              <a:latin typeface="Arial"/>
              <a:ea typeface="+mn-lt"/>
              <a:cs typeface="+mn-lt"/>
            </a:endParaRPr>
          </a:p>
          <a:p>
            <a:pPr defTabSz="658368"/>
            <a:r>
              <a:rPr lang="en-US" dirty="0">
                <a:latin typeface="Arial"/>
                <a:ea typeface="+mn-lt"/>
                <a:cs typeface="+mn-lt"/>
              </a:rPr>
              <a:t>The effective </a:t>
            </a:r>
            <a:r>
              <a:rPr lang="en-US" kern="1200" dirty="0">
                <a:latin typeface="Arial"/>
                <a:ea typeface="+mn-lt"/>
                <a:cs typeface="+mn-lt"/>
              </a:rPr>
              <a:t>use of Personal Protective Equipment (PPE), </a:t>
            </a:r>
            <a:r>
              <a:rPr lang="en-US" dirty="0">
                <a:latin typeface="Arial"/>
                <a:ea typeface="+mn-lt"/>
                <a:cs typeface="+mn-lt"/>
              </a:rPr>
              <a:t>which includes goggles</a:t>
            </a:r>
            <a:r>
              <a:rPr lang="en-US" kern="1200" dirty="0">
                <a:latin typeface="Arial"/>
                <a:ea typeface="+mn-lt"/>
                <a:cs typeface="+mn-lt"/>
              </a:rPr>
              <a:t>, masks, and </a:t>
            </a:r>
            <a:r>
              <a:rPr lang="en-US" dirty="0">
                <a:latin typeface="Arial"/>
                <a:ea typeface="+mn-lt"/>
                <a:cs typeface="+mn-lt"/>
              </a:rPr>
              <a:t>gloves</a:t>
            </a:r>
            <a:r>
              <a:rPr lang="en-US" kern="1200" dirty="0">
                <a:latin typeface="Arial"/>
                <a:ea typeface="+mn-lt"/>
                <a:cs typeface="+mn-lt"/>
              </a:rPr>
              <a:t>, </a:t>
            </a:r>
            <a:r>
              <a:rPr lang="en-US" dirty="0">
                <a:latin typeface="Arial"/>
                <a:ea typeface="+mn-lt"/>
                <a:cs typeface="+mn-lt"/>
              </a:rPr>
              <a:t>reduces </a:t>
            </a:r>
            <a:r>
              <a:rPr lang="en-US" kern="1200" dirty="0">
                <a:latin typeface="Arial"/>
                <a:ea typeface="+mn-lt"/>
                <a:cs typeface="+mn-lt"/>
              </a:rPr>
              <a:t>exposure to </a:t>
            </a:r>
            <a:r>
              <a:rPr lang="en-US" dirty="0">
                <a:latin typeface="Arial"/>
                <a:ea typeface="+mn-lt"/>
                <a:cs typeface="+mn-lt"/>
              </a:rPr>
              <a:t>hazardous materials </a:t>
            </a:r>
            <a:r>
              <a:rPr lang="en-US" kern="1200" dirty="0">
                <a:latin typeface="Arial"/>
                <a:ea typeface="+mn-lt"/>
                <a:cs typeface="+mn-lt"/>
              </a:rPr>
              <a:t>and </a:t>
            </a:r>
            <a:r>
              <a:rPr lang="en-US" dirty="0">
                <a:latin typeface="Arial"/>
                <a:ea typeface="+mn-lt"/>
                <a:cs typeface="+mn-lt"/>
              </a:rPr>
              <a:t>averts </a:t>
            </a:r>
            <a:r>
              <a:rPr lang="en-US" kern="1200" dirty="0">
                <a:latin typeface="Arial"/>
                <a:ea typeface="+mn-lt"/>
                <a:cs typeface="+mn-lt"/>
              </a:rPr>
              <a:t>injuries</a:t>
            </a:r>
            <a:r>
              <a:rPr lang="en-US" dirty="0">
                <a:latin typeface="Arial"/>
                <a:ea typeface="+mn-lt"/>
                <a:cs typeface="+mn-lt"/>
              </a:rPr>
              <a:t> (NCHH, 2024).</a:t>
            </a:r>
          </a:p>
          <a:p>
            <a:pPr defTabSz="658368">
              <a:lnSpc>
                <a:spcPct val="90000"/>
              </a:lnSpc>
              <a:spcAft>
                <a:spcPts val="600"/>
              </a:spcAft>
            </a:pPr>
            <a:endParaRPr lang="en-US" dirty="0">
              <a:latin typeface="Arial"/>
              <a:cs typeface="Arial"/>
            </a:endParaRPr>
          </a:p>
          <a:p>
            <a:pPr marL="219710" indent="-219710" defTabSz="658368">
              <a:lnSpc>
                <a:spcPct val="90000"/>
              </a:lnSpc>
              <a:spcAft>
                <a:spcPts val="600"/>
              </a:spcAft>
              <a:buFont typeface="Wingdings 2"/>
              <a:buChar char=""/>
            </a:pPr>
            <a:r>
              <a:rPr lang="en-US" dirty="0">
                <a:solidFill>
                  <a:srgbClr val="1053A6"/>
                </a:solidFill>
                <a:latin typeface="Arial"/>
                <a:ea typeface="+mn-lt"/>
                <a:cs typeface="+mn-lt"/>
              </a:rPr>
              <a:t>Using ladders while </a:t>
            </a:r>
            <a:r>
              <a:rPr lang="en-US" kern="1200" dirty="0">
                <a:solidFill>
                  <a:srgbClr val="1053A6"/>
                </a:solidFill>
                <a:latin typeface="Arial"/>
                <a:ea typeface="+mn-lt"/>
                <a:cs typeface="+mn-lt"/>
              </a:rPr>
              <a:t>lifting weights:</a:t>
            </a:r>
            <a:r>
              <a:rPr lang="en-US" dirty="0">
                <a:solidFill>
                  <a:srgbClr val="1053A6"/>
                </a:solidFill>
                <a:latin typeface="Arial"/>
                <a:ea typeface="+mn-lt"/>
                <a:cs typeface="+mn-lt"/>
              </a:rPr>
              <a:t> </a:t>
            </a:r>
            <a:endParaRPr lang="en-US" kern="1200" dirty="0">
              <a:solidFill>
                <a:srgbClr val="1053A6"/>
              </a:solidFill>
              <a:latin typeface="Arial"/>
              <a:cs typeface="Arial"/>
            </a:endParaRPr>
          </a:p>
          <a:p>
            <a:pPr defTabSz="658368">
              <a:lnSpc>
                <a:spcPct val="90000"/>
              </a:lnSpc>
              <a:spcAft>
                <a:spcPts val="600"/>
              </a:spcAft>
            </a:pPr>
            <a:r>
              <a:rPr lang="en-US" dirty="0">
                <a:latin typeface="Arial"/>
                <a:ea typeface="+mn-lt"/>
                <a:cs typeface="+mn-lt"/>
              </a:rPr>
              <a:t>Correct use of </a:t>
            </a:r>
            <a:r>
              <a:rPr lang="en-US" kern="1200" dirty="0">
                <a:latin typeface="Arial"/>
                <a:ea typeface="+mn-lt"/>
                <a:cs typeface="+mn-lt"/>
              </a:rPr>
              <a:t>ladders </a:t>
            </a:r>
            <a:r>
              <a:rPr lang="en-US" dirty="0">
                <a:latin typeface="Arial"/>
                <a:ea typeface="+mn-lt"/>
                <a:cs typeface="+mn-lt"/>
              </a:rPr>
              <a:t>and </a:t>
            </a:r>
            <a:r>
              <a:rPr lang="en-US" kern="1200" dirty="0">
                <a:latin typeface="Arial"/>
                <a:ea typeface="+mn-lt"/>
                <a:cs typeface="+mn-lt"/>
              </a:rPr>
              <a:t>lifting </a:t>
            </a:r>
            <a:r>
              <a:rPr lang="en-US" dirty="0">
                <a:latin typeface="Arial"/>
                <a:ea typeface="+mn-lt"/>
                <a:cs typeface="+mn-lt"/>
              </a:rPr>
              <a:t>techniques (University of North Carolina, 2024) lowers </a:t>
            </a:r>
            <a:r>
              <a:rPr lang="en-US" kern="1200" dirty="0">
                <a:latin typeface="Arial"/>
                <a:ea typeface="+mn-lt"/>
                <a:cs typeface="+mn-lt"/>
              </a:rPr>
              <a:t>the </a:t>
            </a:r>
            <a:r>
              <a:rPr lang="en-US" dirty="0">
                <a:latin typeface="Arial"/>
                <a:ea typeface="+mn-lt"/>
                <a:cs typeface="+mn-lt"/>
              </a:rPr>
              <a:t>chance </a:t>
            </a:r>
            <a:r>
              <a:rPr lang="en-US" kern="1200" dirty="0">
                <a:latin typeface="Arial"/>
                <a:ea typeface="+mn-lt"/>
                <a:cs typeface="+mn-lt"/>
              </a:rPr>
              <a:t>of </a:t>
            </a:r>
            <a:r>
              <a:rPr lang="en-US" dirty="0">
                <a:latin typeface="Arial"/>
                <a:ea typeface="+mn-lt"/>
                <a:cs typeface="+mn-lt"/>
              </a:rPr>
              <a:t>mishaps</a:t>
            </a:r>
            <a:r>
              <a:rPr lang="en-US" kern="1200" dirty="0">
                <a:latin typeface="Arial"/>
                <a:ea typeface="+mn-lt"/>
                <a:cs typeface="+mn-lt"/>
              </a:rPr>
              <a:t>, </a:t>
            </a:r>
            <a:r>
              <a:rPr lang="en-US" dirty="0">
                <a:latin typeface="Arial"/>
                <a:ea typeface="+mn-lt"/>
                <a:cs typeface="+mn-lt"/>
              </a:rPr>
              <a:t>falls</a:t>
            </a:r>
            <a:r>
              <a:rPr lang="en-US" kern="1200" dirty="0">
                <a:latin typeface="Arial"/>
                <a:ea typeface="+mn-lt"/>
                <a:cs typeface="+mn-lt"/>
              </a:rPr>
              <a:t>, and </a:t>
            </a:r>
            <a:r>
              <a:rPr lang="en-US" dirty="0">
                <a:latin typeface="Arial"/>
                <a:ea typeface="+mn-lt"/>
                <a:cs typeface="+mn-lt"/>
              </a:rPr>
              <a:t>strains and sprains</a:t>
            </a:r>
            <a:r>
              <a:rPr lang="en-US" kern="1200" dirty="0">
                <a:latin typeface="Arial"/>
                <a:ea typeface="+mn-lt"/>
                <a:cs typeface="+mn-lt"/>
              </a:rPr>
              <a:t>, </a:t>
            </a:r>
            <a:r>
              <a:rPr lang="en-US" dirty="0">
                <a:latin typeface="Arial"/>
                <a:ea typeface="+mn-lt"/>
                <a:cs typeface="+mn-lt"/>
              </a:rPr>
              <a:t>safeguarding employees</a:t>
            </a:r>
            <a:r>
              <a:rPr lang="en-US" kern="1200" dirty="0">
                <a:latin typeface="Arial"/>
                <a:ea typeface="+mn-lt"/>
                <a:cs typeface="+mn-lt"/>
              </a:rPr>
              <a:t>.</a:t>
            </a:r>
            <a:endParaRPr lang="en-US" dirty="0">
              <a:latin typeface="Arial"/>
              <a:ea typeface="+mn-lt"/>
              <a:cs typeface="+mn-lt"/>
            </a:endParaRPr>
          </a:p>
          <a:p>
            <a:pPr defTabSz="658368">
              <a:lnSpc>
                <a:spcPct val="90000"/>
              </a:lnSpc>
              <a:spcAft>
                <a:spcPts val="600"/>
              </a:spcAft>
            </a:pPr>
            <a:endParaRPr lang="en-US" dirty="0">
              <a:solidFill>
                <a:srgbClr val="000000"/>
              </a:solidFill>
              <a:latin typeface="Arial"/>
              <a:cs typeface="Arial"/>
            </a:endParaRPr>
          </a:p>
          <a:p>
            <a:pPr marL="219710" indent="-219710" defTabSz="658368">
              <a:lnSpc>
                <a:spcPct val="90000"/>
              </a:lnSpc>
              <a:spcAft>
                <a:spcPts val="600"/>
              </a:spcAft>
              <a:buFont typeface="'Wingdings 2',Sans-Serif"/>
              <a:buChar char=""/>
            </a:pPr>
            <a:r>
              <a:rPr lang="en-US" dirty="0">
                <a:solidFill>
                  <a:srgbClr val="1053A6"/>
                </a:solidFill>
                <a:latin typeface="Arial"/>
                <a:ea typeface="+mn-lt"/>
                <a:cs typeface="+mn-lt"/>
              </a:rPr>
              <a:t>An </a:t>
            </a:r>
            <a:r>
              <a:rPr lang="en-US" err="1">
                <a:solidFill>
                  <a:srgbClr val="1053A6"/>
                </a:solidFill>
                <a:latin typeface="Arial"/>
                <a:ea typeface="+mn-lt"/>
                <a:cs typeface="+mn-lt"/>
              </a:rPr>
              <a:t>organised</a:t>
            </a:r>
            <a:r>
              <a:rPr lang="en-US" dirty="0">
                <a:solidFill>
                  <a:srgbClr val="1053A6"/>
                </a:solidFill>
                <a:latin typeface="Arial"/>
                <a:ea typeface="+mn-lt"/>
                <a:cs typeface="+mn-lt"/>
              </a:rPr>
              <a:t> fire escape and a well-stocked cart</a:t>
            </a:r>
            <a:endParaRPr lang="en-US" b="1" kern="1200" dirty="0">
              <a:solidFill>
                <a:srgbClr val="1053A6"/>
              </a:solidFill>
              <a:latin typeface="Arial"/>
              <a:cs typeface="Arial"/>
            </a:endParaRPr>
          </a:p>
          <a:p>
            <a:pPr defTabSz="658368"/>
            <a:r>
              <a:rPr lang="en-US" dirty="0">
                <a:solidFill>
                  <a:srgbClr val="0D0D0D"/>
                </a:solidFill>
                <a:latin typeface="Arial"/>
                <a:ea typeface="+mn-lt"/>
                <a:cs typeface="+mn-lt"/>
              </a:rPr>
              <a:t>When there are clear </a:t>
            </a:r>
            <a:r>
              <a:rPr lang="en-US" kern="1200" dirty="0">
                <a:solidFill>
                  <a:srgbClr val="0D0D0D"/>
                </a:solidFill>
                <a:latin typeface="Arial"/>
                <a:ea typeface="+mn-lt"/>
                <a:cs typeface="+mn-lt"/>
              </a:rPr>
              <a:t>fire exits</a:t>
            </a:r>
            <a:r>
              <a:rPr lang="en-US" dirty="0">
                <a:solidFill>
                  <a:srgbClr val="0D0D0D"/>
                </a:solidFill>
                <a:latin typeface="Arial"/>
                <a:ea typeface="+mn-lt"/>
                <a:cs typeface="+mn-lt"/>
              </a:rPr>
              <a:t>, emergency personnel can evacuate quickly. </a:t>
            </a:r>
            <a:endParaRPr lang="en-US">
              <a:latin typeface="Arial"/>
              <a:cs typeface="Arial"/>
            </a:endParaRPr>
          </a:p>
          <a:p>
            <a:pPr defTabSz="658368">
              <a:lnSpc>
                <a:spcPct val="90000"/>
              </a:lnSpc>
              <a:spcAft>
                <a:spcPts val="600"/>
              </a:spcAft>
            </a:pPr>
            <a:r>
              <a:rPr lang="en-US" dirty="0">
                <a:solidFill>
                  <a:srgbClr val="0D0D0D"/>
                </a:solidFill>
                <a:latin typeface="Arial"/>
                <a:ea typeface="+mn-lt"/>
                <a:cs typeface="+mn-lt"/>
              </a:rPr>
              <a:t>A </a:t>
            </a:r>
            <a:r>
              <a:rPr lang="en-US" kern="1200" dirty="0">
                <a:solidFill>
                  <a:srgbClr val="0D0D0D"/>
                </a:solidFill>
                <a:latin typeface="Arial"/>
                <a:ea typeface="+mn-lt"/>
                <a:cs typeface="+mn-lt"/>
              </a:rPr>
              <a:t>well-prepared </a:t>
            </a:r>
            <a:r>
              <a:rPr lang="en-US" dirty="0">
                <a:solidFill>
                  <a:srgbClr val="0D0D0D"/>
                </a:solidFill>
                <a:latin typeface="Arial"/>
                <a:ea typeface="+mn-lt"/>
                <a:cs typeface="+mn-lt"/>
              </a:rPr>
              <a:t>tram boosts efficiency and safety (Hampton, 2023). </a:t>
            </a:r>
            <a:endParaRPr lang="en-US" dirty="0">
              <a:latin typeface="Arial"/>
            </a:endParaRPr>
          </a:p>
          <a:p>
            <a:pPr defTabSz="658368">
              <a:lnSpc>
                <a:spcPct val="90000"/>
              </a:lnSpc>
              <a:spcAft>
                <a:spcPts val="600"/>
              </a:spcAft>
            </a:pPr>
            <a:endParaRPr lang="en-US" kern="1200" dirty="0">
              <a:latin typeface="Arial"/>
              <a:cs typeface="Arial"/>
            </a:endParaRPr>
          </a:p>
          <a:p>
            <a:pPr defTabSz="658368">
              <a:lnSpc>
                <a:spcPct val="90000"/>
              </a:lnSpc>
              <a:spcAft>
                <a:spcPts val="600"/>
              </a:spcAft>
            </a:pPr>
            <a:endParaRPr lang="en-US" kern="1200" dirty="0">
              <a:latin typeface="Arial"/>
              <a:cs typeface="Arial"/>
            </a:endParaRPr>
          </a:p>
          <a:p>
            <a:pPr defTabSz="658368">
              <a:lnSpc>
                <a:spcPct val="90000"/>
              </a:lnSpc>
              <a:spcAft>
                <a:spcPts val="600"/>
              </a:spcAft>
            </a:pPr>
            <a:endParaRPr lang="en-US" kern="1200" dirty="0">
              <a:latin typeface="Arial"/>
              <a:cs typeface="Arial"/>
            </a:endParaRPr>
          </a:p>
          <a:p>
            <a:pPr marL="0" indent="0">
              <a:lnSpc>
                <a:spcPct val="90000"/>
              </a:lnSpc>
              <a:spcAft>
                <a:spcPts val="600"/>
              </a:spcAft>
              <a:buNone/>
            </a:pPr>
            <a:endParaRPr lang="en-US" dirty="0">
              <a:latin typeface="Arial"/>
              <a:cs typeface="Arial"/>
            </a:endParaRPr>
          </a:p>
        </p:txBody>
      </p:sp>
      <p:pic>
        <p:nvPicPr>
          <p:cNvPr id="7" name="Picture 6" descr="A person with a bag and a stick&#10;&#10;Description automatically generated">
            <a:extLst>
              <a:ext uri="{FF2B5EF4-FFF2-40B4-BE49-F238E27FC236}">
                <a16:creationId xmlns:a16="http://schemas.microsoft.com/office/drawing/2014/main" id="{E7E2E767-1A16-5A93-07D7-6A31E2E65868}"/>
              </a:ext>
            </a:extLst>
          </p:cNvPr>
          <p:cNvPicPr>
            <a:picLocks noChangeAspect="1"/>
          </p:cNvPicPr>
          <p:nvPr/>
        </p:nvPicPr>
        <p:blipFill rotWithShape="1">
          <a:blip r:embed="rId2"/>
          <a:srcRect l="4685" r="-3" b="-3"/>
          <a:stretch/>
        </p:blipFill>
        <p:spPr>
          <a:xfrm>
            <a:off x="8782113" y="3271672"/>
            <a:ext cx="1113750" cy="1225706"/>
          </a:xfrm>
          <a:prstGeom prst="rect">
            <a:avLst/>
          </a:prstGeom>
        </p:spPr>
      </p:pic>
      <p:pic>
        <p:nvPicPr>
          <p:cNvPr id="5" name="Picture 4" descr="A cartoon of a person wearing a mask&#10;&#10;Description automatically generated">
            <a:extLst>
              <a:ext uri="{FF2B5EF4-FFF2-40B4-BE49-F238E27FC236}">
                <a16:creationId xmlns:a16="http://schemas.microsoft.com/office/drawing/2014/main" id="{CB6653AA-6C69-F78C-473C-7A8AD3668459}"/>
              </a:ext>
            </a:extLst>
          </p:cNvPr>
          <p:cNvPicPr>
            <a:picLocks noChangeAspect="1"/>
          </p:cNvPicPr>
          <p:nvPr/>
        </p:nvPicPr>
        <p:blipFill rotWithShape="1">
          <a:blip r:embed="rId3"/>
          <a:srcRect t="5590" r="1" b="10404"/>
          <a:stretch/>
        </p:blipFill>
        <p:spPr>
          <a:xfrm>
            <a:off x="10416461" y="1811185"/>
            <a:ext cx="977816" cy="1196951"/>
          </a:xfrm>
          <a:prstGeom prst="rect">
            <a:avLst/>
          </a:prstGeom>
        </p:spPr>
      </p:pic>
      <p:pic>
        <p:nvPicPr>
          <p:cNvPr id="4" name="Picture 3" descr="A purple and white bird&#10;&#10;Description automatically generated">
            <a:extLst>
              <a:ext uri="{FF2B5EF4-FFF2-40B4-BE49-F238E27FC236}">
                <a16:creationId xmlns:a16="http://schemas.microsoft.com/office/drawing/2014/main" id="{4CB9ADDB-40B6-D3AB-D664-F32D519AB2B2}"/>
              </a:ext>
            </a:extLst>
          </p:cNvPr>
          <p:cNvPicPr>
            <a:picLocks noChangeAspect="1"/>
          </p:cNvPicPr>
          <p:nvPr/>
        </p:nvPicPr>
        <p:blipFill rotWithShape="1">
          <a:blip r:embed="rId4"/>
          <a:srcRect l="10327" r="10370" b="1"/>
          <a:stretch/>
        </p:blipFill>
        <p:spPr>
          <a:xfrm>
            <a:off x="8724603" y="1850545"/>
            <a:ext cx="1041864" cy="1326348"/>
          </a:xfrm>
          <a:prstGeom prst="rect">
            <a:avLst/>
          </a:prstGeom>
        </p:spPr>
      </p:pic>
      <p:pic>
        <p:nvPicPr>
          <p:cNvPr id="6" name="Picture 5" descr="A white ladder on a purple background&#10;&#10;Description automatically generated">
            <a:extLst>
              <a:ext uri="{FF2B5EF4-FFF2-40B4-BE49-F238E27FC236}">
                <a16:creationId xmlns:a16="http://schemas.microsoft.com/office/drawing/2014/main" id="{66B52AC6-29FE-166A-3D1B-4DF020F775E6}"/>
              </a:ext>
            </a:extLst>
          </p:cNvPr>
          <p:cNvPicPr>
            <a:picLocks noChangeAspect="1"/>
          </p:cNvPicPr>
          <p:nvPr/>
        </p:nvPicPr>
        <p:blipFill rotWithShape="1">
          <a:blip r:embed="rId5"/>
          <a:srcRect t="11520" r="1" b="14588"/>
          <a:stretch/>
        </p:blipFill>
        <p:spPr>
          <a:xfrm>
            <a:off x="10545857" y="3282278"/>
            <a:ext cx="920307" cy="1182574"/>
          </a:xfrm>
          <a:prstGeom prst="rect">
            <a:avLst/>
          </a:prstGeom>
        </p:spPr>
      </p:pic>
      <p:pic>
        <p:nvPicPr>
          <p:cNvPr id="8" name="Picture 7" descr="A close up of a sign&#10;&#10;Description automatically generated">
            <a:extLst>
              <a:ext uri="{FF2B5EF4-FFF2-40B4-BE49-F238E27FC236}">
                <a16:creationId xmlns:a16="http://schemas.microsoft.com/office/drawing/2014/main" id="{443C8FB4-4DD7-BFF9-5371-7A87CDBAD468}"/>
              </a:ext>
            </a:extLst>
          </p:cNvPr>
          <p:cNvPicPr>
            <a:picLocks noChangeAspect="1"/>
          </p:cNvPicPr>
          <p:nvPr/>
        </p:nvPicPr>
        <p:blipFill>
          <a:blip r:embed="rId6"/>
          <a:stretch>
            <a:fillRect/>
          </a:stretch>
        </p:blipFill>
        <p:spPr>
          <a:xfrm>
            <a:off x="10481054" y="4744068"/>
            <a:ext cx="1070886" cy="924313"/>
          </a:xfrm>
          <a:prstGeom prst="rect">
            <a:avLst/>
          </a:prstGeom>
        </p:spPr>
      </p:pic>
      <p:pic>
        <p:nvPicPr>
          <p:cNvPr id="9" name="Picture 8" descr="A purple line drawing of a cleaning cart&#10;&#10;Description automatically generated">
            <a:extLst>
              <a:ext uri="{FF2B5EF4-FFF2-40B4-BE49-F238E27FC236}">
                <a16:creationId xmlns:a16="http://schemas.microsoft.com/office/drawing/2014/main" id="{32CFAE68-CB18-43BA-3FC3-18D046504E6D}"/>
              </a:ext>
            </a:extLst>
          </p:cNvPr>
          <p:cNvPicPr>
            <a:picLocks noChangeAspect="1"/>
          </p:cNvPicPr>
          <p:nvPr/>
        </p:nvPicPr>
        <p:blipFill>
          <a:blip r:embed="rId7"/>
          <a:stretch>
            <a:fillRect/>
          </a:stretch>
        </p:blipFill>
        <p:spPr>
          <a:xfrm>
            <a:off x="8825762" y="4654531"/>
            <a:ext cx="1011977" cy="925713"/>
          </a:xfrm>
          <a:prstGeom prst="rect">
            <a:avLst/>
          </a:prstGeom>
        </p:spPr>
      </p:pic>
      <p:pic>
        <p:nvPicPr>
          <p:cNvPr id="56" name="Picture 55" descr="A close up of a logo&#10;&#10;Description automatically generated">
            <a:extLst>
              <a:ext uri="{FF2B5EF4-FFF2-40B4-BE49-F238E27FC236}">
                <a16:creationId xmlns:a16="http://schemas.microsoft.com/office/drawing/2014/main" id="{E591DA1A-C663-976C-6E8B-EF5F82387A22}"/>
              </a:ext>
            </a:extLst>
          </p:cNvPr>
          <p:cNvPicPr>
            <a:picLocks noChangeAspect="1"/>
          </p:cNvPicPr>
          <p:nvPr/>
        </p:nvPicPr>
        <p:blipFill>
          <a:blip r:embed="rId8"/>
          <a:stretch>
            <a:fillRect/>
          </a:stretch>
        </p:blipFill>
        <p:spPr>
          <a:xfrm>
            <a:off x="10051390" y="6369619"/>
            <a:ext cx="1894577" cy="487932"/>
          </a:xfrm>
          <a:prstGeom prst="rect">
            <a:avLst/>
          </a:prstGeom>
        </p:spPr>
      </p:pic>
    </p:spTree>
    <p:extLst>
      <p:ext uri="{BB962C8B-B14F-4D97-AF65-F5344CB8AC3E}">
        <p14:creationId xmlns:p14="http://schemas.microsoft.com/office/powerpoint/2010/main" val="3549048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7D4BB-8EFF-DB89-3018-214056A6B496}"/>
              </a:ext>
            </a:extLst>
          </p:cNvPr>
          <p:cNvSpPr>
            <a:spLocks noGrp="1"/>
          </p:cNvSpPr>
          <p:nvPr>
            <p:ph type="title"/>
          </p:nvPr>
        </p:nvSpPr>
        <p:spPr>
          <a:xfrm>
            <a:off x="2662190" y="414609"/>
            <a:ext cx="7899071" cy="1013800"/>
          </a:xfrm>
        </p:spPr>
        <p:txBody>
          <a:bodyPr>
            <a:normAutofit/>
          </a:bodyPr>
          <a:lstStyle/>
          <a:p>
            <a:r>
              <a:rPr lang="en-US" dirty="0">
                <a:latin typeface="Arial"/>
                <a:cs typeface="Arial"/>
              </a:rPr>
              <a:t>Using Correct Equipment for safety</a:t>
            </a:r>
          </a:p>
        </p:txBody>
      </p:sp>
      <p:sp>
        <p:nvSpPr>
          <p:cNvPr id="3" name="Content Placeholder 2">
            <a:extLst>
              <a:ext uri="{FF2B5EF4-FFF2-40B4-BE49-F238E27FC236}">
                <a16:creationId xmlns:a16="http://schemas.microsoft.com/office/drawing/2014/main" id="{F6215864-62DF-506C-6B1A-95BD2214232F}"/>
              </a:ext>
            </a:extLst>
          </p:cNvPr>
          <p:cNvSpPr>
            <a:spLocks noGrp="1"/>
          </p:cNvSpPr>
          <p:nvPr>
            <p:ph idx="1"/>
          </p:nvPr>
        </p:nvSpPr>
        <p:spPr>
          <a:xfrm>
            <a:off x="4085547" y="1792307"/>
            <a:ext cx="7841560" cy="4419494"/>
          </a:xfrm>
        </p:spPr>
        <p:txBody>
          <a:bodyPr vert="horz" lIns="91440" tIns="45720" rIns="91440" bIns="45720" rtlCol="0" anchor="ctr">
            <a:noAutofit/>
          </a:bodyPr>
          <a:lstStyle/>
          <a:p>
            <a:pPr marL="0" indent="0">
              <a:lnSpc>
                <a:spcPct val="90000"/>
              </a:lnSpc>
              <a:buNone/>
            </a:pPr>
            <a:endParaRPr lang="en-US" sz="2000" b="1" dirty="0">
              <a:solidFill>
                <a:srgbClr val="0070C0"/>
              </a:solidFill>
              <a:latin typeface="Arial"/>
              <a:cs typeface="Arial"/>
            </a:endParaRPr>
          </a:p>
          <a:p>
            <a:pPr marL="305435" indent="-305435">
              <a:lnSpc>
                <a:spcPct val="90000"/>
              </a:lnSpc>
            </a:pPr>
            <a:r>
              <a:rPr lang="en-US" sz="2000" b="1" dirty="0">
                <a:solidFill>
                  <a:srgbClr val="0070C0"/>
                </a:solidFill>
                <a:latin typeface="Arial"/>
                <a:ea typeface="+mn-lt"/>
                <a:cs typeface="+mn-lt"/>
              </a:rPr>
              <a:t>Upkeep of Equipment: </a:t>
            </a:r>
            <a:endParaRPr lang="en-US" sz="2000" b="1">
              <a:solidFill>
                <a:srgbClr val="0070C0"/>
              </a:solidFill>
              <a:latin typeface="Arial"/>
              <a:cs typeface="Arial"/>
            </a:endParaRPr>
          </a:p>
          <a:p>
            <a:pPr marL="0" indent="0">
              <a:lnSpc>
                <a:spcPct val="90000"/>
              </a:lnSpc>
              <a:buNone/>
            </a:pPr>
            <a:r>
              <a:rPr lang="en-US" sz="2000" dirty="0">
                <a:latin typeface="Arial"/>
                <a:ea typeface="+mn-lt"/>
                <a:cs typeface="+mn-lt"/>
              </a:rPr>
              <a:t>Examining the cleaning equipment used in hotel operations for quality and make sure it is maintained. </a:t>
            </a:r>
            <a:endParaRPr lang="en-US" sz="2000">
              <a:latin typeface="Arial"/>
              <a:cs typeface="Arial"/>
            </a:endParaRPr>
          </a:p>
          <a:p>
            <a:pPr marL="305435" indent="-305435">
              <a:lnSpc>
                <a:spcPct val="90000"/>
              </a:lnSpc>
            </a:pPr>
            <a:r>
              <a:rPr lang="en-US" sz="2000" b="1" dirty="0">
                <a:solidFill>
                  <a:srgbClr val="0070C0"/>
                </a:solidFill>
                <a:latin typeface="Arial"/>
                <a:ea typeface="+mn-lt"/>
                <a:cs typeface="+mn-lt"/>
              </a:rPr>
              <a:t>Encourage ergonomic equipment</a:t>
            </a:r>
            <a:r>
              <a:rPr lang="en-US" sz="2000" dirty="0">
                <a:solidFill>
                  <a:srgbClr val="0070C0"/>
                </a:solidFill>
                <a:latin typeface="Arial"/>
                <a:ea typeface="+mn-lt"/>
                <a:cs typeface="+mn-lt"/>
              </a:rPr>
              <a:t> </a:t>
            </a:r>
            <a:endParaRPr lang="en-US" sz="2000">
              <a:solidFill>
                <a:srgbClr val="0070C0"/>
              </a:solidFill>
              <a:latin typeface="Arial"/>
              <a:cs typeface="Arial"/>
            </a:endParaRPr>
          </a:p>
          <a:p>
            <a:pPr marL="0" indent="0">
              <a:lnSpc>
                <a:spcPct val="90000"/>
              </a:lnSpc>
              <a:buNone/>
            </a:pPr>
            <a:r>
              <a:rPr lang="en-US" sz="2000" dirty="0">
                <a:latin typeface="Arial"/>
                <a:ea typeface="+mn-lt"/>
                <a:cs typeface="+mn-lt"/>
              </a:rPr>
              <a:t>Promoting the use of vacuums, carts with ergonomic handles, and long-handled instruments like scrub brushes and mops. </a:t>
            </a:r>
            <a:endParaRPr lang="en-US" sz="2000">
              <a:latin typeface="Arial"/>
              <a:ea typeface="+mn-lt"/>
              <a:cs typeface="Arial"/>
            </a:endParaRPr>
          </a:p>
          <a:p>
            <a:pPr marL="305435" indent="-305435">
              <a:lnSpc>
                <a:spcPct val="90000"/>
              </a:lnSpc>
            </a:pPr>
            <a:r>
              <a:rPr lang="en-US" sz="2000" b="1" dirty="0">
                <a:solidFill>
                  <a:srgbClr val="0070C0"/>
                </a:solidFill>
                <a:latin typeface="Arial"/>
                <a:ea typeface="+mn-lt"/>
                <a:cs typeface="+mn-lt"/>
              </a:rPr>
              <a:t>Participation of the team member: </a:t>
            </a:r>
            <a:endParaRPr lang="en-US" sz="2000" b="1">
              <a:solidFill>
                <a:srgbClr val="0070C0"/>
              </a:solidFill>
              <a:latin typeface="Arial"/>
              <a:cs typeface="Arial"/>
            </a:endParaRPr>
          </a:p>
          <a:p>
            <a:pPr marL="0" indent="0">
              <a:lnSpc>
                <a:spcPct val="90000"/>
              </a:lnSpc>
              <a:buNone/>
            </a:pPr>
            <a:r>
              <a:rPr lang="en-US" sz="2000" dirty="0">
                <a:latin typeface="Arial"/>
                <a:ea typeface="+mn-lt"/>
                <a:cs typeface="+mn-lt"/>
              </a:rPr>
              <a:t>Examining opinion of the team member from the room cleaning team. </a:t>
            </a:r>
            <a:endParaRPr lang="en-US" sz="2000">
              <a:latin typeface="Arial"/>
              <a:cs typeface="Arial"/>
            </a:endParaRPr>
          </a:p>
          <a:p>
            <a:pPr marL="0" indent="0">
              <a:lnSpc>
                <a:spcPct val="90000"/>
              </a:lnSpc>
              <a:buNone/>
            </a:pPr>
            <a:endParaRPr lang="en-US" sz="2000" dirty="0">
              <a:latin typeface="Arial"/>
              <a:ea typeface="+mn-lt"/>
              <a:cs typeface="+mn-lt"/>
            </a:endParaRPr>
          </a:p>
          <a:p>
            <a:pPr marL="0" indent="0" algn="r">
              <a:lnSpc>
                <a:spcPct val="90000"/>
              </a:lnSpc>
              <a:buNone/>
            </a:pPr>
            <a:r>
              <a:rPr lang="en-US" sz="2000" dirty="0">
                <a:latin typeface="Arial"/>
                <a:ea typeface="+mn-lt"/>
                <a:cs typeface="+mn-lt"/>
              </a:rPr>
              <a:t>(National Institute for Occupational Safety and Health, 2012)</a:t>
            </a:r>
            <a:endParaRPr lang="en-US" sz="2000" dirty="0">
              <a:latin typeface="Arial"/>
              <a:cs typeface="Arial"/>
            </a:endParaRPr>
          </a:p>
          <a:p>
            <a:pPr marL="305435" indent="-305435">
              <a:lnSpc>
                <a:spcPct val="90000"/>
              </a:lnSpc>
            </a:pPr>
            <a:endParaRPr lang="en-US" sz="1700"/>
          </a:p>
        </p:txBody>
      </p:sp>
      <p:pic>
        <p:nvPicPr>
          <p:cNvPr id="4" name="Picture 3" descr="A purple and white logo&#10;&#10;Description automatically generated">
            <a:extLst>
              <a:ext uri="{FF2B5EF4-FFF2-40B4-BE49-F238E27FC236}">
                <a16:creationId xmlns:a16="http://schemas.microsoft.com/office/drawing/2014/main" id="{846EBBDC-BE51-FF5B-B78E-C0043DE073EA}"/>
              </a:ext>
            </a:extLst>
          </p:cNvPr>
          <p:cNvPicPr>
            <a:picLocks noChangeAspect="1"/>
          </p:cNvPicPr>
          <p:nvPr/>
        </p:nvPicPr>
        <p:blipFill>
          <a:blip r:embed="rId2"/>
          <a:stretch>
            <a:fillRect/>
          </a:stretch>
        </p:blipFill>
        <p:spPr>
          <a:xfrm>
            <a:off x="1072216" y="1933404"/>
            <a:ext cx="1656017" cy="4404446"/>
          </a:xfrm>
          <a:prstGeom prst="rect">
            <a:avLst/>
          </a:prstGeom>
        </p:spPr>
      </p:pic>
      <p:pic>
        <p:nvPicPr>
          <p:cNvPr id="6" name="Picture 5" descr="A close up of a logo&#10;&#10;Description automatically generated">
            <a:extLst>
              <a:ext uri="{FF2B5EF4-FFF2-40B4-BE49-F238E27FC236}">
                <a16:creationId xmlns:a16="http://schemas.microsoft.com/office/drawing/2014/main" id="{AB5F1A7C-D86A-CAAF-1E2D-AAA1C1C40FD9}"/>
              </a:ext>
            </a:extLst>
          </p:cNvPr>
          <p:cNvPicPr>
            <a:picLocks noChangeAspect="1"/>
          </p:cNvPicPr>
          <p:nvPr/>
        </p:nvPicPr>
        <p:blipFill>
          <a:blip r:embed="rId3"/>
          <a:stretch>
            <a:fillRect/>
          </a:stretch>
        </p:blipFill>
        <p:spPr>
          <a:xfrm>
            <a:off x="10037013" y="6340864"/>
            <a:ext cx="1894577" cy="487932"/>
          </a:xfrm>
          <a:prstGeom prst="rect">
            <a:avLst/>
          </a:prstGeom>
        </p:spPr>
      </p:pic>
    </p:spTree>
    <p:extLst>
      <p:ext uri="{BB962C8B-B14F-4D97-AF65-F5344CB8AC3E}">
        <p14:creationId xmlns:p14="http://schemas.microsoft.com/office/powerpoint/2010/main" val="3287848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A59258C-AAC2-41CD-973C-7439B122A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Clr>
                <a:schemeClr val="accent1"/>
              </a:buClr>
              <a:buFont typeface="Arial" panose="020B0604020202020204" pitchFamily="34" charset="0"/>
              <a:buChar char="•"/>
            </a:pPr>
            <a:endParaRPr lang="en-US" dirty="0"/>
          </a:p>
        </p:txBody>
      </p:sp>
      <p:sp>
        <p:nvSpPr>
          <p:cNvPr id="12" name="Rectangle 11">
            <a:extLst>
              <a:ext uri="{FF2B5EF4-FFF2-40B4-BE49-F238E27FC236}">
                <a16:creationId xmlns:a16="http://schemas.microsoft.com/office/drawing/2014/main" id="{54516B72-0116-42B2-82A2-B11218A36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11319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36BA3-4908-055A-C51A-695B65C550B4}"/>
              </a:ext>
            </a:extLst>
          </p:cNvPr>
          <p:cNvSpPr>
            <a:spLocks noGrp="1"/>
          </p:cNvSpPr>
          <p:nvPr>
            <p:ph type="title"/>
          </p:nvPr>
        </p:nvSpPr>
        <p:spPr>
          <a:xfrm>
            <a:off x="341544" y="1033389"/>
            <a:ext cx="5142557" cy="4825409"/>
          </a:xfrm>
        </p:spPr>
        <p:txBody>
          <a:bodyPr anchor="ctr">
            <a:normAutofit/>
          </a:bodyPr>
          <a:lstStyle/>
          <a:p>
            <a:pPr>
              <a:lnSpc>
                <a:spcPct val="90000"/>
              </a:lnSpc>
            </a:pPr>
            <a:r>
              <a:rPr lang="en-US" sz="4200">
                <a:solidFill>
                  <a:srgbClr val="FFFFFF"/>
                </a:solidFill>
                <a:latin typeface="Arial"/>
                <a:cs typeface="Arial"/>
              </a:rPr>
              <a:t>The Importance of Safety Guideline for Housekeeping  </a:t>
            </a:r>
          </a:p>
        </p:txBody>
      </p:sp>
      <p:sp>
        <p:nvSpPr>
          <p:cNvPr id="14" name="Rectangle 13">
            <a:extLst>
              <a:ext uri="{FF2B5EF4-FFF2-40B4-BE49-F238E27FC236}">
                <a16:creationId xmlns:a16="http://schemas.microsoft.com/office/drawing/2014/main" id="{7CDB507F-21B7-4C27-B0FC-D9C465C6D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579" y="460868"/>
            <a:ext cx="4828032" cy="111654"/>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AB1AE17-B7A3-4363-95CD-25441E2FF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2774" y="460868"/>
            <a:ext cx="4828032" cy="111654"/>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9" name="Content Placeholder 2">
            <a:extLst>
              <a:ext uri="{FF2B5EF4-FFF2-40B4-BE49-F238E27FC236}">
                <a16:creationId xmlns:a16="http://schemas.microsoft.com/office/drawing/2014/main" id="{105B5440-C8E3-601B-4F1F-1C379D94D2D8}"/>
              </a:ext>
            </a:extLst>
          </p:cNvPr>
          <p:cNvSpPr>
            <a:spLocks noGrp="1"/>
          </p:cNvSpPr>
          <p:nvPr>
            <p:ph idx="1"/>
          </p:nvPr>
        </p:nvSpPr>
        <p:spPr>
          <a:xfrm>
            <a:off x="6755769" y="1435956"/>
            <a:ext cx="4855037" cy="4825409"/>
          </a:xfrm>
          <a:ln w="57150">
            <a:noFill/>
          </a:ln>
        </p:spPr>
        <p:txBody>
          <a:bodyPr vert="horz" lIns="91440" tIns="45720" rIns="91440" bIns="45720" rtlCol="0" anchor="ctr">
            <a:noAutofit/>
          </a:bodyPr>
          <a:lstStyle/>
          <a:p>
            <a:pPr marL="305435" indent="-305435">
              <a:lnSpc>
                <a:spcPct val="90000"/>
              </a:lnSpc>
            </a:pPr>
            <a:r>
              <a:rPr lang="en-US" sz="1600" b="1" dirty="0">
                <a:solidFill>
                  <a:srgbClr val="0070C0"/>
                </a:solidFill>
                <a:latin typeface="Arial"/>
                <a:ea typeface="+mn-lt"/>
                <a:cs typeface="+mn-lt"/>
              </a:rPr>
              <a:t>Lowering Employee Turnover</a:t>
            </a:r>
            <a:endParaRPr lang="en-US" sz="1600" b="1">
              <a:solidFill>
                <a:srgbClr val="0070C0"/>
              </a:solidFill>
              <a:latin typeface="Arial"/>
              <a:cs typeface="Arial"/>
            </a:endParaRPr>
          </a:p>
          <a:p>
            <a:pPr marL="0" indent="0">
              <a:lnSpc>
                <a:spcPct val="90000"/>
              </a:lnSpc>
              <a:buNone/>
            </a:pPr>
            <a:r>
              <a:rPr lang="en-US" sz="1600" dirty="0">
                <a:solidFill>
                  <a:schemeClr val="tx1"/>
                </a:solidFill>
                <a:latin typeface="Arial"/>
                <a:ea typeface="+mn-lt"/>
                <a:cs typeface="+mn-lt"/>
              </a:rPr>
              <a:t>Frequent safety training lowers workplace hazards and lowers employee turnover, which is prevalent in the hospitality sector. </a:t>
            </a:r>
            <a:endParaRPr lang="en-US" sz="1600" dirty="0">
              <a:solidFill>
                <a:schemeClr val="tx1"/>
              </a:solidFill>
              <a:latin typeface="Arial"/>
              <a:cs typeface="Arial"/>
            </a:endParaRPr>
          </a:p>
          <a:p>
            <a:pPr marL="305435" indent="-305435">
              <a:lnSpc>
                <a:spcPct val="90000"/>
              </a:lnSpc>
            </a:pPr>
            <a:r>
              <a:rPr lang="en-US" sz="1600" b="1" dirty="0">
                <a:solidFill>
                  <a:srgbClr val="0070C0"/>
                </a:solidFill>
                <a:latin typeface="Arial"/>
                <a:ea typeface="+mn-lt"/>
                <a:cs typeface="+mn-lt"/>
              </a:rPr>
              <a:t>Building a Credibility for Excellent Customer Service </a:t>
            </a:r>
          </a:p>
          <a:p>
            <a:pPr marL="0" indent="0">
              <a:lnSpc>
                <a:spcPct val="90000"/>
              </a:lnSpc>
              <a:buNone/>
            </a:pPr>
            <a:r>
              <a:rPr lang="en-US" sz="1600" dirty="0">
                <a:solidFill>
                  <a:schemeClr val="tx1"/>
                </a:solidFill>
                <a:latin typeface="Arial"/>
                <a:ea typeface="+mn-lt"/>
                <a:cs typeface="+mn-lt"/>
              </a:rPr>
              <a:t>In the digital age of social media and online reviews, putting an emphasis on hygiene and safety helps businesses build a reputation for providing excellent customer service.</a:t>
            </a:r>
            <a:endParaRPr lang="en-US" sz="1600" b="1">
              <a:solidFill>
                <a:schemeClr val="tx1"/>
              </a:solidFill>
              <a:latin typeface="Arial"/>
              <a:ea typeface="+mn-lt"/>
              <a:cs typeface="Arial"/>
            </a:endParaRPr>
          </a:p>
          <a:p>
            <a:pPr marL="305435" indent="-305435">
              <a:lnSpc>
                <a:spcPct val="90000"/>
              </a:lnSpc>
            </a:pPr>
            <a:r>
              <a:rPr lang="en-US" sz="1600" b="1" dirty="0">
                <a:solidFill>
                  <a:srgbClr val="0070C0"/>
                </a:solidFill>
                <a:latin typeface="Arial"/>
                <a:ea typeface="+mn-lt"/>
                <a:cs typeface="+mn-lt"/>
              </a:rPr>
              <a:t>Boosting Revenue </a:t>
            </a:r>
            <a:endParaRPr lang="en-US" sz="1600" b="1">
              <a:solidFill>
                <a:srgbClr val="0070C0"/>
              </a:solidFill>
              <a:latin typeface="Arial"/>
              <a:cs typeface="Arial"/>
            </a:endParaRPr>
          </a:p>
          <a:p>
            <a:pPr marL="0" indent="0">
              <a:lnSpc>
                <a:spcPct val="90000"/>
              </a:lnSpc>
              <a:buNone/>
            </a:pPr>
            <a:r>
              <a:rPr lang="en-US" sz="1600" dirty="0">
                <a:solidFill>
                  <a:schemeClr val="tx1"/>
                </a:solidFill>
                <a:latin typeface="Arial"/>
                <a:ea typeface="+mn-lt"/>
                <a:cs typeface="+mn-lt"/>
              </a:rPr>
              <a:t>Good health and safety practices boosts the hotel's earnings. </a:t>
            </a:r>
            <a:endParaRPr lang="en-US" sz="1600" dirty="0">
              <a:solidFill>
                <a:schemeClr val="tx1"/>
              </a:solidFill>
              <a:latin typeface="Arial"/>
              <a:cs typeface="Arial"/>
            </a:endParaRPr>
          </a:p>
          <a:p>
            <a:pPr marL="305435" indent="-305435">
              <a:lnSpc>
                <a:spcPct val="90000"/>
              </a:lnSpc>
            </a:pPr>
            <a:r>
              <a:rPr lang="en-US" sz="1600" b="1" dirty="0">
                <a:solidFill>
                  <a:srgbClr val="0070C0"/>
                </a:solidFill>
                <a:latin typeface="Arial"/>
                <a:ea typeface="+mn-lt"/>
                <a:cs typeface="+mn-lt"/>
              </a:rPr>
              <a:t>Reducing Loss </a:t>
            </a:r>
            <a:endParaRPr lang="en-US" sz="1600" b="1">
              <a:solidFill>
                <a:srgbClr val="0070C0"/>
              </a:solidFill>
              <a:latin typeface="Arial"/>
              <a:cs typeface="Arial"/>
            </a:endParaRPr>
          </a:p>
          <a:p>
            <a:pPr marL="0" indent="0">
              <a:lnSpc>
                <a:spcPct val="90000"/>
              </a:lnSpc>
              <a:buNone/>
            </a:pPr>
            <a:r>
              <a:rPr lang="en-US" sz="1600" dirty="0">
                <a:solidFill>
                  <a:schemeClr val="tx1"/>
                </a:solidFill>
                <a:latin typeface="Arial"/>
                <a:ea typeface="+mn-lt"/>
                <a:cs typeface="+mn-lt"/>
              </a:rPr>
              <a:t>By putting safety procedures in place, dangerous situations like fire dangers and exposure to toxic chemicals are reduced, which lowers the likelihood of property damage and lawsuits. </a:t>
            </a:r>
            <a:endParaRPr lang="en-US" sz="1600" dirty="0">
              <a:solidFill>
                <a:schemeClr val="tx1"/>
              </a:solidFill>
              <a:latin typeface="Arial"/>
              <a:cs typeface="Arial"/>
            </a:endParaRPr>
          </a:p>
          <a:p>
            <a:pPr marL="0" indent="0">
              <a:lnSpc>
                <a:spcPct val="90000"/>
              </a:lnSpc>
              <a:buNone/>
            </a:pPr>
            <a:r>
              <a:rPr lang="en-US" sz="1600" dirty="0">
                <a:solidFill>
                  <a:schemeClr val="tx1"/>
                </a:solidFill>
                <a:latin typeface="Arial"/>
                <a:cs typeface="Arial"/>
              </a:rPr>
              <a:t>(</a:t>
            </a:r>
            <a:r>
              <a:rPr lang="en-US" sz="1600" err="1">
                <a:solidFill>
                  <a:schemeClr val="tx1"/>
                </a:solidFill>
                <a:latin typeface="Arial"/>
                <a:cs typeface="Arial"/>
              </a:rPr>
              <a:t>Amenitiz</a:t>
            </a:r>
            <a:r>
              <a:rPr lang="en-US" sz="1600" dirty="0">
                <a:solidFill>
                  <a:schemeClr val="tx1"/>
                </a:solidFill>
                <a:latin typeface="Arial"/>
                <a:cs typeface="Arial"/>
              </a:rPr>
              <a:t>, 2024)</a:t>
            </a:r>
            <a:endParaRPr lang="en-US" sz="1600" dirty="0">
              <a:solidFill>
                <a:schemeClr val="tx1"/>
              </a:solidFill>
            </a:endParaRPr>
          </a:p>
          <a:p>
            <a:pPr marL="305435" indent="-305435">
              <a:lnSpc>
                <a:spcPct val="90000"/>
              </a:lnSpc>
            </a:pPr>
            <a:endParaRPr lang="en-US" sz="1400">
              <a:solidFill>
                <a:schemeClr val="accent2">
                  <a:lumMod val="50000"/>
                </a:schemeClr>
              </a:solidFill>
            </a:endParaRPr>
          </a:p>
          <a:p>
            <a:pPr marL="305435" indent="-305435">
              <a:lnSpc>
                <a:spcPct val="90000"/>
              </a:lnSpc>
            </a:pPr>
            <a:endParaRPr lang="en-US" sz="1400">
              <a:solidFill>
                <a:schemeClr val="accent2">
                  <a:lumMod val="50000"/>
                </a:schemeClr>
              </a:solidFill>
            </a:endParaRPr>
          </a:p>
        </p:txBody>
      </p:sp>
      <p:pic>
        <p:nvPicPr>
          <p:cNvPr id="5" name="Picture 4" descr="A close up of a logo&#10;&#10;Description automatically generated">
            <a:extLst>
              <a:ext uri="{FF2B5EF4-FFF2-40B4-BE49-F238E27FC236}">
                <a16:creationId xmlns:a16="http://schemas.microsoft.com/office/drawing/2014/main" id="{0373E951-65C6-1906-BD68-D8D7C1EE2D16}"/>
              </a:ext>
            </a:extLst>
          </p:cNvPr>
          <p:cNvPicPr>
            <a:picLocks noChangeAspect="1"/>
          </p:cNvPicPr>
          <p:nvPr/>
        </p:nvPicPr>
        <p:blipFill>
          <a:blip r:embed="rId2"/>
          <a:stretch>
            <a:fillRect/>
          </a:stretch>
        </p:blipFill>
        <p:spPr>
          <a:xfrm>
            <a:off x="10037013" y="6340864"/>
            <a:ext cx="1894577" cy="487932"/>
          </a:xfrm>
          <a:prstGeom prst="rect">
            <a:avLst/>
          </a:prstGeom>
        </p:spPr>
      </p:pic>
    </p:spTree>
    <p:extLst>
      <p:ext uri="{BB962C8B-B14F-4D97-AF65-F5344CB8AC3E}">
        <p14:creationId xmlns:p14="http://schemas.microsoft.com/office/powerpoint/2010/main" val="4244174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ea typeface="+mj-lt"/>
                <a:cs typeface="+mj-lt"/>
              </a:rPr>
              <a:t>The finest techniques for housekeeping safety training</a:t>
            </a:r>
            <a:br>
              <a:rPr lang="en-US" b="1" dirty="0">
                <a:latin typeface="Arial Rounded MT Bold" panose="020F0704030504030204" pitchFamily="34" charset="0"/>
              </a:rPr>
            </a:br>
            <a:endParaRPr lang="en-US"/>
          </a:p>
        </p:txBody>
      </p:sp>
      <p:sp>
        <p:nvSpPr>
          <p:cNvPr id="631" name="Content Placeholder 630">
            <a:extLst>
              <a:ext uri="{FF2B5EF4-FFF2-40B4-BE49-F238E27FC236}">
                <a16:creationId xmlns:a16="http://schemas.microsoft.com/office/drawing/2014/main" id="{46A64548-E533-77D8-8B9F-F4184862B293}"/>
              </a:ext>
            </a:extLst>
          </p:cNvPr>
          <p:cNvSpPr>
            <a:spLocks noGrp="1"/>
          </p:cNvSpPr>
          <p:nvPr>
            <p:ph idx="1"/>
          </p:nvPr>
        </p:nvSpPr>
        <p:spPr>
          <a:xfrm>
            <a:off x="494928" y="1360987"/>
            <a:ext cx="11690973" cy="4770982"/>
          </a:xfrm>
        </p:spPr>
        <p:txBody>
          <a:bodyPr vert="horz" lIns="91440" tIns="45720" rIns="91440" bIns="45720" rtlCol="0" anchor="ctr">
            <a:noAutofit/>
          </a:bodyPr>
          <a:lstStyle/>
          <a:p>
            <a:pPr marL="305435" indent="-305435"/>
            <a:r>
              <a:rPr lang="en-US" sz="2000" b="1" dirty="0">
                <a:solidFill>
                  <a:srgbClr val="0070C0"/>
                </a:solidFill>
                <a:ea typeface="+mn-lt"/>
                <a:cs typeface="+mn-lt"/>
              </a:rPr>
              <a:t>comprehensive Orientation: </a:t>
            </a:r>
            <a:r>
              <a:rPr lang="en-US" sz="2000" dirty="0">
                <a:solidFill>
                  <a:srgbClr val="0D0D0D"/>
                </a:solidFill>
                <a:ea typeface="+mn-lt"/>
                <a:cs typeface="+mn-lt"/>
              </a:rPr>
              <a:t>Before allocating work, give new cleaners a comprehensive orientation on safety measures, how to use equipment, and cleaning techniques. </a:t>
            </a:r>
            <a:endParaRPr lang="en-US" sz="2000">
              <a:ea typeface="+mn-lt"/>
              <a:cs typeface="+mn-lt"/>
            </a:endParaRPr>
          </a:p>
          <a:p>
            <a:pPr marL="305435" indent="-305435"/>
            <a:r>
              <a:rPr lang="en-US" sz="2000" b="1" dirty="0">
                <a:solidFill>
                  <a:srgbClr val="0070C0"/>
                </a:solidFill>
                <a:ea typeface="+mn-lt"/>
                <a:cs typeface="+mn-lt"/>
              </a:rPr>
              <a:t>Provide real-world, on-the-job training opportunities: </a:t>
            </a:r>
            <a:r>
              <a:rPr lang="en-US" sz="2000" dirty="0">
                <a:solidFill>
                  <a:srgbClr val="0D0D0D"/>
                </a:solidFill>
                <a:ea typeface="+mn-lt"/>
                <a:cs typeface="+mn-lt"/>
              </a:rPr>
              <a:t>to help cleaners become acquainted with various cleaning methods, equipment, and surfaces. </a:t>
            </a:r>
            <a:endParaRPr lang="en-US" sz="2000"/>
          </a:p>
          <a:p>
            <a:pPr marL="305435" indent="-305435"/>
            <a:r>
              <a:rPr lang="en-US" sz="2000" b="1" dirty="0">
                <a:solidFill>
                  <a:srgbClr val="0070C0"/>
                </a:solidFill>
                <a:ea typeface="+mn-lt"/>
                <a:cs typeface="+mn-lt"/>
              </a:rPr>
              <a:t>Frequent Refresher Courses:</a:t>
            </a:r>
            <a:r>
              <a:rPr lang="en-US" sz="2000" dirty="0">
                <a:solidFill>
                  <a:srgbClr val="0D0D0D"/>
                </a:solidFill>
                <a:ea typeface="+mn-lt"/>
                <a:cs typeface="+mn-lt"/>
              </a:rPr>
              <a:t> Hold frequent training sessions to review safety procedures, inform cleaners about new tools or products, and handle any new problems that may arise. </a:t>
            </a:r>
            <a:endParaRPr lang="en-US" sz="2000"/>
          </a:p>
          <a:p>
            <a:pPr marL="305435" indent="-305435"/>
            <a:r>
              <a:rPr lang="en-US" sz="2000" b="1" dirty="0">
                <a:solidFill>
                  <a:srgbClr val="0070C0"/>
                </a:solidFill>
                <a:ea typeface="+mn-lt"/>
                <a:cs typeface="+mn-lt"/>
              </a:rPr>
              <a:t>Feedback and Supervision:</a:t>
            </a:r>
            <a:r>
              <a:rPr lang="en-US" sz="2000" dirty="0">
                <a:solidFill>
                  <a:srgbClr val="0D0D0D"/>
                </a:solidFill>
                <a:ea typeface="+mn-lt"/>
                <a:cs typeface="+mn-lt"/>
              </a:rPr>
              <a:t> Assign seasoned supervisors to monitor the work of cleaners, offer helpful criticism, and take immediate action to resolve any performance or safety concerns. </a:t>
            </a:r>
            <a:endParaRPr lang="en-US" sz="2000"/>
          </a:p>
          <a:p>
            <a:pPr marL="305435" indent="-305435"/>
            <a:r>
              <a:rPr lang="en-US" sz="2000" b="1" dirty="0">
                <a:solidFill>
                  <a:srgbClr val="0070C0"/>
                </a:solidFill>
                <a:ea typeface="+mn-lt"/>
                <a:cs typeface="+mn-lt"/>
              </a:rPr>
              <a:t>Encourage Open Communication:</a:t>
            </a:r>
            <a:r>
              <a:rPr lang="en-US" sz="2000" dirty="0">
                <a:solidFill>
                  <a:srgbClr val="0D0D0D"/>
                </a:solidFill>
                <a:ea typeface="+mn-lt"/>
                <a:cs typeface="+mn-lt"/>
              </a:rPr>
              <a:t> Provide an atmosphere where cleaners are at ease asking questions, reporting safety concerns, and offering comments or ideas for enhancements. </a:t>
            </a:r>
            <a:r>
              <a:rPr lang="en-US" sz="2000" dirty="0">
                <a:solidFill>
                  <a:schemeClr val="tx1"/>
                </a:solidFill>
                <a:ea typeface="+mn-lt"/>
                <a:cs typeface="+mn-lt"/>
              </a:rPr>
              <a:t>(</a:t>
            </a:r>
            <a:r>
              <a:rPr lang="en-US" sz="2000" dirty="0" err="1">
                <a:solidFill>
                  <a:schemeClr val="tx1"/>
                </a:solidFill>
              </a:rPr>
              <a:t>Flexkeeping</a:t>
            </a:r>
            <a:r>
              <a:rPr lang="en-US" sz="2000" dirty="0">
                <a:solidFill>
                  <a:schemeClr val="tx1"/>
                </a:solidFill>
              </a:rPr>
              <a:t>, 2024)</a:t>
            </a:r>
            <a:endParaRPr lang="en-US" dirty="0">
              <a:solidFill>
                <a:schemeClr val="tx1"/>
              </a:solidFill>
            </a:endParaRPr>
          </a:p>
        </p:txBody>
      </p:sp>
      <p:pic>
        <p:nvPicPr>
          <p:cNvPr id="4" name="Picture 3" descr="A close up of a logo&#10;&#10;Description automatically generated">
            <a:extLst>
              <a:ext uri="{FF2B5EF4-FFF2-40B4-BE49-F238E27FC236}">
                <a16:creationId xmlns:a16="http://schemas.microsoft.com/office/drawing/2014/main" id="{5B8A6EC4-E0DE-2090-0C6D-D7FB4F889291}"/>
              </a:ext>
            </a:extLst>
          </p:cNvPr>
          <p:cNvPicPr>
            <a:picLocks noChangeAspect="1"/>
          </p:cNvPicPr>
          <p:nvPr/>
        </p:nvPicPr>
        <p:blipFill>
          <a:blip r:embed="rId3"/>
          <a:stretch>
            <a:fillRect/>
          </a:stretch>
        </p:blipFill>
        <p:spPr>
          <a:xfrm>
            <a:off x="9580306" y="6140816"/>
            <a:ext cx="2445337" cy="632572"/>
          </a:xfrm>
          <a:prstGeom prst="rect">
            <a:avLst/>
          </a:prstGeom>
        </p:spPr>
      </p:pic>
    </p:spTree>
    <p:extLst>
      <p:ext uri="{BB962C8B-B14F-4D97-AF65-F5344CB8AC3E}">
        <p14:creationId xmlns:p14="http://schemas.microsoft.com/office/powerpoint/2010/main" val="100419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192" y="1507414"/>
            <a:ext cx="5120255" cy="3903332"/>
          </a:xfrm>
        </p:spPr>
        <p:txBody>
          <a:bodyPr vert="horz" lIns="91440" tIns="45720" rIns="91440" bIns="45720" rtlCol="0" anchor="t">
            <a:normAutofit/>
          </a:bodyPr>
          <a:lstStyle/>
          <a:p>
            <a:r>
              <a:rPr lang="en-US" sz="4000">
                <a:solidFill>
                  <a:schemeClr val="accent2"/>
                </a:solidFill>
              </a:rPr>
              <a:t>Strategies for Implementation</a:t>
            </a:r>
            <a:br>
              <a:rPr lang="en-US" sz="4000">
                <a:solidFill>
                  <a:schemeClr val="accent2"/>
                </a:solidFill>
              </a:rPr>
            </a:br>
            <a:endParaRPr lang="en-US" sz="4000">
              <a:solidFill>
                <a:schemeClr val="accent2"/>
              </a:solidFill>
            </a:endParaRPr>
          </a:p>
        </p:txBody>
      </p:sp>
      <p:sp>
        <p:nvSpPr>
          <p:cNvPr id="11" name="Rectangle 10">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6" name="Rectangle 5"/>
          <p:cNvSpPr/>
          <p:nvPr/>
        </p:nvSpPr>
        <p:spPr>
          <a:xfrm>
            <a:off x="5710687" y="1061717"/>
            <a:ext cx="6273931" cy="4349029"/>
          </a:xfrm>
          <a:prstGeom prst="rect">
            <a:avLst/>
          </a:prstGeom>
          <a:ln w="57150">
            <a:noFill/>
          </a:ln>
        </p:spPr>
        <p:txBody>
          <a:bodyPr vert="horz" lIns="91440" tIns="45720" rIns="91440" bIns="45720" rtlCol="0" anchor="t">
            <a:noAutofit/>
          </a:bodyPr>
          <a:lstStyle/>
          <a:p>
            <a:pPr defTabSz="457200">
              <a:lnSpc>
                <a:spcPct val="90000"/>
              </a:lnSpc>
              <a:spcBef>
                <a:spcPct val="20000"/>
              </a:spcBef>
              <a:spcAft>
                <a:spcPts val="600"/>
              </a:spcAft>
              <a:buClr>
                <a:schemeClr val="accent2"/>
              </a:buClr>
              <a:buSzPct val="92000"/>
              <a:buFont typeface="Wingdings 2" panose="05020102010507070707" pitchFamily="18" charset="2"/>
              <a:buChar char=""/>
            </a:pPr>
            <a:r>
              <a:rPr lang="en-US" b="1" dirty="0">
                <a:solidFill>
                  <a:srgbClr val="0070C0"/>
                </a:solidFill>
              </a:rPr>
              <a:t>Continuous Monitoring and Feedback:</a:t>
            </a:r>
          </a:p>
          <a:p>
            <a:pPr defTabSz="457200">
              <a:lnSpc>
                <a:spcPct val="90000"/>
              </a:lnSpc>
              <a:spcBef>
                <a:spcPct val="20000"/>
              </a:spcBef>
              <a:spcAft>
                <a:spcPts val="600"/>
              </a:spcAft>
              <a:buClr>
                <a:schemeClr val="accent2"/>
              </a:buClr>
              <a:buSzPct val="92000"/>
            </a:pPr>
            <a:r>
              <a:rPr lang="en-US" dirty="0">
                <a:solidFill>
                  <a:schemeClr val="tx2"/>
                </a:solidFill>
              </a:rPr>
              <a:t>Regular Monitoring and Feedback </a:t>
            </a:r>
          </a:p>
          <a:p>
            <a:pPr defTabSz="457200">
              <a:lnSpc>
                <a:spcPct val="90000"/>
              </a:lnSpc>
              <a:spcBef>
                <a:spcPct val="20000"/>
              </a:spcBef>
              <a:spcAft>
                <a:spcPts val="600"/>
              </a:spcAft>
              <a:buClr>
                <a:schemeClr val="accent2"/>
              </a:buClr>
              <a:buSzPct val="92000"/>
            </a:pPr>
            <a:r>
              <a:rPr lang="en-US" dirty="0">
                <a:solidFill>
                  <a:schemeClr val="tx2"/>
                </a:solidFill>
              </a:rPr>
              <a:t>Maintain Good Housekeeping Practices</a:t>
            </a:r>
            <a:endParaRPr lang="en-US" b="1" dirty="0">
              <a:solidFill>
                <a:schemeClr val="tx2"/>
              </a:solidFill>
            </a:endParaRPr>
          </a:p>
          <a:p>
            <a:pPr defTabSz="457200">
              <a:lnSpc>
                <a:spcPct val="90000"/>
              </a:lnSpc>
              <a:spcBef>
                <a:spcPct val="20000"/>
              </a:spcBef>
              <a:spcAft>
                <a:spcPts val="600"/>
              </a:spcAft>
              <a:buClr>
                <a:schemeClr val="accent2"/>
              </a:buClr>
              <a:buSzPct val="92000"/>
              <a:buFont typeface="Wingdings 2" panose="05020102010507070707" pitchFamily="18" charset="2"/>
              <a:buChar char=""/>
            </a:pPr>
            <a:r>
              <a:rPr lang="en-US" b="1" dirty="0">
                <a:solidFill>
                  <a:srgbClr val="0070C0"/>
                </a:solidFill>
              </a:rPr>
              <a:t>Investment in Training: </a:t>
            </a:r>
          </a:p>
          <a:p>
            <a:pPr defTabSz="457200">
              <a:lnSpc>
                <a:spcPct val="90000"/>
              </a:lnSpc>
              <a:spcBef>
                <a:spcPct val="20000"/>
              </a:spcBef>
              <a:spcAft>
                <a:spcPts val="600"/>
              </a:spcAft>
              <a:buClr>
                <a:schemeClr val="accent2"/>
              </a:buClr>
              <a:buSzPct val="92000"/>
            </a:pPr>
            <a:r>
              <a:rPr lang="en-US" dirty="0">
                <a:solidFill>
                  <a:schemeClr val="tx2"/>
                </a:solidFill>
              </a:rPr>
              <a:t>Employ Safety and Security Training</a:t>
            </a:r>
          </a:p>
          <a:p>
            <a:pPr defTabSz="457200">
              <a:lnSpc>
                <a:spcPct val="90000"/>
              </a:lnSpc>
              <a:spcBef>
                <a:spcPct val="20000"/>
              </a:spcBef>
              <a:spcAft>
                <a:spcPts val="600"/>
              </a:spcAft>
              <a:buClr>
                <a:schemeClr val="accent2"/>
              </a:buClr>
              <a:buSzPct val="92000"/>
            </a:pPr>
            <a:r>
              <a:rPr lang="en-US" dirty="0">
                <a:solidFill>
                  <a:schemeClr val="tx2"/>
                </a:solidFill>
              </a:rPr>
              <a:t>Inspire reporting Injuries and Incidents </a:t>
            </a:r>
          </a:p>
          <a:p>
            <a:pPr defTabSz="457200">
              <a:lnSpc>
                <a:spcPct val="90000"/>
              </a:lnSpc>
              <a:spcBef>
                <a:spcPct val="20000"/>
              </a:spcBef>
              <a:spcAft>
                <a:spcPts val="600"/>
              </a:spcAft>
              <a:buClr>
                <a:schemeClr val="accent2"/>
              </a:buClr>
              <a:buSzPct val="92000"/>
              <a:buFont typeface="Wingdings 2" panose="05020102010507070707" pitchFamily="18" charset="2"/>
              <a:buChar char=""/>
            </a:pPr>
            <a:r>
              <a:rPr lang="en-US" b="1" dirty="0">
                <a:solidFill>
                  <a:srgbClr val="0070C0"/>
                </a:solidFill>
              </a:rPr>
              <a:t>Collaboration and Communication: </a:t>
            </a:r>
          </a:p>
          <a:p>
            <a:pPr defTabSz="457200">
              <a:lnSpc>
                <a:spcPct val="90000"/>
              </a:lnSpc>
              <a:spcBef>
                <a:spcPct val="20000"/>
              </a:spcBef>
              <a:spcAft>
                <a:spcPts val="600"/>
              </a:spcAft>
              <a:buClr>
                <a:schemeClr val="accent2"/>
              </a:buClr>
              <a:buSzPct val="92000"/>
            </a:pPr>
            <a:r>
              <a:rPr lang="en-US" dirty="0">
                <a:solidFill>
                  <a:schemeClr val="tx2"/>
                </a:solidFill>
              </a:rPr>
              <a:t>Open Communication for staff engagement </a:t>
            </a:r>
          </a:p>
          <a:p>
            <a:pPr defTabSz="457200">
              <a:lnSpc>
                <a:spcPct val="90000"/>
              </a:lnSpc>
              <a:spcBef>
                <a:spcPct val="20000"/>
              </a:spcBef>
              <a:spcAft>
                <a:spcPts val="600"/>
              </a:spcAft>
              <a:buClr>
                <a:schemeClr val="accent2"/>
              </a:buClr>
              <a:buSzPct val="92000"/>
            </a:pPr>
            <a:r>
              <a:rPr lang="en-US" dirty="0">
                <a:solidFill>
                  <a:schemeClr val="tx2"/>
                </a:solidFill>
              </a:rPr>
              <a:t>Ensure that all employees are aware of their responsibilities</a:t>
            </a:r>
          </a:p>
          <a:p>
            <a:pPr defTabSz="457200">
              <a:lnSpc>
                <a:spcPct val="90000"/>
              </a:lnSpc>
              <a:spcBef>
                <a:spcPct val="20000"/>
              </a:spcBef>
              <a:spcAft>
                <a:spcPts val="600"/>
              </a:spcAft>
              <a:buClr>
                <a:schemeClr val="accent2"/>
              </a:buClr>
              <a:buSzPct val="92000"/>
              <a:buFont typeface="Wingdings 2" panose="05020102010507070707" pitchFamily="18" charset="2"/>
              <a:buChar char=""/>
            </a:pPr>
            <a:r>
              <a:rPr lang="en-US" b="1" dirty="0">
                <a:solidFill>
                  <a:srgbClr val="0070C0"/>
                </a:solidFill>
              </a:rPr>
              <a:t>Leadership Commitment: </a:t>
            </a:r>
          </a:p>
          <a:p>
            <a:pPr defTabSz="457200">
              <a:lnSpc>
                <a:spcPct val="90000"/>
              </a:lnSpc>
              <a:spcBef>
                <a:spcPct val="20000"/>
              </a:spcBef>
              <a:spcAft>
                <a:spcPts val="600"/>
              </a:spcAft>
              <a:buClr>
                <a:schemeClr val="accent2"/>
              </a:buClr>
              <a:buSzPct val="92000"/>
            </a:pPr>
            <a:r>
              <a:rPr lang="en-US" dirty="0">
                <a:solidFill>
                  <a:schemeClr val="tx2"/>
                </a:solidFill>
              </a:rPr>
              <a:t>Staff access to human resources</a:t>
            </a:r>
          </a:p>
          <a:p>
            <a:pPr defTabSz="457200">
              <a:lnSpc>
                <a:spcPct val="90000"/>
              </a:lnSpc>
              <a:spcBef>
                <a:spcPct val="20000"/>
              </a:spcBef>
              <a:spcAft>
                <a:spcPts val="600"/>
              </a:spcAft>
              <a:buClr>
                <a:schemeClr val="accent2"/>
              </a:buClr>
              <a:buSzPct val="92000"/>
            </a:pPr>
            <a:r>
              <a:rPr lang="en-US" dirty="0">
                <a:solidFill>
                  <a:schemeClr val="tx2"/>
                </a:solidFill>
              </a:rPr>
              <a:t>Regular Inspections in all areas           (NI Business Info, 2024)</a:t>
            </a:r>
          </a:p>
          <a:p>
            <a:pPr marL="285750" indent="-285750" defTabSz="457200">
              <a:lnSpc>
                <a:spcPct val="90000"/>
              </a:lnSpc>
              <a:spcBef>
                <a:spcPct val="20000"/>
              </a:spcBef>
              <a:spcAft>
                <a:spcPts val="600"/>
              </a:spcAft>
              <a:buClr>
                <a:schemeClr val="accent2"/>
              </a:buClr>
              <a:buSzPct val="92000"/>
              <a:buFont typeface="Wingdings 2" panose="05020102010507070707" pitchFamily="18" charset="2"/>
              <a:buChar char=""/>
            </a:pPr>
            <a:endParaRPr lang="en-US" dirty="0">
              <a:solidFill>
                <a:schemeClr val="tx2"/>
              </a:solidFill>
            </a:endParaRPr>
          </a:p>
          <a:p>
            <a:pPr defTabSz="457200">
              <a:lnSpc>
                <a:spcPct val="90000"/>
              </a:lnSpc>
              <a:spcBef>
                <a:spcPct val="20000"/>
              </a:spcBef>
              <a:spcAft>
                <a:spcPts val="600"/>
              </a:spcAft>
              <a:buClr>
                <a:schemeClr val="accent2"/>
              </a:buClr>
              <a:buSzPct val="92000"/>
              <a:buFont typeface="Wingdings 2" panose="05020102010507070707" pitchFamily="18" charset="2"/>
              <a:buChar char=""/>
            </a:pPr>
            <a:endParaRPr lang="en-US" dirty="0">
              <a:solidFill>
                <a:schemeClr val="tx2"/>
              </a:solidFill>
            </a:endParaRPr>
          </a:p>
          <a:p>
            <a:pPr defTabSz="457200">
              <a:lnSpc>
                <a:spcPct val="90000"/>
              </a:lnSpc>
              <a:spcBef>
                <a:spcPct val="20000"/>
              </a:spcBef>
              <a:spcAft>
                <a:spcPts val="600"/>
              </a:spcAft>
              <a:buClr>
                <a:schemeClr val="accent2"/>
              </a:buClr>
              <a:buSzPct val="92000"/>
              <a:buFont typeface="Wingdings 2" panose="05020102010507070707" pitchFamily="18" charset="2"/>
              <a:buChar char=""/>
            </a:pPr>
            <a:endParaRPr lang="en-US" dirty="0">
              <a:solidFill>
                <a:schemeClr val="tx2"/>
              </a:solidFill>
            </a:endParaRPr>
          </a:p>
          <a:p>
            <a:pPr defTabSz="457200">
              <a:lnSpc>
                <a:spcPct val="90000"/>
              </a:lnSpc>
              <a:spcBef>
                <a:spcPct val="20000"/>
              </a:spcBef>
              <a:spcAft>
                <a:spcPts val="600"/>
              </a:spcAft>
              <a:buClr>
                <a:schemeClr val="accent2"/>
              </a:buClr>
              <a:buSzPct val="92000"/>
              <a:buFont typeface="Wingdings 2" panose="05020102010507070707" pitchFamily="18" charset="2"/>
              <a:buChar char=""/>
            </a:pPr>
            <a:endParaRPr lang="en-US" sz="1100">
              <a:solidFill>
                <a:schemeClr val="tx2"/>
              </a:solidFill>
            </a:endParaRPr>
          </a:p>
        </p:txBody>
      </p:sp>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pic>
        <p:nvPicPr>
          <p:cNvPr id="8" name="Picture 7" descr="A close up of a logo&#10;&#10;Description automatically generated">
            <a:extLst>
              <a:ext uri="{FF2B5EF4-FFF2-40B4-BE49-F238E27FC236}">
                <a16:creationId xmlns:a16="http://schemas.microsoft.com/office/drawing/2014/main" id="{667A0C30-72C9-0502-0BC5-365CB1743864}"/>
              </a:ext>
            </a:extLst>
          </p:cNvPr>
          <p:cNvPicPr>
            <a:picLocks noChangeAspect="1"/>
          </p:cNvPicPr>
          <p:nvPr/>
        </p:nvPicPr>
        <p:blipFill>
          <a:blip r:embed="rId3"/>
          <a:stretch>
            <a:fillRect/>
          </a:stretch>
        </p:blipFill>
        <p:spPr>
          <a:xfrm>
            <a:off x="9447541" y="6383996"/>
            <a:ext cx="1894577" cy="487932"/>
          </a:xfrm>
          <a:prstGeom prst="rect">
            <a:avLst/>
          </a:prstGeom>
        </p:spPr>
      </p:pic>
    </p:spTree>
    <p:extLst>
      <p:ext uri="{BB962C8B-B14F-4D97-AF65-F5344CB8AC3E}">
        <p14:creationId xmlns:p14="http://schemas.microsoft.com/office/powerpoint/2010/main" val="2239343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A182162-B517-4B41-B039-339F87FAE1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01143" y="1005839"/>
            <a:ext cx="6939304" cy="4805025"/>
          </a:xfrm>
        </p:spPr>
        <p:txBody>
          <a:bodyPr anchor="ctr">
            <a:normAutofit/>
          </a:bodyPr>
          <a:lstStyle/>
          <a:p>
            <a:pPr lvl="0"/>
            <a:r>
              <a:rPr lang="en-GB" sz="6000" b="1">
                <a:solidFill>
                  <a:schemeClr val="tx2"/>
                </a:solidFill>
                <a:latin typeface="Arial Rounded MT Bold" panose="020F0704030504030204" pitchFamily="34" charset="0"/>
                <a:ea typeface="Calibri" panose="020F0502020204030204" pitchFamily="34" charset="0"/>
                <a:cs typeface="Times New Roman" panose="02020603050405020304" pitchFamily="18" charset="0"/>
              </a:rPr>
              <a:t>Conclusion </a:t>
            </a:r>
            <a:br>
              <a:rPr lang="en-GB" sz="6000" b="1">
                <a:solidFill>
                  <a:schemeClr val="tx2"/>
                </a:solidFill>
                <a:latin typeface="Arial Rounded MT Bold" panose="020F0704030504030204" pitchFamily="34" charset="0"/>
                <a:ea typeface="Calibri" panose="020F0502020204030204" pitchFamily="34" charset="0"/>
                <a:cs typeface="Times New Roman" panose="02020603050405020304" pitchFamily="18" charset="0"/>
              </a:rPr>
            </a:br>
            <a:endParaRPr lang="en-US" sz="6000">
              <a:solidFill>
                <a:schemeClr val="tx2"/>
              </a:solidFill>
            </a:endParaRPr>
          </a:p>
        </p:txBody>
      </p:sp>
      <p:sp>
        <p:nvSpPr>
          <p:cNvPr id="30" name="Rectangle 29">
            <a:extLst>
              <a:ext uri="{FF2B5EF4-FFF2-40B4-BE49-F238E27FC236}">
                <a16:creationId xmlns:a16="http://schemas.microsoft.com/office/drawing/2014/main" id="{49B5AD54-1E68-4239-A6AF-FE0F49BB8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593336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type="subTitle" idx="1"/>
          </p:nvPr>
        </p:nvSpPr>
        <p:spPr>
          <a:xfrm>
            <a:off x="451966" y="592454"/>
            <a:ext cx="3567171" cy="5592222"/>
          </a:xfrm>
        </p:spPr>
        <p:txBody>
          <a:bodyPr vert="horz" lIns="91440" tIns="45720" rIns="91440" bIns="45720" rtlCol="0" anchor="ctr">
            <a:noAutofit/>
          </a:bodyPr>
          <a:lstStyle/>
          <a:p>
            <a:pPr marL="0" indent="0">
              <a:lnSpc>
                <a:spcPct val="90000"/>
              </a:lnSpc>
              <a:buNone/>
            </a:pPr>
            <a:r>
              <a:rPr lang="en-US" dirty="0">
                <a:solidFill>
                  <a:schemeClr val="accent2">
                    <a:lumMod val="20000"/>
                    <a:lumOff val="80000"/>
                  </a:schemeClr>
                </a:solidFill>
                <a:latin typeface="Arial"/>
                <a:ea typeface="+mn-lt"/>
                <a:cs typeface="+mn-lt"/>
              </a:rPr>
              <a:t>In summary, cleaning is vital in running of a hotel, yet it poses inherent risks such as mishaps, chemical exposure, and ergonomic issues. Adhering to regulations is crucial for maintaining a clean, safe, and healthy environment and mitigating these dangers. Implementing preventive measures like using ergonomic equipment, wearing personal protective gear, and practicing proper disposal methods can ensure a safe and healthy work environment for housekeeping staff.</a:t>
            </a:r>
            <a:endParaRPr lang="en-US" dirty="0">
              <a:solidFill>
                <a:schemeClr val="accent2">
                  <a:lumMod val="20000"/>
                  <a:lumOff val="80000"/>
                </a:schemeClr>
              </a:solidFill>
            </a:endParaRPr>
          </a:p>
          <a:p>
            <a:pPr marL="0" indent="0" algn="ctr">
              <a:lnSpc>
                <a:spcPct val="90000"/>
              </a:lnSpc>
              <a:buNone/>
            </a:pPr>
            <a:endParaRPr lang="en-US" sz="1500">
              <a:solidFill>
                <a:srgbClr val="FFFFFF"/>
              </a:solidFill>
              <a:latin typeface="Arial Rounded MT Bold" panose="020F0704030504030204" pitchFamily="34" charset="0"/>
            </a:endParaRPr>
          </a:p>
        </p:txBody>
      </p:sp>
      <p:pic>
        <p:nvPicPr>
          <p:cNvPr id="19" name="Picture 18" descr="A close up of a logo&#10;&#10;Description automatically generated">
            <a:extLst>
              <a:ext uri="{FF2B5EF4-FFF2-40B4-BE49-F238E27FC236}">
                <a16:creationId xmlns:a16="http://schemas.microsoft.com/office/drawing/2014/main" id="{458ED25F-CA8A-7CC6-FF60-B2BA78491221}"/>
              </a:ext>
            </a:extLst>
          </p:cNvPr>
          <p:cNvPicPr>
            <a:picLocks noChangeAspect="1"/>
          </p:cNvPicPr>
          <p:nvPr/>
        </p:nvPicPr>
        <p:blipFill>
          <a:blip r:embed="rId3"/>
          <a:stretch>
            <a:fillRect/>
          </a:stretch>
        </p:blipFill>
        <p:spPr>
          <a:xfrm>
            <a:off x="10094522" y="6110826"/>
            <a:ext cx="1894577" cy="487932"/>
          </a:xfrm>
          <a:prstGeom prst="rect">
            <a:avLst/>
          </a:prstGeom>
        </p:spPr>
      </p:pic>
    </p:spTree>
    <p:extLst>
      <p:ext uri="{BB962C8B-B14F-4D97-AF65-F5344CB8AC3E}">
        <p14:creationId xmlns:p14="http://schemas.microsoft.com/office/powerpoint/2010/main" val="4177599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81CC7-B661-B98D-E1E5-1E37F1D3B310}"/>
              </a:ext>
            </a:extLst>
          </p:cNvPr>
          <p:cNvSpPr>
            <a:spLocks noGrp="1"/>
          </p:cNvSpPr>
          <p:nvPr>
            <p:ph type="title" idx="4294967295"/>
          </p:nvPr>
        </p:nvSpPr>
        <p:spPr>
          <a:xfrm>
            <a:off x="460075" y="-2995"/>
            <a:ext cx="11029950" cy="987425"/>
          </a:xfrm>
        </p:spPr>
        <p:txBody>
          <a:bodyPr/>
          <a:lstStyle/>
          <a:p>
            <a:r>
              <a:rPr lang="en-US" sz="2400" b="1" u="sng" dirty="0">
                <a:solidFill>
                  <a:schemeClr val="accent3">
                    <a:lumMod val="75000"/>
                  </a:schemeClr>
                </a:solidFill>
              </a:rPr>
              <a:t>References </a:t>
            </a:r>
            <a:endParaRPr lang="en-US" b="1" u="sng">
              <a:solidFill>
                <a:schemeClr val="accent3">
                  <a:lumMod val="75000"/>
                </a:schemeClr>
              </a:solidFill>
            </a:endParaRPr>
          </a:p>
        </p:txBody>
      </p:sp>
      <p:sp>
        <p:nvSpPr>
          <p:cNvPr id="3" name="TextBox 2">
            <a:extLst>
              <a:ext uri="{FF2B5EF4-FFF2-40B4-BE49-F238E27FC236}">
                <a16:creationId xmlns:a16="http://schemas.microsoft.com/office/drawing/2014/main" id="{DE834DDE-5113-0542-C344-01D4B900F616}"/>
              </a:ext>
            </a:extLst>
          </p:cNvPr>
          <p:cNvSpPr txBox="1"/>
          <p:nvPr/>
        </p:nvSpPr>
        <p:spPr>
          <a:xfrm>
            <a:off x="454325" y="914401"/>
            <a:ext cx="11628407" cy="63401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50" dirty="0" err="1">
                <a:highlight>
                  <a:srgbClr val="FFFFFF"/>
                </a:highlight>
                <a:latin typeface="Arial"/>
                <a:cs typeface="Arial"/>
              </a:rPr>
              <a:t>Amenitiz</a:t>
            </a:r>
            <a:r>
              <a:rPr lang="en-US" sz="1350" dirty="0">
                <a:highlight>
                  <a:srgbClr val="FFFFFF"/>
                </a:highlight>
                <a:latin typeface="Arial"/>
                <a:cs typeface="Arial"/>
              </a:rPr>
              <a:t> (2024) </a:t>
            </a:r>
            <a:r>
              <a:rPr lang="en-US" sz="1350" i="1" dirty="0">
                <a:highlight>
                  <a:srgbClr val="FFFFFF"/>
                </a:highlight>
                <a:latin typeface="Arial"/>
                <a:cs typeface="Arial"/>
              </a:rPr>
              <a:t>Amenitiz.com</a:t>
            </a:r>
            <a:r>
              <a:rPr lang="en-US" sz="1350" dirty="0">
                <a:highlight>
                  <a:srgbClr val="FFFFFF"/>
                </a:highlight>
                <a:latin typeface="Arial"/>
                <a:cs typeface="Arial"/>
              </a:rPr>
              <a:t>. Available at: https://amenitiz.com/en/blog/health-and-safety-protocols-in-the-hospitality-industry/ (Accessed: February 6, 2024).</a:t>
            </a:r>
            <a:endParaRPr lang="en-US" sz="1350">
              <a:latin typeface="Arial"/>
              <a:cs typeface="Arial"/>
            </a:endParaRPr>
          </a:p>
          <a:p>
            <a:endParaRPr lang="en-US" sz="1350" dirty="0">
              <a:highlight>
                <a:srgbClr val="FFFFFF"/>
              </a:highlight>
              <a:latin typeface="Arial"/>
              <a:cs typeface="Arial"/>
            </a:endParaRPr>
          </a:p>
          <a:p>
            <a:r>
              <a:rPr lang="en-US" sz="1350" dirty="0">
                <a:highlight>
                  <a:srgbClr val="FFFFFF"/>
                </a:highlight>
                <a:latin typeface="Arial"/>
                <a:cs typeface="Arial"/>
              </a:rPr>
              <a:t>Benstead, S. (2023). </a:t>
            </a:r>
            <a:r>
              <a:rPr lang="en-US" sz="1350" i="1" dirty="0">
                <a:highlight>
                  <a:srgbClr val="FFFFFF"/>
                </a:highlight>
                <a:latin typeface="Arial"/>
                <a:cs typeface="Arial"/>
              </a:rPr>
              <a:t>Why is health and safety important in the workplace?</a:t>
            </a:r>
            <a:r>
              <a:rPr lang="en-US" sz="1350" dirty="0">
                <a:highlight>
                  <a:srgbClr val="FFFFFF"/>
                </a:highlight>
                <a:latin typeface="Arial"/>
                <a:cs typeface="Arial"/>
              </a:rPr>
              <a:t> Available at: https://www.breathehr.com/en-gb/blog/topic/health-and-wellbeing/why-is-health-and-safety-important-in-the-workplace (Accessed on: 20 February 2024)</a:t>
            </a:r>
            <a:endParaRPr lang="en-US" sz="1350">
              <a:latin typeface="Arial"/>
              <a:cs typeface="Arial"/>
            </a:endParaRPr>
          </a:p>
          <a:p>
            <a:br>
              <a:rPr lang="en-US" sz="1350" dirty="0">
                <a:latin typeface="Arial"/>
              </a:rPr>
            </a:br>
            <a:r>
              <a:rPr lang="en-US" sz="1350" dirty="0">
                <a:highlight>
                  <a:srgbClr val="FFFFFF"/>
                </a:highlight>
                <a:latin typeface="Arial"/>
                <a:ea typeface="+mn-lt"/>
                <a:cs typeface="+mn-lt"/>
              </a:rPr>
              <a:t>NCHH. (2024). </a:t>
            </a:r>
            <a:r>
              <a:rPr lang="en-US" sz="1350" i="1" dirty="0">
                <a:highlight>
                  <a:srgbClr val="FFFFFF"/>
                </a:highlight>
                <a:latin typeface="Arial"/>
                <a:ea typeface="+mn-lt"/>
                <a:cs typeface="+mn-lt"/>
              </a:rPr>
              <a:t>Hand Hygiene and Personal Protective Equipment (PPE).</a:t>
            </a:r>
            <a:r>
              <a:rPr lang="en-US" sz="1350" dirty="0">
                <a:highlight>
                  <a:srgbClr val="FFFFFF"/>
                </a:highlight>
                <a:latin typeface="Arial"/>
                <a:ea typeface="+mn-lt"/>
                <a:cs typeface="+mn-lt"/>
              </a:rPr>
              <a:t> Available at: https://nchh.org/information-and-evidence/learn-about-healthy-housing/safe-cleaning-and-disinfection/healthy-homes-guide/hand-hygiene-and-ppe/ (Accessed: 19 February 2024)</a:t>
            </a:r>
          </a:p>
          <a:p>
            <a:endParaRPr lang="en-US" sz="1350" dirty="0">
              <a:highlight>
                <a:srgbClr val="FFFFFF"/>
              </a:highlight>
              <a:latin typeface="Arial"/>
              <a:cs typeface="Arial"/>
            </a:endParaRPr>
          </a:p>
          <a:p>
            <a:r>
              <a:rPr lang="en-US" sz="1350" dirty="0">
                <a:highlight>
                  <a:srgbClr val="FFFFFF"/>
                </a:highlight>
                <a:latin typeface="Arial"/>
                <a:ea typeface="+mn-lt"/>
                <a:cs typeface="+mn-lt"/>
              </a:rPr>
              <a:t>University of North Carolina. (2024).</a:t>
            </a:r>
            <a:r>
              <a:rPr lang="en-US" sz="1350" i="1" dirty="0">
                <a:highlight>
                  <a:srgbClr val="FFFFFF"/>
                </a:highlight>
                <a:latin typeface="Arial"/>
                <a:ea typeface="+mn-lt"/>
                <a:cs typeface="+mn-lt"/>
              </a:rPr>
              <a:t> Lifting and Material Handling</a:t>
            </a:r>
            <a:r>
              <a:rPr lang="en-US" sz="1350" dirty="0">
                <a:highlight>
                  <a:srgbClr val="FFFFFF"/>
                </a:highlight>
                <a:latin typeface="Arial"/>
                <a:ea typeface="+mn-lt"/>
                <a:cs typeface="+mn-lt"/>
              </a:rPr>
              <a:t>. Available at: https://ehs.unc.edu/topics/ergonomics/lifting-and-material-handling/ (Accessed on: 22 February 2024) </a:t>
            </a:r>
          </a:p>
          <a:p>
            <a:endParaRPr lang="en-US" sz="1350" dirty="0">
              <a:solidFill>
                <a:srgbClr val="000000"/>
              </a:solidFill>
              <a:highlight>
                <a:srgbClr val="FFFFFF"/>
              </a:highlight>
              <a:latin typeface="Arial"/>
              <a:ea typeface="+mn-lt"/>
              <a:cs typeface="+mn-lt"/>
            </a:endParaRPr>
          </a:p>
          <a:p>
            <a:r>
              <a:rPr lang="en-US" sz="1350" dirty="0" err="1">
                <a:solidFill>
                  <a:srgbClr val="0D0D0D"/>
                </a:solidFill>
                <a:highlight>
                  <a:srgbClr val="FFFFFF"/>
                </a:highlight>
                <a:latin typeface="Arial"/>
                <a:ea typeface="+mn-lt"/>
                <a:cs typeface="+mn-lt"/>
              </a:rPr>
              <a:t>Flexkeeping</a:t>
            </a:r>
            <a:r>
              <a:rPr lang="en-US" sz="1350" dirty="0">
                <a:solidFill>
                  <a:srgbClr val="0D0D0D"/>
                </a:solidFill>
                <a:highlight>
                  <a:srgbClr val="FFFFFF"/>
                </a:highlight>
                <a:latin typeface="Arial"/>
                <a:ea typeface="+mn-lt"/>
                <a:cs typeface="+mn-lt"/>
              </a:rPr>
              <a:t>. (2024). </a:t>
            </a:r>
            <a:r>
              <a:rPr lang="en-US" sz="1350" i="1" dirty="0">
                <a:solidFill>
                  <a:srgbClr val="0D0D0D"/>
                </a:solidFill>
                <a:highlight>
                  <a:srgbClr val="FFFFFF"/>
                </a:highlight>
                <a:latin typeface="Arial"/>
                <a:ea typeface="+mn-lt"/>
                <a:cs typeface="+mn-lt"/>
              </a:rPr>
              <a:t>5 Best Practices for Efficient Hotel Housekeeping Training.</a:t>
            </a:r>
            <a:r>
              <a:rPr lang="en-US" sz="1350" dirty="0">
                <a:solidFill>
                  <a:srgbClr val="0D0D0D"/>
                </a:solidFill>
                <a:highlight>
                  <a:srgbClr val="FFFFFF"/>
                </a:highlight>
                <a:latin typeface="Arial"/>
                <a:ea typeface="+mn-lt"/>
                <a:cs typeface="+mn-lt"/>
              </a:rPr>
              <a:t> Available at: </a:t>
            </a:r>
            <a:r>
              <a:rPr lang="en-US" sz="1350" dirty="0">
                <a:highlight>
                  <a:srgbClr val="FFFFFF"/>
                </a:highlight>
                <a:latin typeface="Arial"/>
                <a:ea typeface="+mn-lt"/>
                <a:cs typeface="+mn-lt"/>
              </a:rPr>
              <a:t>https://www.flexkeeping.com/hotel-housekeeping-training-tips/ (Accessed on: 22 February 2024)</a:t>
            </a:r>
            <a:endParaRPr lang="en-US" sz="1350">
              <a:solidFill>
                <a:srgbClr val="0D0D0D"/>
              </a:solidFill>
              <a:highlight>
                <a:srgbClr val="FFFFFF"/>
              </a:highlight>
              <a:latin typeface="Arial"/>
              <a:cs typeface="Arial"/>
            </a:endParaRPr>
          </a:p>
          <a:p>
            <a:endParaRPr lang="en-US" sz="1350" dirty="0">
              <a:highlight>
                <a:srgbClr val="FFFFFF"/>
              </a:highlight>
              <a:latin typeface="Arial"/>
              <a:ea typeface="+mn-lt"/>
              <a:cs typeface="+mn-lt"/>
            </a:endParaRPr>
          </a:p>
          <a:p>
            <a:r>
              <a:rPr lang="en-US" sz="1350" dirty="0">
                <a:highlight>
                  <a:srgbClr val="FFFFFF"/>
                </a:highlight>
                <a:latin typeface="Arial"/>
                <a:ea typeface="+mn-lt"/>
                <a:cs typeface="+mn-lt"/>
              </a:rPr>
              <a:t>Hampton, M. (2023). 'Why Housekeeping is Critical to your Emergency Decontamination Station.' </a:t>
            </a:r>
            <a:r>
              <a:rPr lang="en-US" sz="1350" i="1" dirty="0" err="1">
                <a:highlight>
                  <a:srgbClr val="FFFFFF"/>
                </a:highlight>
                <a:latin typeface="Arial"/>
                <a:ea typeface="+mn-lt"/>
                <a:cs typeface="+mn-lt"/>
              </a:rPr>
              <a:t>Storemasta</a:t>
            </a:r>
            <a:r>
              <a:rPr lang="en-US" sz="1350" dirty="0">
                <a:highlight>
                  <a:srgbClr val="FFFFFF"/>
                </a:highlight>
                <a:latin typeface="Arial"/>
                <a:ea typeface="+mn-lt"/>
                <a:cs typeface="+mn-lt"/>
              </a:rPr>
              <a:t> [Blog]. 16 August. Available at: https://blog.storemasta.com.au/housekeeping-critical-emergency-decontamination-station (Accessed on 22 February 2024).</a:t>
            </a:r>
          </a:p>
          <a:p>
            <a:endParaRPr lang="en-US" sz="1350" dirty="0">
              <a:highlight>
                <a:srgbClr val="FFFFFF"/>
              </a:highlight>
              <a:latin typeface="Arial"/>
              <a:ea typeface="+mn-lt"/>
              <a:cs typeface="+mn-lt"/>
            </a:endParaRPr>
          </a:p>
          <a:p>
            <a:r>
              <a:rPr lang="en-US" sz="1350" dirty="0">
                <a:highlight>
                  <a:srgbClr val="FFFFFF"/>
                </a:highlight>
                <a:latin typeface="Arial"/>
                <a:ea typeface="+mn-lt"/>
                <a:cs typeface="+mn-lt"/>
              </a:rPr>
              <a:t>National Institute for Occupational Safety and Health. (2012). </a:t>
            </a:r>
            <a:r>
              <a:rPr lang="en-US" sz="1350" i="1" dirty="0">
                <a:highlight>
                  <a:srgbClr val="FFFFFF"/>
                </a:highlight>
                <a:latin typeface="Arial"/>
                <a:ea typeface="+mn-lt"/>
                <a:cs typeface="+mn-lt"/>
              </a:rPr>
              <a:t>Safety and Health among Hotel Cleaners</a:t>
            </a:r>
            <a:r>
              <a:rPr lang="en-US" sz="1350" dirty="0">
                <a:highlight>
                  <a:srgbClr val="FFFFFF"/>
                </a:highlight>
                <a:latin typeface="Arial"/>
                <a:ea typeface="+mn-lt"/>
                <a:cs typeface="+mn-lt"/>
              </a:rPr>
              <a:t>. Available at: http://www.cdc.gov/niosh/docs/2012-151/pdfs/2012-151.pdf (Accessed on: 18 February 2024).</a:t>
            </a:r>
            <a:endParaRPr lang="en-US" sz="1350" dirty="0">
              <a:highlight>
                <a:srgbClr val="FFFFFF"/>
              </a:highlight>
              <a:latin typeface="Arial"/>
              <a:cs typeface="Arial"/>
            </a:endParaRPr>
          </a:p>
          <a:p>
            <a:br>
              <a:rPr lang="en-US" sz="1350" dirty="0">
                <a:latin typeface="Arial"/>
              </a:rPr>
            </a:br>
            <a:r>
              <a:rPr lang="en-US" sz="1350" dirty="0">
                <a:highlight>
                  <a:srgbClr val="FFFFFF"/>
                </a:highlight>
                <a:latin typeface="Arial"/>
                <a:ea typeface="+mn-lt"/>
                <a:cs typeface="+mn-lt"/>
              </a:rPr>
              <a:t>NI Business Info (2024). </a:t>
            </a:r>
            <a:r>
              <a:rPr lang="en-US" sz="1350" i="1" dirty="0">
                <a:highlight>
                  <a:srgbClr val="FFFFFF"/>
                </a:highlight>
                <a:latin typeface="Arial"/>
                <a:ea typeface="+mn-lt"/>
                <a:cs typeface="+mn-lt"/>
              </a:rPr>
              <a:t>Implementing your health and safety policy</a:t>
            </a:r>
            <a:r>
              <a:rPr lang="en-US" sz="1350" dirty="0">
                <a:highlight>
                  <a:srgbClr val="FFFFFF"/>
                </a:highlight>
                <a:latin typeface="Arial"/>
                <a:ea typeface="+mn-lt"/>
                <a:cs typeface="+mn-lt"/>
              </a:rPr>
              <a:t>. Available at: https://www.nibusinessinfo.co.uk/content/implementing-your-health-and-safety-policy (Accessed on: 19 February, 2024)</a:t>
            </a:r>
            <a:endParaRPr lang="en-US" sz="1350">
              <a:latin typeface="Arial"/>
              <a:ea typeface="+mn-lt"/>
              <a:cs typeface="+mn-lt"/>
            </a:endParaRPr>
          </a:p>
          <a:p>
            <a:br>
              <a:rPr lang="en-US" sz="1350" dirty="0">
                <a:latin typeface="Arial"/>
              </a:rPr>
            </a:br>
            <a:r>
              <a:rPr lang="en-US" sz="1350" dirty="0">
                <a:highlight>
                  <a:srgbClr val="FFFFFF"/>
                </a:highlight>
                <a:latin typeface="Arial"/>
                <a:ea typeface="+mn-lt"/>
                <a:cs typeface="+mn-lt"/>
              </a:rPr>
              <a:t>Whitbread. (2024). </a:t>
            </a:r>
            <a:r>
              <a:rPr lang="en-US" sz="1350" i="1" dirty="0">
                <a:highlight>
                  <a:srgbClr val="FFFFFF"/>
                </a:highlight>
                <a:latin typeface="Arial"/>
                <a:ea typeface="+mn-lt"/>
                <a:cs typeface="+mn-lt"/>
              </a:rPr>
              <a:t>Our Brands</a:t>
            </a:r>
            <a:r>
              <a:rPr lang="en-US" sz="1350" dirty="0">
                <a:highlight>
                  <a:srgbClr val="FFFFFF"/>
                </a:highlight>
                <a:latin typeface="Arial"/>
                <a:ea typeface="+mn-lt"/>
                <a:cs typeface="+mn-lt"/>
              </a:rPr>
              <a:t>. Available at: https://www.whitbread.co.uk/about-us/our-brands/ (Accessed on 20 February, 2024)</a:t>
            </a:r>
            <a:endParaRPr lang="en-US" sz="1350">
              <a:latin typeface="Arial"/>
              <a:cs typeface="Arial"/>
            </a:endParaRPr>
          </a:p>
          <a:p>
            <a:endParaRPr lang="en-US" sz="1350" dirty="0">
              <a:highlight>
                <a:srgbClr val="FFFFFF"/>
              </a:highlight>
              <a:latin typeface="Arial"/>
              <a:ea typeface="+mn-lt"/>
              <a:cs typeface="+mn-lt"/>
            </a:endParaRPr>
          </a:p>
          <a:p>
            <a:r>
              <a:rPr lang="en-US" sz="1350" dirty="0">
                <a:highlight>
                  <a:srgbClr val="FFFFFF"/>
                </a:highlight>
                <a:latin typeface="Arial"/>
                <a:ea typeface="+mn-lt"/>
                <a:cs typeface="+mn-lt"/>
              </a:rPr>
              <a:t> </a:t>
            </a:r>
            <a:r>
              <a:rPr lang="en-US" sz="1350" dirty="0" err="1">
                <a:highlight>
                  <a:srgbClr val="FFFFFF"/>
                </a:highlight>
                <a:latin typeface="Arial"/>
                <a:ea typeface="+mn-lt"/>
                <a:cs typeface="+mn-lt"/>
              </a:rPr>
              <a:t>Zabid</a:t>
            </a:r>
            <a:r>
              <a:rPr lang="en-US" sz="1350" dirty="0">
                <a:highlight>
                  <a:srgbClr val="FFFFFF"/>
                </a:highlight>
                <a:latin typeface="Arial"/>
                <a:ea typeface="+mn-lt"/>
                <a:cs typeface="+mn-lt"/>
              </a:rPr>
              <a:t>, S. (2024). 'Health and Safety Guide for Housekeeping', BMIH4006</a:t>
            </a:r>
            <a:r>
              <a:rPr lang="en-US" sz="1350" i="1" dirty="0">
                <a:highlight>
                  <a:srgbClr val="FFFFFF"/>
                </a:highlight>
                <a:latin typeface="Arial"/>
                <a:ea typeface="+mn-lt"/>
                <a:cs typeface="+mn-lt"/>
              </a:rPr>
              <a:t>: Operating Hotel Facilities (component 2)</a:t>
            </a:r>
            <a:r>
              <a:rPr lang="en-US" sz="1350" dirty="0">
                <a:highlight>
                  <a:srgbClr val="FFFFFF"/>
                </a:highlight>
                <a:latin typeface="Arial"/>
                <a:ea typeface="+mn-lt"/>
                <a:cs typeface="+mn-lt"/>
              </a:rPr>
              <a:t>. University of Wales Trinity Saint Davids. Unpublished essay. </a:t>
            </a:r>
            <a:endParaRPr lang="en-US" sz="1350">
              <a:latin typeface="Arial"/>
              <a:cs typeface="Arial"/>
            </a:endParaRPr>
          </a:p>
          <a:p>
            <a:endParaRPr lang="en-US" sz="1400" dirty="0">
              <a:highlight>
                <a:srgbClr val="FFFFFF"/>
              </a:highlight>
              <a:latin typeface="Arial"/>
              <a:ea typeface="+mn-lt"/>
              <a:cs typeface="+mn-lt"/>
            </a:endParaRPr>
          </a:p>
        </p:txBody>
      </p:sp>
    </p:spTree>
    <p:extLst>
      <p:ext uri="{BB962C8B-B14F-4D97-AF65-F5344CB8AC3E}">
        <p14:creationId xmlns:p14="http://schemas.microsoft.com/office/powerpoint/2010/main" val="1056225416"/>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0</TotalTime>
  <Words>1453</Words>
  <Application>Microsoft Office PowerPoint</Application>
  <PresentationFormat>Widescreen</PresentationFormat>
  <Paragraphs>98</Paragraphs>
  <Slides>10</Slides>
  <Notes>5</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Dividend</vt:lpstr>
      <vt:lpstr>health &amp; safety Guidelines for room cleaning at Hotel Premier Inn</vt:lpstr>
      <vt:lpstr>Table of Content</vt:lpstr>
      <vt:lpstr>Introduction </vt:lpstr>
      <vt:lpstr>Overview of guidelines</vt:lpstr>
      <vt:lpstr>Using Correct Equipment for safety</vt:lpstr>
      <vt:lpstr>The Importance of Safety Guideline for Housekeeping  </vt:lpstr>
      <vt:lpstr>The finest techniques for housekeeping safety training </vt:lpstr>
      <vt:lpstr>Strategies for Implementation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 (health &amp; safety Guidelines at Hotel Premier Inn)</dc:title>
  <dc:creator/>
  <cp:lastModifiedBy/>
  <cp:revision>737</cp:revision>
  <dcterms:created xsi:type="dcterms:W3CDTF">2024-02-07T06:09:27Z</dcterms:created>
  <dcterms:modified xsi:type="dcterms:W3CDTF">2024-02-22T23:14:25Z</dcterms:modified>
</cp:coreProperties>
</file>