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58" r:id="rId5"/>
    <p:sldId id="259" r:id="rId6"/>
    <p:sldId id="260" r:id="rId7"/>
    <p:sldId id="265" r:id="rId8"/>
    <p:sldId id="264" r:id="rId9"/>
    <p:sldId id="266" r:id="rId10"/>
    <p:sldId id="267" r:id="rId11"/>
    <p:sldId id="262"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30" autoAdjust="0"/>
    <p:restoredTop sz="94660"/>
  </p:normalViewPr>
  <p:slideViewPr>
    <p:cSldViewPr snapToGrid="0">
      <p:cViewPr varScale="1">
        <p:scale>
          <a:sx n="90" d="100"/>
          <a:sy n="90" d="100"/>
        </p:scale>
        <p:origin x="96"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D230F-8C21-EEDC-31BE-D47467FE5C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B51B07F-2925-1713-EB3F-D7BC27F857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347377D-ED6C-6AB1-C365-034590E67B02}"/>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5" name="Footer Placeholder 4">
            <a:extLst>
              <a:ext uri="{FF2B5EF4-FFF2-40B4-BE49-F238E27FC236}">
                <a16:creationId xmlns:a16="http://schemas.microsoft.com/office/drawing/2014/main" id="{AC2F043B-0647-9A07-1D57-ECDEF7F6B2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95F650-3BEA-5125-A02E-DB4F0C1C9FE9}"/>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2388954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41395-8B34-8F96-EBBF-2F4AEBC809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8A137B-2527-91DE-61BC-2EC497380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4E7C6-C629-BA96-EC9A-BE4887F821B4}"/>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5" name="Footer Placeholder 4">
            <a:extLst>
              <a:ext uri="{FF2B5EF4-FFF2-40B4-BE49-F238E27FC236}">
                <a16:creationId xmlns:a16="http://schemas.microsoft.com/office/drawing/2014/main" id="{417C3562-64BE-0578-2D94-44309EC4B7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22F60E-7F06-BC3F-5767-21981895D73F}"/>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1245070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FB3EB-4070-B2FC-B4D6-B699814024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4ACB5A4-55BD-4A91-378F-89281AE9EC9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C8D6D6-7293-B550-471C-81AA46156F5E}"/>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5" name="Footer Placeholder 4">
            <a:extLst>
              <a:ext uri="{FF2B5EF4-FFF2-40B4-BE49-F238E27FC236}">
                <a16:creationId xmlns:a16="http://schemas.microsoft.com/office/drawing/2014/main" id="{ECE007A6-353D-B85C-25E7-3B3DBF3299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CE7204-91C5-58FC-1852-8DC314119E04}"/>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4190007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6122A-6D16-EDF4-338E-0B83297344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E939EC-F739-737D-C975-DE432EB217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0EC7A7-2805-80F1-E968-D22B0A2F02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8B2CF9-E77E-A9C5-7D29-5E942EC06F63}"/>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6" name="Footer Placeholder 5">
            <a:extLst>
              <a:ext uri="{FF2B5EF4-FFF2-40B4-BE49-F238E27FC236}">
                <a16:creationId xmlns:a16="http://schemas.microsoft.com/office/drawing/2014/main" id="{24BFDB83-D0E4-79F5-E28D-29D68F7129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52E2B4-4494-85CB-DD64-409EA49415CC}"/>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3697496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AC635-779F-C350-2CFF-154E2E2A4C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EB436A-6B37-B582-A53B-43807AAAAC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01BADC-918B-61DB-1EBA-057670EDE6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AF02D4-7CBC-512A-0C51-765AF52D2C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9E4E33-DF59-A6D8-1DD4-264C168697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38BDE1-1661-B40E-BD41-33BFFFE2196A}"/>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8" name="Footer Placeholder 7">
            <a:extLst>
              <a:ext uri="{FF2B5EF4-FFF2-40B4-BE49-F238E27FC236}">
                <a16:creationId xmlns:a16="http://schemas.microsoft.com/office/drawing/2014/main" id="{821A9B76-8758-D3E7-4EF1-6991C9CC3E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703C0EE-98E1-FD5A-29EF-A439C89A3943}"/>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1894989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B2536-7F1D-CC71-4F4D-1FB31BC4B70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1CC581-80D8-4D9F-3AFE-649F411E600B}"/>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4" name="Footer Placeholder 3">
            <a:extLst>
              <a:ext uri="{FF2B5EF4-FFF2-40B4-BE49-F238E27FC236}">
                <a16:creationId xmlns:a16="http://schemas.microsoft.com/office/drawing/2014/main" id="{6FAD289A-C5BF-0780-C8E0-3D1FEF4E069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8F511B1-C7D5-64E3-D6C7-6D002B9A1611}"/>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660455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1B0CFD-DAA5-F8ED-BB42-7D551F163459}"/>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3" name="Footer Placeholder 2">
            <a:extLst>
              <a:ext uri="{FF2B5EF4-FFF2-40B4-BE49-F238E27FC236}">
                <a16:creationId xmlns:a16="http://schemas.microsoft.com/office/drawing/2014/main" id="{AC80FEE9-9544-3B3C-7F8D-039DA6F6791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1F0BE9-0C5E-29FA-2E51-59A19B4DEF03}"/>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3728416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AEFBA-F35C-410B-59F5-BF168750CB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42C0AD-DCA5-4D23-AA47-8FC151A0B3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BF58F2B-02BB-A424-0702-3CFD9F813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E3794D-ACD7-8109-F839-85E67B0ABD1E}"/>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6" name="Footer Placeholder 5">
            <a:extLst>
              <a:ext uri="{FF2B5EF4-FFF2-40B4-BE49-F238E27FC236}">
                <a16:creationId xmlns:a16="http://schemas.microsoft.com/office/drawing/2014/main" id="{78301634-320A-6A0A-CF31-01B308EC7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B24A79-BD94-169F-3BCB-824DCC22E1E4}"/>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4011160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8B04D-E056-D030-C2F4-5D9EB9DE08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0782F0-4F02-A6B4-0857-C14C548FB8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759478A-FDD9-D9B5-F32E-996945D0A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0F0A5B-00D4-6D4D-11C9-34F7455F4A0E}"/>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6" name="Footer Placeholder 5">
            <a:extLst>
              <a:ext uri="{FF2B5EF4-FFF2-40B4-BE49-F238E27FC236}">
                <a16:creationId xmlns:a16="http://schemas.microsoft.com/office/drawing/2014/main" id="{61D064F9-1965-5819-5F45-2EB5DC3098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B05DE1-B503-9F50-1314-420202E390D0}"/>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1206424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A2759-88AB-6A93-0327-B3C0641455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B1C67E-1087-CD63-35AB-78659F42AA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BF3B65-59CE-DC9B-7C7C-E554929CC5AB}"/>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5" name="Footer Placeholder 4">
            <a:extLst>
              <a:ext uri="{FF2B5EF4-FFF2-40B4-BE49-F238E27FC236}">
                <a16:creationId xmlns:a16="http://schemas.microsoft.com/office/drawing/2014/main" id="{007E497B-3CC3-7828-7747-68FA1AB121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69E258-0CF3-7264-BCB3-F67132AE5B40}"/>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1215231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DBAA8A-C81C-8220-FCD9-AFB67D75DD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DC7008-CEBC-469B-8923-CF70923786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32330C-DEF6-754E-3880-CE90CA85F880}"/>
              </a:ext>
            </a:extLst>
          </p:cNvPr>
          <p:cNvSpPr>
            <a:spLocks noGrp="1"/>
          </p:cNvSpPr>
          <p:nvPr>
            <p:ph type="dt" sz="half" idx="10"/>
          </p:nvPr>
        </p:nvSpPr>
        <p:spPr/>
        <p:txBody>
          <a:bodyPr/>
          <a:lstStyle/>
          <a:p>
            <a:fld id="{0F5035FE-EBCB-4D5D-94D3-8E2F074CB89F}" type="datetimeFigureOut">
              <a:rPr lang="en-GB" smtClean="0"/>
              <a:t>15/02/2026</a:t>
            </a:fld>
            <a:endParaRPr lang="en-GB"/>
          </a:p>
        </p:txBody>
      </p:sp>
      <p:sp>
        <p:nvSpPr>
          <p:cNvPr id="5" name="Footer Placeholder 4">
            <a:extLst>
              <a:ext uri="{FF2B5EF4-FFF2-40B4-BE49-F238E27FC236}">
                <a16:creationId xmlns:a16="http://schemas.microsoft.com/office/drawing/2014/main" id="{45732076-2E15-436A-B07E-C7BABCF3D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80D48D-F343-22BB-EFAC-EDBA910C2E6F}"/>
              </a:ext>
            </a:extLst>
          </p:cNvPr>
          <p:cNvSpPr>
            <a:spLocks noGrp="1"/>
          </p:cNvSpPr>
          <p:nvPr>
            <p:ph type="sldNum" sz="quarter" idx="12"/>
          </p:nvPr>
        </p:nvSpPr>
        <p:spPr/>
        <p:txBody>
          <a:bodyPr/>
          <a:lstStyle/>
          <a:p>
            <a:fld id="{415A4939-CD97-45B7-981A-00FA0E8BDE08}" type="slidenum">
              <a:rPr lang="en-GB" smtClean="0"/>
              <a:t>‹#›</a:t>
            </a:fld>
            <a:endParaRPr lang="en-GB"/>
          </a:p>
        </p:txBody>
      </p:sp>
    </p:spTree>
    <p:extLst>
      <p:ext uri="{BB962C8B-B14F-4D97-AF65-F5344CB8AC3E}">
        <p14:creationId xmlns:p14="http://schemas.microsoft.com/office/powerpoint/2010/main" val="1492832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6EF7B8-874F-CD47-4C00-271C782910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3C5634-1DA6-D8EB-7AD4-4766E2D3F8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952816-9419-59F9-4E2A-FD56135794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F5035FE-EBCB-4D5D-94D3-8E2F074CB89F}" type="datetimeFigureOut">
              <a:rPr lang="en-GB" smtClean="0"/>
              <a:t>15/02/2026</a:t>
            </a:fld>
            <a:endParaRPr lang="en-GB"/>
          </a:p>
        </p:txBody>
      </p:sp>
      <p:sp>
        <p:nvSpPr>
          <p:cNvPr id="5" name="Footer Placeholder 4">
            <a:extLst>
              <a:ext uri="{FF2B5EF4-FFF2-40B4-BE49-F238E27FC236}">
                <a16:creationId xmlns:a16="http://schemas.microsoft.com/office/drawing/2014/main" id="{35A96502-B10D-BA8C-97FB-30F6E3BAF5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86B7437-3C18-3B66-44BF-14647F57F7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5A4939-CD97-45B7-981A-00FA0E8BDE08}" type="slidenum">
              <a:rPr lang="en-GB" smtClean="0"/>
              <a:t>‹#›</a:t>
            </a:fld>
            <a:endParaRPr lang="en-GB"/>
          </a:p>
        </p:txBody>
      </p:sp>
    </p:spTree>
    <p:extLst>
      <p:ext uri="{BB962C8B-B14F-4D97-AF65-F5344CB8AC3E}">
        <p14:creationId xmlns:p14="http://schemas.microsoft.com/office/powerpoint/2010/main" val="2400793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artofit.org/image-gallery/747879081890073802/the-fundamentals-of-cause-and-effect-aka-fishbone-diagrams/"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brc.org.uk/" TargetMode="External"/><Relationship Id="rId2" Type="http://schemas.openxmlformats.org/officeDocument/2006/relationships/hyperlink" Target="https://www.ons.gov.uk/"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publicdomainpictures.net/view-image.php?image=176655&amp;picture=&amp;jazyk=RU"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7E08F58-C11A-67E6-3A9E-3F7260770631}"/>
              </a:ext>
            </a:extLst>
          </p:cNvPr>
          <p:cNvSpPr>
            <a:spLocks noGrp="1"/>
          </p:cNvSpPr>
          <p:nvPr>
            <p:ph type="subTitle" idx="1"/>
          </p:nvPr>
        </p:nvSpPr>
        <p:spPr>
          <a:xfrm>
            <a:off x="789829" y="429468"/>
            <a:ext cx="9144000" cy="1655762"/>
          </a:xfrm>
        </p:spPr>
        <p:txBody>
          <a:bodyPr>
            <a:normAutofit fontScale="25000" lnSpcReduction="20000"/>
          </a:bodyPr>
          <a:lstStyle/>
          <a:p>
            <a:pPr algn="l"/>
            <a:r>
              <a:rPr lang="en-GB" sz="14400" dirty="0">
                <a:latin typeface="+mj-lt"/>
              </a:rPr>
              <a:t>Student name: Joyce Kumi</a:t>
            </a:r>
          </a:p>
          <a:p>
            <a:pPr algn="l"/>
            <a:endParaRPr lang="en-GB" sz="14400" dirty="0">
              <a:latin typeface="+mj-lt"/>
            </a:endParaRPr>
          </a:p>
          <a:p>
            <a:pPr algn="l"/>
            <a:r>
              <a:rPr lang="en-GB" sz="14400" dirty="0">
                <a:latin typeface="+mj-lt"/>
              </a:rPr>
              <a:t>Student ID: 2515780</a:t>
            </a:r>
          </a:p>
          <a:p>
            <a:pPr algn="l"/>
            <a:endParaRPr lang="en-GB" sz="14400" dirty="0">
              <a:latin typeface="+mj-lt"/>
            </a:endParaRPr>
          </a:p>
          <a:p>
            <a:pPr algn="l"/>
            <a:r>
              <a:rPr lang="en-GB" sz="14400" dirty="0">
                <a:latin typeface="+mj-lt"/>
              </a:rPr>
              <a:t>Lecturer Name: Annamarie Dufficy</a:t>
            </a:r>
          </a:p>
          <a:p>
            <a:pPr algn="l"/>
            <a:endParaRPr lang="en-GB" sz="14400" dirty="0">
              <a:latin typeface="+mj-lt"/>
            </a:endParaRPr>
          </a:p>
          <a:p>
            <a:pPr algn="l"/>
            <a:r>
              <a:rPr lang="en-GB" sz="14400" dirty="0">
                <a:latin typeface="+mj-lt"/>
                <a:cs typeface="Arial" panose="020B0604020202020204" pitchFamily="34" charset="0"/>
              </a:rPr>
              <a:t>Module Code: LCLM 4004</a:t>
            </a:r>
          </a:p>
          <a:p>
            <a:pPr algn="l"/>
            <a:endParaRPr lang="en-GB" sz="14400" dirty="0">
              <a:latin typeface="+mj-lt"/>
              <a:cs typeface="Arial" panose="020B0604020202020204" pitchFamily="34" charset="0"/>
            </a:endParaRPr>
          </a:p>
          <a:p>
            <a:pPr algn="l"/>
            <a:r>
              <a:rPr lang="en-GB" sz="14400" dirty="0">
                <a:latin typeface="+mj-lt"/>
                <a:cs typeface="Arial" panose="020B0604020202020204" pitchFamily="34" charset="0"/>
              </a:rPr>
              <a:t>Module Name: Problem Solving and Decision-Making</a:t>
            </a:r>
          </a:p>
          <a:p>
            <a:pPr algn="l"/>
            <a:endParaRPr lang="en-GB" sz="14400" dirty="0">
              <a:latin typeface="+mj-lt"/>
              <a:cs typeface="Arial" panose="020B0604020202020204" pitchFamily="34" charset="0"/>
            </a:endParaRPr>
          </a:p>
          <a:p>
            <a:pPr algn="l"/>
            <a:r>
              <a:rPr lang="en-GB" sz="14400" dirty="0">
                <a:latin typeface="+mj-lt"/>
                <a:cs typeface="Arial" panose="020B0604020202020204" pitchFamily="34" charset="0"/>
              </a:rPr>
              <a:t>Component 1: Green Haven Florists</a:t>
            </a:r>
          </a:p>
          <a:p>
            <a:pPr algn="l"/>
            <a:endParaRPr lang="en-GB" dirty="0"/>
          </a:p>
        </p:txBody>
      </p:sp>
    </p:spTree>
    <p:extLst>
      <p:ext uri="{BB962C8B-B14F-4D97-AF65-F5344CB8AC3E}">
        <p14:creationId xmlns:p14="http://schemas.microsoft.com/office/powerpoint/2010/main" val="477811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BDAEC0-6BCB-C048-B9F3-6A81905411B2}"/>
              </a:ext>
            </a:extLst>
          </p:cNvPr>
          <p:cNvSpPr>
            <a:spLocks noGrp="1"/>
          </p:cNvSpPr>
          <p:nvPr>
            <p:ph idx="1"/>
          </p:nvPr>
        </p:nvSpPr>
        <p:spPr>
          <a:xfrm>
            <a:off x="838200" y="951865"/>
            <a:ext cx="10515600" cy="4351338"/>
          </a:xfrm>
        </p:spPr>
        <p:txBody>
          <a:bodyPr>
            <a:normAutofit fontScale="92500" lnSpcReduction="10000"/>
          </a:bodyPr>
          <a:lstStyle/>
          <a:p>
            <a:pPr>
              <a:lnSpc>
                <a:spcPct val="120000"/>
              </a:lnSpc>
            </a:pPr>
            <a:r>
              <a:rPr lang="en-GB" dirty="0">
                <a:latin typeface="Arial" panose="020B0604020202020204" pitchFamily="34" charset="0"/>
                <a:cs typeface="Arial" panose="020B0604020202020204" pitchFamily="34" charset="0"/>
              </a:rPr>
              <a:t>Good morning/afternoon. My name is Joyce Kumi</a:t>
            </a:r>
          </a:p>
          <a:p>
            <a:pPr marL="0" indent="0">
              <a:lnSpc>
                <a:spcPct val="120000"/>
              </a:lnSpc>
              <a:buNone/>
            </a:pPr>
            <a:endParaRPr lang="en-GB" sz="900"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In my presentation I will:</a:t>
            </a:r>
          </a:p>
          <a:p>
            <a:pPr lvl="1">
              <a:lnSpc>
                <a:spcPct val="120000"/>
              </a:lnSpc>
            </a:pPr>
            <a:r>
              <a:rPr lang="en-GB" dirty="0"/>
              <a:t>Green Haven Florists is a floral retailer offering fresh flowers, arrangements, and event floristry. They face a mix of operational, strategic, and market‑driven challenges.</a:t>
            </a:r>
          </a:p>
          <a:p>
            <a:pPr lvl="1">
              <a:lnSpc>
                <a:spcPct val="120000"/>
              </a:lnSpc>
            </a:pPr>
            <a:r>
              <a:rPr lang="en-GB" dirty="0">
                <a:latin typeface="Arial" panose="020B0604020202020204" pitchFamily="34" charset="0"/>
                <a:cs typeface="Arial" panose="020B0604020202020204" pitchFamily="34" charset="0"/>
              </a:rPr>
              <a:t>Application of the 5W2H model</a:t>
            </a:r>
          </a:p>
          <a:p>
            <a:pPr lvl="1">
              <a:lnSpc>
                <a:spcPct val="120000"/>
              </a:lnSpc>
            </a:pPr>
            <a:r>
              <a:rPr lang="en-GB" dirty="0">
                <a:latin typeface="Arial" panose="020B0604020202020204" pitchFamily="34" charset="0"/>
                <a:cs typeface="Arial" panose="020B0604020202020204" pitchFamily="34" charset="0"/>
              </a:rPr>
              <a:t>A critique and application of the PESTEL framework.</a:t>
            </a:r>
          </a:p>
          <a:p>
            <a:pPr lvl="1">
              <a:lnSpc>
                <a:spcPct val="120000"/>
              </a:lnSpc>
            </a:pPr>
            <a:r>
              <a:rPr lang="en-GB" dirty="0">
                <a:latin typeface="Arial" panose="020B0604020202020204" pitchFamily="34" charset="0"/>
                <a:cs typeface="Arial" panose="020B0604020202020204" pitchFamily="34" charset="0"/>
              </a:rPr>
              <a:t>A critique and application of the Cause-and-Effect model.</a:t>
            </a:r>
          </a:p>
          <a:p>
            <a:pPr lvl="1">
              <a:lnSpc>
                <a:spcPct val="120000"/>
              </a:lnSpc>
            </a:pPr>
            <a:r>
              <a:rPr lang="en-GB" dirty="0">
                <a:latin typeface="Arial" panose="020B0604020202020204" pitchFamily="34" charset="0"/>
                <a:cs typeface="Arial" panose="020B0604020202020204" pitchFamily="34" charset="0"/>
              </a:rPr>
              <a:t>A summary of the key findings.</a:t>
            </a:r>
          </a:p>
          <a:p>
            <a:endParaRPr lang="en-GB" dirty="0"/>
          </a:p>
        </p:txBody>
      </p:sp>
    </p:spTree>
    <p:extLst>
      <p:ext uri="{BB962C8B-B14F-4D97-AF65-F5344CB8AC3E}">
        <p14:creationId xmlns:p14="http://schemas.microsoft.com/office/powerpoint/2010/main" val="1332624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EE724-D2B9-19BA-C536-834C9E0A03BE}"/>
              </a:ext>
            </a:extLst>
          </p:cNvPr>
          <p:cNvSpPr>
            <a:spLocks noGrp="1"/>
          </p:cNvSpPr>
          <p:nvPr>
            <p:ph type="title"/>
          </p:nvPr>
        </p:nvSpPr>
        <p:spPr/>
        <p:txBody>
          <a:bodyPr/>
          <a:lstStyle/>
          <a:p>
            <a:r>
              <a:rPr lang="en-GB" dirty="0"/>
              <a:t>Green Haven Florists</a:t>
            </a:r>
          </a:p>
        </p:txBody>
      </p:sp>
      <p:sp>
        <p:nvSpPr>
          <p:cNvPr id="3" name="Content Placeholder 2">
            <a:extLst>
              <a:ext uri="{FF2B5EF4-FFF2-40B4-BE49-F238E27FC236}">
                <a16:creationId xmlns:a16="http://schemas.microsoft.com/office/drawing/2014/main" id="{05C2AC6C-BCB9-7586-335C-6E8901DEE832}"/>
              </a:ext>
            </a:extLst>
          </p:cNvPr>
          <p:cNvSpPr>
            <a:spLocks noGrp="1"/>
          </p:cNvSpPr>
          <p:nvPr>
            <p:ph idx="1"/>
          </p:nvPr>
        </p:nvSpPr>
        <p:spPr/>
        <p:txBody>
          <a:bodyPr/>
          <a:lstStyle/>
          <a:p>
            <a:r>
              <a:rPr lang="en-GB" dirty="0"/>
              <a:t>It is a small independent Florist based in Norwich and it was founded in 2016.</a:t>
            </a:r>
          </a:p>
          <a:p>
            <a:r>
              <a:rPr lang="en-GB" dirty="0"/>
              <a:t>It is a personalised service</a:t>
            </a:r>
          </a:p>
          <a:p>
            <a:r>
              <a:rPr lang="en-GB" dirty="0"/>
              <a:t>Eco – Friendly practices </a:t>
            </a:r>
          </a:p>
          <a:p>
            <a:r>
              <a:rPr lang="en-GB" dirty="0"/>
              <a:t>Strong community focus</a:t>
            </a:r>
          </a:p>
          <a:p>
            <a:endParaRPr lang="en-GB" dirty="0"/>
          </a:p>
          <a:p>
            <a:endParaRPr lang="en-GB" dirty="0"/>
          </a:p>
        </p:txBody>
      </p:sp>
    </p:spTree>
    <p:extLst>
      <p:ext uri="{BB962C8B-B14F-4D97-AF65-F5344CB8AC3E}">
        <p14:creationId xmlns:p14="http://schemas.microsoft.com/office/powerpoint/2010/main" val="1867523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08792-656B-FB92-A746-C2F89791BC46}"/>
              </a:ext>
            </a:extLst>
          </p:cNvPr>
          <p:cNvSpPr>
            <a:spLocks noGrp="1"/>
          </p:cNvSpPr>
          <p:nvPr>
            <p:ph type="title"/>
          </p:nvPr>
        </p:nvSpPr>
        <p:spPr>
          <a:xfrm>
            <a:off x="767080" y="-183515"/>
            <a:ext cx="10515600" cy="1325563"/>
          </a:xfrm>
        </p:spPr>
        <p:txBody>
          <a:bodyPr/>
          <a:lstStyle/>
          <a:p>
            <a:r>
              <a:rPr lang="en-GB" dirty="0"/>
              <a:t>Nature and Scope of the Problem</a:t>
            </a:r>
          </a:p>
        </p:txBody>
      </p:sp>
      <p:sp>
        <p:nvSpPr>
          <p:cNvPr id="3" name="Content Placeholder 2">
            <a:extLst>
              <a:ext uri="{FF2B5EF4-FFF2-40B4-BE49-F238E27FC236}">
                <a16:creationId xmlns:a16="http://schemas.microsoft.com/office/drawing/2014/main" id="{A194DACB-810A-D91C-FA94-EE4C7DCCA045}"/>
              </a:ext>
            </a:extLst>
          </p:cNvPr>
          <p:cNvSpPr>
            <a:spLocks noGrp="1"/>
          </p:cNvSpPr>
          <p:nvPr>
            <p:ph idx="1"/>
          </p:nvPr>
        </p:nvSpPr>
        <p:spPr>
          <a:xfrm>
            <a:off x="464820" y="1030288"/>
            <a:ext cx="10515600" cy="4351338"/>
          </a:xfrm>
        </p:spPr>
        <p:txBody>
          <a:bodyPr>
            <a:normAutofit/>
          </a:bodyPr>
          <a:lstStyle/>
          <a:p>
            <a:r>
              <a:rPr lang="en-GB" sz="1600" dirty="0"/>
              <a:t>30% decline in in-store sales</a:t>
            </a:r>
          </a:p>
          <a:p>
            <a:endParaRPr lang="en-GB" sz="1600" dirty="0"/>
          </a:p>
          <a:p>
            <a:r>
              <a:rPr lang="en-GB" sz="1600" dirty="0"/>
              <a:t>Reduced high street footfall</a:t>
            </a:r>
          </a:p>
          <a:p>
            <a:endParaRPr lang="en-GB" sz="1600" dirty="0"/>
          </a:p>
          <a:p>
            <a:r>
              <a:rPr lang="en-GB" sz="1600" dirty="0"/>
              <a:t>Online sales not compensating</a:t>
            </a:r>
          </a:p>
          <a:p>
            <a:endParaRPr lang="en-GB" sz="1600" dirty="0"/>
          </a:p>
          <a:p>
            <a:r>
              <a:rPr lang="en-GB" sz="1600" dirty="0"/>
              <a:t>Rising supplier and sustainability costs</a:t>
            </a:r>
          </a:p>
          <a:p>
            <a:endParaRPr lang="en-GB" sz="1600" dirty="0"/>
          </a:p>
          <a:p>
            <a:r>
              <a:rPr lang="en-GB" sz="1600" dirty="0"/>
              <a:t>Increased competition</a:t>
            </a:r>
          </a:p>
          <a:p>
            <a:endParaRPr lang="en-GB" sz="1600" dirty="0"/>
          </a:p>
        </p:txBody>
      </p:sp>
      <p:sp>
        <p:nvSpPr>
          <p:cNvPr id="4" name="Rectangle 1">
            <a:extLst>
              <a:ext uri="{FF2B5EF4-FFF2-40B4-BE49-F238E27FC236}">
                <a16:creationId xmlns:a16="http://schemas.microsoft.com/office/drawing/2014/main" id="{EF991083-1A86-19C1-9639-E85BAB7D6A7C}"/>
              </a:ext>
            </a:extLst>
          </p:cNvPr>
          <p:cNvSpPr>
            <a:spLocks noChangeArrowheads="1"/>
          </p:cNvSpPr>
          <p:nvPr/>
        </p:nvSpPr>
        <p:spPr bwMode="auto">
          <a:xfrm>
            <a:off x="535940" y="4213583"/>
            <a:ext cx="1112012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i="0" u="none" strike="noStrike" cap="none" normalizeH="0" baseline="0" dirty="0">
                <a:ln>
                  <a:noFill/>
                </a:ln>
                <a:solidFill>
                  <a:schemeClr val="tx1"/>
                </a:solidFill>
                <a:effectLst/>
              </a:rPr>
              <a:t>Internal problems: Weak online performance, limited digital capability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16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i="0" u="none" strike="noStrike" cap="none" normalizeH="0" baseline="0" dirty="0">
                <a:ln>
                  <a:noFill/>
                </a:ln>
                <a:solidFill>
                  <a:schemeClr val="tx1"/>
                </a:solidFill>
                <a:effectLst/>
              </a:rPr>
              <a:t>External problems: Declining footfall, rising costs, increased competition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i="0" u="none" strike="noStrike" cap="none" normalizeH="0" baseline="0" dirty="0">
                <a:ln>
                  <a:noFill/>
                </a:ln>
                <a:solidFill>
                  <a:schemeClr val="tx1"/>
                </a:solidFill>
                <a:effectLst/>
              </a:rPr>
              <a:t>Mixed‑influence problems: Decline in in‑store sales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i="0" u="none" strike="noStrike" cap="none" normalizeH="0" baseline="0" dirty="0">
                <a:ln>
                  <a:noFill/>
                </a:ln>
                <a:solidFill>
                  <a:schemeClr val="tx1"/>
                </a:solidFill>
                <a:effectLst/>
              </a:rPr>
              <a:t>Control levels range from </a:t>
            </a:r>
            <a:r>
              <a:rPr kumimoji="0" lang="en-US" altLang="en-US" sz="1600" i="1" u="none" strike="noStrike" cap="none" normalizeH="0" baseline="0" dirty="0">
                <a:ln>
                  <a:noFill/>
                </a:ln>
                <a:solidFill>
                  <a:schemeClr val="tx1"/>
                </a:solidFill>
                <a:effectLst/>
              </a:rPr>
              <a:t>high</a:t>
            </a:r>
            <a:r>
              <a:rPr kumimoji="0" lang="en-US" altLang="en-US" sz="1600" i="0" u="none" strike="noStrike" cap="none" normalizeH="0" baseline="0" dirty="0">
                <a:ln>
                  <a:noFill/>
                </a:ln>
                <a:solidFill>
                  <a:schemeClr val="tx1"/>
                </a:solidFill>
                <a:effectLst/>
              </a:rPr>
              <a:t> (online sales performance) to </a:t>
            </a:r>
            <a:r>
              <a:rPr kumimoji="0" lang="en-US" altLang="en-US" sz="1600" i="1" u="none" strike="noStrike" cap="none" normalizeH="0" baseline="0" dirty="0">
                <a:ln>
                  <a:noFill/>
                </a:ln>
                <a:solidFill>
                  <a:schemeClr val="tx1"/>
                </a:solidFill>
                <a:effectLst/>
              </a:rPr>
              <a:t>very low</a:t>
            </a:r>
            <a:r>
              <a:rPr kumimoji="0" lang="en-US" altLang="en-US" sz="1600" i="0" u="none" strike="noStrike" cap="none" normalizeH="0" baseline="0" dirty="0">
                <a:ln>
                  <a:noFill/>
                </a:ln>
                <a:solidFill>
                  <a:schemeClr val="tx1"/>
                </a:solidFill>
                <a:effectLst/>
              </a:rPr>
              <a:t> (footfall and supplier costs)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i="0" u="none" strike="noStrike" cap="none" normalizeH="0" baseline="0" dirty="0">
                <a:ln>
                  <a:noFill/>
                </a:ln>
                <a:solidFill>
                  <a:schemeClr val="tx1"/>
                </a:solidFill>
                <a:effectLst/>
              </a:rPr>
              <a:t>Overall scope: These problems collectively affect revenue, competitiveness, and the business’s ability to adapt to market changes.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3012631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F5AB8-BEAA-B3D3-EB7A-08FABFEDF276}"/>
              </a:ext>
            </a:extLst>
          </p:cNvPr>
          <p:cNvSpPr>
            <a:spLocks noGrp="1"/>
          </p:cNvSpPr>
          <p:nvPr>
            <p:ph type="title"/>
          </p:nvPr>
        </p:nvSpPr>
        <p:spPr>
          <a:xfrm>
            <a:off x="756920" y="195262"/>
            <a:ext cx="10515600" cy="1325563"/>
          </a:xfrm>
        </p:spPr>
        <p:txBody>
          <a:bodyPr/>
          <a:lstStyle/>
          <a:p>
            <a:r>
              <a:rPr lang="en-GB" dirty="0"/>
              <a:t>5W2H Model</a:t>
            </a:r>
          </a:p>
        </p:txBody>
      </p:sp>
      <p:graphicFrame>
        <p:nvGraphicFramePr>
          <p:cNvPr id="4" name="Table 3">
            <a:extLst>
              <a:ext uri="{FF2B5EF4-FFF2-40B4-BE49-F238E27FC236}">
                <a16:creationId xmlns:a16="http://schemas.microsoft.com/office/drawing/2014/main" id="{D52543B1-DD2B-F92D-1794-D3AC990FD30D}"/>
              </a:ext>
            </a:extLst>
          </p:cNvPr>
          <p:cNvGraphicFramePr>
            <a:graphicFrameLocks noGrp="1"/>
          </p:cNvGraphicFramePr>
          <p:nvPr>
            <p:extLst>
              <p:ext uri="{D42A27DB-BD31-4B8C-83A1-F6EECF244321}">
                <p14:modId xmlns:p14="http://schemas.microsoft.com/office/powerpoint/2010/main" val="2954173170"/>
              </p:ext>
            </p:extLst>
          </p:nvPr>
        </p:nvGraphicFramePr>
        <p:xfrm>
          <a:off x="756920" y="1288098"/>
          <a:ext cx="10805158" cy="5374640"/>
        </p:xfrm>
        <a:graphic>
          <a:graphicData uri="http://schemas.openxmlformats.org/drawingml/2006/table">
            <a:tbl>
              <a:tblPr firstRow="1" bandRow="1"/>
              <a:tblGrid>
                <a:gridCol w="1543594">
                  <a:extLst>
                    <a:ext uri="{9D8B030D-6E8A-4147-A177-3AD203B41FA5}">
                      <a16:colId xmlns:a16="http://schemas.microsoft.com/office/drawing/2014/main" val="3556019086"/>
                    </a:ext>
                  </a:extLst>
                </a:gridCol>
                <a:gridCol w="1543594">
                  <a:extLst>
                    <a:ext uri="{9D8B030D-6E8A-4147-A177-3AD203B41FA5}">
                      <a16:colId xmlns:a16="http://schemas.microsoft.com/office/drawing/2014/main" val="2210584401"/>
                    </a:ext>
                  </a:extLst>
                </a:gridCol>
                <a:gridCol w="1543594">
                  <a:extLst>
                    <a:ext uri="{9D8B030D-6E8A-4147-A177-3AD203B41FA5}">
                      <a16:colId xmlns:a16="http://schemas.microsoft.com/office/drawing/2014/main" val="1649651105"/>
                    </a:ext>
                  </a:extLst>
                </a:gridCol>
                <a:gridCol w="1543594">
                  <a:extLst>
                    <a:ext uri="{9D8B030D-6E8A-4147-A177-3AD203B41FA5}">
                      <a16:colId xmlns:a16="http://schemas.microsoft.com/office/drawing/2014/main" val="3362714089"/>
                    </a:ext>
                  </a:extLst>
                </a:gridCol>
                <a:gridCol w="1543594">
                  <a:extLst>
                    <a:ext uri="{9D8B030D-6E8A-4147-A177-3AD203B41FA5}">
                      <a16:colId xmlns:a16="http://schemas.microsoft.com/office/drawing/2014/main" val="3759504978"/>
                    </a:ext>
                  </a:extLst>
                </a:gridCol>
                <a:gridCol w="1543594">
                  <a:extLst>
                    <a:ext uri="{9D8B030D-6E8A-4147-A177-3AD203B41FA5}">
                      <a16:colId xmlns:a16="http://schemas.microsoft.com/office/drawing/2014/main" val="699011845"/>
                    </a:ext>
                  </a:extLst>
                </a:gridCol>
                <a:gridCol w="1543594">
                  <a:extLst>
                    <a:ext uri="{9D8B030D-6E8A-4147-A177-3AD203B41FA5}">
                      <a16:colId xmlns:a16="http://schemas.microsoft.com/office/drawing/2014/main" val="1704740514"/>
                    </a:ext>
                  </a:extLst>
                </a:gridCol>
              </a:tblGrid>
              <a:tr h="516792">
                <a:tc gridSpan="7">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GB" sz="2400" dirty="0">
                          <a:solidFill>
                            <a:schemeClr val="tx1"/>
                          </a:solidFill>
                        </a:rPr>
                        <a:t>Identify the Root Problem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7E6E6"/>
                    </a:solidFill>
                  </a:tcPr>
                </a:tc>
                <a:tc hMerge="1">
                  <a:txBody>
                    <a:bodyPr/>
                    <a:lstStyle/>
                    <a:p>
                      <a:pPr algn="ctr"/>
                      <a:endParaRPr lang="en-GB" sz="2400" dirty="0">
                        <a:solidFill>
                          <a:schemeClr val="tx1"/>
                        </a:solidFill>
                      </a:endParaRPr>
                    </a:p>
                  </a:txBody>
                  <a:tcPr>
                    <a:solidFill>
                      <a:srgbClr val="FFC000"/>
                    </a:solidFill>
                  </a:tcPr>
                </a:tc>
                <a:tc hMerge="1">
                  <a:txBody>
                    <a:bodyPr/>
                    <a:lstStyle/>
                    <a:p>
                      <a:pPr algn="ctr"/>
                      <a:endParaRPr lang="en-GB" sz="2400" dirty="0">
                        <a:solidFill>
                          <a:schemeClr val="tx1"/>
                        </a:solidFill>
                      </a:endParaRPr>
                    </a:p>
                  </a:txBody>
                  <a:tcPr>
                    <a:solidFill>
                      <a:srgbClr val="FFFF00"/>
                    </a:solidFill>
                  </a:tcPr>
                </a:tc>
                <a:tc hMerge="1">
                  <a:txBody>
                    <a:bodyPr/>
                    <a:lstStyle/>
                    <a:p>
                      <a:pPr algn="ctr"/>
                      <a:endParaRPr lang="en-GB" sz="2400" dirty="0">
                        <a:solidFill>
                          <a:schemeClr val="tx1"/>
                        </a:solidFill>
                      </a:endParaRPr>
                    </a:p>
                  </a:txBody>
                  <a:tcPr>
                    <a:solidFill>
                      <a:srgbClr val="92D050"/>
                    </a:solidFill>
                  </a:tcPr>
                </a:tc>
                <a:tc hMerge="1">
                  <a:txBody>
                    <a:bodyPr/>
                    <a:lstStyle/>
                    <a:p>
                      <a:pPr algn="ctr"/>
                      <a:endParaRPr lang="en-GB" sz="2400" dirty="0">
                        <a:solidFill>
                          <a:schemeClr val="tx1"/>
                        </a:solidFill>
                      </a:endParaRPr>
                    </a:p>
                  </a:txBody>
                  <a:tcPr>
                    <a:solidFill>
                      <a:srgbClr val="00B0F0"/>
                    </a:solidFill>
                  </a:tcPr>
                </a:tc>
                <a:tc hMerge="1">
                  <a:txBody>
                    <a:bodyPr/>
                    <a:lstStyle/>
                    <a:p>
                      <a:pPr algn="ctr"/>
                      <a:endParaRPr lang="en-GB" sz="2400" dirty="0">
                        <a:solidFill>
                          <a:schemeClr val="tx1"/>
                        </a:solidFill>
                      </a:endParaRPr>
                    </a:p>
                  </a:txBody>
                  <a:tcPr>
                    <a:solidFill>
                      <a:srgbClr val="0070C0"/>
                    </a:solidFill>
                  </a:tcPr>
                </a:tc>
                <a:tc hMerge="1">
                  <a:txBody>
                    <a:bodyPr/>
                    <a:lstStyle/>
                    <a:p>
                      <a:pPr algn="ctr"/>
                      <a:endParaRPr lang="en-GB" sz="2400" dirty="0">
                        <a:solidFill>
                          <a:schemeClr val="tx1"/>
                        </a:solidFill>
                      </a:endParaRPr>
                    </a:p>
                  </a:txBody>
                  <a:tcPr>
                    <a:solidFill>
                      <a:srgbClr val="7030A0"/>
                    </a:solidFill>
                  </a:tcPr>
                </a:tc>
                <a:extLst>
                  <a:ext uri="{0D108BD9-81ED-4DB2-BD59-A6C34878D82A}">
                    <a16:rowId xmlns:a16="http://schemas.microsoft.com/office/drawing/2014/main" val="2755443912"/>
                  </a:ext>
                </a:extLst>
              </a:tr>
              <a:tr h="93022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What?</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Where?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When?</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Who?</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Why?</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How?</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GB" sz="2400" dirty="0">
                          <a:solidFill>
                            <a:schemeClr val="tx1"/>
                          </a:solidFill>
                        </a:rPr>
                        <a:t>How much?</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63035998"/>
                  </a:ext>
                </a:extLst>
              </a:tr>
              <a:tr h="13436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What effect is it having?</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Where is the problem occurring?</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When was the problem first noticed?</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Who is impacted by the problem?</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Why is the problem happening?</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How serious is the problem?</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GB" dirty="0"/>
                        <a:t>How much money is being lost?</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1500403320"/>
                  </a:ext>
                </a:extLst>
              </a:tr>
              <a:tr h="25839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Arial" panose="020B0604020202020204" pitchFamily="34" charset="0"/>
                        <a:buChar char="•"/>
                      </a:pPr>
                      <a:r>
                        <a:rPr lang="en-GB" dirty="0"/>
                        <a:t>Decline in in-store lanes</a:t>
                      </a:r>
                      <a:endParaRPr lang="en-GB" sz="18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Arial" panose="020B0604020202020204" pitchFamily="34" charset="0"/>
                        <a:buChar char="•"/>
                      </a:pPr>
                      <a:r>
                        <a:rPr lang="en-GB" dirty="0"/>
                        <a:t>Physical store in Norwich</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Past 12 months</a:t>
                      </a:r>
                    </a:p>
                    <a:p>
                      <a:pPr marL="285750" indent="-285750">
                        <a:buFont typeface="Arial" panose="020B0604020202020204" pitchFamily="34" charset="0"/>
                        <a:buChar char="•"/>
                      </a:pPr>
                      <a:endParaRPr lang="en-GB"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Arial" panose="020B0604020202020204" pitchFamily="34" charset="0"/>
                        <a:buChar char="•"/>
                      </a:pPr>
                      <a:r>
                        <a:rPr lang="en-GB" dirty="0"/>
                        <a:t>Liam and Priya, staff, loyal customers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2D05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Shift to online shopping, rising costs, competition</a:t>
                      </a:r>
                    </a:p>
                    <a:p>
                      <a:pPr marL="285750" indent="-285750">
                        <a:buFont typeface="Arial" panose="020B0604020202020204" pitchFamily="34" charset="0"/>
                        <a:buChar char="•"/>
                      </a:pPr>
                      <a:endParaRPr lang="en-GB"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Arial" panose="020B0604020202020204" pitchFamily="34" charset="0"/>
                        <a:buChar char="•"/>
                      </a:pPr>
                      <a:r>
                        <a:rPr lang="en-GB" dirty="0"/>
                        <a:t>Reduced Footfall, Outdated website, weak digital marketing</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Arial" panose="020B0604020202020204" pitchFamily="34" charset="0"/>
                        <a:buChar char="•"/>
                      </a:pPr>
                      <a:r>
                        <a:rPr lang="en-GB" dirty="0"/>
                        <a:t>30% Sales decline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458388937"/>
                  </a:ext>
                </a:extLst>
              </a:tr>
            </a:tbl>
          </a:graphicData>
        </a:graphic>
      </p:graphicFrame>
    </p:spTree>
    <p:extLst>
      <p:ext uri="{BB962C8B-B14F-4D97-AF65-F5344CB8AC3E}">
        <p14:creationId xmlns:p14="http://schemas.microsoft.com/office/powerpoint/2010/main" val="42800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82F3C-F1EE-3108-EC3A-8C6C8F7676E2}"/>
              </a:ext>
            </a:extLst>
          </p:cNvPr>
          <p:cNvSpPr>
            <a:spLocks noGrp="1"/>
          </p:cNvSpPr>
          <p:nvPr>
            <p:ph type="title"/>
          </p:nvPr>
        </p:nvSpPr>
        <p:spPr/>
        <p:txBody>
          <a:bodyPr/>
          <a:lstStyle/>
          <a:p>
            <a:r>
              <a:rPr lang="en-GB" dirty="0"/>
              <a:t>P-[ESTEL Analysis</a:t>
            </a:r>
          </a:p>
        </p:txBody>
      </p:sp>
      <p:graphicFrame>
        <p:nvGraphicFramePr>
          <p:cNvPr id="4" name="Table 3">
            <a:extLst>
              <a:ext uri="{FF2B5EF4-FFF2-40B4-BE49-F238E27FC236}">
                <a16:creationId xmlns:a16="http://schemas.microsoft.com/office/drawing/2014/main" id="{A0376151-3DAD-6593-EE9B-85DEF8A587FB}"/>
              </a:ext>
            </a:extLst>
          </p:cNvPr>
          <p:cNvGraphicFramePr>
            <a:graphicFrameLocks noGrp="1"/>
          </p:cNvGraphicFramePr>
          <p:nvPr>
            <p:extLst>
              <p:ext uri="{D42A27DB-BD31-4B8C-83A1-F6EECF244321}">
                <p14:modId xmlns:p14="http://schemas.microsoft.com/office/powerpoint/2010/main" val="1079482056"/>
              </p:ext>
            </p:extLst>
          </p:nvPr>
        </p:nvGraphicFramePr>
        <p:xfrm>
          <a:off x="379944" y="2133600"/>
          <a:ext cx="11584902" cy="3048000"/>
        </p:xfrm>
        <a:graphic>
          <a:graphicData uri="http://schemas.openxmlformats.org/drawingml/2006/table">
            <a:tbl>
              <a:tblPr firstRow="1" bandRow="1">
                <a:tableStyleId>{5C22544A-7EE6-4342-B048-85BDC9FD1C3A}</a:tableStyleId>
              </a:tblPr>
              <a:tblGrid>
                <a:gridCol w="3397377">
                  <a:extLst>
                    <a:ext uri="{9D8B030D-6E8A-4147-A177-3AD203B41FA5}">
                      <a16:colId xmlns:a16="http://schemas.microsoft.com/office/drawing/2014/main" val="1284065850"/>
                    </a:ext>
                  </a:extLst>
                </a:gridCol>
                <a:gridCol w="1674466">
                  <a:extLst>
                    <a:ext uri="{9D8B030D-6E8A-4147-A177-3AD203B41FA5}">
                      <a16:colId xmlns:a16="http://schemas.microsoft.com/office/drawing/2014/main" val="1858564028"/>
                    </a:ext>
                  </a:extLst>
                </a:gridCol>
                <a:gridCol w="1661081">
                  <a:extLst>
                    <a:ext uri="{9D8B030D-6E8A-4147-A177-3AD203B41FA5}">
                      <a16:colId xmlns:a16="http://schemas.microsoft.com/office/drawing/2014/main" val="1949424782"/>
                    </a:ext>
                  </a:extLst>
                </a:gridCol>
                <a:gridCol w="1663784">
                  <a:extLst>
                    <a:ext uri="{9D8B030D-6E8A-4147-A177-3AD203B41FA5}">
                      <a16:colId xmlns:a16="http://schemas.microsoft.com/office/drawing/2014/main" val="446382655"/>
                    </a:ext>
                  </a:extLst>
                </a:gridCol>
                <a:gridCol w="1376648">
                  <a:extLst>
                    <a:ext uri="{9D8B030D-6E8A-4147-A177-3AD203B41FA5}">
                      <a16:colId xmlns:a16="http://schemas.microsoft.com/office/drawing/2014/main" val="3644160467"/>
                    </a:ext>
                  </a:extLst>
                </a:gridCol>
                <a:gridCol w="1811546">
                  <a:extLst>
                    <a:ext uri="{9D8B030D-6E8A-4147-A177-3AD203B41FA5}">
                      <a16:colId xmlns:a16="http://schemas.microsoft.com/office/drawing/2014/main" val="66830876"/>
                    </a:ext>
                  </a:extLst>
                </a:gridCol>
              </a:tblGrid>
              <a:tr h="1237856">
                <a:tc>
                  <a:txBody>
                    <a:bodyPr/>
                    <a:lstStyle/>
                    <a:p>
                      <a:endParaRPr lang="en-GB" sz="1600" dirty="0"/>
                    </a:p>
                    <a:p>
                      <a:pPr algn="ctr"/>
                      <a:r>
                        <a:rPr lang="en-GB" sz="2400" dirty="0">
                          <a:solidFill>
                            <a:schemeClr val="tx1"/>
                          </a:solidFill>
                        </a:rPr>
                        <a:t>Political  Factors</a:t>
                      </a:r>
                    </a:p>
                  </a:txBody>
                  <a:tcPr>
                    <a:pattFill prst="pct40">
                      <a:fgClr>
                        <a:srgbClr val="FF0000"/>
                      </a:fgClr>
                      <a:bgClr>
                        <a:schemeClr val="bg1"/>
                      </a:bgClr>
                    </a:pattFill>
                  </a:tcPr>
                </a:tc>
                <a:tc>
                  <a:txBody>
                    <a:bodyPr/>
                    <a:lstStyle/>
                    <a:p>
                      <a:endParaRPr lang="en-GB" sz="1600" dirty="0"/>
                    </a:p>
                    <a:p>
                      <a:pPr algn="ctr"/>
                      <a:r>
                        <a:rPr lang="en-GB" sz="2400" dirty="0">
                          <a:solidFill>
                            <a:schemeClr val="tx1"/>
                          </a:solidFill>
                        </a:rPr>
                        <a:t>Economic Factors</a:t>
                      </a:r>
                    </a:p>
                  </a:txBody>
                  <a:tcPr>
                    <a:pattFill prst="pct40">
                      <a:fgClr>
                        <a:srgbClr val="FFC000"/>
                      </a:fgClr>
                      <a:bgClr>
                        <a:schemeClr val="bg1"/>
                      </a:bgClr>
                    </a:pattFill>
                  </a:tcPr>
                </a:tc>
                <a:tc>
                  <a:txBody>
                    <a:bodyPr/>
                    <a:lstStyle/>
                    <a:p>
                      <a:endParaRPr lang="en-GB" sz="1600" dirty="0"/>
                    </a:p>
                    <a:p>
                      <a:pPr algn="ctr"/>
                      <a:r>
                        <a:rPr lang="en-GB" sz="2400" dirty="0">
                          <a:solidFill>
                            <a:schemeClr val="tx1"/>
                          </a:solidFill>
                        </a:rPr>
                        <a:t>Social Factors</a:t>
                      </a:r>
                    </a:p>
                  </a:txBody>
                  <a:tcPr>
                    <a:pattFill prst="pct40">
                      <a:fgClr>
                        <a:srgbClr val="FFFF00"/>
                      </a:fgClr>
                      <a:bgClr>
                        <a:schemeClr val="bg1"/>
                      </a:bgClr>
                    </a:pattFill>
                  </a:tcPr>
                </a:tc>
                <a:tc>
                  <a:txBody>
                    <a:bodyPr/>
                    <a:lstStyle/>
                    <a:p>
                      <a:endParaRPr lang="en-GB" sz="1600" dirty="0"/>
                    </a:p>
                    <a:p>
                      <a:pPr algn="ctr"/>
                      <a:r>
                        <a:rPr lang="en-GB" sz="2000" dirty="0">
                          <a:solidFill>
                            <a:schemeClr val="tx1"/>
                          </a:solidFill>
                        </a:rPr>
                        <a:t>Technological </a:t>
                      </a:r>
                    </a:p>
                    <a:p>
                      <a:pPr algn="ctr"/>
                      <a:r>
                        <a:rPr lang="en-GB" sz="2000" dirty="0">
                          <a:solidFill>
                            <a:schemeClr val="tx1"/>
                          </a:solidFill>
                        </a:rPr>
                        <a:t>Factors</a:t>
                      </a:r>
                    </a:p>
                  </a:txBody>
                  <a:tcPr>
                    <a:pattFill prst="pct40">
                      <a:fgClr>
                        <a:srgbClr val="92D050"/>
                      </a:fgClr>
                      <a:bgClr>
                        <a:schemeClr val="bg1"/>
                      </a:bgClr>
                    </a:pattFill>
                  </a:tcPr>
                </a:tc>
                <a:tc>
                  <a:txBody>
                    <a:bodyPr/>
                    <a:lstStyle/>
                    <a:p>
                      <a:endParaRPr lang="en-GB" sz="1600" dirty="0"/>
                    </a:p>
                    <a:p>
                      <a:pPr algn="ctr"/>
                      <a:r>
                        <a:rPr lang="en-GB" sz="2400" dirty="0">
                          <a:solidFill>
                            <a:schemeClr val="tx1"/>
                          </a:solidFill>
                        </a:rPr>
                        <a:t>Legal Factors</a:t>
                      </a:r>
                    </a:p>
                  </a:txBody>
                  <a:tcPr>
                    <a:pattFill prst="pct40">
                      <a:fgClr>
                        <a:srgbClr val="00B0F0"/>
                      </a:fgClr>
                      <a:bgClr>
                        <a:schemeClr val="bg1"/>
                      </a:bgClr>
                    </a:pattFill>
                  </a:tcPr>
                </a:tc>
                <a:tc>
                  <a:txBody>
                    <a:bodyPr/>
                    <a:lstStyle/>
                    <a:p>
                      <a:endParaRPr lang="en-GB" sz="1600" dirty="0"/>
                    </a:p>
                    <a:p>
                      <a:pPr algn="ctr"/>
                      <a:r>
                        <a:rPr lang="en-GB" sz="2000" dirty="0">
                          <a:solidFill>
                            <a:schemeClr val="tx1"/>
                          </a:solidFill>
                        </a:rPr>
                        <a:t>Environmental Factors</a:t>
                      </a:r>
                    </a:p>
                  </a:txBody>
                  <a:tcPr>
                    <a:pattFill prst="pct40">
                      <a:fgClr>
                        <a:schemeClr val="accent1"/>
                      </a:fgClr>
                      <a:bgClr>
                        <a:schemeClr val="bg1"/>
                      </a:bgClr>
                    </a:pattFill>
                  </a:tcPr>
                </a:tc>
                <a:extLst>
                  <a:ext uri="{0D108BD9-81ED-4DB2-BD59-A6C34878D82A}">
                    <a16:rowId xmlns:a16="http://schemas.microsoft.com/office/drawing/2014/main" val="2083540418"/>
                  </a:ext>
                </a:extLst>
              </a:tr>
              <a:tr h="1742169">
                <a:tc>
                  <a:txBody>
                    <a:bodyPr/>
                    <a:lstStyle/>
                    <a:p>
                      <a:r>
                        <a:rPr lang="en-GB" sz="1400" dirty="0"/>
                        <a:t>Import regulations affecting flower supply</a:t>
                      </a:r>
                    </a:p>
                    <a:p>
                      <a:pPr marL="0" indent="0">
                        <a:buNone/>
                      </a:pPr>
                      <a:endParaRPr lang="en-GB" sz="1400" dirty="0"/>
                    </a:p>
                    <a:p>
                      <a:pPr marL="0" indent="0">
                        <a:buNone/>
                      </a:pPr>
                      <a:r>
                        <a:rPr lang="en-GB" sz="1400" dirty="0"/>
                        <a:t>Economic</a:t>
                      </a:r>
                    </a:p>
                    <a:p>
                      <a:r>
                        <a:rPr lang="en-GB" sz="1400" dirty="0"/>
                        <a:t>Inflation increasing flower and operating costs</a:t>
                      </a:r>
                    </a:p>
                    <a:p>
                      <a:pPr marL="0" indent="0">
                        <a:buNone/>
                      </a:pPr>
                      <a:endParaRPr lang="en-GB" sz="1400" dirty="0"/>
                    </a:p>
                  </a:txBody>
                  <a:tcPr>
                    <a:pattFill prst="pct40">
                      <a:fgClr>
                        <a:srgbClr val="FF0000"/>
                      </a:fgClr>
                      <a:bgClr>
                        <a:schemeClr val="bg1"/>
                      </a:bgClr>
                    </a:pattFill>
                  </a:tcPr>
                </a:tc>
                <a:tc>
                  <a:txBody>
                    <a:bodyPr/>
                    <a:lstStyle/>
                    <a:p>
                      <a:pPr marL="0" indent="0">
                        <a:buNone/>
                      </a:pPr>
                      <a:r>
                        <a:rPr lang="en-GB" sz="1400" dirty="0"/>
                        <a:t>Social</a:t>
                      </a:r>
                    </a:p>
                    <a:p>
                      <a:r>
                        <a:rPr lang="en-GB" sz="1400" dirty="0"/>
                        <a:t>Growing demand for subscriptions</a:t>
                      </a:r>
                    </a:p>
                    <a:p>
                      <a:r>
                        <a:rPr lang="en-GB" sz="1400" dirty="0"/>
                        <a:t>Preference for convenience and online shopping</a:t>
                      </a:r>
                    </a:p>
                    <a:p>
                      <a:endParaRPr lang="en-GB" sz="1400" b="1" dirty="0"/>
                    </a:p>
                  </a:txBody>
                  <a:tcPr>
                    <a:pattFill prst="pct40">
                      <a:fgClr>
                        <a:srgbClr val="FFC000"/>
                      </a:fgClr>
                      <a:bgClr>
                        <a:schemeClr val="bg1"/>
                      </a:bgClr>
                    </a:pattFill>
                  </a:tcPr>
                </a:tc>
                <a:tc>
                  <a:txBody>
                    <a:bodyPr/>
                    <a:lstStyle/>
                    <a:p>
                      <a:r>
                        <a:rPr lang="en-GB" sz="1400" b="1" dirty="0"/>
                        <a:t>Shift towards convenience led shopping</a:t>
                      </a:r>
                    </a:p>
                  </a:txBody>
                  <a:tcPr>
                    <a:pattFill prst="pct40">
                      <a:fgClr>
                        <a:srgbClr val="FFFF00"/>
                      </a:fgClr>
                      <a:bgClr>
                        <a:schemeClr val="bg1"/>
                      </a:bgClr>
                    </a:patt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Preference for online ordering and home delivery.</a:t>
                      </a:r>
                    </a:p>
                    <a:p>
                      <a:endParaRPr lang="en-GB" sz="1400" b="1" dirty="0"/>
                    </a:p>
                  </a:txBody>
                  <a:tcPr>
                    <a:pattFill prst="pct40">
                      <a:fgClr>
                        <a:srgbClr val="92D050"/>
                      </a:fgClr>
                      <a:bgClr>
                        <a:schemeClr val="bg1"/>
                      </a:bgClr>
                    </a:pattFill>
                  </a:tcPr>
                </a:tc>
                <a:tc>
                  <a:txBody>
                    <a:bodyPr/>
                    <a:lstStyle/>
                    <a:p>
                      <a:pPr marL="0" indent="0">
                        <a:buNone/>
                      </a:pPr>
                      <a:r>
                        <a:rPr lang="en-GB" sz="1400" dirty="0"/>
                        <a:t>Legal</a:t>
                      </a:r>
                    </a:p>
                    <a:p>
                      <a:r>
                        <a:rPr lang="en-GB" sz="1400" dirty="0"/>
                        <a:t>Employment and supplier regulations</a:t>
                      </a:r>
                    </a:p>
                    <a:p>
                      <a:endParaRPr lang="en-GB" sz="1400" b="1" dirty="0"/>
                    </a:p>
                  </a:txBody>
                  <a:tcPr>
                    <a:pattFill prst="pct40">
                      <a:fgClr>
                        <a:srgbClr val="00B0F0"/>
                      </a:fgClr>
                      <a:bgClr>
                        <a:schemeClr val="bg1"/>
                      </a:bgClr>
                    </a:pattFill>
                  </a:tcPr>
                </a:tc>
                <a:tc>
                  <a:txBody>
                    <a:bodyPr/>
                    <a:lstStyle/>
                    <a:p>
                      <a:pPr marL="0" indent="0">
                        <a:buNone/>
                      </a:pPr>
                      <a:r>
                        <a:rPr lang="en-GB" sz="1400" dirty="0"/>
                        <a:t>Environmental</a:t>
                      </a:r>
                    </a:p>
                    <a:p>
                      <a:r>
                        <a:rPr lang="en-GB" sz="1400" dirty="0"/>
                        <a:t>High cost of sustainable materials</a:t>
                      </a:r>
                    </a:p>
                    <a:p>
                      <a:r>
                        <a:rPr lang="en-GB" sz="1400" dirty="0"/>
                        <a:t>Pressure to maintain eco – friendly reputation</a:t>
                      </a:r>
                    </a:p>
                    <a:p>
                      <a:endParaRPr lang="en-GB" sz="1400" b="1" dirty="0"/>
                    </a:p>
                  </a:txBody>
                  <a:tcPr>
                    <a:pattFill prst="pct40">
                      <a:fgClr>
                        <a:srgbClr val="0070C0"/>
                      </a:fgClr>
                      <a:bgClr>
                        <a:schemeClr val="bg1"/>
                      </a:bgClr>
                    </a:pattFill>
                  </a:tcPr>
                </a:tc>
                <a:extLst>
                  <a:ext uri="{0D108BD9-81ED-4DB2-BD59-A6C34878D82A}">
                    <a16:rowId xmlns:a16="http://schemas.microsoft.com/office/drawing/2014/main" val="654891230"/>
                  </a:ext>
                </a:extLst>
              </a:tr>
            </a:tbl>
          </a:graphicData>
        </a:graphic>
      </p:graphicFrame>
    </p:spTree>
    <p:extLst>
      <p:ext uri="{BB962C8B-B14F-4D97-AF65-F5344CB8AC3E}">
        <p14:creationId xmlns:p14="http://schemas.microsoft.com/office/powerpoint/2010/main" val="2110092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FF50A-E3DB-12E2-6E09-6026C185E35E}"/>
              </a:ext>
            </a:extLst>
          </p:cNvPr>
          <p:cNvSpPr>
            <a:spLocks noGrp="1"/>
          </p:cNvSpPr>
          <p:nvPr>
            <p:ph type="title"/>
          </p:nvPr>
        </p:nvSpPr>
        <p:spPr/>
        <p:txBody>
          <a:bodyPr/>
          <a:lstStyle/>
          <a:p>
            <a:r>
              <a:rPr lang="en-GB" dirty="0"/>
              <a:t>What is the cause and affect model</a:t>
            </a:r>
          </a:p>
        </p:txBody>
      </p:sp>
      <p:sp>
        <p:nvSpPr>
          <p:cNvPr id="3" name="Content Placeholder 2">
            <a:extLst>
              <a:ext uri="{FF2B5EF4-FFF2-40B4-BE49-F238E27FC236}">
                <a16:creationId xmlns:a16="http://schemas.microsoft.com/office/drawing/2014/main" id="{56114745-A19E-5C57-B7A9-4DC5AD8A2235}"/>
              </a:ext>
            </a:extLst>
          </p:cNvPr>
          <p:cNvSpPr>
            <a:spLocks noGrp="1"/>
          </p:cNvSpPr>
          <p:nvPr>
            <p:ph idx="1"/>
          </p:nvPr>
        </p:nvSpPr>
        <p:spPr/>
        <p:txBody>
          <a:bodyPr>
            <a:normAutofit fontScale="77500" lnSpcReduction="20000"/>
          </a:bodyPr>
          <a:lstStyle/>
          <a:p>
            <a:r>
              <a:rPr lang="en-GB" dirty="0"/>
              <a:t>The Cause and‑Effect Model often called the Fishbone diagram, is a visual problem‑solving tool used to identify and organise the potential root causes of a specific issue by grouping them into categories such as People, Methods, Machines, Materials, Environment, and Measurement. It is widely used across industries including manufacturing, services, healthcare, and retail because it supports structured brainstorming, encourages teams to explore all possible contributing factors, and helps distinguish underlying causes from surface‑level symptoms. The model is typically applied by defining a problem, mapping out major cause categories, brainstorming contributing factors, and analysing the diagram to pinpoint the most likely root causes for further investigation. Its benefits include simplicity, clarity, adaptability, and its ability to promote collaborative analysis and continuous improvement. However, it is also criticised for relying heavily on subjective judgement, lacking prioritisation or quantification of causes, and sometimes oversimplifying complex or multi‑layered problems. Despite these limitations, it remains a valuable tool for root‑cause analysis and quality improvement.</a:t>
            </a:r>
          </a:p>
        </p:txBody>
      </p:sp>
    </p:spTree>
    <p:extLst>
      <p:ext uri="{BB962C8B-B14F-4D97-AF65-F5344CB8AC3E}">
        <p14:creationId xmlns:p14="http://schemas.microsoft.com/office/powerpoint/2010/main" val="1436799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a:extLst>
              <a:ext uri="{FF2B5EF4-FFF2-40B4-BE49-F238E27FC236}">
                <a16:creationId xmlns:a16="http://schemas.microsoft.com/office/drawing/2014/main" id="{119CF14F-E8C0-CC66-1B05-5DE61D796FF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7503" b="6498"/>
          <a:stretch>
            <a:fillRect/>
          </a:stretch>
        </p:blipFill>
        <p:spPr>
          <a:xfrm>
            <a:off x="20" y="6676"/>
            <a:ext cx="12191980" cy="6856718"/>
          </a:xfrm>
          <a:prstGeom prst="rect">
            <a:avLst/>
          </a:prstGeom>
        </p:spPr>
      </p:pic>
      <p:sp>
        <p:nvSpPr>
          <p:cNvPr id="6" name="TextBox 5">
            <a:extLst>
              <a:ext uri="{FF2B5EF4-FFF2-40B4-BE49-F238E27FC236}">
                <a16:creationId xmlns:a16="http://schemas.microsoft.com/office/drawing/2014/main" id="{2CF98BDA-832F-9CEB-8B2E-C08308F28424}"/>
              </a:ext>
            </a:extLst>
          </p:cNvPr>
          <p:cNvSpPr txBox="1"/>
          <p:nvPr/>
        </p:nvSpPr>
        <p:spPr>
          <a:xfrm>
            <a:off x="1522486" y="386971"/>
            <a:ext cx="1293491" cy="400110"/>
          </a:xfrm>
          <a:prstGeom prst="rect">
            <a:avLst/>
          </a:prstGeom>
          <a:noFill/>
        </p:spPr>
        <p:txBody>
          <a:bodyPr wrap="square" rtlCol="0">
            <a:spAutoFit/>
          </a:bodyPr>
          <a:lstStyle/>
          <a:p>
            <a:r>
              <a:rPr lang="en-GB" sz="2000" dirty="0"/>
              <a:t>Methods</a:t>
            </a:r>
          </a:p>
        </p:txBody>
      </p:sp>
      <p:sp>
        <p:nvSpPr>
          <p:cNvPr id="7" name="TextBox 6">
            <a:extLst>
              <a:ext uri="{FF2B5EF4-FFF2-40B4-BE49-F238E27FC236}">
                <a16:creationId xmlns:a16="http://schemas.microsoft.com/office/drawing/2014/main" id="{77992725-3591-36DC-DF5C-07100A4B3F7E}"/>
              </a:ext>
            </a:extLst>
          </p:cNvPr>
          <p:cNvSpPr txBox="1"/>
          <p:nvPr/>
        </p:nvSpPr>
        <p:spPr>
          <a:xfrm>
            <a:off x="3722502" y="386971"/>
            <a:ext cx="2021840" cy="400110"/>
          </a:xfrm>
          <a:prstGeom prst="rect">
            <a:avLst/>
          </a:prstGeom>
          <a:noFill/>
        </p:spPr>
        <p:txBody>
          <a:bodyPr wrap="square" rtlCol="0">
            <a:spAutoFit/>
          </a:bodyPr>
          <a:lstStyle/>
          <a:p>
            <a:r>
              <a:rPr lang="en-GB" sz="2000" dirty="0"/>
              <a:t>Machines</a:t>
            </a:r>
          </a:p>
        </p:txBody>
      </p:sp>
      <p:sp>
        <p:nvSpPr>
          <p:cNvPr id="8" name="TextBox 7">
            <a:extLst>
              <a:ext uri="{FF2B5EF4-FFF2-40B4-BE49-F238E27FC236}">
                <a16:creationId xmlns:a16="http://schemas.microsoft.com/office/drawing/2014/main" id="{CE426E83-A2E0-B7D4-FAEA-0C0C730B57DE}"/>
              </a:ext>
            </a:extLst>
          </p:cNvPr>
          <p:cNvSpPr txBox="1"/>
          <p:nvPr/>
        </p:nvSpPr>
        <p:spPr>
          <a:xfrm>
            <a:off x="6176518" y="386971"/>
            <a:ext cx="1432560" cy="400110"/>
          </a:xfrm>
          <a:prstGeom prst="rect">
            <a:avLst/>
          </a:prstGeom>
          <a:noFill/>
        </p:spPr>
        <p:txBody>
          <a:bodyPr wrap="square" rtlCol="0">
            <a:spAutoFit/>
          </a:bodyPr>
          <a:lstStyle/>
          <a:p>
            <a:r>
              <a:rPr lang="en-GB" sz="2000" dirty="0"/>
              <a:t>People</a:t>
            </a:r>
          </a:p>
        </p:txBody>
      </p:sp>
      <p:sp>
        <p:nvSpPr>
          <p:cNvPr id="9" name="TextBox 8">
            <a:extLst>
              <a:ext uri="{FF2B5EF4-FFF2-40B4-BE49-F238E27FC236}">
                <a16:creationId xmlns:a16="http://schemas.microsoft.com/office/drawing/2014/main" id="{87CAA384-8DAE-106B-E8C0-BA8D5C746F25}"/>
              </a:ext>
            </a:extLst>
          </p:cNvPr>
          <p:cNvSpPr txBox="1"/>
          <p:nvPr/>
        </p:nvSpPr>
        <p:spPr>
          <a:xfrm>
            <a:off x="1522486" y="6407090"/>
            <a:ext cx="1930400" cy="400110"/>
          </a:xfrm>
          <a:prstGeom prst="rect">
            <a:avLst/>
          </a:prstGeom>
          <a:noFill/>
        </p:spPr>
        <p:txBody>
          <a:bodyPr wrap="square" rtlCol="0">
            <a:spAutoFit/>
          </a:bodyPr>
          <a:lstStyle/>
          <a:p>
            <a:r>
              <a:rPr lang="en-GB" sz="2000" dirty="0"/>
              <a:t>Materials</a:t>
            </a:r>
          </a:p>
        </p:txBody>
      </p:sp>
      <p:sp>
        <p:nvSpPr>
          <p:cNvPr id="11" name="TextBox 10">
            <a:extLst>
              <a:ext uri="{FF2B5EF4-FFF2-40B4-BE49-F238E27FC236}">
                <a16:creationId xmlns:a16="http://schemas.microsoft.com/office/drawing/2014/main" id="{266A320F-C455-B575-447B-4349CFC63893}"/>
              </a:ext>
            </a:extLst>
          </p:cNvPr>
          <p:cNvSpPr txBox="1"/>
          <p:nvPr/>
        </p:nvSpPr>
        <p:spPr>
          <a:xfrm>
            <a:off x="3454400" y="6407090"/>
            <a:ext cx="3084322" cy="400110"/>
          </a:xfrm>
          <a:prstGeom prst="rect">
            <a:avLst/>
          </a:prstGeom>
          <a:noFill/>
        </p:spPr>
        <p:txBody>
          <a:bodyPr wrap="square" rtlCol="0">
            <a:spAutoFit/>
          </a:bodyPr>
          <a:lstStyle/>
          <a:p>
            <a:r>
              <a:rPr lang="en-GB" sz="2000" dirty="0"/>
              <a:t>Measurements</a:t>
            </a:r>
          </a:p>
        </p:txBody>
      </p:sp>
      <p:sp>
        <p:nvSpPr>
          <p:cNvPr id="12" name="TextBox 11">
            <a:extLst>
              <a:ext uri="{FF2B5EF4-FFF2-40B4-BE49-F238E27FC236}">
                <a16:creationId xmlns:a16="http://schemas.microsoft.com/office/drawing/2014/main" id="{ECF0F374-2F24-C71B-D16A-0D1C25617077}"/>
              </a:ext>
            </a:extLst>
          </p:cNvPr>
          <p:cNvSpPr txBox="1"/>
          <p:nvPr/>
        </p:nvSpPr>
        <p:spPr>
          <a:xfrm>
            <a:off x="5892800" y="6407090"/>
            <a:ext cx="1584960" cy="400110"/>
          </a:xfrm>
          <a:prstGeom prst="rect">
            <a:avLst/>
          </a:prstGeom>
          <a:noFill/>
        </p:spPr>
        <p:txBody>
          <a:bodyPr wrap="square" rtlCol="0">
            <a:spAutoFit/>
          </a:bodyPr>
          <a:lstStyle/>
          <a:p>
            <a:r>
              <a:rPr lang="en-GB" sz="2000" dirty="0"/>
              <a:t>Environment</a:t>
            </a:r>
          </a:p>
        </p:txBody>
      </p:sp>
      <p:sp>
        <p:nvSpPr>
          <p:cNvPr id="13" name="TextBox 12">
            <a:extLst>
              <a:ext uri="{FF2B5EF4-FFF2-40B4-BE49-F238E27FC236}">
                <a16:creationId xmlns:a16="http://schemas.microsoft.com/office/drawing/2014/main" id="{892F5789-8F82-39C4-F633-41AB254E2C5C}"/>
              </a:ext>
            </a:extLst>
          </p:cNvPr>
          <p:cNvSpPr txBox="1"/>
          <p:nvPr/>
        </p:nvSpPr>
        <p:spPr>
          <a:xfrm>
            <a:off x="5451980" y="787081"/>
            <a:ext cx="1489578" cy="461665"/>
          </a:xfrm>
          <a:prstGeom prst="rect">
            <a:avLst/>
          </a:prstGeom>
          <a:noFill/>
        </p:spPr>
        <p:txBody>
          <a:bodyPr wrap="square" rtlCol="0">
            <a:spAutoFit/>
          </a:bodyPr>
          <a:lstStyle/>
          <a:p>
            <a:r>
              <a:rPr lang="en-GB" sz="1200" dirty="0"/>
              <a:t>Limited digital marketing skills</a:t>
            </a:r>
          </a:p>
        </p:txBody>
      </p:sp>
      <p:sp>
        <p:nvSpPr>
          <p:cNvPr id="14" name="TextBox 13">
            <a:extLst>
              <a:ext uri="{FF2B5EF4-FFF2-40B4-BE49-F238E27FC236}">
                <a16:creationId xmlns:a16="http://schemas.microsoft.com/office/drawing/2014/main" id="{DD2AFA25-19A5-70EA-6A6F-ECF674F1B29D}"/>
              </a:ext>
            </a:extLst>
          </p:cNvPr>
          <p:cNvSpPr txBox="1"/>
          <p:nvPr/>
        </p:nvSpPr>
        <p:spPr>
          <a:xfrm>
            <a:off x="5702871" y="1310301"/>
            <a:ext cx="1489578" cy="461665"/>
          </a:xfrm>
          <a:prstGeom prst="rect">
            <a:avLst/>
          </a:prstGeom>
          <a:noFill/>
        </p:spPr>
        <p:txBody>
          <a:bodyPr wrap="square" rtlCol="0">
            <a:spAutoFit/>
          </a:bodyPr>
          <a:lstStyle/>
          <a:p>
            <a:r>
              <a:rPr lang="en-GB" sz="1200" dirty="0"/>
              <a:t>Lack of communication</a:t>
            </a:r>
          </a:p>
        </p:txBody>
      </p:sp>
      <p:sp>
        <p:nvSpPr>
          <p:cNvPr id="15" name="TextBox 14">
            <a:extLst>
              <a:ext uri="{FF2B5EF4-FFF2-40B4-BE49-F238E27FC236}">
                <a16:creationId xmlns:a16="http://schemas.microsoft.com/office/drawing/2014/main" id="{FA288C46-B775-0001-7439-BE0EDEE3524A}"/>
              </a:ext>
            </a:extLst>
          </p:cNvPr>
          <p:cNvSpPr txBox="1"/>
          <p:nvPr/>
        </p:nvSpPr>
        <p:spPr>
          <a:xfrm>
            <a:off x="6014720" y="4023360"/>
            <a:ext cx="1800092" cy="461665"/>
          </a:xfrm>
          <a:prstGeom prst="rect">
            <a:avLst/>
          </a:prstGeom>
          <a:noFill/>
        </p:spPr>
        <p:txBody>
          <a:bodyPr wrap="square" rtlCol="0">
            <a:spAutoFit/>
          </a:bodyPr>
          <a:lstStyle/>
          <a:p>
            <a:r>
              <a:rPr lang="en-GB" sz="1200" dirty="0"/>
              <a:t>reduced high street activity</a:t>
            </a:r>
          </a:p>
        </p:txBody>
      </p:sp>
      <p:sp>
        <p:nvSpPr>
          <p:cNvPr id="16" name="TextBox 15">
            <a:extLst>
              <a:ext uri="{FF2B5EF4-FFF2-40B4-BE49-F238E27FC236}">
                <a16:creationId xmlns:a16="http://schemas.microsoft.com/office/drawing/2014/main" id="{56F3C8FA-EDA9-266D-4C1A-AE22C8D06C54}"/>
              </a:ext>
            </a:extLst>
          </p:cNvPr>
          <p:cNvSpPr txBox="1"/>
          <p:nvPr/>
        </p:nvSpPr>
        <p:spPr>
          <a:xfrm>
            <a:off x="2011680" y="4023360"/>
            <a:ext cx="1441206" cy="461665"/>
          </a:xfrm>
          <a:prstGeom prst="rect">
            <a:avLst/>
          </a:prstGeom>
          <a:noFill/>
        </p:spPr>
        <p:txBody>
          <a:bodyPr wrap="square" rtlCol="0">
            <a:spAutoFit/>
          </a:bodyPr>
          <a:lstStyle/>
          <a:p>
            <a:r>
              <a:rPr lang="en-GB" sz="1200" dirty="0"/>
              <a:t>Poor supplier reliability</a:t>
            </a:r>
          </a:p>
        </p:txBody>
      </p:sp>
      <p:sp>
        <p:nvSpPr>
          <p:cNvPr id="17" name="TextBox 16">
            <a:extLst>
              <a:ext uri="{FF2B5EF4-FFF2-40B4-BE49-F238E27FC236}">
                <a16:creationId xmlns:a16="http://schemas.microsoft.com/office/drawing/2014/main" id="{7168FC72-E21C-1DBE-9BB5-77ED757B6C15}"/>
              </a:ext>
            </a:extLst>
          </p:cNvPr>
          <p:cNvSpPr txBox="1"/>
          <p:nvPr/>
        </p:nvSpPr>
        <p:spPr>
          <a:xfrm>
            <a:off x="1862846" y="4631342"/>
            <a:ext cx="1249680" cy="276999"/>
          </a:xfrm>
          <a:prstGeom prst="rect">
            <a:avLst/>
          </a:prstGeom>
          <a:noFill/>
        </p:spPr>
        <p:txBody>
          <a:bodyPr wrap="square" rtlCol="0">
            <a:spAutoFit/>
          </a:bodyPr>
          <a:lstStyle/>
          <a:p>
            <a:r>
              <a:rPr lang="en-GB" sz="1200" dirty="0"/>
              <a:t>Over - ordering</a:t>
            </a:r>
          </a:p>
        </p:txBody>
      </p:sp>
      <p:sp>
        <p:nvSpPr>
          <p:cNvPr id="18" name="TextBox 17">
            <a:extLst>
              <a:ext uri="{FF2B5EF4-FFF2-40B4-BE49-F238E27FC236}">
                <a16:creationId xmlns:a16="http://schemas.microsoft.com/office/drawing/2014/main" id="{0A6177CD-C289-3D67-E1B9-E917EE447EA0}"/>
              </a:ext>
            </a:extLst>
          </p:cNvPr>
          <p:cNvSpPr txBox="1"/>
          <p:nvPr/>
        </p:nvSpPr>
        <p:spPr>
          <a:xfrm>
            <a:off x="1227846" y="4959141"/>
            <a:ext cx="1769354" cy="646331"/>
          </a:xfrm>
          <a:prstGeom prst="rect">
            <a:avLst/>
          </a:prstGeom>
          <a:noFill/>
        </p:spPr>
        <p:txBody>
          <a:bodyPr wrap="square" rtlCol="0">
            <a:spAutoFit/>
          </a:bodyPr>
          <a:lstStyle/>
          <a:p>
            <a:r>
              <a:rPr lang="en-GB" sz="1200" dirty="0"/>
              <a:t>Inconsistent flower quality batches</a:t>
            </a:r>
          </a:p>
          <a:p>
            <a:endParaRPr lang="en-GB" sz="1200" dirty="0"/>
          </a:p>
        </p:txBody>
      </p:sp>
      <p:sp>
        <p:nvSpPr>
          <p:cNvPr id="21" name="TextBox 20">
            <a:extLst>
              <a:ext uri="{FF2B5EF4-FFF2-40B4-BE49-F238E27FC236}">
                <a16:creationId xmlns:a16="http://schemas.microsoft.com/office/drawing/2014/main" id="{1186292F-EE97-530C-432E-C4BEAF683F85}"/>
              </a:ext>
            </a:extLst>
          </p:cNvPr>
          <p:cNvSpPr txBox="1"/>
          <p:nvPr/>
        </p:nvSpPr>
        <p:spPr>
          <a:xfrm>
            <a:off x="774529" y="5479126"/>
            <a:ext cx="1980027" cy="461665"/>
          </a:xfrm>
          <a:prstGeom prst="rect">
            <a:avLst/>
          </a:prstGeom>
          <a:noFill/>
        </p:spPr>
        <p:txBody>
          <a:bodyPr wrap="square" rtlCol="0">
            <a:spAutoFit/>
          </a:bodyPr>
          <a:lstStyle/>
          <a:p>
            <a:r>
              <a:rPr lang="en-GB" sz="1200" dirty="0"/>
              <a:t>Packaging materials frequently out of stock</a:t>
            </a:r>
          </a:p>
        </p:txBody>
      </p:sp>
      <p:sp>
        <p:nvSpPr>
          <p:cNvPr id="22" name="TextBox 21">
            <a:extLst>
              <a:ext uri="{FF2B5EF4-FFF2-40B4-BE49-F238E27FC236}">
                <a16:creationId xmlns:a16="http://schemas.microsoft.com/office/drawing/2014/main" id="{428366B2-6379-5047-ECC7-524C0D4FDCBD}"/>
              </a:ext>
            </a:extLst>
          </p:cNvPr>
          <p:cNvSpPr txBox="1"/>
          <p:nvPr/>
        </p:nvSpPr>
        <p:spPr>
          <a:xfrm>
            <a:off x="100507" y="777219"/>
            <a:ext cx="2487606" cy="461665"/>
          </a:xfrm>
          <a:prstGeom prst="rect">
            <a:avLst/>
          </a:prstGeom>
          <a:noFill/>
        </p:spPr>
        <p:txBody>
          <a:bodyPr wrap="square" rtlCol="0">
            <a:spAutoFit/>
          </a:bodyPr>
          <a:lstStyle/>
          <a:p>
            <a:r>
              <a:rPr lang="en-GB" sz="1200" dirty="0"/>
              <a:t>No structured process for evaluating supplier performance</a:t>
            </a:r>
          </a:p>
        </p:txBody>
      </p:sp>
      <p:sp>
        <p:nvSpPr>
          <p:cNvPr id="23" name="TextBox 22">
            <a:extLst>
              <a:ext uri="{FF2B5EF4-FFF2-40B4-BE49-F238E27FC236}">
                <a16:creationId xmlns:a16="http://schemas.microsoft.com/office/drawing/2014/main" id="{AFDA99C5-3D9F-665C-C051-D4FD1391A55F}"/>
              </a:ext>
            </a:extLst>
          </p:cNvPr>
          <p:cNvSpPr txBox="1"/>
          <p:nvPr/>
        </p:nvSpPr>
        <p:spPr>
          <a:xfrm>
            <a:off x="1209040" y="1310301"/>
            <a:ext cx="1788160" cy="461665"/>
          </a:xfrm>
          <a:prstGeom prst="rect">
            <a:avLst/>
          </a:prstGeom>
          <a:noFill/>
        </p:spPr>
        <p:txBody>
          <a:bodyPr wrap="square" rtlCol="0">
            <a:spAutoFit/>
          </a:bodyPr>
          <a:lstStyle/>
          <a:p>
            <a:r>
              <a:rPr lang="en-GB" sz="1200" dirty="0"/>
              <a:t>No standardised ordering schedule</a:t>
            </a:r>
          </a:p>
        </p:txBody>
      </p:sp>
      <p:sp>
        <p:nvSpPr>
          <p:cNvPr id="24" name="TextBox 23">
            <a:extLst>
              <a:ext uri="{FF2B5EF4-FFF2-40B4-BE49-F238E27FC236}">
                <a16:creationId xmlns:a16="http://schemas.microsoft.com/office/drawing/2014/main" id="{C795A985-3D58-D372-9AE3-F35F5E27CDCC}"/>
              </a:ext>
            </a:extLst>
          </p:cNvPr>
          <p:cNvSpPr txBox="1"/>
          <p:nvPr/>
        </p:nvSpPr>
        <p:spPr>
          <a:xfrm>
            <a:off x="1568206" y="1680824"/>
            <a:ext cx="1249680" cy="646331"/>
          </a:xfrm>
          <a:prstGeom prst="rect">
            <a:avLst/>
          </a:prstGeom>
          <a:noFill/>
        </p:spPr>
        <p:txBody>
          <a:bodyPr wrap="square" rtlCol="0">
            <a:spAutoFit/>
          </a:bodyPr>
          <a:lstStyle/>
          <a:p>
            <a:r>
              <a:rPr lang="en-GB" sz="1200" dirty="0"/>
              <a:t>Inconsistent pricing strategy across products</a:t>
            </a:r>
          </a:p>
        </p:txBody>
      </p:sp>
      <p:sp>
        <p:nvSpPr>
          <p:cNvPr id="25" name="TextBox 24">
            <a:extLst>
              <a:ext uri="{FF2B5EF4-FFF2-40B4-BE49-F238E27FC236}">
                <a16:creationId xmlns:a16="http://schemas.microsoft.com/office/drawing/2014/main" id="{C3E8AB04-8A9C-548B-584C-8B477BFFF955}"/>
              </a:ext>
            </a:extLst>
          </p:cNvPr>
          <p:cNvSpPr txBox="1"/>
          <p:nvPr/>
        </p:nvSpPr>
        <p:spPr>
          <a:xfrm>
            <a:off x="1764543" y="2174665"/>
            <a:ext cx="1537726" cy="646331"/>
          </a:xfrm>
          <a:prstGeom prst="rect">
            <a:avLst/>
          </a:prstGeom>
          <a:noFill/>
        </p:spPr>
        <p:txBody>
          <a:bodyPr wrap="square" rtlCol="0">
            <a:spAutoFit/>
          </a:bodyPr>
          <a:lstStyle/>
          <a:p>
            <a:r>
              <a:rPr lang="en-GB" sz="1200" dirty="0"/>
              <a:t>Poor planning leading to rush orders</a:t>
            </a:r>
          </a:p>
        </p:txBody>
      </p:sp>
      <p:sp>
        <p:nvSpPr>
          <p:cNvPr id="28" name="TextBox 27">
            <a:extLst>
              <a:ext uri="{FF2B5EF4-FFF2-40B4-BE49-F238E27FC236}">
                <a16:creationId xmlns:a16="http://schemas.microsoft.com/office/drawing/2014/main" id="{D71EEBCB-2A99-478F-DB96-B402A308E9B2}"/>
              </a:ext>
            </a:extLst>
          </p:cNvPr>
          <p:cNvSpPr txBox="1"/>
          <p:nvPr/>
        </p:nvSpPr>
        <p:spPr>
          <a:xfrm>
            <a:off x="2890176" y="823623"/>
            <a:ext cx="2487606" cy="600164"/>
          </a:xfrm>
          <a:prstGeom prst="rect">
            <a:avLst/>
          </a:prstGeom>
          <a:noFill/>
        </p:spPr>
        <p:txBody>
          <a:bodyPr wrap="square" rtlCol="0">
            <a:spAutoFit/>
          </a:bodyPr>
          <a:lstStyle/>
          <a:p>
            <a:r>
              <a:rPr lang="en-US" altLang="en-US" sz="1100" dirty="0">
                <a:latin typeface="Arial" panose="020B0604020202020204" pitchFamily="34" charset="0"/>
              </a:rPr>
              <a:t>Delivery vehicles not temperature‑controlled </a:t>
            </a:r>
          </a:p>
          <a:p>
            <a:endParaRPr lang="en-GB" sz="1100" dirty="0"/>
          </a:p>
        </p:txBody>
      </p:sp>
      <p:sp>
        <p:nvSpPr>
          <p:cNvPr id="29" name="TextBox 28">
            <a:extLst>
              <a:ext uri="{FF2B5EF4-FFF2-40B4-BE49-F238E27FC236}">
                <a16:creationId xmlns:a16="http://schemas.microsoft.com/office/drawing/2014/main" id="{0EDC29A4-63E4-7F0C-5981-F63EDE62A8D2}"/>
              </a:ext>
            </a:extLst>
          </p:cNvPr>
          <p:cNvSpPr txBox="1"/>
          <p:nvPr/>
        </p:nvSpPr>
        <p:spPr>
          <a:xfrm>
            <a:off x="2764161" y="1254038"/>
            <a:ext cx="2348473" cy="646331"/>
          </a:xfrm>
          <a:prstGeom prst="rect">
            <a:avLst/>
          </a:prstGeom>
          <a:noFill/>
        </p:spPr>
        <p:txBody>
          <a:bodyPr wrap="square" rtlCol="0">
            <a:spAutoFit/>
          </a:bodyPr>
          <a:lstStyle/>
          <a:p>
            <a:r>
              <a:rPr lang="en-US" altLang="en-US" sz="1200" dirty="0">
                <a:latin typeface="Arial" panose="020B0604020202020204" pitchFamily="34" charset="0"/>
              </a:rPr>
              <a:t>POS system frequently crashes or lags </a:t>
            </a:r>
          </a:p>
          <a:p>
            <a:endParaRPr lang="en-GB" sz="1200" dirty="0"/>
          </a:p>
        </p:txBody>
      </p:sp>
      <p:sp>
        <p:nvSpPr>
          <p:cNvPr id="30" name="TextBox 29">
            <a:extLst>
              <a:ext uri="{FF2B5EF4-FFF2-40B4-BE49-F238E27FC236}">
                <a16:creationId xmlns:a16="http://schemas.microsoft.com/office/drawing/2014/main" id="{DB99FE49-835C-9EC5-41EA-3543F70CF9C2}"/>
              </a:ext>
            </a:extLst>
          </p:cNvPr>
          <p:cNvSpPr txBox="1"/>
          <p:nvPr/>
        </p:nvSpPr>
        <p:spPr>
          <a:xfrm>
            <a:off x="2815977" y="1721255"/>
            <a:ext cx="2360553" cy="646331"/>
          </a:xfrm>
          <a:prstGeom prst="rect">
            <a:avLst/>
          </a:prstGeom>
          <a:noFill/>
        </p:spPr>
        <p:txBody>
          <a:bodyPr wrap="square" rtlCol="0">
            <a:spAutoFit/>
          </a:bodyPr>
          <a:lstStyle/>
          <a:p>
            <a:r>
              <a:rPr lang="en-US" altLang="en-US" sz="1200" dirty="0">
                <a:latin typeface="Arial" panose="020B0604020202020204" pitchFamily="34" charset="0"/>
              </a:rPr>
              <a:t>Limited workspace causing inefficient workflow </a:t>
            </a:r>
          </a:p>
          <a:p>
            <a:endParaRPr lang="en-GB" sz="1200" dirty="0"/>
          </a:p>
        </p:txBody>
      </p:sp>
      <p:sp>
        <p:nvSpPr>
          <p:cNvPr id="31" name="TextBox 30">
            <a:extLst>
              <a:ext uri="{FF2B5EF4-FFF2-40B4-BE49-F238E27FC236}">
                <a16:creationId xmlns:a16="http://schemas.microsoft.com/office/drawing/2014/main" id="{9FE240F0-3E5C-5458-90FC-6E2B1D384A01}"/>
              </a:ext>
            </a:extLst>
          </p:cNvPr>
          <p:cNvSpPr txBox="1"/>
          <p:nvPr/>
        </p:nvSpPr>
        <p:spPr>
          <a:xfrm>
            <a:off x="3221683" y="2195291"/>
            <a:ext cx="2391706" cy="830997"/>
          </a:xfrm>
          <a:prstGeom prst="rect">
            <a:avLst/>
          </a:prstGeom>
          <a:noFill/>
        </p:spPr>
        <p:txBody>
          <a:bodyPr wrap="square" rtlCol="0">
            <a:spAutoFit/>
          </a:bodyPr>
          <a:lstStyle/>
          <a:p>
            <a:r>
              <a:rPr lang="en-US" altLang="en-US" sz="1200" dirty="0">
                <a:latin typeface="Arial" panose="020B0604020202020204" pitchFamily="34" charset="0"/>
              </a:rPr>
              <a:t>Old tools (cutters, hydration buckets) slowing down production </a:t>
            </a:r>
          </a:p>
          <a:p>
            <a:endParaRPr lang="en-GB" sz="1200" dirty="0"/>
          </a:p>
        </p:txBody>
      </p:sp>
      <p:sp>
        <p:nvSpPr>
          <p:cNvPr id="32" name="TextBox 31">
            <a:extLst>
              <a:ext uri="{FF2B5EF4-FFF2-40B4-BE49-F238E27FC236}">
                <a16:creationId xmlns:a16="http://schemas.microsoft.com/office/drawing/2014/main" id="{223892D5-A2BB-CA4B-21E7-9C8610FE9FFA}"/>
              </a:ext>
            </a:extLst>
          </p:cNvPr>
          <p:cNvSpPr txBox="1"/>
          <p:nvPr/>
        </p:nvSpPr>
        <p:spPr>
          <a:xfrm>
            <a:off x="5685889" y="1687291"/>
            <a:ext cx="1998409" cy="646331"/>
          </a:xfrm>
          <a:prstGeom prst="rect">
            <a:avLst/>
          </a:prstGeom>
          <a:noFill/>
        </p:spPr>
        <p:txBody>
          <a:bodyPr wrap="square" rtlCol="0">
            <a:spAutoFit/>
          </a:bodyPr>
          <a:lstStyle/>
          <a:p>
            <a:r>
              <a:rPr lang="en-GB" sz="1200" dirty="0"/>
              <a:t>poor leadership communication from management</a:t>
            </a:r>
          </a:p>
        </p:txBody>
      </p:sp>
      <p:sp>
        <p:nvSpPr>
          <p:cNvPr id="33" name="TextBox 32">
            <a:extLst>
              <a:ext uri="{FF2B5EF4-FFF2-40B4-BE49-F238E27FC236}">
                <a16:creationId xmlns:a16="http://schemas.microsoft.com/office/drawing/2014/main" id="{5F5A4F58-1595-F8C9-37AC-6EF2C60E1B7C}"/>
              </a:ext>
            </a:extLst>
          </p:cNvPr>
          <p:cNvSpPr txBox="1"/>
          <p:nvPr/>
        </p:nvSpPr>
        <p:spPr>
          <a:xfrm>
            <a:off x="5640572" y="2366462"/>
            <a:ext cx="2174240" cy="738664"/>
          </a:xfrm>
          <a:prstGeom prst="rect">
            <a:avLst/>
          </a:prstGeom>
          <a:noFill/>
        </p:spPr>
        <p:txBody>
          <a:bodyPr wrap="square" rtlCol="0">
            <a:spAutoFit/>
          </a:bodyPr>
          <a:lstStyle/>
          <a:p>
            <a:r>
              <a:rPr lang="en-GB" sz="1200" dirty="0"/>
              <a:t>Staff shortages during busy periods</a:t>
            </a:r>
          </a:p>
          <a:p>
            <a:endParaRPr lang="en-GB" dirty="0"/>
          </a:p>
        </p:txBody>
      </p:sp>
      <p:sp>
        <p:nvSpPr>
          <p:cNvPr id="37" name="TextBox 36">
            <a:extLst>
              <a:ext uri="{FF2B5EF4-FFF2-40B4-BE49-F238E27FC236}">
                <a16:creationId xmlns:a16="http://schemas.microsoft.com/office/drawing/2014/main" id="{32955B97-CA8A-C4E4-DD8F-8130670BF9B9}"/>
              </a:ext>
            </a:extLst>
          </p:cNvPr>
          <p:cNvSpPr txBox="1"/>
          <p:nvPr/>
        </p:nvSpPr>
        <p:spPr>
          <a:xfrm>
            <a:off x="5640572" y="4485025"/>
            <a:ext cx="2286000" cy="830997"/>
          </a:xfrm>
          <a:prstGeom prst="rect">
            <a:avLst/>
          </a:prstGeom>
          <a:noFill/>
        </p:spPr>
        <p:txBody>
          <a:bodyPr wrap="square" rtlCol="0">
            <a:spAutoFit/>
          </a:bodyPr>
          <a:lstStyle/>
          <a:p>
            <a:r>
              <a:rPr lang="en-US" altLang="en-US" sz="1200" dirty="0">
                <a:latin typeface="Arial" panose="020B0604020202020204" pitchFamily="34" charset="0"/>
              </a:rPr>
              <a:t>Seasonal festivals causing unpredictable spikes in demand </a:t>
            </a:r>
          </a:p>
          <a:p>
            <a:endParaRPr lang="en-GB" sz="1200" dirty="0"/>
          </a:p>
        </p:txBody>
      </p:sp>
      <p:sp>
        <p:nvSpPr>
          <p:cNvPr id="38" name="TextBox 37">
            <a:extLst>
              <a:ext uri="{FF2B5EF4-FFF2-40B4-BE49-F238E27FC236}">
                <a16:creationId xmlns:a16="http://schemas.microsoft.com/office/drawing/2014/main" id="{B22F31AF-1091-3DEF-D169-3DCC49C4D9E1}"/>
              </a:ext>
            </a:extLst>
          </p:cNvPr>
          <p:cNvSpPr txBox="1"/>
          <p:nvPr/>
        </p:nvSpPr>
        <p:spPr>
          <a:xfrm>
            <a:off x="5712269" y="5051473"/>
            <a:ext cx="1980027" cy="461665"/>
          </a:xfrm>
          <a:prstGeom prst="rect">
            <a:avLst/>
          </a:prstGeom>
          <a:noFill/>
        </p:spPr>
        <p:txBody>
          <a:bodyPr wrap="square" rtlCol="0">
            <a:spAutoFit/>
          </a:bodyPr>
          <a:lstStyle/>
          <a:p>
            <a:r>
              <a:rPr lang="en-GB" sz="1200" dirty="0"/>
              <a:t>Competitors offering aggressive discounts</a:t>
            </a:r>
          </a:p>
        </p:txBody>
      </p:sp>
      <p:sp>
        <p:nvSpPr>
          <p:cNvPr id="41" name="Rectangle 7">
            <a:extLst>
              <a:ext uri="{FF2B5EF4-FFF2-40B4-BE49-F238E27FC236}">
                <a16:creationId xmlns:a16="http://schemas.microsoft.com/office/drawing/2014/main" id="{94819826-B6B6-3F3F-924A-E38B716F74CD}"/>
              </a:ext>
            </a:extLst>
          </p:cNvPr>
          <p:cNvSpPr>
            <a:spLocks noChangeArrowheads="1"/>
          </p:cNvSpPr>
          <p:nvPr/>
        </p:nvSpPr>
        <p:spPr bwMode="auto">
          <a:xfrm>
            <a:off x="5047059" y="5486762"/>
            <a:ext cx="24307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sz="1200" dirty="0">
                <a:latin typeface="Arial" panose="020B0604020202020204" pitchFamily="34" charset="0"/>
              </a:rPr>
              <a:t>Weather extremes reducing customer footfall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43" name="Rectangle 8">
            <a:extLst>
              <a:ext uri="{FF2B5EF4-FFF2-40B4-BE49-F238E27FC236}">
                <a16:creationId xmlns:a16="http://schemas.microsoft.com/office/drawing/2014/main" id="{09F5740F-D3CB-0F61-4C0A-417769BFE6AC}"/>
              </a:ext>
            </a:extLst>
          </p:cNvPr>
          <p:cNvSpPr>
            <a:spLocks noChangeArrowheads="1"/>
          </p:cNvSpPr>
          <p:nvPr/>
        </p:nvSpPr>
        <p:spPr bwMode="auto">
          <a:xfrm>
            <a:off x="3486674" y="4023360"/>
            <a:ext cx="195935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No system for monitoring delivery performance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45" name="Rectangle 9">
            <a:extLst>
              <a:ext uri="{FF2B5EF4-FFF2-40B4-BE49-F238E27FC236}">
                <a16:creationId xmlns:a16="http://schemas.microsoft.com/office/drawing/2014/main" id="{0C5BE7BF-BC5F-4564-3CC9-F7E2F97C2064}"/>
              </a:ext>
            </a:extLst>
          </p:cNvPr>
          <p:cNvSpPr>
            <a:spLocks noChangeArrowheads="1"/>
          </p:cNvSpPr>
          <p:nvPr/>
        </p:nvSpPr>
        <p:spPr bwMode="auto">
          <a:xfrm>
            <a:off x="3252398" y="4491701"/>
            <a:ext cx="21700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No benchmarking against competitors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47" name="Rectangle 10">
            <a:extLst>
              <a:ext uri="{FF2B5EF4-FFF2-40B4-BE49-F238E27FC236}">
                <a16:creationId xmlns:a16="http://schemas.microsoft.com/office/drawing/2014/main" id="{17FE9188-0D76-0FDA-F69E-B21C3FFBA65E}"/>
              </a:ext>
            </a:extLst>
          </p:cNvPr>
          <p:cNvSpPr>
            <a:spLocks noChangeArrowheads="1"/>
          </p:cNvSpPr>
          <p:nvPr/>
        </p:nvSpPr>
        <p:spPr bwMode="auto">
          <a:xfrm>
            <a:off x="3181335" y="5085189"/>
            <a:ext cx="17693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Lack of financial KPIs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49" name="Rectangle 11">
            <a:extLst>
              <a:ext uri="{FF2B5EF4-FFF2-40B4-BE49-F238E27FC236}">
                <a16:creationId xmlns:a16="http://schemas.microsoft.com/office/drawing/2014/main" id="{EAD31416-0BAD-FFC7-59D8-8014E40D67D7}"/>
              </a:ext>
            </a:extLst>
          </p:cNvPr>
          <p:cNvSpPr>
            <a:spLocks noChangeArrowheads="1"/>
          </p:cNvSpPr>
          <p:nvPr/>
        </p:nvSpPr>
        <p:spPr bwMode="auto">
          <a:xfrm>
            <a:off x="2919920" y="5510211"/>
            <a:ext cx="219099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Inaccurate manual stock counts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78281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BBCF29-45F3-C2DB-51E7-AD337C1C079F}"/>
              </a:ext>
            </a:extLst>
          </p:cNvPr>
          <p:cNvSpPr txBox="1"/>
          <p:nvPr/>
        </p:nvSpPr>
        <p:spPr>
          <a:xfrm>
            <a:off x="416560" y="599440"/>
            <a:ext cx="10678160" cy="5632311"/>
          </a:xfrm>
          <a:prstGeom prst="rect">
            <a:avLst/>
          </a:prstGeom>
          <a:noFill/>
        </p:spPr>
        <p:txBody>
          <a:bodyPr wrap="square" rtlCol="0">
            <a:spAutoFit/>
          </a:bodyPr>
          <a:lstStyle/>
          <a:p>
            <a:r>
              <a:rPr lang="en-GB" dirty="0"/>
              <a:t>Key Finding 1: Operational Inefficiencies</a:t>
            </a:r>
          </a:p>
          <a:p>
            <a:pPr marL="285750" indent="-285750">
              <a:buFont typeface="Arial" panose="020B0604020202020204" pitchFamily="34" charset="0"/>
              <a:buChar char="•"/>
            </a:pPr>
            <a:r>
              <a:rPr lang="en-GB" dirty="0"/>
              <a:t>Weak inventory control and poor stock rotation</a:t>
            </a:r>
          </a:p>
          <a:p>
            <a:pPr marL="285750" indent="-285750">
              <a:buFont typeface="Arial" panose="020B0604020202020204" pitchFamily="34" charset="0"/>
              <a:buChar char="•"/>
            </a:pPr>
            <a:r>
              <a:rPr lang="en-GB" dirty="0"/>
              <a:t>Outdated equipment contributing to waste</a:t>
            </a:r>
          </a:p>
          <a:p>
            <a:pPr marL="285750" indent="-285750">
              <a:buFont typeface="Arial" panose="020B0604020202020204" pitchFamily="34" charset="0"/>
              <a:buChar char="•"/>
            </a:pPr>
            <a:r>
              <a:rPr lang="en-GB" dirty="0"/>
              <a:t>Inefficient workflows reducing productivity</a:t>
            </a:r>
          </a:p>
          <a:p>
            <a:endParaRPr lang="en-GB" dirty="0"/>
          </a:p>
          <a:p>
            <a:r>
              <a:rPr lang="en-GB" dirty="0"/>
              <a:t>Key Finding 2: External Pressures</a:t>
            </a:r>
          </a:p>
          <a:p>
            <a:pPr marL="285750" indent="-285750">
              <a:buFont typeface="Arial" panose="020B0604020202020204" pitchFamily="34" charset="0"/>
              <a:buChar char="•"/>
            </a:pPr>
            <a:r>
              <a:rPr lang="en-GB" dirty="0"/>
              <a:t>Rising costs and supply chain instability</a:t>
            </a:r>
          </a:p>
          <a:p>
            <a:pPr marL="285750" indent="-285750">
              <a:buFont typeface="Arial" panose="020B0604020202020204" pitchFamily="34" charset="0"/>
              <a:buChar char="•"/>
            </a:pPr>
            <a:r>
              <a:rPr lang="en-GB" dirty="0"/>
              <a:t>Shifting customer expectations toward sustainability and convenience</a:t>
            </a:r>
          </a:p>
          <a:p>
            <a:pPr marL="285750" indent="-285750">
              <a:buFont typeface="Arial" panose="020B0604020202020204" pitchFamily="34" charset="0"/>
              <a:buChar char="•"/>
            </a:pPr>
            <a:r>
              <a:rPr lang="en-GB" dirty="0"/>
              <a:t>Competitive pressure from supermarkets and online florists</a:t>
            </a:r>
          </a:p>
          <a:p>
            <a:endParaRPr lang="en-GB" dirty="0"/>
          </a:p>
          <a:p>
            <a:r>
              <a:rPr lang="en-GB" dirty="0"/>
              <a:t>Key Finding 3: Digital and Marketing Weaknesses</a:t>
            </a:r>
          </a:p>
          <a:p>
            <a:pPr marL="285750" indent="-285750">
              <a:buFont typeface="Arial" panose="020B0604020202020204" pitchFamily="34" charset="0"/>
              <a:buChar char="•"/>
            </a:pPr>
            <a:r>
              <a:rPr lang="en-GB" dirty="0"/>
              <a:t>Outdated website and limited online ordering</a:t>
            </a:r>
          </a:p>
          <a:p>
            <a:pPr marL="285750" indent="-285750">
              <a:buFont typeface="Arial" panose="020B0604020202020204" pitchFamily="34" charset="0"/>
              <a:buChar char="•"/>
            </a:pPr>
            <a:r>
              <a:rPr lang="en-GB" dirty="0"/>
              <a:t>Low digital visibility and minimal marketing activity</a:t>
            </a:r>
          </a:p>
          <a:p>
            <a:pPr marL="285750" indent="-285750">
              <a:buFont typeface="Arial" panose="020B0604020202020204" pitchFamily="34" charset="0"/>
              <a:buChar char="•"/>
            </a:pPr>
            <a:r>
              <a:rPr lang="en-GB" dirty="0"/>
              <a:t>Reduced ability to attract and retain customers online</a:t>
            </a:r>
          </a:p>
          <a:p>
            <a:pPr marL="285750" indent="-285750">
              <a:buFont typeface="Arial" panose="020B0604020202020204" pitchFamily="34" charset="0"/>
              <a:buChar char="•"/>
            </a:pPr>
            <a:endParaRPr lang="en-GB" dirty="0"/>
          </a:p>
          <a:p>
            <a:r>
              <a:rPr lang="en-GB" dirty="0"/>
              <a:t>Key Finding 4: Lack of Strategic Direction</a:t>
            </a:r>
          </a:p>
          <a:p>
            <a:pPr marL="285750" indent="-285750">
              <a:buFont typeface="Arial" panose="020B0604020202020204" pitchFamily="34" charset="0"/>
              <a:buChar char="•"/>
            </a:pPr>
            <a:r>
              <a:rPr lang="en-GB" dirty="0"/>
              <a:t>No clear long‑term growth plan</a:t>
            </a:r>
          </a:p>
          <a:p>
            <a:pPr marL="285750" indent="-285750">
              <a:buFont typeface="Arial" panose="020B0604020202020204" pitchFamily="34" charset="0"/>
              <a:buChar char="•"/>
            </a:pPr>
            <a:r>
              <a:rPr lang="en-GB" dirty="0"/>
              <a:t>Poor internal communication and coordination</a:t>
            </a:r>
          </a:p>
          <a:p>
            <a:pPr marL="285750" indent="-285750">
              <a:buFont typeface="Arial" panose="020B0604020202020204" pitchFamily="34" charset="0"/>
              <a:buChar char="•"/>
            </a:pPr>
            <a:r>
              <a:rPr lang="en-GB" dirty="0"/>
              <a:t>Reactive decision‑making instead of proactive planning</a:t>
            </a:r>
          </a:p>
          <a:p>
            <a:endParaRPr lang="en-GB" dirty="0"/>
          </a:p>
        </p:txBody>
      </p:sp>
    </p:spTree>
    <p:extLst>
      <p:ext uri="{BB962C8B-B14F-4D97-AF65-F5344CB8AC3E}">
        <p14:creationId xmlns:p14="http://schemas.microsoft.com/office/powerpoint/2010/main" val="2172966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7AD05C-CD6B-76DF-951B-7986B0BD0050}"/>
              </a:ext>
            </a:extLst>
          </p:cNvPr>
          <p:cNvSpPr txBox="1"/>
          <p:nvPr/>
        </p:nvSpPr>
        <p:spPr>
          <a:xfrm>
            <a:off x="274320" y="203200"/>
            <a:ext cx="4114800" cy="707886"/>
          </a:xfrm>
          <a:prstGeom prst="rect">
            <a:avLst/>
          </a:prstGeom>
          <a:noFill/>
        </p:spPr>
        <p:txBody>
          <a:bodyPr wrap="square" rtlCol="0">
            <a:spAutoFit/>
          </a:bodyPr>
          <a:lstStyle/>
          <a:p>
            <a:r>
              <a:rPr lang="en-GB" sz="4000" dirty="0"/>
              <a:t>Reference List</a:t>
            </a:r>
          </a:p>
        </p:txBody>
      </p:sp>
      <p:sp>
        <p:nvSpPr>
          <p:cNvPr id="3" name="TextBox 2">
            <a:extLst>
              <a:ext uri="{FF2B5EF4-FFF2-40B4-BE49-F238E27FC236}">
                <a16:creationId xmlns:a16="http://schemas.microsoft.com/office/drawing/2014/main" id="{9A764418-0AD5-2BEE-A80D-7AFB13C7BCCD}"/>
              </a:ext>
            </a:extLst>
          </p:cNvPr>
          <p:cNvSpPr txBox="1"/>
          <p:nvPr/>
        </p:nvSpPr>
        <p:spPr>
          <a:xfrm>
            <a:off x="640080" y="911086"/>
            <a:ext cx="9855200" cy="5324535"/>
          </a:xfrm>
          <a:prstGeom prst="rect">
            <a:avLst/>
          </a:prstGeom>
          <a:noFill/>
        </p:spPr>
        <p:txBody>
          <a:bodyPr wrap="square" rtlCol="0">
            <a:spAutoFit/>
          </a:bodyPr>
          <a:lstStyle/>
          <a:p>
            <a:endParaRPr lang="en-GB" sz="2000" dirty="0"/>
          </a:p>
          <a:p>
            <a:r>
              <a:rPr lang="en-GB" sz="2000" b="1" dirty="0"/>
              <a:t>Reference List</a:t>
            </a:r>
            <a:endParaRPr lang="en-GB" sz="2000" dirty="0"/>
          </a:p>
          <a:p>
            <a:r>
              <a:rPr lang="en-GB" sz="2000" dirty="0"/>
              <a:t>Ishikawa, K. (1985) </a:t>
            </a:r>
            <a:r>
              <a:rPr lang="en-GB" sz="2000" i="1" dirty="0"/>
              <a:t>What Is Total Quality Control? The Japanese Way.</a:t>
            </a:r>
            <a:r>
              <a:rPr lang="en-GB" sz="2000" dirty="0"/>
              <a:t> Englewood Cliffs: Prentice-Hall.</a:t>
            </a:r>
          </a:p>
          <a:p>
            <a:r>
              <a:rPr lang="en-GB" sz="2000" dirty="0"/>
              <a:t>Johnson, G., Whittington, R. and Scholes, K. (2017) </a:t>
            </a:r>
            <a:r>
              <a:rPr lang="en-GB" sz="2000" i="1" dirty="0"/>
              <a:t>Exploring Strategy.</a:t>
            </a:r>
            <a:r>
              <a:rPr lang="en-GB" sz="2000" dirty="0"/>
              <a:t> 11th ed. Harlow: Pearson.</a:t>
            </a:r>
          </a:p>
          <a:p>
            <a:r>
              <a:rPr lang="en-GB" sz="2000" dirty="0"/>
              <a:t>Slack, N., Brandon‑Jones, A. and Burgess, N. (2022) </a:t>
            </a:r>
            <a:r>
              <a:rPr lang="en-GB" sz="2000" i="1" dirty="0"/>
              <a:t>Operations Management.</a:t>
            </a:r>
            <a:r>
              <a:rPr lang="en-GB" sz="2000" dirty="0"/>
              <a:t> 10th ed. Harlow: Pearson.</a:t>
            </a:r>
          </a:p>
          <a:p>
            <a:r>
              <a:rPr lang="en-GB" sz="2000" dirty="0"/>
              <a:t>Office for National Statistics (2023) </a:t>
            </a:r>
            <a:r>
              <a:rPr lang="en-GB" sz="2000" i="1" dirty="0"/>
              <a:t>Retail Sales, Great Britain.</a:t>
            </a:r>
            <a:r>
              <a:rPr lang="en-GB" sz="2000" dirty="0"/>
              <a:t> Available at: </a:t>
            </a:r>
            <a:r>
              <a:rPr lang="en-GB" sz="2000" dirty="0">
                <a:hlinkClick r:id="rId2"/>
              </a:rPr>
              <a:t>https://www.ons.gov.uk</a:t>
            </a:r>
            <a:endParaRPr lang="en-GB" sz="2000" dirty="0"/>
          </a:p>
          <a:p>
            <a:r>
              <a:rPr lang="en-GB" sz="2000" dirty="0"/>
              <a:t>British Retail Consortium (2023) </a:t>
            </a:r>
            <a:r>
              <a:rPr lang="en-GB" sz="2000" i="1" dirty="0"/>
              <a:t>Retail Trends Report.</a:t>
            </a:r>
            <a:r>
              <a:rPr lang="en-GB" sz="2000" dirty="0"/>
              <a:t> Available at: </a:t>
            </a:r>
            <a:r>
              <a:rPr lang="en-GB" sz="2000" dirty="0">
                <a:hlinkClick r:id="rId3"/>
              </a:rPr>
              <a:t>https://brc.org.uk</a:t>
            </a:r>
            <a:endParaRPr lang="en-GB" sz="2000" dirty="0"/>
          </a:p>
          <a:p>
            <a:r>
              <a:rPr lang="en-GB" sz="2000" dirty="0"/>
              <a:t>Mintel (2023) </a:t>
            </a:r>
            <a:r>
              <a:rPr lang="en-GB" sz="2000" i="1" dirty="0"/>
              <a:t>UK Florist and Flower Retailing Market Report.</a:t>
            </a:r>
            <a:endParaRPr lang="en-GB" sz="2000" dirty="0"/>
          </a:p>
          <a:p>
            <a:r>
              <a:rPr lang="en-GB" sz="2000" dirty="0"/>
              <a:t>IBISWorld (2023) </a:t>
            </a:r>
            <a:r>
              <a:rPr lang="en-GB" sz="2000" i="1" dirty="0"/>
              <a:t>Florists in the UK – Market Research Report.</a:t>
            </a:r>
            <a:endParaRPr lang="en-GB" sz="2000" dirty="0"/>
          </a:p>
          <a:p>
            <a:endParaRPr lang="en-GB" sz="2000" b="1" dirty="0"/>
          </a:p>
          <a:p>
            <a:endParaRPr lang="en-GB" sz="2000" b="1" dirty="0"/>
          </a:p>
          <a:p>
            <a:endParaRPr lang="en-GB" sz="2000" b="1" dirty="0"/>
          </a:p>
          <a:p>
            <a:endParaRPr lang="en-GB" sz="2000" dirty="0"/>
          </a:p>
        </p:txBody>
      </p:sp>
    </p:spTree>
    <p:extLst>
      <p:ext uri="{BB962C8B-B14F-4D97-AF65-F5344CB8AC3E}">
        <p14:creationId xmlns:p14="http://schemas.microsoft.com/office/powerpoint/2010/main" val="3587932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EB88-0A86-7859-CA58-90B44C576E49}"/>
              </a:ext>
            </a:extLst>
          </p:cNvPr>
          <p:cNvSpPr>
            <a:spLocks noGrp="1"/>
          </p:cNvSpPr>
          <p:nvPr>
            <p:ph type="title"/>
          </p:nvPr>
        </p:nvSpPr>
        <p:spPr>
          <a:xfrm>
            <a:off x="1275080" y="1030922"/>
            <a:ext cx="10998200" cy="4592955"/>
          </a:xfrm>
        </p:spPr>
        <p:txBody>
          <a:bodyPr>
            <a:noAutofit/>
          </a:bodyPr>
          <a:lstStyle/>
          <a:p>
            <a:r>
              <a:rPr lang="en-GB" sz="8000" dirty="0"/>
              <a:t>Thank you for listening</a:t>
            </a:r>
          </a:p>
        </p:txBody>
      </p:sp>
    </p:spTree>
    <p:extLst>
      <p:ext uri="{BB962C8B-B14F-4D97-AF65-F5344CB8AC3E}">
        <p14:creationId xmlns:p14="http://schemas.microsoft.com/office/powerpoint/2010/main" val="1280050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6B1E49-251A-37F8-8BD3-D6A03CDAB66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032000" y="526796"/>
            <a:ext cx="7985760" cy="5590032"/>
          </a:xfrm>
          <a:prstGeom prst="rect">
            <a:avLst/>
          </a:prstGeom>
        </p:spPr>
      </p:pic>
    </p:spTree>
    <p:extLst>
      <p:ext uri="{BB962C8B-B14F-4D97-AF65-F5344CB8AC3E}">
        <p14:creationId xmlns:p14="http://schemas.microsoft.com/office/powerpoint/2010/main" val="3982363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879</TotalTime>
  <Words>1006</Words>
  <Application>Microsoft Office PowerPoint</Application>
  <PresentationFormat>Widescreen</PresentationFormat>
  <Paragraphs>158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PowerPoint Presentation</vt:lpstr>
      <vt:lpstr>PowerPoint Presentation</vt:lpstr>
      <vt:lpstr>Green Haven Florists</vt:lpstr>
      <vt:lpstr>Nature and Scope of the Problem</vt:lpstr>
      <vt:lpstr>5W2H Model</vt:lpstr>
      <vt:lpstr>P-[ESTEL Analysis</vt:lpstr>
      <vt:lpstr>What is the cause and affect model</vt:lpstr>
      <vt:lpstr>PowerPoint Presentation</vt:lpstr>
      <vt:lpstr>PowerPoint Presentation</vt:lpstr>
      <vt:lpstr>PowerPoint Presentation</vt:lpstr>
      <vt:lpstr>Thank you for listening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Joyce Kumi (2515780)</dc:creator>
  <cp:lastModifiedBy>Joyce Kumi (2515780)</cp:lastModifiedBy>
  <cp:revision>4</cp:revision>
  <cp:lastPrinted>2026-02-16T11:36:30Z</cp:lastPrinted>
  <dcterms:created xsi:type="dcterms:W3CDTF">2026-02-09T21:51:03Z</dcterms:created>
  <dcterms:modified xsi:type="dcterms:W3CDTF">2026-02-16T11:51:43Z</dcterms:modified>
</cp:coreProperties>
</file>