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775" autoAdjust="0"/>
  </p:normalViewPr>
  <p:slideViewPr>
    <p:cSldViewPr snapToGrid="0">
      <p:cViewPr varScale="1">
        <p:scale>
          <a:sx n="100" d="100"/>
          <a:sy n="100"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826D2B-E55B-411B-8E59-1E97D46FA8B6}" type="datetimeFigureOut">
              <a:rPr lang="en-US" smtClean="0"/>
              <a:t>7/17/2026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16FABE-107F-4265-9643-592F43E2FF97}" type="slidenum">
              <a:rPr lang="en-US" smtClean="0"/>
              <a:t>‹#›</a:t>
            </a:fld>
            <a:endParaRPr lang="en-US"/>
          </a:p>
        </p:txBody>
      </p:sp>
    </p:spTree>
    <p:extLst>
      <p:ext uri="{BB962C8B-B14F-4D97-AF65-F5344CB8AC3E}">
        <p14:creationId xmlns:p14="http://schemas.microsoft.com/office/powerpoint/2010/main" val="3901884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good leader must know their employees, foster teamwork and build a team environment. Emotional intelligence assists leaders in identifying and responding to their emotions, and cultural intelligence guides leaders in effectively navigating diverse cultures (</a:t>
            </a:r>
            <a:r>
              <a:rPr lang="en-US" sz="1200" kern="1200" dirty="0" err="1">
                <a:solidFill>
                  <a:schemeClr val="tx1"/>
                </a:solidFill>
                <a:effectLst/>
                <a:latin typeface="+mn-lt"/>
                <a:ea typeface="+mn-ea"/>
                <a:cs typeface="+mn-cs"/>
              </a:rPr>
              <a:t>Alissai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Daraai</a:t>
            </a:r>
            <a:r>
              <a:rPr lang="en-US" sz="1200" kern="1200" dirty="0">
                <a:solidFill>
                  <a:schemeClr val="tx1"/>
                </a:solidFill>
                <a:effectLst/>
                <a:latin typeface="+mn-lt"/>
                <a:ea typeface="+mn-ea"/>
                <a:cs typeface="+mn-cs"/>
              </a:rPr>
              <a:t>, 2025). Both skills are increasingly crucial due to the diverse multicultural staff, the global nature of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customers from different backgrounds. This presentation critically considers emotional intelligence and cultural intelligence with regard to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leadership theories. It also provides a glimpse into the way in which these skills enhance leadership performance in a multicultural and collaborative workplace. Last, four business cases will be provided showing successful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putting these concepts into practice for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success.</a:t>
            </a:r>
          </a:p>
        </p:txBody>
      </p:sp>
      <p:sp>
        <p:nvSpPr>
          <p:cNvPr id="4" name="Slide Number Placeholder 3"/>
          <p:cNvSpPr>
            <a:spLocks noGrp="1"/>
          </p:cNvSpPr>
          <p:nvPr>
            <p:ph type="sldNum" sz="quarter" idx="5"/>
          </p:nvPr>
        </p:nvSpPr>
        <p:spPr/>
        <p:txBody>
          <a:bodyPr/>
          <a:lstStyle/>
          <a:p>
            <a:fld id="{5216FABE-107F-4265-9643-592F43E2FF97}" type="slidenum">
              <a:rPr lang="en-US" smtClean="0"/>
              <a:t>2</a:t>
            </a:fld>
            <a:endParaRPr lang="en-US"/>
          </a:p>
        </p:txBody>
      </p:sp>
    </p:spTree>
    <p:extLst>
      <p:ext uri="{BB962C8B-B14F-4D97-AF65-F5344CB8AC3E}">
        <p14:creationId xmlns:p14="http://schemas.microsoft.com/office/powerpoint/2010/main" val="3010620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Emotional intelligence (EI) is the capacity to perceive, comprehend and regulate one's own emotions, as well as understand and affect others' emotions. It was first proposed by Salovey and Mayer (1990) and made well known by Goleman (1998).</a:t>
            </a:r>
          </a:p>
          <a:p>
            <a:r>
              <a:rPr lang="en-US" sz="1200" kern="1200" dirty="0">
                <a:solidFill>
                  <a:schemeClr val="tx1"/>
                </a:solidFill>
                <a:effectLst/>
                <a:latin typeface="+mn-lt"/>
                <a:ea typeface="+mn-ea"/>
                <a:cs typeface="+mn-cs"/>
              </a:rPr>
              <a:t>Daniel Goleman's Emotional Intelligence Model is a five factor model including:</a:t>
            </a:r>
          </a:p>
          <a:p>
            <a:r>
              <a:rPr lang="en-US" sz="1200" kern="1200" dirty="0">
                <a:solidFill>
                  <a:schemeClr val="tx1"/>
                </a:solidFill>
                <a:effectLst/>
                <a:latin typeface="+mn-lt"/>
                <a:ea typeface="+mn-ea"/>
                <a:cs typeface="+mn-cs"/>
              </a:rPr>
              <a:t>Self-awareness helps leaders know their strengths and weaknesses, and their emotions. Self-regulation maintains the calmness of the leaders and allows them to make rational and not emotional decisions during a stressful situation (Chaudhary and Kumar </a:t>
            </a:r>
            <a:r>
              <a:rPr lang="en-US" sz="1200" kern="1200" dirty="0" err="1">
                <a:solidFill>
                  <a:schemeClr val="tx1"/>
                </a:solidFill>
                <a:effectLst/>
                <a:latin typeface="+mn-lt"/>
                <a:ea typeface="+mn-ea"/>
                <a:cs typeface="+mn-cs"/>
              </a:rPr>
              <a:t>Pundhir</a:t>
            </a:r>
            <a:r>
              <a:rPr lang="en-US" sz="1200" kern="1200" dirty="0">
                <a:solidFill>
                  <a:schemeClr val="tx1"/>
                </a:solidFill>
                <a:effectLst/>
                <a:latin typeface="+mn-lt"/>
                <a:ea typeface="+mn-ea"/>
                <a:cs typeface="+mn-cs"/>
              </a:rPr>
              <a:t>, 2026). Motivation helps the leader to strive for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objectives in the face of adversity. Empathy helps leaders to know how employees think and feel, and social skills help them to communicate better, work together well and resolve conflict.</a:t>
            </a:r>
          </a:p>
        </p:txBody>
      </p:sp>
      <p:sp>
        <p:nvSpPr>
          <p:cNvPr id="4" name="Slide Number Placeholder 3"/>
          <p:cNvSpPr>
            <a:spLocks noGrp="1"/>
          </p:cNvSpPr>
          <p:nvPr>
            <p:ph type="sldNum" sz="quarter" idx="5"/>
          </p:nvPr>
        </p:nvSpPr>
        <p:spPr/>
        <p:txBody>
          <a:bodyPr/>
          <a:lstStyle/>
          <a:p>
            <a:fld id="{5216FABE-107F-4265-9643-592F43E2FF97}" type="slidenum">
              <a:rPr lang="en-US" smtClean="0"/>
              <a:t>3</a:t>
            </a:fld>
            <a:endParaRPr lang="en-US"/>
          </a:p>
        </p:txBody>
      </p:sp>
    </p:spTree>
    <p:extLst>
      <p:ext uri="{BB962C8B-B14F-4D97-AF65-F5344CB8AC3E}">
        <p14:creationId xmlns:p14="http://schemas.microsoft.com/office/powerpoint/2010/main" val="2210308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Cultural intelligence (CQ) is the ability to effectively interact with individuals from other cultures. Cultural intelligence is different from emotional intelligence, which is based on emotions; cultural intelligence involves understanding cultural differences and adapting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accordingly.</a:t>
            </a:r>
          </a:p>
          <a:p>
            <a:r>
              <a:rPr lang="en-US" sz="1200" kern="1200" dirty="0">
                <a:solidFill>
                  <a:schemeClr val="tx1"/>
                </a:solidFill>
                <a:effectLst/>
                <a:latin typeface="+mn-lt"/>
                <a:ea typeface="+mn-ea"/>
                <a:cs typeface="+mn-cs"/>
              </a:rPr>
              <a:t>Earley and Ang (2003) developed Cultural Intelligence Theory comprising four dimensions:</a:t>
            </a:r>
          </a:p>
          <a:p>
            <a:r>
              <a:rPr lang="en-US" sz="1200" kern="1200" dirty="0">
                <a:solidFill>
                  <a:schemeClr val="tx1"/>
                </a:solidFill>
                <a:effectLst/>
                <a:latin typeface="+mn-lt"/>
                <a:ea typeface="+mn-ea"/>
                <a:cs typeface="+mn-cs"/>
              </a:rPr>
              <a:t>The first dimension is Metacognitive CQ, that is, planning and reflecting on cultural encounters. The second is Cognitive CQ which is knowledge of different customs, cultures and business practices. The third is Motivational CQ, which is an individual's interest and confidence in working with culturally diverse individuals.</a:t>
            </a:r>
          </a:p>
          <a:p>
            <a:r>
              <a:rPr lang="en-US" sz="1200" kern="1200" dirty="0">
                <a:solidFill>
                  <a:schemeClr val="tx1"/>
                </a:solidFill>
                <a:effectLst/>
                <a:latin typeface="+mn-lt"/>
                <a:ea typeface="+mn-ea"/>
                <a:cs typeface="+mn-cs"/>
              </a:rPr>
              <a:t>The fourth is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CQ – adjust communication and behavior appropriately for various cultural contexts. Today's world economy requires leaders to routinely interact with international staff, customers and business partners. Increasing cultural intelligence also contributes to leaders minimizing misunderstandings, enhancing cooperation and fostering inter-cultural trust (Terho, 2025).</a:t>
            </a:r>
          </a:p>
          <a:p>
            <a:r>
              <a:rPr lang="en-US" sz="1200" kern="1200" dirty="0">
                <a:solidFill>
                  <a:schemeClr val="tx1"/>
                </a:solidFill>
                <a:effectLst/>
                <a:latin typeface="+mn-lt"/>
                <a:ea typeface="+mn-ea"/>
                <a:cs typeface="+mn-cs"/>
              </a:rPr>
              <a:t>But critics say that cultural intelligence is always a subject of learning process as cultures are always changing. Leaders who use stereotypes and not real understanding of the situation may generate conflict rather than inclusion.</a:t>
            </a:r>
          </a:p>
        </p:txBody>
      </p:sp>
      <p:sp>
        <p:nvSpPr>
          <p:cNvPr id="4" name="Slide Number Placeholder 3"/>
          <p:cNvSpPr>
            <a:spLocks noGrp="1"/>
          </p:cNvSpPr>
          <p:nvPr>
            <p:ph type="sldNum" sz="quarter" idx="5"/>
          </p:nvPr>
        </p:nvSpPr>
        <p:spPr/>
        <p:txBody>
          <a:bodyPr/>
          <a:lstStyle/>
          <a:p>
            <a:fld id="{5216FABE-107F-4265-9643-592F43E2FF97}" type="slidenum">
              <a:rPr lang="en-US" smtClean="0"/>
              <a:t>4</a:t>
            </a:fld>
            <a:endParaRPr lang="en-US"/>
          </a:p>
        </p:txBody>
      </p:sp>
    </p:spTree>
    <p:extLst>
      <p:ext uri="{BB962C8B-B14F-4D97-AF65-F5344CB8AC3E}">
        <p14:creationId xmlns:p14="http://schemas.microsoft.com/office/powerpoint/2010/main" val="2351584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Emotional Intelligence is one of the most influential leadership models as it highlights the impact of emotional skills on the effectiveness of leadership. The model consists of self-awareness, self-regulation, motivation, empathy and social skills (Goleman, 1998).</a:t>
            </a:r>
          </a:p>
          <a:p>
            <a:r>
              <a:rPr lang="en-US" sz="1200" kern="1200" dirty="0">
                <a:solidFill>
                  <a:schemeClr val="tx1"/>
                </a:solidFill>
                <a:effectLst/>
                <a:latin typeface="+mn-lt"/>
                <a:ea typeface="+mn-ea"/>
                <a:cs typeface="+mn-cs"/>
              </a:rPr>
              <a:t>A key advantage of the model is that it enables leaders to develop trust and effective relationships with their employees. Leaders who do have knowledge of their own emotional triggers have a reduced likelihood to make impulsive decisions when faced with stressful situations (Brackett, Rivers, and Salovey, 2011). Empathy also helps leaders to comprehend employee concerns and considerations, which translates to increased job satisfaction, employee motivation and employee retention.</a:t>
            </a:r>
          </a:p>
          <a:p>
            <a:r>
              <a:rPr lang="en-US" sz="1200" kern="1200" dirty="0">
                <a:solidFill>
                  <a:schemeClr val="tx1"/>
                </a:solidFill>
                <a:effectLst/>
                <a:latin typeface="+mn-lt"/>
                <a:ea typeface="+mn-ea"/>
                <a:cs typeface="+mn-cs"/>
              </a:rPr>
              <a:t>In the context of transformational leadership, the model has proven to be especially valuable as emotionally intelligent leaders motivate and inspire their staff, promote innovation, and foster a positive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culture. </a:t>
            </a:r>
          </a:p>
          <a:p>
            <a:r>
              <a:rPr lang="en-US" sz="1200" kern="1200" dirty="0">
                <a:solidFill>
                  <a:schemeClr val="tx1"/>
                </a:solidFill>
                <a:effectLst/>
                <a:latin typeface="+mn-lt"/>
                <a:ea typeface="+mn-ea"/>
                <a:cs typeface="+mn-cs"/>
              </a:rPr>
              <a:t>The model has some drawbacks though. The critics believe that because emotions are different for every person and at different times it is not possible to measure it objectively. Moreover, emotional intelligence is not a sufficient condition for good leadership. However, leaders must also have technical skills, as well as strategic and decision making capability, to attain their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goals.</a:t>
            </a:r>
          </a:p>
        </p:txBody>
      </p:sp>
      <p:sp>
        <p:nvSpPr>
          <p:cNvPr id="4" name="Slide Number Placeholder 3"/>
          <p:cNvSpPr>
            <a:spLocks noGrp="1"/>
          </p:cNvSpPr>
          <p:nvPr>
            <p:ph type="sldNum" sz="quarter" idx="5"/>
          </p:nvPr>
        </p:nvSpPr>
        <p:spPr/>
        <p:txBody>
          <a:bodyPr/>
          <a:lstStyle/>
          <a:p>
            <a:fld id="{5216FABE-107F-4265-9643-592F43E2FF97}" type="slidenum">
              <a:rPr lang="en-US" smtClean="0"/>
              <a:t>5</a:t>
            </a:fld>
            <a:endParaRPr lang="en-US"/>
          </a:p>
        </p:txBody>
      </p:sp>
    </p:spTree>
    <p:extLst>
      <p:ext uri="{BB962C8B-B14F-4D97-AF65-F5344CB8AC3E}">
        <p14:creationId xmlns:p14="http://schemas.microsoft.com/office/powerpoint/2010/main" val="593836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Earley and Ang's Cultural Intelligence Theory is a theory that deals with the ability of leaders to function in a culturally diverse setting. The theory suggests that there are four dimensions: metacognitive, cognitive, motivational and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cultural intelligence (Earley &amp; Ang, 2003).</a:t>
            </a:r>
          </a:p>
          <a:p>
            <a:r>
              <a:rPr lang="en-US" sz="1200" kern="1200" dirty="0">
                <a:solidFill>
                  <a:schemeClr val="tx1"/>
                </a:solidFill>
                <a:effectLst/>
                <a:latin typeface="+mn-lt"/>
                <a:ea typeface="+mn-ea"/>
                <a:cs typeface="+mn-cs"/>
              </a:rPr>
              <a:t>One of the main advantages of this theory is it facilitates leaders in adjusting to various cultures. High cultural intelligence leaders are better communicators, minimize misunderstandings, and foster collaboration amongst employees of different nationalities (As'ad et al., 2024). This ensures inclusive workplaces with employees who feel valued and respected.</a:t>
            </a:r>
          </a:p>
          <a:p>
            <a:r>
              <a:rPr lang="en-US" sz="1200" kern="1200" dirty="0">
                <a:solidFill>
                  <a:schemeClr val="tx1"/>
                </a:solidFill>
                <a:effectLst/>
                <a:latin typeface="+mn-lt"/>
                <a:ea typeface="+mn-ea"/>
                <a:cs typeface="+mn-cs"/>
              </a:rPr>
              <a:t>This theory is particularly relevant to multicultural firms, since managers often operate with foreign clients, manage teams around the world, and manage operations in other countries. Thus, cultural intelligence enhances the flexibility and global competitiveness of organizations.</a:t>
            </a:r>
          </a:p>
          <a:p>
            <a:r>
              <a:rPr lang="en-US" sz="1200" kern="1200" dirty="0">
                <a:solidFill>
                  <a:schemeClr val="tx1"/>
                </a:solidFill>
                <a:effectLst/>
                <a:latin typeface="+mn-lt"/>
                <a:ea typeface="+mn-ea"/>
                <a:cs typeface="+mn-cs"/>
              </a:rPr>
              <a:t>However, there are drawbacks to the theory. Cultural intelligence does not simply occur: It takes constant learning, international exposure and practical experience, potentially at a high cost and time investment to organizations. Additionally, it is important that leaders don't assume anything based on cultural stereotype – each person is an individual.</a:t>
            </a:r>
          </a:p>
        </p:txBody>
      </p:sp>
      <p:sp>
        <p:nvSpPr>
          <p:cNvPr id="4" name="Slide Number Placeholder 3"/>
          <p:cNvSpPr>
            <a:spLocks noGrp="1"/>
          </p:cNvSpPr>
          <p:nvPr>
            <p:ph type="sldNum" sz="quarter" idx="5"/>
          </p:nvPr>
        </p:nvSpPr>
        <p:spPr/>
        <p:txBody>
          <a:bodyPr/>
          <a:lstStyle/>
          <a:p>
            <a:fld id="{5216FABE-107F-4265-9643-592F43E2FF97}" type="slidenum">
              <a:rPr lang="en-US" smtClean="0"/>
              <a:t>6</a:t>
            </a:fld>
            <a:endParaRPr lang="en-US"/>
          </a:p>
        </p:txBody>
      </p:sp>
    </p:spTree>
    <p:extLst>
      <p:ext uri="{BB962C8B-B14F-4D97-AF65-F5344CB8AC3E}">
        <p14:creationId xmlns:p14="http://schemas.microsoft.com/office/powerpoint/2010/main" val="848297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Business Example 1 – Microsoft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Microsoft shows how emotional intelligence can help to lead effectively. Satya Nadella, the current CEO, has changed the way people feel and act within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by encouraging empathy, collaboration and learning. Nadella urged staff to think in a growth mindset as opposed to a competitive culture inside the company. He was an emotionally intelligent leader who boosted employee engagement, innovation and teamwork. During his tenure, Microsoft grew its cloud computing operations, with Azure, and became one of the most valuable companies in the world. This is an example of a leader who shows concern and good communication and therefore enhances the performance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while ensuring employee wellbeing.</a:t>
            </a:r>
          </a:p>
          <a:p>
            <a:r>
              <a:rPr lang="en-US" sz="1200" b="1" kern="1200" dirty="0">
                <a:solidFill>
                  <a:schemeClr val="tx1"/>
                </a:solidFill>
                <a:effectLst/>
                <a:latin typeface="+mn-lt"/>
                <a:ea typeface="+mn-ea"/>
                <a:cs typeface="+mn-cs"/>
              </a:rPr>
              <a:t>Business Example 2 – Starbucks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Starbucks is a great illustration of cultural intelligence in action. Starbucks has business interests in over 80 countries and adjusts its products, stores and customer experience to local cultures (PELLIZZARI, 2025). For instance, in China, bigger seating zones could be found in stores, as visitors go to cafés for social events. Starbucks serves up seasonal beverages in Japan based on local traditions and menu items in India to suit local tastes.</a:t>
            </a:r>
          </a:p>
          <a:p>
            <a:r>
              <a:rPr lang="en-US" sz="1200" kern="1200" dirty="0">
                <a:solidFill>
                  <a:schemeClr val="tx1"/>
                </a:solidFill>
                <a:effectLst/>
                <a:latin typeface="+mn-lt"/>
                <a:ea typeface="+mn-ea"/>
                <a:cs typeface="+mn-cs"/>
              </a:rPr>
              <a:t>These are examples of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and cognitive cultural intelligence. Starbucks' sensitivity to cultural differences contributes to its customer loyalty and helps it to be successful in international markets.</a:t>
            </a:r>
          </a:p>
          <a:p>
            <a:r>
              <a:rPr lang="en-US" sz="1200" kern="1200" dirty="0">
                <a:solidFill>
                  <a:schemeClr val="tx1"/>
                </a:solidFill>
                <a:effectLst/>
                <a:latin typeface="+mn-lt"/>
                <a:ea typeface="+mn-ea"/>
                <a:cs typeface="+mn-cs"/>
              </a:rPr>
              <a:t>Microsoft and Starbucks are a perfect example of the effectiveness of emotional intelligence and cultural intelligence in the context of how effective leadership creates successful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5216FABE-107F-4265-9643-592F43E2FF97}" type="slidenum">
              <a:rPr lang="en-US" smtClean="0"/>
              <a:t>7</a:t>
            </a:fld>
            <a:endParaRPr lang="en-US"/>
          </a:p>
        </p:txBody>
      </p:sp>
    </p:spTree>
    <p:extLst>
      <p:ext uri="{BB962C8B-B14F-4D97-AF65-F5344CB8AC3E}">
        <p14:creationId xmlns:p14="http://schemas.microsoft.com/office/powerpoint/2010/main" val="2960888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Business Example 3 – Unilever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Unilever is known for its inclusive leadership and managing a diverse workforce across the globe. The company has more than 190 countries, and people from many cultural backgrounds. Promote equality, diversity and inclusion through leadership development initiatives and flexible working.</a:t>
            </a:r>
          </a:p>
          <a:p>
            <a:r>
              <a:rPr lang="en-US" sz="1200" kern="1200" dirty="0">
                <a:solidFill>
                  <a:schemeClr val="tx1"/>
                </a:solidFill>
                <a:effectLst/>
                <a:latin typeface="+mn-lt"/>
                <a:ea typeface="+mn-ea"/>
                <a:cs typeface="+mn-cs"/>
              </a:rPr>
              <a:t>Unilever's leaders practice EI by listening to employees, fostering open communication, and prioritizing employee wellbeing (Akter, 2025). They also exhibit signs of cultural intelligence, as they adjust their leadership style to fit various countries and take an appreciation of local cultures. The practices have assisted Unilever in recruiting the best talent, enhancing innovation and boosting its global profile.</a:t>
            </a:r>
          </a:p>
          <a:p>
            <a:r>
              <a:rPr lang="en-US" sz="1200" b="1" kern="1200" dirty="0">
                <a:solidFill>
                  <a:schemeClr val="tx1"/>
                </a:solidFill>
                <a:effectLst/>
                <a:latin typeface="+mn-lt"/>
                <a:ea typeface="+mn-ea"/>
                <a:cs typeface="+mn-cs"/>
              </a:rPr>
              <a:t>Business Example 4 – Airbnb</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But Airbnb also shows how emotional and cultural intelligence is important. The company brings together millions of hosts and guests from various countries and cultures. Leaders promote employees to establish an atmosphere of belonging and respect for others between customers and employees.</a:t>
            </a:r>
          </a:p>
          <a:p>
            <a:r>
              <a:rPr lang="en-US" sz="1200" kern="1200" dirty="0">
                <a:solidFill>
                  <a:schemeClr val="tx1"/>
                </a:solidFill>
                <a:effectLst/>
                <a:latin typeface="+mn-lt"/>
                <a:ea typeface="+mn-ea"/>
                <a:cs typeface="+mn-cs"/>
              </a:rPr>
              <a:t>Airbnb offers cultural awareness training to help minimize misunderstandings between guests and hosts from different cultures and inclusive communication. In times of crisis, like the Covid-19 pandemic, the leadership demonstrated emotional intelligence by being transparent with employees and trying to support them as best as possible.</a:t>
            </a:r>
          </a:p>
          <a:p>
            <a:r>
              <a:rPr lang="en-US" sz="1200" kern="1200" dirty="0">
                <a:solidFill>
                  <a:schemeClr val="tx1"/>
                </a:solidFill>
                <a:effectLst/>
                <a:latin typeface="+mn-lt"/>
                <a:ea typeface="+mn-ea"/>
                <a:cs typeface="+mn-cs"/>
              </a:rPr>
              <a:t>These are just examples of how emotional intelligence, combined with cultural intelligence, can facilitate the development of trust, collaboration and long-term business success in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5216FABE-107F-4265-9643-592F43E2FF97}" type="slidenum">
              <a:rPr lang="en-US" smtClean="0"/>
              <a:t>8</a:t>
            </a:fld>
            <a:endParaRPr lang="en-US"/>
          </a:p>
        </p:txBody>
      </p:sp>
    </p:spTree>
    <p:extLst>
      <p:ext uri="{BB962C8B-B14F-4D97-AF65-F5344CB8AC3E}">
        <p14:creationId xmlns:p14="http://schemas.microsoft.com/office/powerpoint/2010/main" val="466807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Emotional intelligence and cultural intelligence complement each other in enhancing the effectiveness of the leader in multicultural and collaborative environments.</a:t>
            </a:r>
          </a:p>
          <a:p>
            <a:r>
              <a:rPr lang="en-US" sz="1200" kern="1200" dirty="0">
                <a:solidFill>
                  <a:schemeClr val="tx1"/>
                </a:solidFill>
                <a:effectLst/>
                <a:latin typeface="+mn-lt"/>
                <a:ea typeface="+mn-ea"/>
                <a:cs typeface="+mn-cs"/>
              </a:rPr>
              <a:t>Emotional Intelligence helps leaders to create a sense of trust by recognizing and reacting to employee emotions. (Akter, 2025). Respectful employees are more motivated and loyal to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Secondly, cultural intelligence enables leaders to appreciate various cultural values, communication styles and workplace expectations. This helps to decrease the conflict and increase the cooperation in multicultural teams.</a:t>
            </a:r>
          </a:p>
          <a:p>
            <a:r>
              <a:rPr lang="en-US" sz="1200" kern="1200" dirty="0">
                <a:solidFill>
                  <a:schemeClr val="tx1"/>
                </a:solidFill>
                <a:effectLst/>
                <a:latin typeface="+mn-lt"/>
                <a:ea typeface="+mn-ea"/>
                <a:cs typeface="+mn-cs"/>
              </a:rPr>
              <a:t>Thirdly, both types of intelligence provide reinforcement in decision making. The “feelings” of the employee is taken into account by emotionally intelligent leaders, and the “feelings” of the country/region is taken into account by culturally intelligent leaders.</a:t>
            </a:r>
          </a:p>
          <a:p>
            <a:r>
              <a:rPr lang="en-US" sz="1200" kern="1200" dirty="0">
                <a:solidFill>
                  <a:schemeClr val="tx1"/>
                </a:solidFill>
                <a:effectLst/>
                <a:latin typeface="+mn-lt"/>
                <a:ea typeface="+mn-ea"/>
                <a:cs typeface="+mn-cs"/>
              </a:rPr>
              <a:t>Fourthly, these leadership skills encourage innovation. Diverse teams are more likely to come up with a variety of ideas as long as the leaders foster an inclusive culture where everyone feels comfortable expressing their ideas.</a:t>
            </a:r>
          </a:p>
          <a:p>
            <a:endParaRPr lang="en-US" dirty="0"/>
          </a:p>
        </p:txBody>
      </p:sp>
      <p:sp>
        <p:nvSpPr>
          <p:cNvPr id="4" name="Slide Number Placeholder 3"/>
          <p:cNvSpPr>
            <a:spLocks noGrp="1"/>
          </p:cNvSpPr>
          <p:nvPr>
            <p:ph type="sldNum" sz="quarter" idx="5"/>
          </p:nvPr>
        </p:nvSpPr>
        <p:spPr/>
        <p:txBody>
          <a:bodyPr/>
          <a:lstStyle/>
          <a:p>
            <a:fld id="{5216FABE-107F-4265-9643-592F43E2FF97}" type="slidenum">
              <a:rPr lang="en-US" smtClean="0"/>
              <a:t>9</a:t>
            </a:fld>
            <a:endParaRPr lang="en-US"/>
          </a:p>
        </p:txBody>
      </p:sp>
    </p:spTree>
    <p:extLst>
      <p:ext uri="{BB962C8B-B14F-4D97-AF65-F5344CB8AC3E}">
        <p14:creationId xmlns:p14="http://schemas.microsoft.com/office/powerpoint/2010/main" val="2761115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with my own leadership development I can see how emotional intelligence and cultural intelligence are skills that I need to build up for the future. I think being sympathetic is a strength of mine. I like listening to others and respecting other views and working collaboratively. These attributes contribute to positive relationships to peers and co-workers. But there are also things that could be better. I wish to gain more confidence in leading teams, enhance my communication skills in difficult situations, and get to know more about other cultures by working with people from other cultures.</a:t>
            </a:r>
          </a:p>
          <a:p>
            <a:r>
              <a:rPr lang="en-US" sz="1200" kern="1200" dirty="0">
                <a:solidFill>
                  <a:schemeClr val="tx1"/>
                </a:solidFill>
                <a:effectLst/>
                <a:latin typeface="+mn-lt"/>
                <a:ea typeface="+mn-ea"/>
                <a:cs typeface="+mn-cs"/>
              </a:rPr>
              <a:t>I would like to see more leadership workshops in the future and do more multicultural collaborative projects and learn more about international business practices. </a:t>
            </a:r>
          </a:p>
          <a:p>
            <a:endParaRPr lang="en-US" dirty="0"/>
          </a:p>
        </p:txBody>
      </p:sp>
      <p:sp>
        <p:nvSpPr>
          <p:cNvPr id="4" name="Slide Number Placeholder 3"/>
          <p:cNvSpPr>
            <a:spLocks noGrp="1"/>
          </p:cNvSpPr>
          <p:nvPr>
            <p:ph type="sldNum" sz="quarter" idx="5"/>
          </p:nvPr>
        </p:nvSpPr>
        <p:spPr/>
        <p:txBody>
          <a:bodyPr/>
          <a:lstStyle/>
          <a:p>
            <a:fld id="{5216FABE-107F-4265-9643-592F43E2FF97}" type="slidenum">
              <a:rPr lang="en-US" smtClean="0"/>
              <a:t>10</a:t>
            </a:fld>
            <a:endParaRPr lang="en-US"/>
          </a:p>
        </p:txBody>
      </p:sp>
    </p:spTree>
    <p:extLst>
      <p:ext uri="{BB962C8B-B14F-4D97-AF65-F5344CB8AC3E}">
        <p14:creationId xmlns:p14="http://schemas.microsoft.com/office/powerpoint/2010/main" val="3940136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conclude, EQ and CQ are crucial for leading in the modern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Emotional intelligence is important for leaders to comprehend emotions, foster trust, inspire employees and strengthen relationships in the workplace. Cultural intelligence allows the leaders to communicate and operate effectively and successfully with people of other cultures. This presentation assessed the Goleman's Emotional Intelligence Model and the Earley and Ang's Cultural Intelligence Theory with the help of the business models of Microsoft, Starbucks, Unilever and Airbnb. While these leadership qualities are very important, they must be used along with strategic thinking and leadership with ethics. This skill development equips the aspiring leaders to build and lead varied teams and ensure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success.</a:t>
            </a:r>
          </a:p>
        </p:txBody>
      </p:sp>
      <p:sp>
        <p:nvSpPr>
          <p:cNvPr id="4" name="Slide Number Placeholder 3"/>
          <p:cNvSpPr>
            <a:spLocks noGrp="1"/>
          </p:cNvSpPr>
          <p:nvPr>
            <p:ph type="sldNum" sz="quarter" idx="5"/>
          </p:nvPr>
        </p:nvSpPr>
        <p:spPr/>
        <p:txBody>
          <a:bodyPr/>
          <a:lstStyle/>
          <a:p>
            <a:fld id="{5216FABE-107F-4265-9643-592F43E2FF97}" type="slidenum">
              <a:rPr lang="en-US" smtClean="0"/>
              <a:t>11</a:t>
            </a:fld>
            <a:endParaRPr lang="en-US"/>
          </a:p>
        </p:txBody>
      </p:sp>
    </p:spTree>
    <p:extLst>
      <p:ext uri="{BB962C8B-B14F-4D97-AF65-F5344CB8AC3E}">
        <p14:creationId xmlns:p14="http://schemas.microsoft.com/office/powerpoint/2010/main" val="17310400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16FABE-107F-4265-9643-592F43E2FF97}" type="slidenum">
              <a:rPr lang="en-US" smtClean="0"/>
              <a:t>12</a:t>
            </a:fld>
            <a:endParaRPr lang="en-US"/>
          </a:p>
        </p:txBody>
      </p:sp>
    </p:spTree>
    <p:extLst>
      <p:ext uri="{BB962C8B-B14F-4D97-AF65-F5344CB8AC3E}">
        <p14:creationId xmlns:p14="http://schemas.microsoft.com/office/powerpoint/2010/main" val="10404198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0AEE1C-30E5-4C18-B40F-081FC5BEAFDB}"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2665109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0AEE1C-30E5-4C18-B40F-081FC5BEAFDB}"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862402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0AEE1C-30E5-4C18-B40F-081FC5BEAFDB}"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1678530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0AEE1C-30E5-4C18-B40F-081FC5BEAFDB}"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2969715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0AEE1C-30E5-4C18-B40F-081FC5BEAFDB}"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2106966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0AEE1C-30E5-4C18-B40F-081FC5BEAFDB}"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372016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7A0AEE1C-30E5-4C18-B40F-081FC5BEAFDB}"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63898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0AEE1C-30E5-4C18-B40F-081FC5BEAFDB}"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1102517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0AEE1C-30E5-4C18-B40F-081FC5BEAFDB}"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4217756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0AEE1C-30E5-4C18-B40F-081FC5BEAFDB}"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1873701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0AEE1C-30E5-4C18-B40F-081FC5BEAFDB}"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2119786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0AEE1C-30E5-4C18-B40F-081FC5BEAFDB}"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172A9-D202-4B3F-BF2C-EA8891330A4C}"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76385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0AEE1C-30E5-4C18-B40F-081FC5BEAFDB}"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3116211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A0AEE1C-30E5-4C18-B40F-081FC5BEAFDB}"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30288896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A0AEE1C-30E5-4C18-B40F-081FC5BEAFDB}"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17156054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0AEE1C-30E5-4C18-B40F-081FC5BEAFDB}"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4254350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0AEE1C-30E5-4C18-B40F-081FC5BEAFDB}"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C172A9-D202-4B3F-BF2C-EA8891330A4C}" type="slidenum">
              <a:rPr lang="en-US" smtClean="0"/>
              <a:t>‹#›</a:t>
            </a:fld>
            <a:endParaRPr lang="en-US"/>
          </a:p>
        </p:txBody>
      </p:sp>
    </p:spTree>
    <p:extLst>
      <p:ext uri="{BB962C8B-B14F-4D97-AF65-F5344CB8AC3E}">
        <p14:creationId xmlns:p14="http://schemas.microsoft.com/office/powerpoint/2010/main" val="1403170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7A0AEE1C-30E5-4C18-B40F-081FC5BEAFDB}" type="datetimeFigureOut">
              <a:rPr lang="en-US" smtClean="0"/>
              <a:t>7/17/2026</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8C172A9-D202-4B3F-BF2C-EA8891330A4C}" type="slidenum">
              <a:rPr lang="en-US" smtClean="0"/>
              <a:t>‹#›</a:t>
            </a:fld>
            <a:endParaRPr lang="en-US"/>
          </a:p>
        </p:txBody>
      </p:sp>
    </p:spTree>
    <p:extLst>
      <p:ext uri="{BB962C8B-B14F-4D97-AF65-F5344CB8AC3E}">
        <p14:creationId xmlns:p14="http://schemas.microsoft.com/office/powerpoint/2010/main" val="9969511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DC565-1A64-9ACF-114E-FD72DCA5D719}"/>
              </a:ext>
            </a:extLst>
          </p:cNvPr>
          <p:cNvSpPr>
            <a:spLocks noGrp="1"/>
          </p:cNvSpPr>
          <p:nvPr>
            <p:ph type="ctrTitle"/>
          </p:nvPr>
        </p:nvSpPr>
        <p:spPr>
          <a:xfrm>
            <a:off x="1197429" y="391887"/>
            <a:ext cx="9243559" cy="3418112"/>
          </a:xfrm>
        </p:spPr>
        <p:txBody>
          <a:bodyPr>
            <a:noAutofit/>
          </a:bodyPr>
          <a:lstStyle/>
          <a:p>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Leadership and Management Theory and Practice</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Code: LCBB6022</a:t>
            </a:r>
            <a:br>
              <a:rPr lang="en-US" sz="2800" b="1" dirty="0">
                <a:latin typeface="Times New Roman" panose="02020603050405020304" pitchFamily="18" charset="0"/>
                <a:cs typeface="Times New Roman" panose="02020603050405020304" pitchFamily="18" charset="0"/>
              </a:rPr>
            </a:b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Assignment Title:</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The Importance of Emotional and Cultural Intelligence in Effective Leadership</a:t>
            </a:r>
            <a:br>
              <a:rPr lang="en-US" sz="2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C511128-3F34-08FE-166F-CAA3E08D9977}"/>
              </a:ext>
            </a:extLst>
          </p:cNvPr>
          <p:cNvSpPr>
            <a:spLocks noGrp="1"/>
          </p:cNvSpPr>
          <p:nvPr>
            <p:ph type="subTitle" idx="1"/>
          </p:nvPr>
        </p:nvSpPr>
        <p:spPr/>
        <p:txBody>
          <a:bodyPr>
            <a:normAutofit/>
          </a:bodyPr>
          <a:lstStyle/>
          <a:p>
            <a:pPr>
              <a:lnSpc>
                <a:spcPct val="90000"/>
              </a:lnSpc>
            </a:pPr>
            <a:r>
              <a:rPr lang="en-GB" sz="2400" b="1" dirty="0">
                <a:solidFill>
                  <a:schemeClr val="tx1"/>
                </a:solidFill>
              </a:rPr>
              <a:t>Student Name: Razvan Gabriel Vasile</a:t>
            </a:r>
            <a:br>
              <a:rPr lang="en-GB" sz="2400" b="1" dirty="0">
                <a:solidFill>
                  <a:schemeClr val="tx1"/>
                </a:solidFill>
              </a:rPr>
            </a:br>
            <a:r>
              <a:rPr lang="en-GB" sz="2400" b="1" dirty="0">
                <a:solidFill>
                  <a:schemeClr val="tx1"/>
                </a:solidFill>
              </a:rPr>
              <a:t>Student Number: 2439123</a:t>
            </a:r>
          </a:p>
          <a:p>
            <a:endParaRPr lang="en-US"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8508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50015-3FF4-117A-656B-C5CAA615ECFE}"/>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 </a:t>
            </a:r>
            <a:br>
              <a:rPr lang="en-US"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4967284A-9D1F-317E-9747-CF2A43702DF0}"/>
              </a:ext>
            </a:extLst>
          </p:cNvPr>
          <p:cNvSpPr>
            <a:spLocks noGrp="1" noChangeArrowheads="1"/>
          </p:cNvSpPr>
          <p:nvPr>
            <p:ph sz="quarter" idx="13"/>
          </p:nvPr>
        </p:nvSpPr>
        <p:spPr bwMode="auto">
          <a:xfrm>
            <a:off x="1023256" y="2055254"/>
            <a:ext cx="7618851" cy="32465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Leadership and Management Theory and Practice </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Emotional Intelligence (EI) </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Cultural Intelligence (CQ) </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Leadership in multicultural </a:t>
            </a:r>
            <a:r>
              <a:rPr kumimoji="0" lang="en-US" altLang="en-US" sz="2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organisations</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47243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1BF16-7CD4-F24B-6900-1C1DFAB01B1C}"/>
              </a:ext>
            </a:extLst>
          </p:cNvPr>
          <p:cNvSpPr>
            <a:spLocks noGrp="1"/>
          </p:cNvSpPr>
          <p:nvPr>
            <p:ph type="title"/>
          </p:nvPr>
        </p:nvSpPr>
        <p:spPr>
          <a:xfrm>
            <a:off x="913775" y="618517"/>
            <a:ext cx="10364451" cy="873399"/>
          </a:xfrm>
        </p:spPr>
        <p:txBody>
          <a:bodyPr/>
          <a:lstStyle/>
          <a:p>
            <a:r>
              <a:rPr lang="en-US" b="1" dirty="0">
                <a:latin typeface="Times New Roman" panose="02020603050405020304" pitchFamily="18" charset="0"/>
                <a:cs typeface="Times New Roman" panose="02020603050405020304" pitchFamily="18" charset="0"/>
              </a:rPr>
              <a:t>What is Emotional Intelligence?</a:t>
            </a:r>
          </a:p>
        </p:txBody>
      </p:sp>
      <p:sp>
        <p:nvSpPr>
          <p:cNvPr id="3" name="Content Placeholder 2">
            <a:extLst>
              <a:ext uri="{FF2B5EF4-FFF2-40B4-BE49-F238E27FC236}">
                <a16:creationId xmlns:a16="http://schemas.microsoft.com/office/drawing/2014/main" id="{22745274-DA64-36D6-2C41-6B7E67059628}"/>
              </a:ext>
            </a:extLst>
          </p:cNvPr>
          <p:cNvSpPr>
            <a:spLocks noGrp="1"/>
          </p:cNvSpPr>
          <p:nvPr>
            <p:ph sz="quarter" idx="13"/>
          </p:nvPr>
        </p:nvSpPr>
        <p:spPr>
          <a:xfrm>
            <a:off x="938549" y="1744792"/>
            <a:ext cx="6665410" cy="4808408"/>
          </a:xfrm>
        </p:spPr>
        <p:txBody>
          <a:bodyPr>
            <a:noAutofit/>
          </a:bodyPr>
          <a:lstStyle/>
          <a:p>
            <a:pPr marL="0" indent="0">
              <a:buNone/>
            </a:pPr>
            <a:r>
              <a:rPr lang="en-US" sz="1800" b="1" dirty="0">
                <a:latin typeface="Times New Roman" panose="02020603050405020304" pitchFamily="18" charset="0"/>
                <a:cs typeface="Times New Roman" panose="02020603050405020304" pitchFamily="18" charset="0"/>
              </a:rPr>
              <a:t>Key Points</a:t>
            </a:r>
          </a:p>
          <a:p>
            <a:pPr>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Definition of Emotional Intelligence </a:t>
            </a:r>
          </a:p>
          <a:p>
            <a:pPr>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Developed by Salovey &amp; Mayer (1990) </a:t>
            </a:r>
          </a:p>
          <a:p>
            <a:pPr>
              <a:buFont typeface="Wingdings" panose="05000000000000000000" pitchFamily="2" charset="2"/>
              <a:buChar char="q"/>
            </a:pPr>
            <a:r>
              <a:rPr lang="en-US" sz="1800" dirty="0" err="1">
                <a:latin typeface="Times New Roman" panose="02020603050405020304" pitchFamily="18" charset="0"/>
                <a:cs typeface="Times New Roman" panose="02020603050405020304" pitchFamily="18" charset="0"/>
              </a:rPr>
              <a:t>Popularised</a:t>
            </a:r>
            <a:r>
              <a:rPr lang="en-US" sz="1800" dirty="0">
                <a:latin typeface="Times New Roman" panose="02020603050405020304" pitchFamily="18" charset="0"/>
                <a:cs typeface="Times New Roman" panose="02020603050405020304" pitchFamily="18" charset="0"/>
              </a:rPr>
              <a:t> by Goleman (1998) </a:t>
            </a:r>
          </a:p>
          <a:p>
            <a:pPr marL="0" indent="0">
              <a:buNone/>
            </a:pPr>
            <a:r>
              <a:rPr lang="en-US" sz="1800" b="1" dirty="0">
                <a:latin typeface="Times New Roman" panose="02020603050405020304" pitchFamily="18" charset="0"/>
                <a:cs typeface="Times New Roman" panose="02020603050405020304" pitchFamily="18" charset="0"/>
              </a:rPr>
              <a:t>Five components: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Self-awareness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Self-regulation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Motivation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Empathy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Social skills </a:t>
            </a:r>
          </a:p>
          <a:p>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A5D5301-B585-8F85-7BBF-5027B930E7F6}"/>
              </a:ext>
            </a:extLst>
          </p:cNvPr>
          <p:cNvPicPr>
            <a:picLocks noChangeAspect="1"/>
          </p:cNvPicPr>
          <p:nvPr/>
        </p:nvPicPr>
        <p:blipFill>
          <a:blip r:embed="rId3"/>
          <a:stretch>
            <a:fillRect/>
          </a:stretch>
        </p:blipFill>
        <p:spPr>
          <a:xfrm>
            <a:off x="6698581" y="1691151"/>
            <a:ext cx="4579645" cy="4100049"/>
          </a:xfrm>
          <a:prstGeom prst="rect">
            <a:avLst/>
          </a:prstGeom>
        </p:spPr>
      </p:pic>
    </p:spTree>
    <p:extLst>
      <p:ext uri="{BB962C8B-B14F-4D97-AF65-F5344CB8AC3E}">
        <p14:creationId xmlns:p14="http://schemas.microsoft.com/office/powerpoint/2010/main" val="2125095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F51BE-A018-07ED-0E35-54944531C2E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What is Cultural Intelligence?</a:t>
            </a:r>
          </a:p>
        </p:txBody>
      </p:sp>
      <p:sp>
        <p:nvSpPr>
          <p:cNvPr id="3" name="Content Placeholder 2">
            <a:extLst>
              <a:ext uri="{FF2B5EF4-FFF2-40B4-BE49-F238E27FC236}">
                <a16:creationId xmlns:a16="http://schemas.microsoft.com/office/drawing/2014/main" id="{66B220D6-53CC-2AB3-15E4-FFC0D91976A9}"/>
              </a:ext>
            </a:extLst>
          </p:cNvPr>
          <p:cNvSpPr>
            <a:spLocks noGrp="1"/>
          </p:cNvSpPr>
          <p:nvPr>
            <p:ph sz="quarter" idx="13"/>
          </p:nvPr>
        </p:nvSpPr>
        <p:spPr>
          <a:xfrm>
            <a:off x="913774" y="2367092"/>
            <a:ext cx="6561847" cy="4055479"/>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Key Points</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Definition of Cultural Intelligence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Developed by Earley &amp; Ang (2003) </a:t>
            </a:r>
          </a:p>
          <a:p>
            <a:pPr marL="0" indent="0">
              <a:buNone/>
            </a:pPr>
            <a:r>
              <a:rPr lang="en-US" b="1" dirty="0">
                <a:latin typeface="Times New Roman" panose="02020603050405020304" pitchFamily="18" charset="0"/>
                <a:cs typeface="Times New Roman" panose="02020603050405020304" pitchFamily="18" charset="0"/>
              </a:rPr>
              <a:t>Four dimensions: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Metacognitive CQ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Cognitive CQ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Motivational CQ </a:t>
            </a:r>
          </a:p>
          <a:p>
            <a:pPr>
              <a:buFont typeface="Wingdings" panose="05000000000000000000" pitchFamily="2" charset="2"/>
              <a:buChar char="q"/>
            </a:pP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CQ </a:t>
            </a:r>
          </a:p>
          <a:p>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7C7798B-C9E4-150D-233C-0E12BF4DBA98}"/>
              </a:ext>
            </a:extLst>
          </p:cNvPr>
          <p:cNvPicPr>
            <a:picLocks noChangeAspect="1"/>
          </p:cNvPicPr>
          <p:nvPr/>
        </p:nvPicPr>
        <p:blipFill>
          <a:blip r:embed="rId3"/>
          <a:stretch>
            <a:fillRect/>
          </a:stretch>
        </p:blipFill>
        <p:spPr>
          <a:xfrm>
            <a:off x="6932696" y="2577514"/>
            <a:ext cx="4601578" cy="3661969"/>
          </a:xfrm>
          <a:prstGeom prst="rect">
            <a:avLst/>
          </a:prstGeom>
        </p:spPr>
      </p:pic>
    </p:spTree>
    <p:extLst>
      <p:ext uri="{BB962C8B-B14F-4D97-AF65-F5344CB8AC3E}">
        <p14:creationId xmlns:p14="http://schemas.microsoft.com/office/powerpoint/2010/main" val="2695261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F8638-B957-8BBD-3516-B433CEDB9F95}"/>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Critical Evaluation of Goleman's Emotional Intelligence Model</a:t>
            </a:r>
          </a:p>
        </p:txBody>
      </p:sp>
      <p:sp>
        <p:nvSpPr>
          <p:cNvPr id="3" name="Content Placeholder 2">
            <a:extLst>
              <a:ext uri="{FF2B5EF4-FFF2-40B4-BE49-F238E27FC236}">
                <a16:creationId xmlns:a16="http://schemas.microsoft.com/office/drawing/2014/main" id="{4AAA2312-0E05-5660-5E9F-CE1EB7539F0B}"/>
              </a:ext>
            </a:extLst>
          </p:cNvPr>
          <p:cNvSpPr>
            <a:spLocks noGrp="1"/>
          </p:cNvSpPr>
          <p:nvPr>
            <p:ph sz="quarter" idx="13"/>
          </p:nvPr>
        </p:nvSpPr>
        <p:spPr>
          <a:xfrm>
            <a:off x="913774" y="2367092"/>
            <a:ext cx="6680826" cy="4605208"/>
          </a:xfrm>
        </p:spPr>
        <p:txBody>
          <a:bodyPr>
            <a:noAutofit/>
          </a:bodyPr>
          <a:lstStyle/>
          <a:p>
            <a:pPr marL="0" indent="0">
              <a:lnSpc>
                <a:spcPct val="100000"/>
              </a:lnSpc>
              <a:buNone/>
            </a:pPr>
            <a:r>
              <a:rPr lang="en-US" b="1" dirty="0">
                <a:latin typeface="Times New Roman" panose="02020603050405020304" pitchFamily="18" charset="0"/>
                <a:cs typeface="Times New Roman" panose="02020603050405020304" pitchFamily="18" charset="0"/>
              </a:rPr>
              <a:t>Key Points</a:t>
            </a:r>
            <a:endParaRPr lang="en-US" dirty="0">
              <a:latin typeface="Times New Roman" panose="02020603050405020304" pitchFamily="18" charset="0"/>
              <a:cs typeface="Times New Roman" panose="02020603050405020304" pitchFamily="18" charset="0"/>
            </a:endParaRPr>
          </a:p>
          <a:p>
            <a:pPr>
              <a:lnSpc>
                <a:spcPct val="1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Strengths</a:t>
            </a:r>
          </a:p>
          <a:p>
            <a:pPr>
              <a:lnSpc>
                <a:spcPct val="1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Builds trust </a:t>
            </a:r>
          </a:p>
          <a:p>
            <a:pPr>
              <a:lnSpc>
                <a:spcPct val="1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Improves communication </a:t>
            </a:r>
          </a:p>
          <a:p>
            <a:pPr>
              <a:lnSpc>
                <a:spcPct val="1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Increases employee motivation </a:t>
            </a:r>
          </a:p>
          <a:p>
            <a:pPr>
              <a:lnSpc>
                <a:spcPct val="1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Supports transformational leadership </a:t>
            </a:r>
          </a:p>
          <a:p>
            <a:pPr marL="0" indent="0">
              <a:lnSpc>
                <a:spcPct val="100000"/>
              </a:lnSpc>
              <a:buNone/>
            </a:pPr>
            <a:r>
              <a:rPr lang="en-US" b="1" dirty="0">
                <a:latin typeface="Times New Roman" panose="02020603050405020304" pitchFamily="18" charset="0"/>
                <a:cs typeface="Times New Roman" panose="02020603050405020304" pitchFamily="18" charset="0"/>
              </a:rPr>
              <a:t>Limitations</a:t>
            </a:r>
          </a:p>
          <a:p>
            <a:pPr>
              <a:lnSpc>
                <a:spcPct val="1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Difficult to measure </a:t>
            </a:r>
          </a:p>
          <a:p>
            <a:pPr>
              <a:lnSpc>
                <a:spcPct val="1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Cannot replace technical skills </a:t>
            </a:r>
          </a:p>
          <a:p>
            <a:pPr>
              <a:lnSpc>
                <a:spcPct val="10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Leadership requires multiple competencies </a:t>
            </a:r>
          </a:p>
          <a:p>
            <a:pPr lvl="0">
              <a:lnSpc>
                <a:spcPct val="100000"/>
              </a:lnSpc>
              <a:buFont typeface="Wingdings" panose="05000000000000000000" pitchFamily="2" charset="2"/>
              <a:buChar char="q"/>
            </a:pPr>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952DA2C-256A-37C5-A3F8-91E4641FE9AB}"/>
              </a:ext>
            </a:extLst>
          </p:cNvPr>
          <p:cNvPicPr>
            <a:picLocks noChangeAspect="1"/>
          </p:cNvPicPr>
          <p:nvPr/>
        </p:nvPicPr>
        <p:blipFill>
          <a:blip r:embed="rId3"/>
          <a:stretch>
            <a:fillRect/>
          </a:stretch>
        </p:blipFill>
        <p:spPr>
          <a:xfrm>
            <a:off x="7010400" y="2509837"/>
            <a:ext cx="4127499" cy="3729646"/>
          </a:xfrm>
          <a:prstGeom prst="rect">
            <a:avLst/>
          </a:prstGeom>
        </p:spPr>
      </p:pic>
    </p:spTree>
    <p:extLst>
      <p:ext uri="{BB962C8B-B14F-4D97-AF65-F5344CB8AC3E}">
        <p14:creationId xmlns:p14="http://schemas.microsoft.com/office/powerpoint/2010/main" val="4133533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29E3E-D778-06B8-40BA-9462D4CC91A0}"/>
              </a:ext>
            </a:extLst>
          </p:cNvPr>
          <p:cNvSpPr>
            <a:spLocks noGrp="1"/>
          </p:cNvSpPr>
          <p:nvPr>
            <p:ph type="title"/>
          </p:nvPr>
        </p:nvSpPr>
        <p:spPr>
          <a:xfrm>
            <a:off x="1091575" y="-130783"/>
            <a:ext cx="10364451" cy="1596177"/>
          </a:xfrm>
        </p:spPr>
        <p:txBody>
          <a:bodyPr/>
          <a:lstStyle/>
          <a:p>
            <a:r>
              <a:rPr lang="en-US" b="1" dirty="0">
                <a:latin typeface="Times New Roman" panose="02020603050405020304" pitchFamily="18" charset="0"/>
                <a:cs typeface="Times New Roman" panose="02020603050405020304" pitchFamily="18" charset="0"/>
              </a:rPr>
              <a:t>Critical Evaluation of Cultural Intelligence Theory</a:t>
            </a:r>
          </a:p>
        </p:txBody>
      </p:sp>
      <p:sp>
        <p:nvSpPr>
          <p:cNvPr id="3" name="Content Placeholder 2">
            <a:extLst>
              <a:ext uri="{FF2B5EF4-FFF2-40B4-BE49-F238E27FC236}">
                <a16:creationId xmlns:a16="http://schemas.microsoft.com/office/drawing/2014/main" id="{129136BA-0F22-E9CB-2F72-3DE9A107A9D3}"/>
              </a:ext>
            </a:extLst>
          </p:cNvPr>
          <p:cNvSpPr>
            <a:spLocks noGrp="1"/>
          </p:cNvSpPr>
          <p:nvPr>
            <p:ph sz="quarter" idx="13"/>
          </p:nvPr>
        </p:nvSpPr>
        <p:spPr>
          <a:xfrm>
            <a:off x="584200" y="1104900"/>
            <a:ext cx="7683500" cy="6565900"/>
          </a:xfrm>
        </p:spPr>
        <p:txBody>
          <a:bodyPr>
            <a:noAutofit/>
          </a:bodyPr>
          <a:lstStyle/>
          <a:p>
            <a:r>
              <a:rPr lang="en-US" b="1" dirty="0">
                <a:latin typeface="Times New Roman" panose="02020603050405020304" pitchFamily="18" charset="0"/>
                <a:cs typeface="Times New Roman" panose="02020603050405020304" pitchFamily="18" charset="0"/>
              </a:rPr>
              <a:t>Key Points</a:t>
            </a:r>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Strengths</a:t>
            </a:r>
          </a:p>
          <a:p>
            <a:r>
              <a:rPr lang="en-US" dirty="0">
                <a:latin typeface="Times New Roman" panose="02020603050405020304" pitchFamily="18" charset="0"/>
                <a:cs typeface="Times New Roman" panose="02020603050405020304" pitchFamily="18" charset="0"/>
              </a:rPr>
              <a:t>Improves global leadership </a:t>
            </a:r>
          </a:p>
          <a:p>
            <a:r>
              <a:rPr lang="en-US" dirty="0">
                <a:latin typeface="Times New Roman" panose="02020603050405020304" pitchFamily="18" charset="0"/>
                <a:cs typeface="Times New Roman" panose="02020603050405020304" pitchFamily="18" charset="0"/>
              </a:rPr>
              <a:t>Reduces cultural misunderstandings </a:t>
            </a:r>
          </a:p>
          <a:p>
            <a:r>
              <a:rPr lang="en-US" dirty="0">
                <a:latin typeface="Times New Roman" panose="02020603050405020304" pitchFamily="18" charset="0"/>
                <a:cs typeface="Times New Roman" panose="02020603050405020304" pitchFamily="18" charset="0"/>
              </a:rPr>
              <a:t>Encourages inclusion </a:t>
            </a:r>
          </a:p>
          <a:p>
            <a:r>
              <a:rPr lang="en-US" dirty="0">
                <a:latin typeface="Times New Roman" panose="02020603050405020304" pitchFamily="18" charset="0"/>
                <a:cs typeface="Times New Roman" panose="02020603050405020304" pitchFamily="18" charset="0"/>
              </a:rPr>
              <a:t>Enhances teamwork </a:t>
            </a:r>
          </a:p>
          <a:p>
            <a:r>
              <a:rPr lang="en-US" b="1" dirty="0">
                <a:latin typeface="Times New Roman" panose="02020603050405020304" pitchFamily="18" charset="0"/>
                <a:cs typeface="Times New Roman" panose="02020603050405020304" pitchFamily="18" charset="0"/>
              </a:rPr>
              <a:t>Limitations</a:t>
            </a:r>
          </a:p>
          <a:p>
            <a:r>
              <a:rPr lang="en-US" dirty="0">
                <a:latin typeface="Times New Roman" panose="02020603050405020304" pitchFamily="18" charset="0"/>
                <a:cs typeface="Times New Roman" panose="02020603050405020304" pitchFamily="18" charset="0"/>
              </a:rPr>
              <a:t>Time-consuming to develop </a:t>
            </a:r>
          </a:p>
          <a:p>
            <a:r>
              <a:rPr lang="en-US" dirty="0">
                <a:latin typeface="Times New Roman" panose="02020603050405020304" pitchFamily="18" charset="0"/>
                <a:cs typeface="Times New Roman" panose="02020603050405020304" pitchFamily="18" charset="0"/>
              </a:rPr>
              <a:t>Requires continuous learning </a:t>
            </a:r>
          </a:p>
          <a:p>
            <a:r>
              <a:rPr lang="en-US" dirty="0">
                <a:latin typeface="Times New Roman" panose="02020603050405020304" pitchFamily="18" charset="0"/>
                <a:cs typeface="Times New Roman" panose="02020603050405020304" pitchFamily="18" charset="0"/>
              </a:rPr>
              <a:t>Risk of cultural stereotyping</a:t>
            </a:r>
          </a:p>
          <a:p>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39006A1-03F4-0D10-0BF5-FCEABFCADDAA}"/>
              </a:ext>
            </a:extLst>
          </p:cNvPr>
          <p:cNvPicPr>
            <a:picLocks noChangeAspect="1"/>
          </p:cNvPicPr>
          <p:nvPr/>
        </p:nvPicPr>
        <p:blipFill>
          <a:blip r:embed="rId3"/>
          <a:stretch>
            <a:fillRect/>
          </a:stretch>
        </p:blipFill>
        <p:spPr>
          <a:xfrm>
            <a:off x="6553201" y="1948721"/>
            <a:ext cx="4356100" cy="3994879"/>
          </a:xfrm>
          <a:prstGeom prst="rect">
            <a:avLst/>
          </a:prstGeom>
        </p:spPr>
      </p:pic>
    </p:spTree>
    <p:extLst>
      <p:ext uri="{BB962C8B-B14F-4D97-AF65-F5344CB8AC3E}">
        <p14:creationId xmlns:p14="http://schemas.microsoft.com/office/powerpoint/2010/main" val="2519797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DD855-1172-084C-A387-CD99369C482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Business Examples 1 &amp; 2</a:t>
            </a:r>
          </a:p>
        </p:txBody>
      </p:sp>
      <p:sp>
        <p:nvSpPr>
          <p:cNvPr id="3" name="Content Placeholder 2">
            <a:extLst>
              <a:ext uri="{FF2B5EF4-FFF2-40B4-BE49-F238E27FC236}">
                <a16:creationId xmlns:a16="http://schemas.microsoft.com/office/drawing/2014/main" id="{E22522F1-EEAC-D7A5-C516-C240E63CA0F9}"/>
              </a:ext>
            </a:extLst>
          </p:cNvPr>
          <p:cNvSpPr>
            <a:spLocks noGrp="1"/>
          </p:cNvSpPr>
          <p:nvPr>
            <p:ph sz="quarter" idx="13"/>
          </p:nvPr>
        </p:nvSpPr>
        <p:spPr>
          <a:xfrm>
            <a:off x="913149" y="1612900"/>
            <a:ext cx="7044077" cy="5245100"/>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Microsoft</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Satya Nadella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Empathy-based leadership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Growth mindset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Better innovation </a:t>
            </a:r>
          </a:p>
          <a:p>
            <a:pPr marL="0" indent="0">
              <a:buNone/>
            </a:pPr>
            <a:r>
              <a:rPr lang="en-US" b="1" dirty="0">
                <a:latin typeface="Times New Roman" panose="02020603050405020304" pitchFamily="18" charset="0"/>
                <a:cs typeface="Times New Roman" panose="02020603050405020304" pitchFamily="18" charset="0"/>
              </a:rPr>
              <a:t>Starbucks</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Operates globally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Adapts products to local cultures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Strong customer relationships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Cultural intelligence in practice</a:t>
            </a:r>
          </a:p>
          <a:p>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A4BD941-5C6E-271A-3700-CCDDDC8F0ED6}"/>
              </a:ext>
            </a:extLst>
          </p:cNvPr>
          <p:cNvPicPr>
            <a:picLocks noChangeAspect="1"/>
          </p:cNvPicPr>
          <p:nvPr/>
        </p:nvPicPr>
        <p:blipFill>
          <a:blip r:embed="rId3"/>
          <a:stretch>
            <a:fillRect/>
          </a:stretch>
        </p:blipFill>
        <p:spPr>
          <a:xfrm>
            <a:off x="7417367" y="2428026"/>
            <a:ext cx="4113697" cy="3058373"/>
          </a:xfrm>
          <a:prstGeom prst="rect">
            <a:avLst/>
          </a:prstGeom>
        </p:spPr>
      </p:pic>
    </p:spTree>
    <p:extLst>
      <p:ext uri="{BB962C8B-B14F-4D97-AF65-F5344CB8AC3E}">
        <p14:creationId xmlns:p14="http://schemas.microsoft.com/office/powerpoint/2010/main" val="3738594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90109-7334-1F25-3F5A-01C023D5B26D}"/>
              </a:ext>
            </a:extLst>
          </p:cNvPr>
          <p:cNvSpPr>
            <a:spLocks noGrp="1"/>
          </p:cNvSpPr>
          <p:nvPr>
            <p:ph type="title"/>
          </p:nvPr>
        </p:nvSpPr>
        <p:spPr>
          <a:xfrm>
            <a:off x="913775" y="618517"/>
            <a:ext cx="9404507" cy="555765"/>
          </a:xfrm>
        </p:spPr>
        <p:txBody>
          <a:bodyPr>
            <a:normAutofit fontScale="90000"/>
          </a:bodyPr>
          <a:lstStyle/>
          <a:p>
            <a:r>
              <a:rPr lang="en-US" dirty="0">
                <a:latin typeface="Times New Roman" panose="02020603050405020304" pitchFamily="18" charset="0"/>
                <a:cs typeface="Times New Roman" panose="02020603050405020304" pitchFamily="18" charset="0"/>
              </a:rPr>
              <a:t>Business Examples</a:t>
            </a:r>
          </a:p>
        </p:txBody>
      </p:sp>
      <p:sp>
        <p:nvSpPr>
          <p:cNvPr id="3" name="Content Placeholder 2">
            <a:extLst>
              <a:ext uri="{FF2B5EF4-FFF2-40B4-BE49-F238E27FC236}">
                <a16:creationId xmlns:a16="http://schemas.microsoft.com/office/drawing/2014/main" id="{9B92F02F-79F8-1DE0-D34B-28312D043532}"/>
              </a:ext>
            </a:extLst>
          </p:cNvPr>
          <p:cNvSpPr>
            <a:spLocks noGrp="1"/>
          </p:cNvSpPr>
          <p:nvPr>
            <p:ph sz="quarter" idx="13"/>
          </p:nvPr>
        </p:nvSpPr>
        <p:spPr>
          <a:xfrm>
            <a:off x="913775" y="1665172"/>
            <a:ext cx="5588625" cy="5192828"/>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Unilever</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Diverse global workforce</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Inclusive leadership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Employee wellbeing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Innovation through diversity </a:t>
            </a:r>
          </a:p>
          <a:p>
            <a:pPr marL="0" indent="0">
              <a:buNone/>
            </a:pPr>
            <a:r>
              <a:rPr lang="en-US" b="1" dirty="0">
                <a:latin typeface="Times New Roman" panose="02020603050405020304" pitchFamily="18" charset="0"/>
                <a:cs typeface="Times New Roman" panose="02020603050405020304" pitchFamily="18" charset="0"/>
              </a:rPr>
              <a:t>Airbnb</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Global platform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Belonging culture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Cross-cultural communication</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Inclusive leadership</a:t>
            </a:r>
          </a:p>
        </p:txBody>
      </p:sp>
      <p:pic>
        <p:nvPicPr>
          <p:cNvPr id="4" name="Picture 3">
            <a:extLst>
              <a:ext uri="{FF2B5EF4-FFF2-40B4-BE49-F238E27FC236}">
                <a16:creationId xmlns:a16="http://schemas.microsoft.com/office/drawing/2014/main" id="{F7236A06-1710-CBBE-26C7-F3E2AA5E5BD9}"/>
              </a:ext>
            </a:extLst>
          </p:cNvPr>
          <p:cNvPicPr>
            <a:picLocks noChangeAspect="1"/>
          </p:cNvPicPr>
          <p:nvPr/>
        </p:nvPicPr>
        <p:blipFill>
          <a:blip r:embed="rId3"/>
          <a:stretch>
            <a:fillRect/>
          </a:stretch>
        </p:blipFill>
        <p:spPr>
          <a:xfrm>
            <a:off x="6502400" y="2324100"/>
            <a:ext cx="4610205" cy="3251200"/>
          </a:xfrm>
          <a:prstGeom prst="rect">
            <a:avLst/>
          </a:prstGeom>
        </p:spPr>
      </p:pic>
    </p:spTree>
    <p:extLst>
      <p:ext uri="{BB962C8B-B14F-4D97-AF65-F5344CB8AC3E}">
        <p14:creationId xmlns:p14="http://schemas.microsoft.com/office/powerpoint/2010/main" val="393098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BF6D4-DCC7-0960-EF83-0A4C03ED66B7}"/>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How Emotional and Cultural Intelligence Support Effective Leadership</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0F311CE-EB99-377E-1528-720FAB61FC9F}"/>
              </a:ext>
            </a:extLst>
          </p:cNvPr>
          <p:cNvSpPr>
            <a:spLocks noGrp="1"/>
          </p:cNvSpPr>
          <p:nvPr>
            <p:ph sz="quarter" idx="13"/>
          </p:nvPr>
        </p:nvSpPr>
        <p:spPr>
          <a:xfrm>
            <a:off x="913774" y="2367092"/>
            <a:ext cx="10998826" cy="4313108"/>
          </a:xfrm>
        </p:spPr>
        <p:txBody>
          <a:bodyPr>
            <a:noAutofit/>
          </a:bodyPr>
          <a:lstStyle/>
          <a:p>
            <a:pPr marL="0" indent="0">
              <a:buNone/>
            </a:pPr>
            <a:r>
              <a:rPr lang="en-US" b="1" dirty="0">
                <a:latin typeface="Times New Roman" panose="02020603050405020304" pitchFamily="18" charset="0"/>
                <a:cs typeface="Times New Roman" panose="02020603050405020304" pitchFamily="18" charset="0"/>
              </a:rPr>
              <a:t>Key Points</a:t>
            </a: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Builds trust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Improves communication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Reduces workplace conflict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Supports multicultural teamwork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Encourages innovation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Improves decision-making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Enhances </a:t>
            </a:r>
            <a:r>
              <a:rPr lang="en-US" dirty="0" err="1">
                <a:latin typeface="Times New Roman" panose="02020603050405020304" pitchFamily="18" charset="0"/>
                <a:cs typeface="Times New Roman" panose="02020603050405020304" pitchFamily="18" charset="0"/>
              </a:rPr>
              <a:t>organisationa</a:t>
            </a: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performance</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4024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81DC2-7E02-8283-6579-4D64FB8C858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Personal Leadership Reflection</a:t>
            </a:r>
          </a:p>
        </p:txBody>
      </p:sp>
      <p:sp>
        <p:nvSpPr>
          <p:cNvPr id="4" name="Rectangle 1">
            <a:extLst>
              <a:ext uri="{FF2B5EF4-FFF2-40B4-BE49-F238E27FC236}">
                <a16:creationId xmlns:a16="http://schemas.microsoft.com/office/drawing/2014/main" id="{7DECA4F0-F719-246C-1C38-3CA7E4BF5185}"/>
              </a:ext>
            </a:extLst>
          </p:cNvPr>
          <p:cNvSpPr>
            <a:spLocks noGrp="1" noChangeArrowheads="1"/>
          </p:cNvSpPr>
          <p:nvPr>
            <p:ph sz="quarter" idx="13"/>
          </p:nvPr>
        </p:nvSpPr>
        <p:spPr bwMode="auto">
          <a:xfrm>
            <a:off x="913774" y="2444820"/>
            <a:ext cx="9805026" cy="3268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 Empathy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Improve communication skills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Develop confidence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Increase cultural awareness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Learn through teamwork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Future leadership development </a:t>
            </a:r>
          </a:p>
        </p:txBody>
      </p:sp>
    </p:spTree>
    <p:extLst>
      <p:ext uri="{BB962C8B-B14F-4D97-AF65-F5344CB8AC3E}">
        <p14:creationId xmlns:p14="http://schemas.microsoft.com/office/powerpoint/2010/main" val="27858583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8EF9-8A88-52A3-FCBA-DA43BA715737}"/>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p>
        </p:txBody>
      </p:sp>
      <p:sp>
        <p:nvSpPr>
          <p:cNvPr id="4" name="Rectangle 1">
            <a:extLst>
              <a:ext uri="{FF2B5EF4-FFF2-40B4-BE49-F238E27FC236}">
                <a16:creationId xmlns:a16="http://schemas.microsoft.com/office/drawing/2014/main" id="{2103B61F-0710-9CFE-884E-96A7046B59A6}"/>
              </a:ext>
            </a:extLst>
          </p:cNvPr>
          <p:cNvSpPr>
            <a:spLocks noGrp="1" noChangeArrowheads="1"/>
          </p:cNvSpPr>
          <p:nvPr>
            <p:ph sz="quarter" idx="13"/>
          </p:nvPr>
        </p:nvSpPr>
        <p:spPr bwMode="auto">
          <a:xfrm>
            <a:off x="913774" y="2675652"/>
            <a:ext cx="10973426" cy="2806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EI and CQ are essential leadership skills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Improve teamwork and communication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Support multicultural workplaces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Evaluated two leadership theories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Supported by four business examples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Important for future global leaders </a:t>
            </a:r>
          </a:p>
        </p:txBody>
      </p:sp>
    </p:spTree>
    <p:extLst>
      <p:ext uri="{BB962C8B-B14F-4D97-AF65-F5344CB8AC3E}">
        <p14:creationId xmlns:p14="http://schemas.microsoft.com/office/powerpoint/2010/main" val="3458730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95170-BD5C-E638-5100-22CB47706C11}"/>
              </a:ext>
            </a:extLst>
          </p:cNvPr>
          <p:cNvSpPr>
            <a:spLocks noGrp="1"/>
          </p:cNvSpPr>
          <p:nvPr>
            <p:ph type="title"/>
          </p:nvPr>
        </p:nvSpPr>
        <p:spPr>
          <a:xfrm>
            <a:off x="913775" y="618517"/>
            <a:ext cx="10364451" cy="892783"/>
          </a:xfrm>
        </p:spPr>
        <p:txBody>
          <a:bodyPr/>
          <a:lstStyle/>
          <a:p>
            <a:r>
              <a:rPr lang="en-US" b="1" dirty="0">
                <a:latin typeface="Times New Roman" panose="02020603050405020304" pitchFamily="18" charset="0"/>
                <a:cs typeface="Times New Roman" panose="02020603050405020304" pitchFamily="18" charset="0"/>
              </a:rPr>
              <a:t>Reference list</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56BBEA-284C-3412-CBC9-0C3CE783BB18}"/>
              </a:ext>
            </a:extLst>
          </p:cNvPr>
          <p:cNvSpPr>
            <a:spLocks noGrp="1"/>
          </p:cNvSpPr>
          <p:nvPr>
            <p:ph sz="quarter" idx="13"/>
          </p:nvPr>
        </p:nvSpPr>
        <p:spPr>
          <a:xfrm>
            <a:off x="1041400" y="1397000"/>
            <a:ext cx="10706100" cy="4842483"/>
          </a:xfrm>
        </p:spPr>
        <p:txBody>
          <a:bodyPr>
            <a:noAutofit/>
          </a:bodyPr>
          <a:lstStyle/>
          <a:p>
            <a:r>
              <a:rPr lang="en-US" sz="1400" dirty="0">
                <a:latin typeface="Times New Roman" panose="02020603050405020304" pitchFamily="18" charset="0"/>
                <a:cs typeface="Times New Roman" panose="02020603050405020304" pitchFamily="18" charset="0"/>
              </a:rPr>
              <a:t>Akter, S. (2025). Cross-cultural management and its impact on international corporate success- a case study of Unilever Plc. </a:t>
            </a:r>
            <a:r>
              <a:rPr lang="en-US" sz="1400" i="1" dirty="0">
                <a:latin typeface="Times New Roman" panose="02020603050405020304" pitchFamily="18" charset="0"/>
                <a:cs typeface="Times New Roman" panose="02020603050405020304" pitchFamily="18" charset="0"/>
              </a:rPr>
              <a:t>Theseus.fi</a:t>
            </a:r>
            <a:r>
              <a:rPr lang="en-US" sz="1400" dirty="0">
                <a:latin typeface="Times New Roman" panose="02020603050405020304" pitchFamily="18" charset="0"/>
                <a:cs typeface="Times New Roman" panose="02020603050405020304" pitchFamily="18" charset="0"/>
              </a:rPr>
              <a:t>. [online] </a:t>
            </a:r>
            <a:r>
              <a:rPr lang="en-US" sz="1400" dirty="0" err="1">
                <a:latin typeface="Times New Roman" panose="02020603050405020304" pitchFamily="18" charset="0"/>
                <a:cs typeface="Times New Roman" panose="02020603050405020304" pitchFamily="18" charset="0"/>
              </a:rPr>
              <a:t>doi:http</a:t>
            </a:r>
            <a:r>
              <a:rPr lang="en-US" sz="1400" dirty="0">
                <a:latin typeface="Times New Roman" panose="02020603050405020304" pitchFamily="18" charset="0"/>
                <a:cs typeface="Times New Roman" panose="02020603050405020304" pitchFamily="18" charset="0"/>
              </a:rPr>
              <a:t>://www.theseus.fi/handle/10024/903927.</a:t>
            </a:r>
          </a:p>
          <a:p>
            <a:r>
              <a:rPr lang="en-US" sz="1400" dirty="0" err="1">
                <a:latin typeface="Times New Roman" panose="02020603050405020304" pitchFamily="18" charset="0"/>
                <a:cs typeface="Times New Roman" panose="02020603050405020304" pitchFamily="18" charset="0"/>
              </a:rPr>
              <a:t>Alissai</a:t>
            </a:r>
            <a:r>
              <a:rPr lang="en-US" sz="1400" dirty="0">
                <a:latin typeface="Times New Roman" panose="02020603050405020304" pitchFamily="18" charset="0"/>
                <a:cs typeface="Times New Roman" panose="02020603050405020304" pitchFamily="18" charset="0"/>
              </a:rPr>
              <a:t>, M. and </a:t>
            </a:r>
            <a:r>
              <a:rPr lang="en-US" sz="1400" dirty="0" err="1">
                <a:latin typeface="Times New Roman" panose="02020603050405020304" pitchFamily="18" charset="0"/>
                <a:cs typeface="Times New Roman" panose="02020603050405020304" pitchFamily="18" charset="0"/>
              </a:rPr>
              <a:t>Daraai</a:t>
            </a:r>
            <a:r>
              <a:rPr lang="en-US" sz="1400" dirty="0">
                <a:latin typeface="Times New Roman" panose="02020603050405020304" pitchFamily="18" charset="0"/>
                <a:cs typeface="Times New Roman" panose="02020603050405020304" pitchFamily="18" charset="0"/>
              </a:rPr>
              <a:t>, A. (2025). The Role of Emotional Intelligence in Innovative Leadership. </a:t>
            </a:r>
            <a:r>
              <a:rPr lang="en-US" sz="1400" i="1" dirty="0">
                <a:latin typeface="Times New Roman" panose="02020603050405020304" pitchFamily="18" charset="0"/>
                <a:cs typeface="Times New Roman" panose="02020603050405020304" pitchFamily="18" charset="0"/>
              </a:rPr>
              <a:t>IGI Global eBooks</a:t>
            </a:r>
            <a:r>
              <a:rPr lang="en-US" sz="1400" dirty="0">
                <a:latin typeface="Times New Roman" panose="02020603050405020304" pitchFamily="18" charset="0"/>
                <a:cs typeface="Times New Roman" panose="02020603050405020304" pitchFamily="18" charset="0"/>
              </a:rPr>
              <a:t>, [online] pp.139–164. doi:10.4018/979-8-3373-0015-3.ch006.</a:t>
            </a:r>
          </a:p>
          <a:p>
            <a:r>
              <a:rPr lang="en-US" sz="1400" dirty="0">
                <a:latin typeface="Times New Roman" panose="02020603050405020304" pitchFamily="18" charset="0"/>
                <a:cs typeface="Times New Roman" panose="02020603050405020304" pitchFamily="18" charset="0"/>
              </a:rPr>
              <a:t>As’ad, A., </a:t>
            </a:r>
            <a:r>
              <a:rPr lang="en-US" sz="1400" dirty="0" err="1">
                <a:latin typeface="Times New Roman" panose="02020603050405020304" pitchFamily="18" charset="0"/>
                <a:cs typeface="Times New Roman" panose="02020603050405020304" pitchFamily="18" charset="0"/>
              </a:rPr>
              <a:t>Junaidin</a:t>
            </a:r>
            <a:r>
              <a:rPr lang="en-US" sz="1400" dirty="0">
                <a:latin typeface="Times New Roman" panose="02020603050405020304" pitchFamily="18" charset="0"/>
                <a:cs typeface="Times New Roman" panose="02020603050405020304" pitchFamily="18" charset="0"/>
              </a:rPr>
              <a:t>, J., </a:t>
            </a:r>
            <a:r>
              <a:rPr lang="en-US" sz="1400" dirty="0" err="1">
                <a:latin typeface="Times New Roman" panose="02020603050405020304" pitchFamily="18" charset="0"/>
                <a:cs typeface="Times New Roman" panose="02020603050405020304" pitchFamily="18" charset="0"/>
              </a:rPr>
              <a:t>Syarifuddin</a:t>
            </a:r>
            <a:r>
              <a:rPr lang="en-US" sz="1400" dirty="0">
                <a:latin typeface="Times New Roman" panose="02020603050405020304" pitchFamily="18" charset="0"/>
                <a:cs typeface="Times New Roman" panose="02020603050405020304" pitchFamily="18" charset="0"/>
              </a:rPr>
              <a:t>, S., </a:t>
            </a:r>
            <a:r>
              <a:rPr lang="en-US" sz="1400" dirty="0" err="1">
                <a:latin typeface="Times New Roman" panose="02020603050405020304" pitchFamily="18" charset="0"/>
                <a:cs typeface="Times New Roman" panose="02020603050405020304" pitchFamily="18" charset="0"/>
              </a:rPr>
              <a:t>Herison</a:t>
            </a:r>
            <a:r>
              <a:rPr lang="en-US" sz="1400" dirty="0">
                <a:latin typeface="Times New Roman" panose="02020603050405020304" pitchFamily="18" charset="0"/>
                <a:cs typeface="Times New Roman" panose="02020603050405020304" pitchFamily="18" charset="0"/>
              </a:rPr>
              <a:t>, R. and Syukur, A. (2024). The Impact of Cross-Cultural Management on Global Collaboration and Performance. </a:t>
            </a:r>
            <a:r>
              <a:rPr lang="en-US" sz="1400" i="1" dirty="0">
                <a:latin typeface="Times New Roman" panose="02020603050405020304" pitchFamily="18" charset="0"/>
                <a:cs typeface="Times New Roman" panose="02020603050405020304" pitchFamily="18" charset="0"/>
              </a:rPr>
              <a:t>Bata Ilyas Educational Management Review</a:t>
            </a:r>
            <a:r>
              <a:rPr lang="en-US" sz="1400" dirty="0">
                <a:latin typeface="Times New Roman" panose="02020603050405020304" pitchFamily="18" charset="0"/>
                <a:cs typeface="Times New Roman" panose="02020603050405020304" pitchFamily="18" charset="0"/>
              </a:rPr>
              <a:t>, [online] 4(2), pp.30–42. doi:10.37531/biemr.v4i2.2416.</a:t>
            </a:r>
          </a:p>
          <a:p>
            <a:r>
              <a:rPr lang="en-US" sz="1400" dirty="0">
                <a:latin typeface="Times New Roman" panose="02020603050405020304" pitchFamily="18" charset="0"/>
                <a:cs typeface="Times New Roman" panose="02020603050405020304" pitchFamily="18" charset="0"/>
              </a:rPr>
              <a:t>Brackett, M.A., Rivers, S.E. and Salovey, P. (2011). Emotional Intelligence: Implications for Personal, Social, Academic, and Workplace Success. </a:t>
            </a:r>
            <a:r>
              <a:rPr lang="en-US" sz="1400" i="1" dirty="0">
                <a:latin typeface="Times New Roman" panose="02020603050405020304" pitchFamily="18" charset="0"/>
                <a:cs typeface="Times New Roman" panose="02020603050405020304" pitchFamily="18" charset="0"/>
              </a:rPr>
              <a:t>Social and Personality Psychology Compass</a:t>
            </a:r>
            <a:r>
              <a:rPr lang="en-US" sz="1400" dirty="0">
                <a:latin typeface="Times New Roman" panose="02020603050405020304" pitchFamily="18" charset="0"/>
                <a:cs typeface="Times New Roman" panose="02020603050405020304" pitchFamily="18" charset="0"/>
              </a:rPr>
              <a:t>, [online] 5(1), pp.88–103. doi:10.1111/j.1751-9004.2010.00334.x.</a:t>
            </a:r>
          </a:p>
          <a:p>
            <a:r>
              <a:rPr lang="en-US" sz="1400" dirty="0">
                <a:latin typeface="Times New Roman" panose="02020603050405020304" pitchFamily="18" charset="0"/>
                <a:cs typeface="Times New Roman" panose="02020603050405020304" pitchFamily="18" charset="0"/>
              </a:rPr>
              <a:t>Chaudhary, P. and Kumar </a:t>
            </a:r>
            <a:r>
              <a:rPr lang="en-US" sz="1400" dirty="0" err="1">
                <a:latin typeface="Times New Roman" panose="02020603050405020304" pitchFamily="18" charset="0"/>
                <a:cs typeface="Times New Roman" panose="02020603050405020304" pitchFamily="18" charset="0"/>
              </a:rPr>
              <a:t>Pundhir</a:t>
            </a:r>
            <a:r>
              <a:rPr lang="en-US" sz="1400" dirty="0">
                <a:latin typeface="Times New Roman" panose="02020603050405020304" pitchFamily="18" charset="0"/>
                <a:cs typeface="Times New Roman" panose="02020603050405020304" pitchFamily="18" charset="0"/>
              </a:rPr>
              <a:t>, S. (2026). The Role of Emotion in Leadership: Emotional Intelligence, Cognition, and Culture in Modern Organizations. </a:t>
            </a:r>
            <a:r>
              <a:rPr lang="en-US" sz="1400" i="1" dirty="0">
                <a:latin typeface="Times New Roman" panose="02020603050405020304" pitchFamily="18" charset="0"/>
                <a:cs typeface="Times New Roman" panose="02020603050405020304" pitchFamily="18" charset="0"/>
              </a:rPr>
              <a:t>Igi-global.com</a:t>
            </a:r>
            <a:r>
              <a:rPr lang="en-US" sz="1400" dirty="0">
                <a:latin typeface="Times New Roman" panose="02020603050405020304" pitchFamily="18" charset="0"/>
                <a:cs typeface="Times New Roman" panose="02020603050405020304" pitchFamily="18" charset="0"/>
              </a:rPr>
              <a:t>, [online] pp.157–180. doi:10.4018/979-8-3373-6711-8.ch006.</a:t>
            </a:r>
          </a:p>
          <a:p>
            <a:r>
              <a:rPr lang="en-US" sz="1400" dirty="0">
                <a:latin typeface="Times New Roman" panose="02020603050405020304" pitchFamily="18" charset="0"/>
                <a:cs typeface="Times New Roman" panose="02020603050405020304" pitchFamily="18" charset="0"/>
              </a:rPr>
              <a:t>PELLIZZARI, F. (2025). </a:t>
            </a:r>
            <a:r>
              <a:rPr lang="en-US" sz="1400" i="1" dirty="0">
                <a:latin typeface="Times New Roman" panose="02020603050405020304" pitchFamily="18" charset="0"/>
                <a:cs typeface="Times New Roman" panose="02020603050405020304" pitchFamily="18" charset="0"/>
              </a:rPr>
              <a:t>Innovation and tradition in the coffee industry: The evolution of the ecosystem between new business models and cultural resistance. The case of Starbucks in Italy</a:t>
            </a:r>
            <a:r>
              <a:rPr lang="en-US" sz="1400" dirty="0">
                <a:latin typeface="Times New Roman" panose="02020603050405020304" pitchFamily="18" charset="0"/>
                <a:cs typeface="Times New Roman" panose="02020603050405020304" pitchFamily="18" charset="0"/>
              </a:rPr>
              <a:t>. [online] Unive.it. Available at: https://unitesi.unive.it/handle/20.500.14247/24807 [Accessed 16 July 2026].</a:t>
            </a:r>
          </a:p>
          <a:p>
            <a:r>
              <a:rPr lang="en-US" sz="1400" dirty="0">
                <a:latin typeface="Times New Roman" panose="02020603050405020304" pitchFamily="18" charset="0"/>
                <a:cs typeface="Times New Roman" panose="02020603050405020304" pitchFamily="18" charset="0"/>
              </a:rPr>
              <a:t>Terho, T. (2025). </a:t>
            </a:r>
            <a:r>
              <a:rPr lang="en-US" sz="1400" i="1" dirty="0">
                <a:latin typeface="Times New Roman" panose="02020603050405020304" pitchFamily="18" charset="0"/>
                <a:cs typeface="Times New Roman" panose="02020603050405020304" pitchFamily="18" charset="0"/>
              </a:rPr>
              <a:t>Cultural Intelligence in Leadership: Strategies for Building Psychological Safety in Multicultural Teams</a:t>
            </a:r>
            <a:r>
              <a:rPr lang="en-US" sz="1400" dirty="0">
                <a:latin typeface="Times New Roman" panose="02020603050405020304" pitchFamily="18" charset="0"/>
                <a:cs typeface="Times New Roman" panose="02020603050405020304" pitchFamily="18" charset="0"/>
              </a:rPr>
              <a:t>. [online] Jyx.jyu.fi. Available at: https://jyx.jyu.fi/jyx/Record/jyx_123456789_104090 [Accessed 16 July 2026].</a:t>
            </a:r>
          </a:p>
          <a:p>
            <a:r>
              <a:rPr lang="en-US" sz="1400" dirty="0">
                <a:latin typeface="Times New Roman" panose="02020603050405020304" pitchFamily="18" charset="0"/>
                <a:cs typeface="Times New Roman" panose="02020603050405020304" pitchFamily="18" charset="0"/>
              </a:rPr>
              <a:t> </a:t>
            </a: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672097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60</TotalTime>
  <Words>2544</Words>
  <PresentationFormat>Widescreen</PresentationFormat>
  <Paragraphs>155</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Times New Roman</vt:lpstr>
      <vt:lpstr>Tw Cen MT</vt:lpstr>
      <vt:lpstr>Wingdings</vt:lpstr>
      <vt:lpstr>Droplet</vt:lpstr>
      <vt:lpstr>  Leadership and Management Theory and Practice Module Code: LCBB6022  Assignment Title: The Importance of Emotional and Cultural Intelligence in Effective Leadership </vt:lpstr>
      <vt:lpstr>Introduction  </vt:lpstr>
      <vt:lpstr>What is Emotional Intelligence?</vt:lpstr>
      <vt:lpstr>What is Cultural Intelligence?</vt:lpstr>
      <vt:lpstr>Critical Evaluation of Goleman's Emotional Intelligence Model</vt:lpstr>
      <vt:lpstr>Critical Evaluation of Cultural Intelligence Theory</vt:lpstr>
      <vt:lpstr>Business Examples 1 &amp; 2</vt:lpstr>
      <vt:lpstr>Business Examples</vt:lpstr>
      <vt:lpstr>How Emotional and Cultural Intelligence Support Effective Leadership</vt:lpstr>
      <vt:lpstr>Personal Leadership Reflection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2026-07-15T14:40:29Z</dcterms:created>
  <dcterms:modified xsi:type="dcterms:W3CDTF">2026-07-17T10:23:19Z</dcterms:modified>
</cp:coreProperties>
</file>