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63" r:id="rId6"/>
    <p:sldId id="259" r:id="rId7"/>
    <p:sldId id="260" r:id="rId8"/>
    <p:sldId id="261" r:id="rId9"/>
    <p:sldId id="264" r:id="rId10"/>
    <p:sldId id="262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A4539B-3930-3918-6385-6E0FE72E8CFF}" v="1111" dt="2024-11-14T01:30:17.334"/>
    <p1510:client id="{96434CF0-F58C-CA1C-4AED-61E84EB08D6B}" v="131" dt="2024-11-12T20:45:22.7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F8F44C-5F4A-4BEC-BE04-402FD9DD864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70474D-0C7D-471F-BE78-5408C30FDA37}">
      <dgm:prSet/>
      <dgm:spPr/>
      <dgm:t>
        <a:bodyPr/>
        <a:lstStyle/>
        <a:p>
          <a:r>
            <a:rPr lang="en-US"/>
            <a:t>• Collaborate and work closely with other stakeholders in visit Wales and industry leaders to achieve project goals. </a:t>
          </a:r>
        </a:p>
      </dgm:t>
    </dgm:pt>
    <dgm:pt modelId="{898DA20E-BE99-4128-8F32-91ABEFC4EB3B}" type="parTrans" cxnId="{676D6AEE-26C5-45BE-8A8E-0DBC03EE2782}">
      <dgm:prSet/>
      <dgm:spPr/>
      <dgm:t>
        <a:bodyPr/>
        <a:lstStyle/>
        <a:p>
          <a:endParaRPr lang="en-US"/>
        </a:p>
      </dgm:t>
    </dgm:pt>
    <dgm:pt modelId="{6135415B-C162-461B-8762-09A9761A125D}" type="sibTrans" cxnId="{676D6AEE-26C5-45BE-8A8E-0DBC03EE2782}">
      <dgm:prSet/>
      <dgm:spPr/>
      <dgm:t>
        <a:bodyPr/>
        <a:lstStyle/>
        <a:p>
          <a:endParaRPr lang="en-US"/>
        </a:p>
      </dgm:t>
    </dgm:pt>
    <dgm:pt modelId="{C881C51E-C87F-4F45-8A8C-3748A287F85A}">
      <dgm:prSet/>
      <dgm:spPr/>
      <dgm:t>
        <a:bodyPr/>
        <a:lstStyle/>
        <a:p>
          <a:r>
            <a:rPr lang="en-US"/>
            <a:t>Develop new Eco-Friendly Initiatives for local hotels and restaurants so they can reduce waste and energy use. </a:t>
          </a:r>
        </a:p>
      </dgm:t>
    </dgm:pt>
    <dgm:pt modelId="{786E728A-A35E-4CA3-9D30-F53AA5CD1749}" type="parTrans" cxnId="{BC03ECB6-A410-4D29-9D82-00DF96F127E8}">
      <dgm:prSet/>
      <dgm:spPr/>
      <dgm:t>
        <a:bodyPr/>
        <a:lstStyle/>
        <a:p>
          <a:endParaRPr lang="en-US"/>
        </a:p>
      </dgm:t>
    </dgm:pt>
    <dgm:pt modelId="{1FF5C789-136B-4007-A16D-85E36422AAAC}" type="sibTrans" cxnId="{BC03ECB6-A410-4D29-9D82-00DF96F127E8}">
      <dgm:prSet/>
      <dgm:spPr/>
      <dgm:t>
        <a:bodyPr/>
        <a:lstStyle/>
        <a:p>
          <a:endParaRPr lang="en-US"/>
        </a:p>
      </dgm:t>
    </dgm:pt>
    <dgm:pt modelId="{5B2BF7E5-0A40-41D8-9866-D848EC460ABE}">
      <dgm:prSet/>
      <dgm:spPr/>
      <dgm:t>
        <a:bodyPr/>
        <a:lstStyle/>
        <a:p>
          <a:r>
            <a:rPr lang="en-US"/>
            <a:t>•  Improve Community Engagement which will make Ways to involve the local community in tourism activities, enhancing their economic benefits. </a:t>
          </a:r>
        </a:p>
      </dgm:t>
    </dgm:pt>
    <dgm:pt modelId="{2D32C841-EA2C-4B8B-A98C-2932909C51DD}" type="parTrans" cxnId="{11E6321E-3DE1-4362-B29E-A1C618E9B902}">
      <dgm:prSet/>
      <dgm:spPr/>
      <dgm:t>
        <a:bodyPr/>
        <a:lstStyle/>
        <a:p>
          <a:endParaRPr lang="en-US"/>
        </a:p>
      </dgm:t>
    </dgm:pt>
    <dgm:pt modelId="{AAA80B81-84D7-4159-A597-25908F61E3CA}" type="sibTrans" cxnId="{11E6321E-3DE1-4362-B29E-A1C618E9B902}">
      <dgm:prSet/>
      <dgm:spPr/>
      <dgm:t>
        <a:bodyPr/>
        <a:lstStyle/>
        <a:p>
          <a:endParaRPr lang="en-US"/>
        </a:p>
      </dgm:t>
    </dgm:pt>
    <dgm:pt modelId="{71A05632-363B-4DDE-908D-8F5743C80648}">
      <dgm:prSet/>
      <dgm:spPr/>
      <dgm:t>
        <a:bodyPr/>
        <a:lstStyle/>
        <a:p>
          <a:r>
            <a:rPr lang="en-US"/>
            <a:t>• Explore Cultural Experiences: which include Developing programs that allow tourists to learn about and appreciate local culture.</a:t>
          </a:r>
        </a:p>
      </dgm:t>
    </dgm:pt>
    <dgm:pt modelId="{780930F7-6057-4B67-8F53-3C185C0DE3AB}" type="parTrans" cxnId="{65BEC2DC-B995-4BF7-B891-C36FD0AF3601}">
      <dgm:prSet/>
      <dgm:spPr/>
      <dgm:t>
        <a:bodyPr/>
        <a:lstStyle/>
        <a:p>
          <a:endParaRPr lang="en-US"/>
        </a:p>
      </dgm:t>
    </dgm:pt>
    <dgm:pt modelId="{11CCB664-4348-46F0-87A4-BEFA685EA9A7}" type="sibTrans" cxnId="{65BEC2DC-B995-4BF7-B891-C36FD0AF3601}">
      <dgm:prSet/>
      <dgm:spPr/>
      <dgm:t>
        <a:bodyPr/>
        <a:lstStyle/>
        <a:p>
          <a:endParaRPr lang="en-US"/>
        </a:p>
      </dgm:t>
    </dgm:pt>
    <dgm:pt modelId="{6775BA28-7002-4125-9074-7FF8D9700DE1}">
      <dgm:prSet/>
      <dgm:spPr/>
      <dgm:t>
        <a:bodyPr/>
        <a:lstStyle/>
        <a:p>
          <a:r>
            <a:rPr lang="en-US"/>
            <a:t>• Create and design Social Media Strategies of How local businesses can use social media to attract more visitors and engage with their audience.</a:t>
          </a:r>
        </a:p>
      </dgm:t>
    </dgm:pt>
    <dgm:pt modelId="{4882A265-2E97-42AA-B555-00348C237C97}" type="parTrans" cxnId="{3E5D6F5A-643E-49CF-8FC8-EAD87A25BDE9}">
      <dgm:prSet/>
      <dgm:spPr/>
      <dgm:t>
        <a:bodyPr/>
        <a:lstStyle/>
        <a:p>
          <a:endParaRPr lang="en-US"/>
        </a:p>
      </dgm:t>
    </dgm:pt>
    <dgm:pt modelId="{2275E1BE-DB36-47E1-B09E-B55A1AE50188}" type="sibTrans" cxnId="{3E5D6F5A-643E-49CF-8FC8-EAD87A25BDE9}">
      <dgm:prSet/>
      <dgm:spPr/>
      <dgm:t>
        <a:bodyPr/>
        <a:lstStyle/>
        <a:p>
          <a:endParaRPr lang="en-US"/>
        </a:p>
      </dgm:t>
    </dgm:pt>
    <dgm:pt modelId="{9E256CBB-6962-47FF-A052-7E5A5CA35090}" type="pres">
      <dgm:prSet presAssocID="{92F8F44C-5F4A-4BEC-BE04-402FD9DD8642}" presName="Name0" presStyleCnt="0">
        <dgm:presLayoutVars>
          <dgm:dir/>
          <dgm:resizeHandles val="exact"/>
        </dgm:presLayoutVars>
      </dgm:prSet>
      <dgm:spPr/>
    </dgm:pt>
    <dgm:pt modelId="{888BFD43-9677-431A-96F4-5CB15310AB69}" type="pres">
      <dgm:prSet presAssocID="{BE70474D-0C7D-471F-BE78-5408C30FDA37}" presName="node" presStyleLbl="node1" presStyleIdx="0" presStyleCnt="5">
        <dgm:presLayoutVars>
          <dgm:bulletEnabled val="1"/>
        </dgm:presLayoutVars>
      </dgm:prSet>
      <dgm:spPr/>
    </dgm:pt>
    <dgm:pt modelId="{C31CD70F-C5EC-4388-A84D-AD4E0BFB459B}" type="pres">
      <dgm:prSet presAssocID="{6135415B-C162-461B-8762-09A9761A125D}" presName="sibTrans" presStyleLbl="sibTrans1D1" presStyleIdx="0" presStyleCnt="4"/>
      <dgm:spPr/>
    </dgm:pt>
    <dgm:pt modelId="{08813906-5C0E-4AB3-9ACB-64C1ED7EF831}" type="pres">
      <dgm:prSet presAssocID="{6135415B-C162-461B-8762-09A9761A125D}" presName="connectorText" presStyleLbl="sibTrans1D1" presStyleIdx="0" presStyleCnt="4"/>
      <dgm:spPr/>
    </dgm:pt>
    <dgm:pt modelId="{ABA0D4FE-C679-4F6D-8E27-9F319E6AEC43}" type="pres">
      <dgm:prSet presAssocID="{C881C51E-C87F-4F45-8A8C-3748A287F85A}" presName="node" presStyleLbl="node1" presStyleIdx="1" presStyleCnt="5">
        <dgm:presLayoutVars>
          <dgm:bulletEnabled val="1"/>
        </dgm:presLayoutVars>
      </dgm:prSet>
      <dgm:spPr/>
    </dgm:pt>
    <dgm:pt modelId="{D4E000B1-70AB-4619-A8CC-2AE312FB0283}" type="pres">
      <dgm:prSet presAssocID="{1FF5C789-136B-4007-A16D-85E36422AAAC}" presName="sibTrans" presStyleLbl="sibTrans1D1" presStyleIdx="1" presStyleCnt="4"/>
      <dgm:spPr/>
    </dgm:pt>
    <dgm:pt modelId="{B226CE2E-AF67-42E0-9622-8DBEC431F930}" type="pres">
      <dgm:prSet presAssocID="{1FF5C789-136B-4007-A16D-85E36422AAAC}" presName="connectorText" presStyleLbl="sibTrans1D1" presStyleIdx="1" presStyleCnt="4"/>
      <dgm:spPr/>
    </dgm:pt>
    <dgm:pt modelId="{E37E8290-4A03-4D14-AC82-A278C145D0E1}" type="pres">
      <dgm:prSet presAssocID="{5B2BF7E5-0A40-41D8-9866-D848EC460ABE}" presName="node" presStyleLbl="node1" presStyleIdx="2" presStyleCnt="5">
        <dgm:presLayoutVars>
          <dgm:bulletEnabled val="1"/>
        </dgm:presLayoutVars>
      </dgm:prSet>
      <dgm:spPr/>
    </dgm:pt>
    <dgm:pt modelId="{AE7E6B31-75B8-48AE-9053-EFA9CBF57FE0}" type="pres">
      <dgm:prSet presAssocID="{AAA80B81-84D7-4159-A597-25908F61E3CA}" presName="sibTrans" presStyleLbl="sibTrans1D1" presStyleIdx="2" presStyleCnt="4"/>
      <dgm:spPr/>
    </dgm:pt>
    <dgm:pt modelId="{48A58F1A-6D20-4E9E-8A03-0935EB3C105E}" type="pres">
      <dgm:prSet presAssocID="{AAA80B81-84D7-4159-A597-25908F61E3CA}" presName="connectorText" presStyleLbl="sibTrans1D1" presStyleIdx="2" presStyleCnt="4"/>
      <dgm:spPr/>
    </dgm:pt>
    <dgm:pt modelId="{F3CAA4BA-854D-40D7-8496-4234C35939C3}" type="pres">
      <dgm:prSet presAssocID="{71A05632-363B-4DDE-908D-8F5743C80648}" presName="node" presStyleLbl="node1" presStyleIdx="3" presStyleCnt="5">
        <dgm:presLayoutVars>
          <dgm:bulletEnabled val="1"/>
        </dgm:presLayoutVars>
      </dgm:prSet>
      <dgm:spPr/>
    </dgm:pt>
    <dgm:pt modelId="{DE9C25BC-FF73-40CC-9708-D68CBFD665D9}" type="pres">
      <dgm:prSet presAssocID="{11CCB664-4348-46F0-87A4-BEFA685EA9A7}" presName="sibTrans" presStyleLbl="sibTrans1D1" presStyleIdx="3" presStyleCnt="4"/>
      <dgm:spPr/>
    </dgm:pt>
    <dgm:pt modelId="{6B9AD377-9366-410A-9369-4BCE4340C7E0}" type="pres">
      <dgm:prSet presAssocID="{11CCB664-4348-46F0-87A4-BEFA685EA9A7}" presName="connectorText" presStyleLbl="sibTrans1D1" presStyleIdx="3" presStyleCnt="4"/>
      <dgm:spPr/>
    </dgm:pt>
    <dgm:pt modelId="{4B967E68-AD94-4DD2-9C9B-A766BDAD57AC}" type="pres">
      <dgm:prSet presAssocID="{6775BA28-7002-4125-9074-7FF8D9700DE1}" presName="node" presStyleLbl="node1" presStyleIdx="4" presStyleCnt="5">
        <dgm:presLayoutVars>
          <dgm:bulletEnabled val="1"/>
        </dgm:presLayoutVars>
      </dgm:prSet>
      <dgm:spPr/>
    </dgm:pt>
  </dgm:ptLst>
  <dgm:cxnLst>
    <dgm:cxn modelId="{11E6321E-3DE1-4362-B29E-A1C618E9B902}" srcId="{92F8F44C-5F4A-4BEC-BE04-402FD9DD8642}" destId="{5B2BF7E5-0A40-41D8-9866-D848EC460ABE}" srcOrd="2" destOrd="0" parTransId="{2D32C841-EA2C-4B8B-A98C-2932909C51DD}" sibTransId="{AAA80B81-84D7-4159-A597-25908F61E3CA}"/>
    <dgm:cxn modelId="{D0B75045-E27F-4C01-BF1F-A4225BBF5922}" type="presOf" srcId="{1FF5C789-136B-4007-A16D-85E36422AAAC}" destId="{B226CE2E-AF67-42E0-9622-8DBEC431F930}" srcOrd="1" destOrd="0" presId="urn:microsoft.com/office/officeart/2016/7/layout/RepeatingBendingProcessNew"/>
    <dgm:cxn modelId="{656EEF46-4546-4CF6-B6DF-1E9E05682738}" type="presOf" srcId="{11CCB664-4348-46F0-87A4-BEFA685EA9A7}" destId="{6B9AD377-9366-410A-9369-4BCE4340C7E0}" srcOrd="1" destOrd="0" presId="urn:microsoft.com/office/officeart/2016/7/layout/RepeatingBendingProcessNew"/>
    <dgm:cxn modelId="{544BBC6D-BEA2-4FF3-A97E-7EB0054C9362}" type="presOf" srcId="{6135415B-C162-461B-8762-09A9761A125D}" destId="{C31CD70F-C5EC-4388-A84D-AD4E0BFB459B}" srcOrd="0" destOrd="0" presId="urn:microsoft.com/office/officeart/2016/7/layout/RepeatingBendingProcessNew"/>
    <dgm:cxn modelId="{A3A3846E-2175-4C82-A9BA-6EF5101A94DE}" type="presOf" srcId="{6135415B-C162-461B-8762-09A9761A125D}" destId="{08813906-5C0E-4AB3-9ACB-64C1ED7EF831}" srcOrd="1" destOrd="0" presId="urn:microsoft.com/office/officeart/2016/7/layout/RepeatingBendingProcessNew"/>
    <dgm:cxn modelId="{676F1551-2012-456C-B47A-AA8B62E26967}" type="presOf" srcId="{5B2BF7E5-0A40-41D8-9866-D848EC460ABE}" destId="{E37E8290-4A03-4D14-AC82-A278C145D0E1}" srcOrd="0" destOrd="0" presId="urn:microsoft.com/office/officeart/2016/7/layout/RepeatingBendingProcessNew"/>
    <dgm:cxn modelId="{E721DA71-20EA-4F71-AAD5-F7EC490AE6B6}" type="presOf" srcId="{AAA80B81-84D7-4159-A597-25908F61E3CA}" destId="{AE7E6B31-75B8-48AE-9053-EFA9CBF57FE0}" srcOrd="0" destOrd="0" presId="urn:microsoft.com/office/officeart/2016/7/layout/RepeatingBendingProcessNew"/>
    <dgm:cxn modelId="{515EB278-8285-435C-AD0C-0B23CC9A297C}" type="presOf" srcId="{92F8F44C-5F4A-4BEC-BE04-402FD9DD8642}" destId="{9E256CBB-6962-47FF-A052-7E5A5CA35090}" srcOrd="0" destOrd="0" presId="urn:microsoft.com/office/officeart/2016/7/layout/RepeatingBendingProcessNew"/>
    <dgm:cxn modelId="{3E5D6F5A-643E-49CF-8FC8-EAD87A25BDE9}" srcId="{92F8F44C-5F4A-4BEC-BE04-402FD9DD8642}" destId="{6775BA28-7002-4125-9074-7FF8D9700DE1}" srcOrd="4" destOrd="0" parTransId="{4882A265-2E97-42AA-B555-00348C237C97}" sibTransId="{2275E1BE-DB36-47E1-B09E-B55A1AE50188}"/>
    <dgm:cxn modelId="{D458D97A-5F05-41F0-A303-70DF1010C41F}" type="presOf" srcId="{71A05632-363B-4DDE-908D-8F5743C80648}" destId="{F3CAA4BA-854D-40D7-8496-4234C35939C3}" srcOrd="0" destOrd="0" presId="urn:microsoft.com/office/officeart/2016/7/layout/RepeatingBendingProcessNew"/>
    <dgm:cxn modelId="{B03AF582-2636-46A2-8895-0669BF1EB67B}" type="presOf" srcId="{AAA80B81-84D7-4159-A597-25908F61E3CA}" destId="{48A58F1A-6D20-4E9E-8A03-0935EB3C105E}" srcOrd="1" destOrd="0" presId="urn:microsoft.com/office/officeart/2016/7/layout/RepeatingBendingProcessNew"/>
    <dgm:cxn modelId="{BC03ECB6-A410-4D29-9D82-00DF96F127E8}" srcId="{92F8F44C-5F4A-4BEC-BE04-402FD9DD8642}" destId="{C881C51E-C87F-4F45-8A8C-3748A287F85A}" srcOrd="1" destOrd="0" parTransId="{786E728A-A35E-4CA3-9D30-F53AA5CD1749}" sibTransId="{1FF5C789-136B-4007-A16D-85E36422AAAC}"/>
    <dgm:cxn modelId="{FBB4A7CA-04C6-4B17-97C1-863F9FC12D80}" type="presOf" srcId="{6775BA28-7002-4125-9074-7FF8D9700DE1}" destId="{4B967E68-AD94-4DD2-9C9B-A766BDAD57AC}" srcOrd="0" destOrd="0" presId="urn:microsoft.com/office/officeart/2016/7/layout/RepeatingBendingProcessNew"/>
    <dgm:cxn modelId="{AA95E2CF-FA00-4A3C-AC39-7F8E212347E1}" type="presOf" srcId="{1FF5C789-136B-4007-A16D-85E36422AAAC}" destId="{D4E000B1-70AB-4619-A8CC-2AE312FB0283}" srcOrd="0" destOrd="0" presId="urn:microsoft.com/office/officeart/2016/7/layout/RepeatingBendingProcessNew"/>
    <dgm:cxn modelId="{5D884ADA-1303-457C-8A1D-AA4D29A6D104}" type="presOf" srcId="{BE70474D-0C7D-471F-BE78-5408C30FDA37}" destId="{888BFD43-9677-431A-96F4-5CB15310AB69}" srcOrd="0" destOrd="0" presId="urn:microsoft.com/office/officeart/2016/7/layout/RepeatingBendingProcessNew"/>
    <dgm:cxn modelId="{52D340DC-9FE1-43CA-A183-02842BE4C21E}" type="presOf" srcId="{11CCB664-4348-46F0-87A4-BEFA685EA9A7}" destId="{DE9C25BC-FF73-40CC-9708-D68CBFD665D9}" srcOrd="0" destOrd="0" presId="urn:microsoft.com/office/officeart/2016/7/layout/RepeatingBendingProcessNew"/>
    <dgm:cxn modelId="{65BEC2DC-B995-4BF7-B891-C36FD0AF3601}" srcId="{92F8F44C-5F4A-4BEC-BE04-402FD9DD8642}" destId="{71A05632-363B-4DDE-908D-8F5743C80648}" srcOrd="3" destOrd="0" parTransId="{780930F7-6057-4B67-8F53-3C185C0DE3AB}" sibTransId="{11CCB664-4348-46F0-87A4-BEFA685EA9A7}"/>
    <dgm:cxn modelId="{0FEC14DD-B8C7-463E-9C08-2BED3BA1DCD0}" type="presOf" srcId="{C881C51E-C87F-4F45-8A8C-3748A287F85A}" destId="{ABA0D4FE-C679-4F6D-8E27-9F319E6AEC43}" srcOrd="0" destOrd="0" presId="urn:microsoft.com/office/officeart/2016/7/layout/RepeatingBendingProcessNew"/>
    <dgm:cxn modelId="{676D6AEE-26C5-45BE-8A8E-0DBC03EE2782}" srcId="{92F8F44C-5F4A-4BEC-BE04-402FD9DD8642}" destId="{BE70474D-0C7D-471F-BE78-5408C30FDA37}" srcOrd="0" destOrd="0" parTransId="{898DA20E-BE99-4128-8F32-91ABEFC4EB3B}" sibTransId="{6135415B-C162-461B-8762-09A9761A125D}"/>
    <dgm:cxn modelId="{6711CA76-3D7C-41EC-945A-FEDA09F62D82}" type="presParOf" srcId="{9E256CBB-6962-47FF-A052-7E5A5CA35090}" destId="{888BFD43-9677-431A-96F4-5CB15310AB69}" srcOrd="0" destOrd="0" presId="urn:microsoft.com/office/officeart/2016/7/layout/RepeatingBendingProcessNew"/>
    <dgm:cxn modelId="{1E361B02-4472-4590-A40A-0B007BA4CACD}" type="presParOf" srcId="{9E256CBB-6962-47FF-A052-7E5A5CA35090}" destId="{C31CD70F-C5EC-4388-A84D-AD4E0BFB459B}" srcOrd="1" destOrd="0" presId="urn:microsoft.com/office/officeart/2016/7/layout/RepeatingBendingProcessNew"/>
    <dgm:cxn modelId="{A8A3FC7D-298A-47AC-99DA-AAD03F27937B}" type="presParOf" srcId="{C31CD70F-C5EC-4388-A84D-AD4E0BFB459B}" destId="{08813906-5C0E-4AB3-9ACB-64C1ED7EF831}" srcOrd="0" destOrd="0" presId="urn:microsoft.com/office/officeart/2016/7/layout/RepeatingBendingProcessNew"/>
    <dgm:cxn modelId="{58B6305A-6816-4509-ACD1-5FBBE8BF4DD6}" type="presParOf" srcId="{9E256CBB-6962-47FF-A052-7E5A5CA35090}" destId="{ABA0D4FE-C679-4F6D-8E27-9F319E6AEC43}" srcOrd="2" destOrd="0" presId="urn:microsoft.com/office/officeart/2016/7/layout/RepeatingBendingProcessNew"/>
    <dgm:cxn modelId="{334F1B10-2FFE-4AA5-9905-E1772DD4CE1E}" type="presParOf" srcId="{9E256CBB-6962-47FF-A052-7E5A5CA35090}" destId="{D4E000B1-70AB-4619-A8CC-2AE312FB0283}" srcOrd="3" destOrd="0" presId="urn:microsoft.com/office/officeart/2016/7/layout/RepeatingBendingProcessNew"/>
    <dgm:cxn modelId="{8C390003-3AF8-4F7A-ACA3-7C5356D68F36}" type="presParOf" srcId="{D4E000B1-70AB-4619-A8CC-2AE312FB0283}" destId="{B226CE2E-AF67-42E0-9622-8DBEC431F930}" srcOrd="0" destOrd="0" presId="urn:microsoft.com/office/officeart/2016/7/layout/RepeatingBendingProcessNew"/>
    <dgm:cxn modelId="{04C8ABCA-B57F-41C1-AAB5-5294359E111D}" type="presParOf" srcId="{9E256CBB-6962-47FF-A052-7E5A5CA35090}" destId="{E37E8290-4A03-4D14-AC82-A278C145D0E1}" srcOrd="4" destOrd="0" presId="urn:microsoft.com/office/officeart/2016/7/layout/RepeatingBendingProcessNew"/>
    <dgm:cxn modelId="{0997DE11-8CFC-4492-9F83-29E7740AF995}" type="presParOf" srcId="{9E256CBB-6962-47FF-A052-7E5A5CA35090}" destId="{AE7E6B31-75B8-48AE-9053-EFA9CBF57FE0}" srcOrd="5" destOrd="0" presId="urn:microsoft.com/office/officeart/2016/7/layout/RepeatingBendingProcessNew"/>
    <dgm:cxn modelId="{12C656F8-222A-4A6C-97E7-74875237B898}" type="presParOf" srcId="{AE7E6B31-75B8-48AE-9053-EFA9CBF57FE0}" destId="{48A58F1A-6D20-4E9E-8A03-0935EB3C105E}" srcOrd="0" destOrd="0" presId="urn:microsoft.com/office/officeart/2016/7/layout/RepeatingBendingProcessNew"/>
    <dgm:cxn modelId="{F89D8B23-94FD-48AC-B329-FA097B85D1C9}" type="presParOf" srcId="{9E256CBB-6962-47FF-A052-7E5A5CA35090}" destId="{F3CAA4BA-854D-40D7-8496-4234C35939C3}" srcOrd="6" destOrd="0" presId="urn:microsoft.com/office/officeart/2016/7/layout/RepeatingBendingProcessNew"/>
    <dgm:cxn modelId="{4E113A3A-4998-4F79-B8D0-A95A1147F3E0}" type="presParOf" srcId="{9E256CBB-6962-47FF-A052-7E5A5CA35090}" destId="{DE9C25BC-FF73-40CC-9708-D68CBFD665D9}" srcOrd="7" destOrd="0" presId="urn:microsoft.com/office/officeart/2016/7/layout/RepeatingBendingProcessNew"/>
    <dgm:cxn modelId="{1E2F3A12-5D65-4332-AFCF-6D8519E80829}" type="presParOf" srcId="{DE9C25BC-FF73-40CC-9708-D68CBFD665D9}" destId="{6B9AD377-9366-410A-9369-4BCE4340C7E0}" srcOrd="0" destOrd="0" presId="urn:microsoft.com/office/officeart/2016/7/layout/RepeatingBendingProcessNew"/>
    <dgm:cxn modelId="{961C6D05-EAFE-4F98-96DF-D53E458FA4DD}" type="presParOf" srcId="{9E256CBB-6962-47FF-A052-7E5A5CA35090}" destId="{4B967E68-AD94-4DD2-9C9B-A766BDAD57AC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1CD70F-C5EC-4388-A84D-AD4E0BFB459B}">
      <dsp:nvSpPr>
        <dsp:cNvPr id="0" name=""/>
        <dsp:cNvSpPr/>
      </dsp:nvSpPr>
      <dsp:spPr>
        <a:xfrm>
          <a:off x="3323664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877339"/>
        <a:ext cx="33687" cy="6737"/>
      </dsp:txXfrm>
    </dsp:sp>
    <dsp:sp modelId="{888BFD43-9677-431A-96F4-5CB15310AB69}">
      <dsp:nvSpPr>
        <dsp:cNvPr id="0" name=""/>
        <dsp:cNvSpPr/>
      </dsp:nvSpPr>
      <dsp:spPr>
        <a:xfrm>
          <a:off x="396080" y="1893"/>
          <a:ext cx="2929383" cy="17576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Collaborate and work closely with other stakeholders in visit Wales and industry leaders to achieve project goals. </a:t>
          </a:r>
        </a:p>
      </dsp:txBody>
      <dsp:txXfrm>
        <a:off x="396080" y="1893"/>
        <a:ext cx="2929383" cy="1757630"/>
      </dsp:txXfrm>
    </dsp:sp>
    <dsp:sp modelId="{D4E000B1-70AB-4619-A8CC-2AE312FB0283}">
      <dsp:nvSpPr>
        <dsp:cNvPr id="0" name=""/>
        <dsp:cNvSpPr/>
      </dsp:nvSpPr>
      <dsp:spPr>
        <a:xfrm>
          <a:off x="6926806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31541" y="877339"/>
        <a:ext cx="33687" cy="6737"/>
      </dsp:txXfrm>
    </dsp:sp>
    <dsp:sp modelId="{ABA0D4FE-C679-4F6D-8E27-9F319E6AEC43}">
      <dsp:nvSpPr>
        <dsp:cNvPr id="0" name=""/>
        <dsp:cNvSpPr/>
      </dsp:nvSpPr>
      <dsp:spPr>
        <a:xfrm>
          <a:off x="3999222" y="1893"/>
          <a:ext cx="2929383" cy="1757630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Develop new Eco-Friendly Initiatives for local hotels and restaurants so they can reduce waste and energy use. </a:t>
          </a:r>
        </a:p>
      </dsp:txBody>
      <dsp:txXfrm>
        <a:off x="3999222" y="1893"/>
        <a:ext cx="2929383" cy="1757630"/>
      </dsp:txXfrm>
    </dsp:sp>
    <dsp:sp modelId="{AE7E6B31-75B8-48AE-9053-EFA9CBF57FE0}">
      <dsp:nvSpPr>
        <dsp:cNvPr id="0" name=""/>
        <dsp:cNvSpPr/>
      </dsp:nvSpPr>
      <dsp:spPr>
        <a:xfrm>
          <a:off x="1860772" y="1757723"/>
          <a:ext cx="7206284" cy="643158"/>
        </a:xfrm>
        <a:custGeom>
          <a:avLst/>
          <a:gdLst/>
          <a:ahLst/>
          <a:cxnLst/>
          <a:rect l="0" t="0" r="0" b="0"/>
          <a:pathLst>
            <a:path>
              <a:moveTo>
                <a:pt x="7206284" y="0"/>
              </a:moveTo>
              <a:lnTo>
                <a:pt x="7206284" y="338679"/>
              </a:lnTo>
              <a:lnTo>
                <a:pt x="0" y="338679"/>
              </a:lnTo>
              <a:lnTo>
                <a:pt x="0" y="643158"/>
              </a:lnTo>
            </a:path>
          </a:pathLst>
        </a:custGeom>
        <a:noFill/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82971" y="2075933"/>
        <a:ext cx="361885" cy="6737"/>
      </dsp:txXfrm>
    </dsp:sp>
    <dsp:sp modelId="{E37E8290-4A03-4D14-AC82-A278C145D0E1}">
      <dsp:nvSpPr>
        <dsp:cNvPr id="0" name=""/>
        <dsp:cNvSpPr/>
      </dsp:nvSpPr>
      <dsp:spPr>
        <a:xfrm>
          <a:off x="7602364" y="1893"/>
          <a:ext cx="2929383" cy="1757630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 Improve Community Engagement which will make Ways to involve the local community in tourism activities, enhancing their economic benefits. </a:t>
          </a:r>
        </a:p>
      </dsp:txBody>
      <dsp:txXfrm>
        <a:off x="7602364" y="1893"/>
        <a:ext cx="2929383" cy="1757630"/>
      </dsp:txXfrm>
    </dsp:sp>
    <dsp:sp modelId="{DE9C25BC-FF73-40CC-9708-D68CBFD665D9}">
      <dsp:nvSpPr>
        <dsp:cNvPr id="0" name=""/>
        <dsp:cNvSpPr/>
      </dsp:nvSpPr>
      <dsp:spPr>
        <a:xfrm>
          <a:off x="3323664" y="3266376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3308728"/>
        <a:ext cx="33687" cy="6737"/>
      </dsp:txXfrm>
    </dsp:sp>
    <dsp:sp modelId="{F3CAA4BA-854D-40D7-8496-4234C35939C3}">
      <dsp:nvSpPr>
        <dsp:cNvPr id="0" name=""/>
        <dsp:cNvSpPr/>
      </dsp:nvSpPr>
      <dsp:spPr>
        <a:xfrm>
          <a:off x="396080" y="2433281"/>
          <a:ext cx="2929383" cy="1757630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Explore Cultural Experiences: which include Developing programs that allow tourists to learn about and appreciate local culture.</a:t>
          </a:r>
        </a:p>
      </dsp:txBody>
      <dsp:txXfrm>
        <a:off x="396080" y="2433281"/>
        <a:ext cx="2929383" cy="1757630"/>
      </dsp:txXfrm>
    </dsp:sp>
    <dsp:sp modelId="{4B967E68-AD94-4DD2-9C9B-A766BDAD57AC}">
      <dsp:nvSpPr>
        <dsp:cNvPr id="0" name=""/>
        <dsp:cNvSpPr/>
      </dsp:nvSpPr>
      <dsp:spPr>
        <a:xfrm>
          <a:off x="3999222" y="2433281"/>
          <a:ext cx="2929383" cy="1757630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Create and design Social Media Strategies of How local businesses can use social media to attract more visitors and engage with their audience.</a:t>
          </a:r>
        </a:p>
      </dsp:txBody>
      <dsp:txXfrm>
        <a:off x="3999222" y="2433281"/>
        <a:ext cx="2929383" cy="17576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10 Places to Stay in Wales &amp; Where to Visit | Sykes Cottages">
            <a:extLst>
              <a:ext uri="{FF2B5EF4-FFF2-40B4-BE49-F238E27FC236}">
                <a16:creationId xmlns:a16="http://schemas.microsoft.com/office/drawing/2014/main" id="{C57F7830-9BCD-1853-E3CB-7415D6F35F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Consultancy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Enhancing Wales' Tourism Appeal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83B1BEA-1159-4AE5-AD9B-9440E5189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8F54C4-7ACD-4E72-DAF5-AB2E7577F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381000"/>
            <a:ext cx="3419856" cy="2003057"/>
          </a:xfrm>
        </p:spPr>
        <p:txBody>
          <a:bodyPr anchor="ctr">
            <a:normAutofit/>
          </a:bodyPr>
          <a:lstStyle/>
          <a:p>
            <a:r>
              <a:rPr lang="en-US" sz="4800"/>
              <a:t>About Me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50C310-510F-45B8-81D2-BE905D5C6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57015" y="141274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Duke of Edinburgh Award - Ebbsfleet Academy">
            <a:extLst>
              <a:ext uri="{FF2B5EF4-FFF2-40B4-BE49-F238E27FC236}">
                <a16:creationId xmlns:a16="http://schemas.microsoft.com/office/drawing/2014/main" id="{7FBAA94C-EA0F-8532-AA32-3B258E1F18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35391" y="6458"/>
            <a:ext cx="4259067" cy="2377967"/>
          </a:xfrm>
        </p:spPr>
      </p:pic>
      <p:pic>
        <p:nvPicPr>
          <p:cNvPr id="5" name="Picture 4" descr="A person standing next to a person in a garment&#10;&#10;Description automatically generated">
            <a:extLst>
              <a:ext uri="{FF2B5EF4-FFF2-40B4-BE49-F238E27FC236}">
                <a16:creationId xmlns:a16="http://schemas.microsoft.com/office/drawing/2014/main" id="{AC53AF48-2297-2BA0-6989-383382A3C4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70" r="-2" b="-2"/>
          <a:stretch/>
        </p:blipFill>
        <p:spPr>
          <a:xfrm>
            <a:off x="8" y="2668687"/>
            <a:ext cx="6095992" cy="4189309"/>
          </a:xfrm>
          <a:custGeom>
            <a:avLst/>
            <a:gdLst/>
            <a:ahLst/>
            <a:cxnLst/>
            <a:rect l="l" t="t" r="r" b="b"/>
            <a:pathLst>
              <a:path w="6005375" h="4189309">
                <a:moveTo>
                  <a:pt x="5422311" y="873"/>
                </a:moveTo>
                <a:cubicBezTo>
                  <a:pt x="5467738" y="-1249"/>
                  <a:pt x="5513346" y="499"/>
                  <a:pt x="5558643" y="6137"/>
                </a:cubicBezTo>
                <a:cubicBezTo>
                  <a:pt x="5633356" y="13367"/>
                  <a:pt x="5708323" y="18441"/>
                  <a:pt x="5783036" y="26052"/>
                </a:cubicBezTo>
                <a:cubicBezTo>
                  <a:pt x="5816269" y="29477"/>
                  <a:pt x="5849884" y="16792"/>
                  <a:pt x="5882612" y="28462"/>
                </a:cubicBezTo>
                <a:cubicBezTo>
                  <a:pt x="5909726" y="38166"/>
                  <a:pt x="5937089" y="43856"/>
                  <a:pt x="5964555" y="46416"/>
                </a:cubicBezTo>
                <a:lnTo>
                  <a:pt x="5997178" y="46088"/>
                </a:lnTo>
                <a:lnTo>
                  <a:pt x="5995170" y="275470"/>
                </a:lnTo>
                <a:cubicBezTo>
                  <a:pt x="5993432" y="411056"/>
                  <a:pt x="5993035" y="546624"/>
                  <a:pt x="5999656" y="682159"/>
                </a:cubicBezTo>
                <a:cubicBezTo>
                  <a:pt x="6009854" y="891918"/>
                  <a:pt x="6003364" y="1101545"/>
                  <a:pt x="5999656" y="1311172"/>
                </a:cubicBezTo>
                <a:cubicBezTo>
                  <a:pt x="5992506" y="1713210"/>
                  <a:pt x="6003364" y="2114718"/>
                  <a:pt x="5998730" y="2516227"/>
                </a:cubicBezTo>
                <a:cubicBezTo>
                  <a:pt x="5996744" y="2694204"/>
                  <a:pt x="5998994" y="2871916"/>
                  <a:pt x="6003364" y="3049893"/>
                </a:cubicBezTo>
                <a:cubicBezTo>
                  <a:pt x="6009720" y="3304015"/>
                  <a:pt x="5999922" y="3558268"/>
                  <a:pt x="5989196" y="3812257"/>
                </a:cubicBezTo>
                <a:cubicBezTo>
                  <a:pt x="5985594" y="3882097"/>
                  <a:pt x="5984646" y="3952020"/>
                  <a:pt x="5986348" y="4021878"/>
                </a:cubicBezTo>
                <a:lnTo>
                  <a:pt x="5996786" y="4189309"/>
                </a:lnTo>
                <a:lnTo>
                  <a:pt x="0" y="4189309"/>
                </a:lnTo>
                <a:lnTo>
                  <a:pt x="0" y="27247"/>
                </a:lnTo>
                <a:lnTo>
                  <a:pt x="495" y="27408"/>
                </a:lnTo>
                <a:cubicBezTo>
                  <a:pt x="5176" y="27551"/>
                  <a:pt x="10686" y="26465"/>
                  <a:pt x="17314" y="23896"/>
                </a:cubicBezTo>
                <a:cubicBezTo>
                  <a:pt x="33823" y="19050"/>
                  <a:pt x="50862" y="16234"/>
                  <a:pt x="68053" y="15524"/>
                </a:cubicBezTo>
                <a:cubicBezTo>
                  <a:pt x="200481" y="-1093"/>
                  <a:pt x="333037" y="3346"/>
                  <a:pt x="466100" y="8801"/>
                </a:cubicBezTo>
                <a:cubicBezTo>
                  <a:pt x="697850" y="18187"/>
                  <a:pt x="929854" y="29096"/>
                  <a:pt x="1161985" y="25798"/>
                </a:cubicBezTo>
                <a:cubicBezTo>
                  <a:pt x="1397540" y="22373"/>
                  <a:pt x="1632588" y="29604"/>
                  <a:pt x="1867890" y="39117"/>
                </a:cubicBezTo>
                <a:cubicBezTo>
                  <a:pt x="1971017" y="43050"/>
                  <a:pt x="2074779" y="46982"/>
                  <a:pt x="2176256" y="17680"/>
                </a:cubicBezTo>
                <a:cubicBezTo>
                  <a:pt x="2199190" y="12314"/>
                  <a:pt x="2223101" y="12834"/>
                  <a:pt x="2245769" y="19202"/>
                </a:cubicBezTo>
                <a:cubicBezTo>
                  <a:pt x="2359678" y="45713"/>
                  <a:pt x="2474221" y="53578"/>
                  <a:pt x="2589398" y="27447"/>
                </a:cubicBezTo>
                <a:cubicBezTo>
                  <a:pt x="2721802" y="-1220"/>
                  <a:pt x="2858087" y="-7347"/>
                  <a:pt x="2992519" y="9308"/>
                </a:cubicBezTo>
                <a:cubicBezTo>
                  <a:pt x="3115435" y="23008"/>
                  <a:pt x="3238984" y="37849"/>
                  <a:pt x="3362153" y="26813"/>
                </a:cubicBezTo>
                <a:cubicBezTo>
                  <a:pt x="3556737" y="9308"/>
                  <a:pt x="3751067" y="24530"/>
                  <a:pt x="3945651" y="29223"/>
                </a:cubicBezTo>
                <a:cubicBezTo>
                  <a:pt x="4010343" y="30745"/>
                  <a:pt x="4075416" y="44064"/>
                  <a:pt x="4139727" y="32141"/>
                </a:cubicBezTo>
                <a:cubicBezTo>
                  <a:pt x="4241079" y="13367"/>
                  <a:pt x="4341288" y="20597"/>
                  <a:pt x="4442766" y="31126"/>
                </a:cubicBezTo>
                <a:cubicBezTo>
                  <a:pt x="4637096" y="51422"/>
                  <a:pt x="4831299" y="61189"/>
                  <a:pt x="5024742" y="23134"/>
                </a:cubicBezTo>
                <a:cubicBezTo>
                  <a:pt x="5084742" y="11211"/>
                  <a:pt x="5144359" y="4361"/>
                  <a:pt x="5205373" y="20344"/>
                </a:cubicBezTo>
                <a:cubicBezTo>
                  <a:pt x="5232315" y="26496"/>
                  <a:pt x="5260361" y="25976"/>
                  <a:pt x="5287062" y="18822"/>
                </a:cubicBezTo>
                <a:cubicBezTo>
                  <a:pt x="5331637" y="8985"/>
                  <a:pt x="5376883" y="2995"/>
                  <a:pt x="5422311" y="873"/>
                </a:cubicBezTo>
                <a:close/>
              </a:path>
            </a:pathLst>
          </a:custGeom>
        </p:spPr>
      </p:pic>
      <p:pic>
        <p:nvPicPr>
          <p:cNvPr id="4" name="Picture 3" descr="A group of people wearing matching outfits&#10;&#10;Description automatically generated">
            <a:extLst>
              <a:ext uri="{FF2B5EF4-FFF2-40B4-BE49-F238E27FC236}">
                <a16:creationId xmlns:a16="http://schemas.microsoft.com/office/drawing/2014/main" id="{EFB8D563-3F0A-1846-FE19-82BDFE5B286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3" b="9567"/>
          <a:stretch/>
        </p:blipFill>
        <p:spPr>
          <a:xfrm>
            <a:off x="6019800" y="2657872"/>
            <a:ext cx="6172193" cy="4200116"/>
          </a:xfrm>
          <a:custGeom>
            <a:avLst/>
            <a:gdLst/>
            <a:ahLst/>
            <a:cxnLst/>
            <a:rect l="l" t="t" r="r" b="b"/>
            <a:pathLst>
              <a:path w="6006950" h="4200116">
                <a:moveTo>
                  <a:pt x="1035902" y="878"/>
                </a:moveTo>
                <a:cubicBezTo>
                  <a:pt x="1135908" y="5076"/>
                  <a:pt x="1234824" y="23223"/>
                  <a:pt x="1334526" y="31024"/>
                </a:cubicBezTo>
                <a:cubicBezTo>
                  <a:pt x="1429408" y="38508"/>
                  <a:pt x="1524290" y="49417"/>
                  <a:pt x="1619679" y="34449"/>
                </a:cubicBezTo>
                <a:cubicBezTo>
                  <a:pt x="1713242" y="21726"/>
                  <a:pt x="1807870" y="18745"/>
                  <a:pt x="1902041" y="25570"/>
                </a:cubicBezTo>
                <a:cubicBezTo>
                  <a:pt x="2006183" y="30770"/>
                  <a:pt x="2110071" y="48021"/>
                  <a:pt x="2214847" y="33561"/>
                </a:cubicBezTo>
                <a:cubicBezTo>
                  <a:pt x="2228052" y="32216"/>
                  <a:pt x="2241384" y="33954"/>
                  <a:pt x="2253790" y="38635"/>
                </a:cubicBezTo>
                <a:cubicBezTo>
                  <a:pt x="2294520" y="52169"/>
                  <a:pt x="2338397" y="53007"/>
                  <a:pt x="2379622" y="41045"/>
                </a:cubicBezTo>
                <a:cubicBezTo>
                  <a:pt x="2431756" y="27168"/>
                  <a:pt x="2486503" y="26254"/>
                  <a:pt x="2539069" y="38381"/>
                </a:cubicBezTo>
                <a:cubicBezTo>
                  <a:pt x="2617207" y="55379"/>
                  <a:pt x="2695598" y="72123"/>
                  <a:pt x="2776908" y="58169"/>
                </a:cubicBezTo>
                <a:cubicBezTo>
                  <a:pt x="2824222" y="50178"/>
                  <a:pt x="2868111" y="30770"/>
                  <a:pt x="2914791" y="21637"/>
                </a:cubicBezTo>
                <a:cubicBezTo>
                  <a:pt x="3049249" y="-4620"/>
                  <a:pt x="3184976" y="3244"/>
                  <a:pt x="3320703" y="12124"/>
                </a:cubicBezTo>
                <a:cubicBezTo>
                  <a:pt x="3453259" y="20876"/>
                  <a:pt x="3585179" y="38888"/>
                  <a:pt x="3718496" y="36225"/>
                </a:cubicBezTo>
                <a:cubicBezTo>
                  <a:pt x="3746884" y="36440"/>
                  <a:pt x="3775210" y="38812"/>
                  <a:pt x="3803230" y="43328"/>
                </a:cubicBezTo>
                <a:cubicBezTo>
                  <a:pt x="3907245" y="57028"/>
                  <a:pt x="4011767" y="69966"/>
                  <a:pt x="4114640" y="42313"/>
                </a:cubicBezTo>
                <a:cubicBezTo>
                  <a:pt x="4206871" y="17312"/>
                  <a:pt x="4303111" y="10677"/>
                  <a:pt x="4397891" y="22779"/>
                </a:cubicBezTo>
                <a:cubicBezTo>
                  <a:pt x="4522696" y="39130"/>
                  <a:pt x="4648846" y="42707"/>
                  <a:pt x="4774374" y="33434"/>
                </a:cubicBezTo>
                <a:cubicBezTo>
                  <a:pt x="4813773" y="29515"/>
                  <a:pt x="4853387" y="28107"/>
                  <a:pt x="4892977" y="29248"/>
                </a:cubicBezTo>
                <a:cubicBezTo>
                  <a:pt x="5181681" y="42440"/>
                  <a:pt x="5471273" y="25062"/>
                  <a:pt x="5759471" y="55759"/>
                </a:cubicBezTo>
                <a:cubicBezTo>
                  <a:pt x="5805028" y="61131"/>
                  <a:pt x="5850896" y="61524"/>
                  <a:pt x="5896277" y="57017"/>
                </a:cubicBezTo>
                <a:lnTo>
                  <a:pt x="6006950" y="33749"/>
                </a:lnTo>
                <a:lnTo>
                  <a:pt x="6006950" y="4200116"/>
                </a:lnTo>
                <a:lnTo>
                  <a:pt x="13501" y="4200116"/>
                </a:lnTo>
                <a:lnTo>
                  <a:pt x="28554" y="3862213"/>
                </a:lnTo>
                <a:cubicBezTo>
                  <a:pt x="30457" y="3736758"/>
                  <a:pt x="27411" y="3611386"/>
                  <a:pt x="15626" y="3486312"/>
                </a:cubicBezTo>
                <a:cubicBezTo>
                  <a:pt x="-847" y="3333707"/>
                  <a:pt x="-4304" y="3179990"/>
                  <a:pt x="5296" y="3026802"/>
                </a:cubicBezTo>
                <a:cubicBezTo>
                  <a:pt x="11786" y="2939137"/>
                  <a:pt x="18539" y="2851472"/>
                  <a:pt x="22776" y="2763676"/>
                </a:cubicBezTo>
                <a:cubicBezTo>
                  <a:pt x="28180" y="2638786"/>
                  <a:pt x="25173" y="2513673"/>
                  <a:pt x="13771" y="2389181"/>
                </a:cubicBezTo>
                <a:cubicBezTo>
                  <a:pt x="4237" y="2294247"/>
                  <a:pt x="3177" y="2198663"/>
                  <a:pt x="10593" y="2103543"/>
                </a:cubicBezTo>
                <a:cubicBezTo>
                  <a:pt x="25690" y="1941590"/>
                  <a:pt x="9931" y="1779636"/>
                  <a:pt x="5032" y="1617814"/>
                </a:cubicBezTo>
                <a:cubicBezTo>
                  <a:pt x="-3577" y="1320125"/>
                  <a:pt x="20393" y="1022570"/>
                  <a:pt x="9666" y="724882"/>
                </a:cubicBezTo>
                <a:cubicBezTo>
                  <a:pt x="3841" y="577627"/>
                  <a:pt x="16420" y="430504"/>
                  <a:pt x="9666" y="283249"/>
                </a:cubicBezTo>
                <a:cubicBezTo>
                  <a:pt x="6885" y="230875"/>
                  <a:pt x="4568" y="178502"/>
                  <a:pt x="3409" y="126111"/>
                </a:cubicBezTo>
                <a:lnTo>
                  <a:pt x="3819" y="33427"/>
                </a:lnTo>
                <a:lnTo>
                  <a:pt x="31797" y="28723"/>
                </a:lnTo>
                <a:cubicBezTo>
                  <a:pt x="147177" y="14068"/>
                  <a:pt x="264046" y="13354"/>
                  <a:pt x="379873" y="26711"/>
                </a:cubicBezTo>
                <a:cubicBezTo>
                  <a:pt x="443931" y="35083"/>
                  <a:pt x="508243" y="47768"/>
                  <a:pt x="573442" y="35083"/>
                </a:cubicBezTo>
                <a:cubicBezTo>
                  <a:pt x="579581" y="33992"/>
                  <a:pt x="585759" y="36757"/>
                  <a:pt x="589044" y="42060"/>
                </a:cubicBezTo>
                <a:cubicBezTo>
                  <a:pt x="621264" y="81382"/>
                  <a:pt x="663123" y="80114"/>
                  <a:pt x="705871" y="67429"/>
                </a:cubicBezTo>
                <a:cubicBezTo>
                  <a:pt x="733929" y="58740"/>
                  <a:pt x="761430" y="48326"/>
                  <a:pt x="788194" y="36225"/>
                </a:cubicBezTo>
                <a:cubicBezTo>
                  <a:pt x="835052" y="16792"/>
                  <a:pt x="884827" y="5299"/>
                  <a:pt x="935464" y="2230"/>
                </a:cubicBezTo>
                <a:cubicBezTo>
                  <a:pt x="969111" y="-370"/>
                  <a:pt x="1002567" y="-521"/>
                  <a:pt x="1035902" y="878"/>
                </a:cubicBezTo>
                <a:close/>
              </a:path>
            </a:pathLst>
          </a:custGeom>
        </p:spPr>
      </p:pic>
      <p:pic>
        <p:nvPicPr>
          <p:cNvPr id="3" name="Picture 2" descr="File:Walt Disney World Resort logo.svg ...">
            <a:extLst>
              <a:ext uri="{FF2B5EF4-FFF2-40B4-BE49-F238E27FC236}">
                <a16:creationId xmlns:a16="http://schemas.microsoft.com/office/drawing/2014/main" id="{23D44C17-0688-7C76-6197-64C47C4FF1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12385" y="777589"/>
            <a:ext cx="3638550" cy="1412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1273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UNESCO Heritage | VisitWales">
            <a:extLst>
              <a:ext uri="{FF2B5EF4-FFF2-40B4-BE49-F238E27FC236}">
                <a16:creationId xmlns:a16="http://schemas.microsoft.com/office/drawing/2014/main" id="{8D82C98B-C2C4-C69D-BDAC-7A2353116F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688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E3312B-C3F1-D5F4-2313-773C03734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152" y="88057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dirty="0"/>
              <a:t>Who Are Visit Wales?</a:t>
            </a:r>
          </a:p>
        </p:txBody>
      </p:sp>
      <p:pic>
        <p:nvPicPr>
          <p:cNvPr id="5" name="Content Placeholder 4" descr="Visit Wales to attend World Travel Market 2022 - UKinbound">
            <a:extLst>
              <a:ext uri="{FF2B5EF4-FFF2-40B4-BE49-F238E27FC236}">
                <a16:creationId xmlns:a16="http://schemas.microsoft.com/office/drawing/2014/main" id="{99CEB641-6C17-6781-F5E2-FA2817E4D2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537" y="5320051"/>
            <a:ext cx="3822700" cy="154279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A2C989-57AD-E6D5-6277-F1A17E5AD8C8}"/>
              </a:ext>
            </a:extLst>
          </p:cNvPr>
          <p:cNvSpPr txBox="1"/>
          <p:nvPr/>
        </p:nvSpPr>
        <p:spPr>
          <a:xfrm>
            <a:off x="309966" y="1988948"/>
            <a:ext cx="3177152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Mission:</a:t>
            </a:r>
            <a:r>
              <a:rPr lang="en-US" dirty="0">
                <a:ea typeface="+mn-lt"/>
                <a:cs typeface="+mn-lt"/>
              </a:rPr>
              <a:t> Promote Wales as a travel destination.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Focus Areas:</a:t>
            </a:r>
            <a:r>
              <a:rPr lang="en-US" dirty="0">
                <a:ea typeface="+mn-lt"/>
                <a:cs typeface="+mn-lt"/>
              </a:rPr>
              <a:t> Domestic and international tourism.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Highlights:</a:t>
            </a:r>
            <a:r>
              <a:rPr lang="en-US" dirty="0">
                <a:ea typeface="+mn-lt"/>
                <a:cs typeface="+mn-lt"/>
              </a:rPr>
              <a:t> Wales’s landscapes, culture, and history.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Support:</a:t>
            </a:r>
            <a:r>
              <a:rPr lang="en-US" dirty="0">
                <a:ea typeface="+mn-lt"/>
                <a:cs typeface="+mn-lt"/>
              </a:rPr>
              <a:t> Provides insights and resources to local businesses.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536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2EF3E0-1B94-BDFD-295D-445C36814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653" y="145733"/>
            <a:ext cx="3702580" cy="776712"/>
          </a:xfrm>
        </p:spPr>
        <p:txBody>
          <a:bodyPr anchor="b">
            <a:normAutofit/>
          </a:bodyPr>
          <a:lstStyle/>
          <a:p>
            <a:r>
              <a:rPr lang="en-US" sz="3200">
                <a:solidFill>
                  <a:srgbClr val="FFFFFF"/>
                </a:solidFill>
              </a:rPr>
              <a:t>Project Proposal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395DD-821F-2747-9715-DE6F1E365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269" y="1817497"/>
            <a:ext cx="2608437" cy="429437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2000" dirty="0"/>
          </a:p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Increase Visitor Numbers</a:t>
            </a:r>
          </a:p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Boost Economic Impact</a:t>
            </a:r>
          </a:p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Promote Sustainable Tourism</a:t>
            </a:r>
          </a:p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Strengthen Wales’s Identity</a:t>
            </a:r>
          </a:p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Improve Visitor Experience</a:t>
            </a:r>
          </a:p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Conduct a SWOT Analysis</a:t>
            </a:r>
          </a:p>
        </p:txBody>
      </p:sp>
      <p:pic>
        <p:nvPicPr>
          <p:cNvPr id="4" name="Picture 3" descr="Public Square • Your Visit • Cardiff Castle">
            <a:extLst>
              <a:ext uri="{FF2B5EF4-FFF2-40B4-BE49-F238E27FC236}">
                <a16:creationId xmlns:a16="http://schemas.microsoft.com/office/drawing/2014/main" id="{DF5D9D14-03A0-2325-68F8-98DB9E5673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93" b="1765"/>
          <a:stretch/>
        </p:blipFill>
        <p:spPr>
          <a:xfrm>
            <a:off x="6005304" y="1511593"/>
            <a:ext cx="5407002" cy="38348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EE8462-9883-FCC5-2213-1E8B5ABF96B2}"/>
              </a:ext>
            </a:extLst>
          </p:cNvPr>
          <p:cNvSpPr txBox="1"/>
          <p:nvPr/>
        </p:nvSpPr>
        <p:spPr>
          <a:xfrm>
            <a:off x="2712202" y="2092270"/>
            <a:ext cx="2195593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Develop Marketing Campaigns</a:t>
            </a:r>
            <a:endParaRPr lang="en-US" sz="20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Enhance Infrastructure</a:t>
            </a:r>
            <a:endParaRPr lang="en-US" sz="20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Support Local Businesses</a:t>
            </a:r>
            <a:endParaRPr lang="en-US" sz="20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Encourage Off-Season Travel</a:t>
            </a:r>
            <a:endParaRPr lang="en-US" sz="20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Focus on Sustainable Initiatives</a:t>
            </a:r>
            <a:endParaRPr lang="en-US" sz="20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Leverage Digital Platforms</a:t>
            </a:r>
            <a:endParaRPr lang="en-US" sz="200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9BBAD2-AF49-7327-4399-31E0BA72C197}"/>
              </a:ext>
            </a:extLst>
          </p:cNvPr>
          <p:cNvSpPr txBox="1"/>
          <p:nvPr/>
        </p:nvSpPr>
        <p:spPr>
          <a:xfrm>
            <a:off x="413288" y="1588575"/>
            <a:ext cx="166606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/>
              <a:t>Aims</a:t>
            </a:r>
            <a:endParaRPr lang="en-US" sz="24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E296C0-DBF5-24BB-FCFF-FBF977A7F6CE}"/>
              </a:ext>
            </a:extLst>
          </p:cNvPr>
          <p:cNvSpPr txBox="1"/>
          <p:nvPr/>
        </p:nvSpPr>
        <p:spPr>
          <a:xfrm>
            <a:off x="2763864" y="1588576"/>
            <a:ext cx="207935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/>
              <a:t>Objectives</a:t>
            </a:r>
          </a:p>
        </p:txBody>
      </p:sp>
    </p:spTree>
    <p:extLst>
      <p:ext uri="{BB962C8B-B14F-4D97-AF65-F5344CB8AC3E}">
        <p14:creationId xmlns:p14="http://schemas.microsoft.com/office/powerpoint/2010/main" val="13424770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8E4DC6-1AC0-E42B-1EDA-EB1C2A708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133" y="849505"/>
            <a:ext cx="5120561" cy="1325563"/>
          </a:xfrm>
        </p:spPr>
        <p:txBody>
          <a:bodyPr>
            <a:normAutofit/>
          </a:bodyPr>
          <a:lstStyle/>
          <a:p>
            <a:r>
              <a:rPr lang="en-US" dirty="0"/>
              <a:t>Project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58D66-D775-294F-5F9D-465DF4DEDA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>
              <a:latin typeface="Aptos"/>
              <a:ea typeface="+mn-lt"/>
              <a:cs typeface="Segoe UI"/>
            </a:endParaRPr>
          </a:p>
          <a:p>
            <a:endParaRPr lang="en-US">
              <a:ea typeface="+mn-lt"/>
              <a:cs typeface="+mn-lt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May be an image of 5 people and text">
            <a:extLst>
              <a:ext uri="{FF2B5EF4-FFF2-40B4-BE49-F238E27FC236}">
                <a16:creationId xmlns:a16="http://schemas.microsoft.com/office/drawing/2014/main" id="{0B0C1B28-CC9A-056D-7276-8E64C6B4CA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70" r="14218" b="3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3" name="Arc 22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Visit Wales at WTM 2024 | Travel Trade Wales">
            <a:extLst>
              <a:ext uri="{FF2B5EF4-FFF2-40B4-BE49-F238E27FC236}">
                <a16:creationId xmlns:a16="http://schemas.microsoft.com/office/drawing/2014/main" id="{B4218E89-38A2-566E-4CC8-69F37260B6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259" r="-3" b="398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BA0089-9661-B862-AA72-75C0BE62D1F0}"/>
              </a:ext>
            </a:extLst>
          </p:cNvPr>
          <p:cNvSpPr txBox="1"/>
          <p:nvPr/>
        </p:nvSpPr>
        <p:spPr>
          <a:xfrm>
            <a:off x="361626" y="2544305"/>
            <a:ext cx="51273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Activities and Expected Outcomes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BFE7D7-8193-0FA0-A740-B7978CBC297B}"/>
              </a:ext>
            </a:extLst>
          </p:cNvPr>
          <p:cNvSpPr txBox="1"/>
          <p:nvPr/>
        </p:nvSpPr>
        <p:spPr>
          <a:xfrm>
            <a:off x="322880" y="3319220"/>
            <a:ext cx="5204847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Online Meetings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In person contact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Email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Draft Ideas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Communicate with different Stakeholders </a:t>
            </a:r>
          </a:p>
        </p:txBody>
      </p:sp>
    </p:spTree>
    <p:extLst>
      <p:ext uri="{BB962C8B-B14F-4D97-AF65-F5344CB8AC3E}">
        <p14:creationId xmlns:p14="http://schemas.microsoft.com/office/powerpoint/2010/main" val="1812805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2C3BC-1DAD-E70C-1AEE-A855CBC5E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Timeline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69E121A-D060-F4C6-2AA8-8FE2AFCA5F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8640234"/>
              </p:ext>
            </p:extLst>
          </p:nvPr>
        </p:nvGraphicFramePr>
        <p:xfrm>
          <a:off x="838200" y="1825625"/>
          <a:ext cx="10515600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4113628602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376536884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943625519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620819953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372451348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4357056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Month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Consultancy Plan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Secondary Research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Primary Research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Budget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Resources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48258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September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Define project scope, objectives, and deliverables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Begin data collection and market analysis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Identify stakeholders and plan interviews/surveys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Initial budget planning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Identify and assign resources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4632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January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Assess and adjust consultancy strategy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Deepen market and industry analysis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Refine data collection methods as needed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Review budget alignment with goals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Re evaluate resource needs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7779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May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Present final report and recommendations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Submit secondary research summary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Submit primary research findings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Complete and submit budget report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Release project resources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71516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3113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CB046-2B0D-EDE4-1C70-857D910D9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Activities And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EC254-581D-F1FC-D0F8-692165965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476787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ea typeface="+mn-lt"/>
                <a:cs typeface="+mn-lt"/>
              </a:rPr>
              <a:t>Conducting surveys and gathering feedback from past visitors.</a:t>
            </a:r>
            <a:endParaRPr lang="en-US" sz="1800">
              <a:ea typeface="+mn-lt"/>
              <a:cs typeface="+mn-lt"/>
            </a:endParaRPr>
          </a:p>
          <a:p>
            <a:r>
              <a:rPr lang="en-US" sz="1800" dirty="0">
                <a:ea typeface="+mn-lt"/>
                <a:cs typeface="+mn-lt"/>
              </a:rPr>
              <a:t>Developing a theme for the campaign</a:t>
            </a:r>
            <a:endParaRPr lang="en-US" sz="1800">
              <a:ea typeface="+mn-lt"/>
              <a:cs typeface="+mn-lt"/>
            </a:endParaRPr>
          </a:p>
          <a:p>
            <a:r>
              <a:rPr lang="en-US" sz="1800" dirty="0">
                <a:ea typeface="+mn-lt"/>
                <a:cs typeface="+mn-lt"/>
              </a:rPr>
              <a:t>Identifying local businesses for collaboration on tours and packages</a:t>
            </a:r>
            <a:endParaRPr lang="en-US" sz="1800">
              <a:ea typeface="+mn-lt"/>
              <a:cs typeface="+mn-lt"/>
            </a:endParaRPr>
          </a:p>
          <a:p>
            <a:r>
              <a:rPr lang="en-US" sz="1800" dirty="0">
                <a:ea typeface="+mn-lt"/>
                <a:cs typeface="+mn-lt"/>
              </a:rPr>
              <a:t>Creating digital and social media content.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BDF583-9274-84B1-1080-29DC05BB725C}"/>
              </a:ext>
            </a:extLst>
          </p:cNvPr>
          <p:cNvSpPr txBox="1"/>
          <p:nvPr/>
        </p:nvSpPr>
        <p:spPr>
          <a:xfrm>
            <a:off x="4657288" y="1720409"/>
            <a:ext cx="401664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Marketing tools, social media platforms, graphic design software.</a:t>
            </a:r>
          </a:p>
          <a:p>
            <a:r>
              <a:rPr lang="en-US" dirty="0"/>
              <a:t>Support from Visit Wales for funding, market data, and local contacts.</a:t>
            </a:r>
          </a:p>
          <a:p>
            <a:endParaRPr lang="en-US" dirty="0"/>
          </a:p>
        </p:txBody>
      </p:sp>
      <p:pic>
        <p:nvPicPr>
          <p:cNvPr id="5" name="Picture 4" descr="How to Choose Which Social Media Platforms to Use">
            <a:extLst>
              <a:ext uri="{FF2B5EF4-FFF2-40B4-BE49-F238E27FC236}">
                <a16:creationId xmlns:a16="http://schemas.microsoft.com/office/drawing/2014/main" id="{53EC3755-4B8D-7FB1-1C0D-15030B7D49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4362" y="3175649"/>
            <a:ext cx="4339085" cy="2203228"/>
          </a:xfrm>
          <a:prstGeom prst="rect">
            <a:avLst/>
          </a:prstGeom>
        </p:spPr>
      </p:pic>
      <p:pic>
        <p:nvPicPr>
          <p:cNvPr id="7" name="Picture 6" descr="The Importance of Timely Feedback and ...">
            <a:extLst>
              <a:ext uri="{FF2B5EF4-FFF2-40B4-BE49-F238E27FC236}">
                <a16:creationId xmlns:a16="http://schemas.microsoft.com/office/drawing/2014/main" id="{D9EDF7FB-7ADA-6114-15A8-97E985C020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5710" y="3161312"/>
            <a:ext cx="3467639" cy="2217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403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415AFF-56F9-1BB3-6D39-DEBD2C04E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dirty="0"/>
              <a:t>Methodology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Psychographics vs Demographics in Market Research">
            <a:extLst>
              <a:ext uri="{FF2B5EF4-FFF2-40B4-BE49-F238E27FC236}">
                <a16:creationId xmlns:a16="http://schemas.microsoft.com/office/drawing/2014/main" id="{9823AD6C-A58A-EF27-1C58-3F8FA8F52C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82" y="2239359"/>
            <a:ext cx="4777381" cy="2209538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9AAD2-2727-BB8C-C45B-BAB9A741B9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Secondary research</a:t>
            </a:r>
          </a:p>
          <a:p>
            <a:r>
              <a:rPr lang="en-US" dirty="0">
                <a:ea typeface="+mn-lt"/>
                <a:cs typeface="+mn-lt"/>
              </a:rPr>
              <a:t>Primary research</a:t>
            </a:r>
          </a:p>
          <a:p>
            <a:r>
              <a:rPr lang="en-US" dirty="0">
                <a:ea typeface="+mn-lt"/>
                <a:cs typeface="+mn-lt"/>
              </a:rPr>
              <a:t>Demographics</a:t>
            </a:r>
          </a:p>
          <a:p>
            <a:r>
              <a:rPr lang="en-US" dirty="0">
                <a:ea typeface="+mn-lt"/>
                <a:cs typeface="+mn-lt"/>
              </a:rPr>
              <a:t>Psychographics </a:t>
            </a:r>
          </a:p>
          <a:p>
            <a:r>
              <a:rPr lang="en-US" dirty="0">
                <a:ea typeface="+mn-lt"/>
                <a:cs typeface="+mn-lt"/>
              </a:rPr>
              <a:t>Quantitative and Qualitative data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69FCC7-765A-9DED-584C-B23280B9E640}"/>
              </a:ext>
            </a:extLst>
          </p:cNvPr>
          <p:cNvSpPr txBox="1"/>
          <p:nvPr/>
        </p:nvSpPr>
        <p:spPr>
          <a:xfrm>
            <a:off x="658678" y="1575660"/>
            <a:ext cx="18339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Data collection Methods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795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8C02E6-ED95-0D9F-9B85-E9B74D72C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Potential Challenges </a:t>
            </a: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8D2C5-68C1-D408-AEEB-7532EFA95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>
                <a:ea typeface="+mn-lt"/>
                <a:cs typeface="+mn-lt"/>
              </a:rPr>
              <a:t>Enviromental Impact</a:t>
            </a:r>
          </a:p>
          <a:p>
            <a:r>
              <a:rPr lang="en-US" sz="1400">
                <a:ea typeface="+mn-lt"/>
                <a:cs typeface="+mn-lt"/>
              </a:rPr>
              <a:t>Infrastructure strain</a:t>
            </a:r>
          </a:p>
          <a:p>
            <a:r>
              <a:rPr lang="en-US" sz="1400">
                <a:ea typeface="+mn-lt"/>
                <a:cs typeface="+mn-lt"/>
              </a:rPr>
              <a:t>Budget</a:t>
            </a:r>
          </a:p>
          <a:p>
            <a:r>
              <a:rPr lang="en-US" sz="1400">
                <a:ea typeface="+mn-lt"/>
                <a:cs typeface="+mn-lt"/>
              </a:rPr>
              <a:t>Seasonality and employment stability</a:t>
            </a:r>
          </a:p>
          <a:p>
            <a:r>
              <a:rPr lang="en-US" sz="1400">
                <a:ea typeface="+mn-lt"/>
                <a:cs typeface="+mn-lt"/>
              </a:rPr>
              <a:t>Balancing Heritage with modern tourism demands</a:t>
            </a:r>
          </a:p>
          <a:p>
            <a:r>
              <a:rPr lang="en-US" sz="1400">
                <a:ea typeface="+mn-lt"/>
                <a:cs typeface="+mn-lt"/>
              </a:rPr>
              <a:t>Competition from other Destinations</a:t>
            </a:r>
          </a:p>
          <a:p>
            <a:r>
              <a:rPr lang="en-US" sz="1400">
                <a:ea typeface="+mn-lt"/>
                <a:cs typeface="+mn-lt"/>
              </a:rPr>
              <a:t>Ethical approval from the university</a:t>
            </a:r>
          </a:p>
          <a:p>
            <a:r>
              <a:rPr lang="en-US" sz="1400">
                <a:ea typeface="+mn-lt"/>
                <a:cs typeface="+mn-lt"/>
              </a:rPr>
              <a:t>Time restriction </a:t>
            </a:r>
          </a:p>
          <a:p>
            <a:r>
              <a:rPr lang="en-US" sz="1400">
                <a:ea typeface="+mn-lt"/>
                <a:cs typeface="+mn-lt"/>
              </a:rPr>
              <a:t>Local community impact</a:t>
            </a:r>
          </a:p>
          <a:p>
            <a:r>
              <a:rPr lang="en-US" sz="1400">
                <a:ea typeface="+mn-lt"/>
                <a:cs typeface="+mn-lt"/>
              </a:rPr>
              <a:t>Overtourism</a:t>
            </a:r>
          </a:p>
        </p:txBody>
      </p:sp>
      <p:pic>
        <p:nvPicPr>
          <p:cNvPr id="4" name="Picture 3" descr="Protests will spread if European cities don't address overtourism">
            <a:extLst>
              <a:ext uri="{FF2B5EF4-FFF2-40B4-BE49-F238E27FC236}">
                <a16:creationId xmlns:a16="http://schemas.microsoft.com/office/drawing/2014/main" id="{398A3B11-13F0-B15C-8FF6-656147FD97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590885"/>
            <a:ext cx="6903720" cy="3676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0903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C29511-8884-89AB-EF6B-A626D9DE8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Implementation 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5630890B-46CA-5BC6-503C-68BC9FDF0F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572307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5858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43380488-4912-A4BE-3876-A73F813DD85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-2" b="-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B00D0F-C725-1B81-7E7D-0E2224112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17F5F-7825-F2DA-E76D-6D26F4655D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>
                <a:solidFill>
                  <a:srgbClr val="FFFFFF"/>
                </a:solidFill>
              </a:rPr>
              <a:t>Thanks For listening</a:t>
            </a:r>
          </a:p>
        </p:txBody>
      </p:sp>
    </p:spTree>
    <p:extLst>
      <p:ext uri="{BB962C8B-B14F-4D97-AF65-F5344CB8AC3E}">
        <p14:creationId xmlns:p14="http://schemas.microsoft.com/office/powerpoint/2010/main" val="25677368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Consultancy Project</vt:lpstr>
      <vt:lpstr>About Me</vt:lpstr>
      <vt:lpstr>Who Are Visit Wales?</vt:lpstr>
      <vt:lpstr>Project Proposal</vt:lpstr>
      <vt:lpstr>Project Scope</vt:lpstr>
      <vt:lpstr>Timeline</vt:lpstr>
      <vt:lpstr>Activities And Resources</vt:lpstr>
      <vt:lpstr>Methodology </vt:lpstr>
      <vt:lpstr>Potential Challenges </vt:lpstr>
      <vt:lpstr>Implementation 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400</cp:revision>
  <dcterms:created xsi:type="dcterms:W3CDTF">2024-11-12T20:06:57Z</dcterms:created>
  <dcterms:modified xsi:type="dcterms:W3CDTF">2024-11-15T16:10:33Z</dcterms:modified>
</cp:coreProperties>
</file>