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71" r:id="rId3"/>
    <p:sldId id="270" r:id="rId4"/>
    <p:sldId id="260" r:id="rId5"/>
    <p:sldId id="261" r:id="rId6"/>
    <p:sldId id="294" r:id="rId7"/>
    <p:sldId id="295" r:id="rId8"/>
    <p:sldId id="296" r:id="rId9"/>
    <p:sldId id="297" r:id="rId10"/>
    <p:sldId id="269" r:id="rId11"/>
    <p:sldId id="278" r:id="rId12"/>
    <p:sldId id="283" r:id="rId13"/>
    <p:sldId id="279" r:id="rId14"/>
    <p:sldId id="280" r:id="rId15"/>
    <p:sldId id="282" r:id="rId16"/>
    <p:sldId id="273" r:id="rId17"/>
    <p:sldId id="257" r:id="rId18"/>
    <p:sldId id="258" r:id="rId19"/>
    <p:sldId id="259" r:id="rId20"/>
    <p:sldId id="274" r:id="rId21"/>
    <p:sldId id="275" r:id="rId22"/>
    <p:sldId id="262" r:id="rId23"/>
    <p:sldId id="276" r:id="rId24"/>
    <p:sldId id="285" r:id="rId25"/>
    <p:sldId id="287" r:id="rId26"/>
    <p:sldId id="289" r:id="rId27"/>
    <p:sldId id="291" r:id="rId28"/>
    <p:sldId id="293" r:id="rId29"/>
    <p:sldId id="277" r:id="rId30"/>
    <p:sldId id="29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593A7C-6647-52ED-9708-E07FD52F17EC}" v="48" dt="2024-07-13T02:21:31.839"/>
    <p1510:client id="{5F79D548-724E-672D-4C44-4A83A65563B4}" v="290" dt="2024-07-14T22:42:21.907"/>
    <p1510:client id="{7CACF31B-1E33-D390-B3B0-1BE32C93A3AA}" v="70" dt="2024-07-13T00:55:48.104"/>
    <p1510:client id="{C346E114-A312-B8EF-98F1-CF60F33517B3}" v="7" dt="2024-07-13T21:29:23.4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5B79B7-3A14-49FA-A90E-9B4D00A1347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FC47DAF-B205-4EA0-9334-C2C3D11946C1}">
      <dgm:prSet/>
      <dgm:spPr/>
      <dgm:t>
        <a:bodyPr/>
        <a:lstStyle/>
        <a:p>
          <a:r>
            <a:rPr lang="en-US"/>
            <a:t>Principles guarantee standardized practices, which reduce ambiguity and mistakes (Robbins &amp; Coulter, 2018).</a:t>
          </a:r>
        </a:p>
      </dgm:t>
    </dgm:pt>
    <dgm:pt modelId="{B004ECFE-C5E6-46DF-B11F-5B4583F4B42C}" type="parTrans" cxnId="{97BB0A95-2D7A-44D2-9CD7-D9FC1EC19547}">
      <dgm:prSet/>
      <dgm:spPr/>
      <dgm:t>
        <a:bodyPr/>
        <a:lstStyle/>
        <a:p>
          <a:endParaRPr lang="en-US"/>
        </a:p>
      </dgm:t>
    </dgm:pt>
    <dgm:pt modelId="{54A2BAC1-4902-4C40-8DBB-E871A6C6192F}" type="sibTrans" cxnId="{97BB0A95-2D7A-44D2-9CD7-D9FC1EC19547}">
      <dgm:prSet/>
      <dgm:spPr/>
      <dgm:t>
        <a:bodyPr/>
        <a:lstStyle/>
        <a:p>
          <a:endParaRPr lang="en-US"/>
        </a:p>
      </dgm:t>
    </dgm:pt>
    <dgm:pt modelId="{65296814-C55A-47D3-ADDD-B5C071386FA7}">
      <dgm:prSet/>
      <dgm:spPr/>
      <dgm:t>
        <a:bodyPr/>
        <a:lstStyle/>
        <a:p>
          <a:r>
            <a:rPr lang="en-US"/>
            <a:t>Principles help managers use resources more efficiently and increase production (Daft, 2015).</a:t>
          </a:r>
        </a:p>
      </dgm:t>
    </dgm:pt>
    <dgm:pt modelId="{A367A74A-3E5B-4C5D-88C6-63DC04C7202F}" type="parTrans" cxnId="{A82BD28D-C6E0-4140-8E96-07DB154C4307}">
      <dgm:prSet/>
      <dgm:spPr/>
      <dgm:t>
        <a:bodyPr/>
        <a:lstStyle/>
        <a:p>
          <a:endParaRPr lang="en-US"/>
        </a:p>
      </dgm:t>
    </dgm:pt>
    <dgm:pt modelId="{3C846DB6-FAD5-47A1-9C82-37D03B4DBFE3}" type="sibTrans" cxnId="{A82BD28D-C6E0-4140-8E96-07DB154C4307}">
      <dgm:prSet/>
      <dgm:spPr/>
      <dgm:t>
        <a:bodyPr/>
        <a:lstStyle/>
        <a:p>
          <a:endParaRPr lang="en-US"/>
        </a:p>
      </dgm:t>
    </dgm:pt>
    <dgm:pt modelId="{B3BF6B4F-32E4-4F64-96F7-596F432FF46E}">
      <dgm:prSet/>
      <dgm:spPr/>
      <dgm:t>
        <a:bodyPr/>
        <a:lstStyle/>
        <a:p>
          <a:r>
            <a:rPr lang="en-US"/>
            <a:t>Clear principles enable team members to communicate and coordinate more effectively (Mintzberg, 1973).</a:t>
          </a:r>
        </a:p>
      </dgm:t>
    </dgm:pt>
    <dgm:pt modelId="{A873D88A-1967-4AB3-991A-509E0F09DDFC}" type="parTrans" cxnId="{9BBCF40A-597E-4EBD-A4F7-C6CFA20D4008}">
      <dgm:prSet/>
      <dgm:spPr/>
      <dgm:t>
        <a:bodyPr/>
        <a:lstStyle/>
        <a:p>
          <a:endParaRPr lang="en-US"/>
        </a:p>
      </dgm:t>
    </dgm:pt>
    <dgm:pt modelId="{AE9D05D4-FF35-4F4C-A07F-343B14A7C342}" type="sibTrans" cxnId="{9BBCF40A-597E-4EBD-A4F7-C6CFA20D4008}">
      <dgm:prSet/>
      <dgm:spPr/>
      <dgm:t>
        <a:bodyPr/>
        <a:lstStyle/>
        <a:p>
          <a:endParaRPr lang="en-US"/>
        </a:p>
      </dgm:t>
    </dgm:pt>
    <dgm:pt modelId="{EC6C8B5C-BF27-4A5C-85EF-921AD0CD0FBD}" type="pres">
      <dgm:prSet presAssocID="{615B79B7-3A14-49FA-A90E-9B4D00A1347F}" presName="linear" presStyleCnt="0">
        <dgm:presLayoutVars>
          <dgm:animLvl val="lvl"/>
          <dgm:resizeHandles val="exact"/>
        </dgm:presLayoutVars>
      </dgm:prSet>
      <dgm:spPr/>
    </dgm:pt>
    <dgm:pt modelId="{4802B415-DA88-42F6-8ABE-AA7502E535A6}" type="pres">
      <dgm:prSet presAssocID="{6FC47DAF-B205-4EA0-9334-C2C3D11946C1}" presName="parentText" presStyleLbl="node1" presStyleIdx="0" presStyleCnt="3">
        <dgm:presLayoutVars>
          <dgm:chMax val="0"/>
          <dgm:bulletEnabled val="1"/>
        </dgm:presLayoutVars>
      </dgm:prSet>
      <dgm:spPr/>
    </dgm:pt>
    <dgm:pt modelId="{B90FB8E1-196B-49CB-ABF6-215488E87F38}" type="pres">
      <dgm:prSet presAssocID="{54A2BAC1-4902-4C40-8DBB-E871A6C6192F}" presName="spacer" presStyleCnt="0"/>
      <dgm:spPr/>
    </dgm:pt>
    <dgm:pt modelId="{D130989B-1E3F-4F60-BECF-888897F40F01}" type="pres">
      <dgm:prSet presAssocID="{65296814-C55A-47D3-ADDD-B5C071386FA7}" presName="parentText" presStyleLbl="node1" presStyleIdx="1" presStyleCnt="3">
        <dgm:presLayoutVars>
          <dgm:chMax val="0"/>
          <dgm:bulletEnabled val="1"/>
        </dgm:presLayoutVars>
      </dgm:prSet>
      <dgm:spPr/>
    </dgm:pt>
    <dgm:pt modelId="{C372040F-4D3E-439B-ADCB-52B55D6F367E}" type="pres">
      <dgm:prSet presAssocID="{3C846DB6-FAD5-47A1-9C82-37D03B4DBFE3}" presName="spacer" presStyleCnt="0"/>
      <dgm:spPr/>
    </dgm:pt>
    <dgm:pt modelId="{398AB91E-666E-4F97-BB10-71AE84CBD0A8}" type="pres">
      <dgm:prSet presAssocID="{B3BF6B4F-32E4-4F64-96F7-596F432FF46E}" presName="parentText" presStyleLbl="node1" presStyleIdx="2" presStyleCnt="3">
        <dgm:presLayoutVars>
          <dgm:chMax val="0"/>
          <dgm:bulletEnabled val="1"/>
        </dgm:presLayoutVars>
      </dgm:prSet>
      <dgm:spPr/>
    </dgm:pt>
  </dgm:ptLst>
  <dgm:cxnLst>
    <dgm:cxn modelId="{9BBCF40A-597E-4EBD-A4F7-C6CFA20D4008}" srcId="{615B79B7-3A14-49FA-A90E-9B4D00A1347F}" destId="{B3BF6B4F-32E4-4F64-96F7-596F432FF46E}" srcOrd="2" destOrd="0" parTransId="{A873D88A-1967-4AB3-991A-509E0F09DDFC}" sibTransId="{AE9D05D4-FF35-4F4C-A07F-343B14A7C342}"/>
    <dgm:cxn modelId="{A634E167-B7A7-4DA0-8211-87E78CCBD1DF}" type="presOf" srcId="{615B79B7-3A14-49FA-A90E-9B4D00A1347F}" destId="{EC6C8B5C-BF27-4A5C-85EF-921AD0CD0FBD}" srcOrd="0" destOrd="0" presId="urn:microsoft.com/office/officeart/2005/8/layout/vList2"/>
    <dgm:cxn modelId="{5F377D51-A71D-487E-8CD1-8CA0F26BDEBC}" type="presOf" srcId="{6FC47DAF-B205-4EA0-9334-C2C3D11946C1}" destId="{4802B415-DA88-42F6-8ABE-AA7502E535A6}" srcOrd="0" destOrd="0" presId="urn:microsoft.com/office/officeart/2005/8/layout/vList2"/>
    <dgm:cxn modelId="{A82BD28D-C6E0-4140-8E96-07DB154C4307}" srcId="{615B79B7-3A14-49FA-A90E-9B4D00A1347F}" destId="{65296814-C55A-47D3-ADDD-B5C071386FA7}" srcOrd="1" destOrd="0" parTransId="{A367A74A-3E5B-4C5D-88C6-63DC04C7202F}" sibTransId="{3C846DB6-FAD5-47A1-9C82-37D03B4DBFE3}"/>
    <dgm:cxn modelId="{97BB0A95-2D7A-44D2-9CD7-D9FC1EC19547}" srcId="{615B79B7-3A14-49FA-A90E-9B4D00A1347F}" destId="{6FC47DAF-B205-4EA0-9334-C2C3D11946C1}" srcOrd="0" destOrd="0" parTransId="{B004ECFE-C5E6-46DF-B11F-5B4583F4B42C}" sibTransId="{54A2BAC1-4902-4C40-8DBB-E871A6C6192F}"/>
    <dgm:cxn modelId="{E0C747BC-DAFF-4B69-840B-D5B43C432CBE}" type="presOf" srcId="{65296814-C55A-47D3-ADDD-B5C071386FA7}" destId="{D130989B-1E3F-4F60-BECF-888897F40F01}" srcOrd="0" destOrd="0" presId="urn:microsoft.com/office/officeart/2005/8/layout/vList2"/>
    <dgm:cxn modelId="{02F446BF-7375-4CA3-A721-373437089817}" type="presOf" srcId="{B3BF6B4F-32E4-4F64-96F7-596F432FF46E}" destId="{398AB91E-666E-4F97-BB10-71AE84CBD0A8}" srcOrd="0" destOrd="0" presId="urn:microsoft.com/office/officeart/2005/8/layout/vList2"/>
    <dgm:cxn modelId="{2E8014B9-19BE-475A-ABEF-0F77623D5FB1}" type="presParOf" srcId="{EC6C8B5C-BF27-4A5C-85EF-921AD0CD0FBD}" destId="{4802B415-DA88-42F6-8ABE-AA7502E535A6}" srcOrd="0" destOrd="0" presId="urn:microsoft.com/office/officeart/2005/8/layout/vList2"/>
    <dgm:cxn modelId="{98EA2971-BB63-4539-941A-CFABAA033288}" type="presParOf" srcId="{EC6C8B5C-BF27-4A5C-85EF-921AD0CD0FBD}" destId="{B90FB8E1-196B-49CB-ABF6-215488E87F38}" srcOrd="1" destOrd="0" presId="urn:microsoft.com/office/officeart/2005/8/layout/vList2"/>
    <dgm:cxn modelId="{DC3CA2F1-7B9A-462C-82D2-06BF97D5ADE5}" type="presParOf" srcId="{EC6C8B5C-BF27-4A5C-85EF-921AD0CD0FBD}" destId="{D130989B-1E3F-4F60-BECF-888897F40F01}" srcOrd="2" destOrd="0" presId="urn:microsoft.com/office/officeart/2005/8/layout/vList2"/>
    <dgm:cxn modelId="{D4234211-0CA4-4416-AE07-C0416A59AF6B}" type="presParOf" srcId="{EC6C8B5C-BF27-4A5C-85EF-921AD0CD0FBD}" destId="{C372040F-4D3E-439B-ADCB-52B55D6F367E}" srcOrd="3" destOrd="0" presId="urn:microsoft.com/office/officeart/2005/8/layout/vList2"/>
    <dgm:cxn modelId="{C68AB1DD-3120-4892-8438-D47961FAD2D4}" type="presParOf" srcId="{EC6C8B5C-BF27-4A5C-85EF-921AD0CD0FBD}" destId="{398AB91E-666E-4F97-BB10-71AE84CBD0A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63B66A-2C6C-4DDF-AC52-33003CC42C7D}" type="doc">
      <dgm:prSet loTypeId="urn:microsoft.com/office/officeart/2005/8/layout/process5" loCatId="process" qsTypeId="urn:microsoft.com/office/officeart/2005/8/quickstyle/simple2" qsCatId="simple" csTypeId="urn:microsoft.com/office/officeart/2005/8/colors/colorful5" csCatId="colorful"/>
      <dgm:spPr/>
      <dgm:t>
        <a:bodyPr/>
        <a:lstStyle/>
        <a:p>
          <a:endParaRPr lang="en-US"/>
        </a:p>
      </dgm:t>
    </dgm:pt>
    <dgm:pt modelId="{6B255594-DB7F-4529-A73F-5A397E088395}">
      <dgm:prSet/>
      <dgm:spPr/>
      <dgm:t>
        <a:bodyPr/>
        <a:lstStyle/>
        <a:p>
          <a:r>
            <a:rPr lang="en-US"/>
            <a:t>Principle 1: Division of Work :Specialization boosts productivity by making staff more efficient.</a:t>
          </a:r>
        </a:p>
      </dgm:t>
    </dgm:pt>
    <dgm:pt modelId="{394A858C-D9E7-409F-A810-ED25D8947DAE}" type="parTrans" cxnId="{171260B7-1F09-40C5-B771-E42024230026}">
      <dgm:prSet/>
      <dgm:spPr/>
      <dgm:t>
        <a:bodyPr/>
        <a:lstStyle/>
        <a:p>
          <a:endParaRPr lang="en-US"/>
        </a:p>
      </dgm:t>
    </dgm:pt>
    <dgm:pt modelId="{05DF087C-6544-4407-B424-C8CA2A6F364E}" type="sibTrans" cxnId="{171260B7-1F09-40C5-B771-E42024230026}">
      <dgm:prSet/>
      <dgm:spPr/>
      <dgm:t>
        <a:bodyPr/>
        <a:lstStyle/>
        <a:p>
          <a:endParaRPr lang="en-US"/>
        </a:p>
      </dgm:t>
    </dgm:pt>
    <dgm:pt modelId="{E04D2B12-3BC2-4674-9AAB-6816E21BF664}">
      <dgm:prSet/>
      <dgm:spPr/>
      <dgm:t>
        <a:bodyPr/>
        <a:lstStyle/>
        <a:p>
          <a:r>
            <a:rPr lang="en-US"/>
            <a:t>-Example: Each assembly line worker performs a distinct duty.</a:t>
          </a:r>
        </a:p>
      </dgm:t>
    </dgm:pt>
    <dgm:pt modelId="{FB102A5C-DE0A-43FF-8B64-F7046F03E785}" type="parTrans" cxnId="{6E58014F-81DC-44D0-A3D7-29DF3F74C82D}">
      <dgm:prSet/>
      <dgm:spPr/>
      <dgm:t>
        <a:bodyPr/>
        <a:lstStyle/>
        <a:p>
          <a:endParaRPr lang="en-US"/>
        </a:p>
      </dgm:t>
    </dgm:pt>
    <dgm:pt modelId="{8C57EF56-428F-4F71-9D2A-7A4C773899A9}" type="sibTrans" cxnId="{6E58014F-81DC-44D0-A3D7-29DF3F74C82D}">
      <dgm:prSet/>
      <dgm:spPr/>
      <dgm:t>
        <a:bodyPr/>
        <a:lstStyle/>
        <a:p>
          <a:endParaRPr lang="en-US"/>
        </a:p>
      </dgm:t>
    </dgm:pt>
    <dgm:pt modelId="{7024D287-11D2-416F-A62C-1641B3BF9DA5}">
      <dgm:prSet/>
      <dgm:spPr/>
      <dgm:t>
        <a:bodyPr/>
        <a:lstStyle/>
        <a:p>
          <a:r>
            <a:rPr lang="en-US"/>
            <a:t>Principle 2: Authority and Responsibility: Authority is the ability to issue instructions and exact obedience; responsibility entails being accountable for duties.</a:t>
          </a:r>
        </a:p>
      </dgm:t>
    </dgm:pt>
    <dgm:pt modelId="{B190BD2B-589A-4D6C-BA34-5E212CB4D198}" type="parTrans" cxnId="{2CB746EB-B798-4D1B-A6C3-46145078A333}">
      <dgm:prSet/>
      <dgm:spPr/>
      <dgm:t>
        <a:bodyPr/>
        <a:lstStyle/>
        <a:p>
          <a:endParaRPr lang="en-US"/>
        </a:p>
      </dgm:t>
    </dgm:pt>
    <dgm:pt modelId="{1A9A3ADD-56E8-4009-9EFB-AC1ADA9E71C7}" type="sibTrans" cxnId="{2CB746EB-B798-4D1B-A6C3-46145078A333}">
      <dgm:prSet/>
      <dgm:spPr/>
      <dgm:t>
        <a:bodyPr/>
        <a:lstStyle/>
        <a:p>
          <a:endParaRPr lang="en-US"/>
        </a:p>
      </dgm:t>
    </dgm:pt>
    <dgm:pt modelId="{AD8B71A1-E1D3-45B4-8696-6D07F0F7241B}">
      <dgm:prSet/>
      <dgm:spPr/>
      <dgm:t>
        <a:bodyPr/>
        <a:lstStyle/>
        <a:p>
          <a:r>
            <a:rPr lang="en-US"/>
            <a:t>Example :Managers at IBM are given the freedom to guide their staff, but they are also responsible for meeting their objectives (Fayol, 1949).</a:t>
          </a:r>
        </a:p>
      </dgm:t>
    </dgm:pt>
    <dgm:pt modelId="{1B4731AD-4ED3-4AF3-AA24-2F991739CE5A}" type="parTrans" cxnId="{C630201A-1810-4568-87F1-ABACBC14ED3B}">
      <dgm:prSet/>
      <dgm:spPr/>
      <dgm:t>
        <a:bodyPr/>
        <a:lstStyle/>
        <a:p>
          <a:endParaRPr lang="en-US"/>
        </a:p>
      </dgm:t>
    </dgm:pt>
    <dgm:pt modelId="{35E8B7FC-CC77-428A-A16E-DE4DE928E41C}" type="sibTrans" cxnId="{C630201A-1810-4568-87F1-ABACBC14ED3B}">
      <dgm:prSet/>
      <dgm:spPr/>
      <dgm:t>
        <a:bodyPr/>
        <a:lstStyle/>
        <a:p>
          <a:endParaRPr lang="en-US"/>
        </a:p>
      </dgm:t>
    </dgm:pt>
    <dgm:pt modelId="{3986E362-7077-47D1-9CFC-8398001FEFDF}">
      <dgm:prSet/>
      <dgm:spPr/>
      <dgm:t>
        <a:bodyPr/>
        <a:lstStyle/>
        <a:p>
          <a:r>
            <a:rPr lang="en-US"/>
            <a:t>Principle 3: Discipline : Obedience, application, energy, behavior, and outward respect are all components of discipline.</a:t>
          </a:r>
        </a:p>
      </dgm:t>
    </dgm:pt>
    <dgm:pt modelId="{A128F29B-3E8A-4E79-8F06-A0E14511C186}" type="parTrans" cxnId="{D8D7E774-84E5-4113-9F82-43CFBDE8FD17}">
      <dgm:prSet/>
      <dgm:spPr/>
      <dgm:t>
        <a:bodyPr/>
        <a:lstStyle/>
        <a:p>
          <a:endParaRPr lang="en-US"/>
        </a:p>
      </dgm:t>
    </dgm:pt>
    <dgm:pt modelId="{835ECD8F-95D6-4DE0-B1A3-632E7245A65D}" type="sibTrans" cxnId="{D8D7E774-84E5-4113-9F82-43CFBDE8FD17}">
      <dgm:prSet/>
      <dgm:spPr/>
      <dgm:t>
        <a:bodyPr/>
        <a:lstStyle/>
        <a:p>
          <a:endParaRPr lang="en-US"/>
        </a:p>
      </dgm:t>
    </dgm:pt>
    <dgm:pt modelId="{882363A6-67A1-43DC-B74B-313F57FA1E10}">
      <dgm:prSet/>
      <dgm:spPr/>
      <dgm:t>
        <a:bodyPr/>
        <a:lstStyle/>
        <a:p>
          <a:r>
            <a:rPr lang="en-US"/>
            <a:t>Example: Discipline is essential in military organizations because it guarantees that commands are followed correctly and on time, which is essential for successful operations (Fayol, 1949).</a:t>
          </a:r>
        </a:p>
      </dgm:t>
    </dgm:pt>
    <dgm:pt modelId="{251BEF5C-40EC-470D-A952-6F79EB2E9BFC}" type="parTrans" cxnId="{7EF13E05-2E55-4A85-A93A-753893CB35D0}">
      <dgm:prSet/>
      <dgm:spPr/>
      <dgm:t>
        <a:bodyPr/>
        <a:lstStyle/>
        <a:p>
          <a:endParaRPr lang="en-US"/>
        </a:p>
      </dgm:t>
    </dgm:pt>
    <dgm:pt modelId="{0089B05B-DA33-4C00-8C07-0D2F0BB447AB}" type="sibTrans" cxnId="{7EF13E05-2E55-4A85-A93A-753893CB35D0}">
      <dgm:prSet/>
      <dgm:spPr/>
      <dgm:t>
        <a:bodyPr/>
        <a:lstStyle/>
        <a:p>
          <a:endParaRPr lang="en-US"/>
        </a:p>
      </dgm:t>
    </dgm:pt>
    <dgm:pt modelId="{518448F3-4A2D-4E0E-B289-1ED21EC2CE06}" type="pres">
      <dgm:prSet presAssocID="{A063B66A-2C6C-4DDF-AC52-33003CC42C7D}" presName="diagram" presStyleCnt="0">
        <dgm:presLayoutVars>
          <dgm:dir/>
          <dgm:resizeHandles val="exact"/>
        </dgm:presLayoutVars>
      </dgm:prSet>
      <dgm:spPr/>
    </dgm:pt>
    <dgm:pt modelId="{A3EFC798-6849-410D-B9EF-5D92DC0C3A0B}" type="pres">
      <dgm:prSet presAssocID="{6B255594-DB7F-4529-A73F-5A397E088395}" presName="node" presStyleLbl="node1" presStyleIdx="0" presStyleCnt="6">
        <dgm:presLayoutVars>
          <dgm:bulletEnabled val="1"/>
        </dgm:presLayoutVars>
      </dgm:prSet>
      <dgm:spPr/>
    </dgm:pt>
    <dgm:pt modelId="{F0E9841F-C742-4FCF-B4D6-170E34EC09D0}" type="pres">
      <dgm:prSet presAssocID="{05DF087C-6544-4407-B424-C8CA2A6F364E}" presName="sibTrans" presStyleLbl="sibTrans2D1" presStyleIdx="0" presStyleCnt="5"/>
      <dgm:spPr/>
    </dgm:pt>
    <dgm:pt modelId="{4645D97F-9DAC-4587-BB54-6B1F1CFA3C61}" type="pres">
      <dgm:prSet presAssocID="{05DF087C-6544-4407-B424-C8CA2A6F364E}" presName="connectorText" presStyleLbl="sibTrans2D1" presStyleIdx="0" presStyleCnt="5"/>
      <dgm:spPr/>
    </dgm:pt>
    <dgm:pt modelId="{B03BA45F-D1E5-4ABF-8BC9-4A71675EB72F}" type="pres">
      <dgm:prSet presAssocID="{E04D2B12-3BC2-4674-9AAB-6816E21BF664}" presName="node" presStyleLbl="node1" presStyleIdx="1" presStyleCnt="6">
        <dgm:presLayoutVars>
          <dgm:bulletEnabled val="1"/>
        </dgm:presLayoutVars>
      </dgm:prSet>
      <dgm:spPr/>
    </dgm:pt>
    <dgm:pt modelId="{58B997D1-06CE-456A-AB3A-0691695512F2}" type="pres">
      <dgm:prSet presAssocID="{8C57EF56-428F-4F71-9D2A-7A4C773899A9}" presName="sibTrans" presStyleLbl="sibTrans2D1" presStyleIdx="1" presStyleCnt="5"/>
      <dgm:spPr/>
    </dgm:pt>
    <dgm:pt modelId="{DF69E234-96BD-4F22-8DD2-B7175030DC89}" type="pres">
      <dgm:prSet presAssocID="{8C57EF56-428F-4F71-9D2A-7A4C773899A9}" presName="connectorText" presStyleLbl="sibTrans2D1" presStyleIdx="1" presStyleCnt="5"/>
      <dgm:spPr/>
    </dgm:pt>
    <dgm:pt modelId="{BD6E67F8-CFC8-478F-B1F0-FE5237C2F0E8}" type="pres">
      <dgm:prSet presAssocID="{7024D287-11D2-416F-A62C-1641B3BF9DA5}" presName="node" presStyleLbl="node1" presStyleIdx="2" presStyleCnt="6">
        <dgm:presLayoutVars>
          <dgm:bulletEnabled val="1"/>
        </dgm:presLayoutVars>
      </dgm:prSet>
      <dgm:spPr/>
    </dgm:pt>
    <dgm:pt modelId="{F74318D2-AE4D-4082-8032-91BA859142A9}" type="pres">
      <dgm:prSet presAssocID="{1A9A3ADD-56E8-4009-9EFB-AC1ADA9E71C7}" presName="sibTrans" presStyleLbl="sibTrans2D1" presStyleIdx="2" presStyleCnt="5"/>
      <dgm:spPr/>
    </dgm:pt>
    <dgm:pt modelId="{DB999B3D-CFE7-4D65-87C8-C381EF8008A2}" type="pres">
      <dgm:prSet presAssocID="{1A9A3ADD-56E8-4009-9EFB-AC1ADA9E71C7}" presName="connectorText" presStyleLbl="sibTrans2D1" presStyleIdx="2" presStyleCnt="5"/>
      <dgm:spPr/>
    </dgm:pt>
    <dgm:pt modelId="{9425BC96-DB91-44BD-A1CB-61C790D21AD7}" type="pres">
      <dgm:prSet presAssocID="{AD8B71A1-E1D3-45B4-8696-6D07F0F7241B}" presName="node" presStyleLbl="node1" presStyleIdx="3" presStyleCnt="6">
        <dgm:presLayoutVars>
          <dgm:bulletEnabled val="1"/>
        </dgm:presLayoutVars>
      </dgm:prSet>
      <dgm:spPr/>
    </dgm:pt>
    <dgm:pt modelId="{388ECBE1-3C77-4E81-857A-DBAC7C01B020}" type="pres">
      <dgm:prSet presAssocID="{35E8B7FC-CC77-428A-A16E-DE4DE928E41C}" presName="sibTrans" presStyleLbl="sibTrans2D1" presStyleIdx="3" presStyleCnt="5"/>
      <dgm:spPr/>
    </dgm:pt>
    <dgm:pt modelId="{0E8EA8CD-E2B9-4A0D-81FF-0BC50A71CAA8}" type="pres">
      <dgm:prSet presAssocID="{35E8B7FC-CC77-428A-A16E-DE4DE928E41C}" presName="connectorText" presStyleLbl="sibTrans2D1" presStyleIdx="3" presStyleCnt="5"/>
      <dgm:spPr/>
    </dgm:pt>
    <dgm:pt modelId="{A5BBDDF8-F5A0-401E-9D11-A85B4316FEC8}" type="pres">
      <dgm:prSet presAssocID="{3986E362-7077-47D1-9CFC-8398001FEFDF}" presName="node" presStyleLbl="node1" presStyleIdx="4" presStyleCnt="6">
        <dgm:presLayoutVars>
          <dgm:bulletEnabled val="1"/>
        </dgm:presLayoutVars>
      </dgm:prSet>
      <dgm:spPr/>
    </dgm:pt>
    <dgm:pt modelId="{E4A267B3-CF98-4FC0-9024-AE2F9F8FE006}" type="pres">
      <dgm:prSet presAssocID="{835ECD8F-95D6-4DE0-B1A3-632E7245A65D}" presName="sibTrans" presStyleLbl="sibTrans2D1" presStyleIdx="4" presStyleCnt="5"/>
      <dgm:spPr/>
    </dgm:pt>
    <dgm:pt modelId="{18A45201-56E3-4B74-8FC0-BFF1BC080A18}" type="pres">
      <dgm:prSet presAssocID="{835ECD8F-95D6-4DE0-B1A3-632E7245A65D}" presName="connectorText" presStyleLbl="sibTrans2D1" presStyleIdx="4" presStyleCnt="5"/>
      <dgm:spPr/>
    </dgm:pt>
    <dgm:pt modelId="{0B86FD61-EE7C-4DD1-AC5F-77FBCEB1218F}" type="pres">
      <dgm:prSet presAssocID="{882363A6-67A1-43DC-B74B-313F57FA1E10}" presName="node" presStyleLbl="node1" presStyleIdx="5" presStyleCnt="6">
        <dgm:presLayoutVars>
          <dgm:bulletEnabled val="1"/>
        </dgm:presLayoutVars>
      </dgm:prSet>
      <dgm:spPr/>
    </dgm:pt>
  </dgm:ptLst>
  <dgm:cxnLst>
    <dgm:cxn modelId="{7EF13E05-2E55-4A85-A93A-753893CB35D0}" srcId="{A063B66A-2C6C-4DDF-AC52-33003CC42C7D}" destId="{882363A6-67A1-43DC-B74B-313F57FA1E10}" srcOrd="5" destOrd="0" parTransId="{251BEF5C-40EC-470D-A952-6F79EB2E9BFC}" sibTransId="{0089B05B-DA33-4C00-8C07-0D2F0BB447AB}"/>
    <dgm:cxn modelId="{C3181518-BDA1-4CC7-B007-687D4C7A0932}" type="presOf" srcId="{E04D2B12-3BC2-4674-9AAB-6816E21BF664}" destId="{B03BA45F-D1E5-4ABF-8BC9-4A71675EB72F}" srcOrd="0" destOrd="0" presId="urn:microsoft.com/office/officeart/2005/8/layout/process5"/>
    <dgm:cxn modelId="{C630201A-1810-4568-87F1-ABACBC14ED3B}" srcId="{A063B66A-2C6C-4DDF-AC52-33003CC42C7D}" destId="{AD8B71A1-E1D3-45B4-8696-6D07F0F7241B}" srcOrd="3" destOrd="0" parTransId="{1B4731AD-4ED3-4AF3-AA24-2F991739CE5A}" sibTransId="{35E8B7FC-CC77-428A-A16E-DE4DE928E41C}"/>
    <dgm:cxn modelId="{1A2C072F-71E0-40D7-9315-2597CB114F52}" type="presOf" srcId="{882363A6-67A1-43DC-B74B-313F57FA1E10}" destId="{0B86FD61-EE7C-4DD1-AC5F-77FBCEB1218F}" srcOrd="0" destOrd="0" presId="urn:microsoft.com/office/officeart/2005/8/layout/process5"/>
    <dgm:cxn modelId="{C5C5C634-C20E-4DCF-9044-2F106940B8D5}" type="presOf" srcId="{8C57EF56-428F-4F71-9D2A-7A4C773899A9}" destId="{DF69E234-96BD-4F22-8DD2-B7175030DC89}" srcOrd="1" destOrd="0" presId="urn:microsoft.com/office/officeart/2005/8/layout/process5"/>
    <dgm:cxn modelId="{08B24D37-391A-463E-94CD-6359F9FD1C1A}" type="presOf" srcId="{05DF087C-6544-4407-B424-C8CA2A6F364E}" destId="{4645D97F-9DAC-4587-BB54-6B1F1CFA3C61}" srcOrd="1" destOrd="0" presId="urn:microsoft.com/office/officeart/2005/8/layout/process5"/>
    <dgm:cxn modelId="{D1792A64-DEB3-4AE3-B202-C35B4B0A4364}" type="presOf" srcId="{6B255594-DB7F-4529-A73F-5A397E088395}" destId="{A3EFC798-6849-410D-B9EF-5D92DC0C3A0B}" srcOrd="0" destOrd="0" presId="urn:microsoft.com/office/officeart/2005/8/layout/process5"/>
    <dgm:cxn modelId="{FFBC8747-52B9-46DA-BE53-4229C5DC2F97}" type="presOf" srcId="{835ECD8F-95D6-4DE0-B1A3-632E7245A65D}" destId="{E4A267B3-CF98-4FC0-9024-AE2F9F8FE006}" srcOrd="0" destOrd="0" presId="urn:microsoft.com/office/officeart/2005/8/layout/process5"/>
    <dgm:cxn modelId="{13C0CF47-8DAF-4EDF-800A-4FA1C4B9C1B1}" type="presOf" srcId="{1A9A3ADD-56E8-4009-9EFB-AC1ADA9E71C7}" destId="{F74318D2-AE4D-4082-8032-91BA859142A9}" srcOrd="0" destOrd="0" presId="urn:microsoft.com/office/officeart/2005/8/layout/process5"/>
    <dgm:cxn modelId="{2F04656B-33A9-48AB-A4F3-7C4CFF308640}" type="presOf" srcId="{05DF087C-6544-4407-B424-C8CA2A6F364E}" destId="{F0E9841F-C742-4FCF-B4D6-170E34EC09D0}" srcOrd="0" destOrd="0" presId="urn:microsoft.com/office/officeart/2005/8/layout/process5"/>
    <dgm:cxn modelId="{15BFA46C-EFCF-4686-BC71-7661F1020168}" type="presOf" srcId="{35E8B7FC-CC77-428A-A16E-DE4DE928E41C}" destId="{0E8EA8CD-E2B9-4A0D-81FF-0BC50A71CAA8}" srcOrd="1" destOrd="0" presId="urn:microsoft.com/office/officeart/2005/8/layout/process5"/>
    <dgm:cxn modelId="{6E58014F-81DC-44D0-A3D7-29DF3F74C82D}" srcId="{A063B66A-2C6C-4DDF-AC52-33003CC42C7D}" destId="{E04D2B12-3BC2-4674-9AAB-6816E21BF664}" srcOrd="1" destOrd="0" parTransId="{FB102A5C-DE0A-43FF-8B64-F7046F03E785}" sibTransId="{8C57EF56-428F-4F71-9D2A-7A4C773899A9}"/>
    <dgm:cxn modelId="{6ABBA36F-D644-4EAF-AB0F-974553EAD3E3}" type="presOf" srcId="{1A9A3ADD-56E8-4009-9EFB-AC1ADA9E71C7}" destId="{DB999B3D-CFE7-4D65-87C8-C381EF8008A2}" srcOrd="1" destOrd="0" presId="urn:microsoft.com/office/officeart/2005/8/layout/process5"/>
    <dgm:cxn modelId="{D8D7E774-84E5-4113-9F82-43CFBDE8FD17}" srcId="{A063B66A-2C6C-4DDF-AC52-33003CC42C7D}" destId="{3986E362-7077-47D1-9CFC-8398001FEFDF}" srcOrd="4" destOrd="0" parTransId="{A128F29B-3E8A-4E79-8F06-A0E14511C186}" sibTransId="{835ECD8F-95D6-4DE0-B1A3-632E7245A65D}"/>
    <dgm:cxn modelId="{870A1477-B17A-4DA7-9FD5-8EB0F60AD1E2}" type="presOf" srcId="{35E8B7FC-CC77-428A-A16E-DE4DE928E41C}" destId="{388ECBE1-3C77-4E81-857A-DBAC7C01B020}" srcOrd="0" destOrd="0" presId="urn:microsoft.com/office/officeart/2005/8/layout/process5"/>
    <dgm:cxn modelId="{DDFA1482-557A-41FC-9B86-A85D4A167F41}" type="presOf" srcId="{A063B66A-2C6C-4DDF-AC52-33003CC42C7D}" destId="{518448F3-4A2D-4E0E-B289-1ED21EC2CE06}" srcOrd="0" destOrd="0" presId="urn:microsoft.com/office/officeart/2005/8/layout/process5"/>
    <dgm:cxn modelId="{92A2AB86-A1FA-4BE5-8DCF-6FFE5FF71CAA}" type="presOf" srcId="{3986E362-7077-47D1-9CFC-8398001FEFDF}" destId="{A5BBDDF8-F5A0-401E-9D11-A85B4316FEC8}" srcOrd="0" destOrd="0" presId="urn:microsoft.com/office/officeart/2005/8/layout/process5"/>
    <dgm:cxn modelId="{81781587-03E6-4FC1-A56C-C1EB44C0744B}" type="presOf" srcId="{8C57EF56-428F-4F71-9D2A-7A4C773899A9}" destId="{58B997D1-06CE-456A-AB3A-0691695512F2}" srcOrd="0" destOrd="0" presId="urn:microsoft.com/office/officeart/2005/8/layout/process5"/>
    <dgm:cxn modelId="{171260B7-1F09-40C5-B771-E42024230026}" srcId="{A063B66A-2C6C-4DDF-AC52-33003CC42C7D}" destId="{6B255594-DB7F-4529-A73F-5A397E088395}" srcOrd="0" destOrd="0" parTransId="{394A858C-D9E7-409F-A810-ED25D8947DAE}" sibTransId="{05DF087C-6544-4407-B424-C8CA2A6F364E}"/>
    <dgm:cxn modelId="{AC5C13C9-8A13-4F16-B880-8C93775DB4E3}" type="presOf" srcId="{835ECD8F-95D6-4DE0-B1A3-632E7245A65D}" destId="{18A45201-56E3-4B74-8FC0-BFF1BC080A18}" srcOrd="1" destOrd="0" presId="urn:microsoft.com/office/officeart/2005/8/layout/process5"/>
    <dgm:cxn modelId="{2CB746EB-B798-4D1B-A6C3-46145078A333}" srcId="{A063B66A-2C6C-4DDF-AC52-33003CC42C7D}" destId="{7024D287-11D2-416F-A62C-1641B3BF9DA5}" srcOrd="2" destOrd="0" parTransId="{B190BD2B-589A-4D6C-BA34-5E212CB4D198}" sibTransId="{1A9A3ADD-56E8-4009-9EFB-AC1ADA9E71C7}"/>
    <dgm:cxn modelId="{879BB4F2-79EC-45ED-B131-8996B3A6A7DD}" type="presOf" srcId="{7024D287-11D2-416F-A62C-1641B3BF9DA5}" destId="{BD6E67F8-CFC8-478F-B1F0-FE5237C2F0E8}" srcOrd="0" destOrd="0" presId="urn:microsoft.com/office/officeart/2005/8/layout/process5"/>
    <dgm:cxn modelId="{396049F5-97EE-415D-8797-11B5495B585D}" type="presOf" srcId="{AD8B71A1-E1D3-45B4-8696-6D07F0F7241B}" destId="{9425BC96-DB91-44BD-A1CB-61C790D21AD7}" srcOrd="0" destOrd="0" presId="urn:microsoft.com/office/officeart/2005/8/layout/process5"/>
    <dgm:cxn modelId="{28B15328-A424-4A05-ACA0-783AC7CE3E20}" type="presParOf" srcId="{518448F3-4A2D-4E0E-B289-1ED21EC2CE06}" destId="{A3EFC798-6849-410D-B9EF-5D92DC0C3A0B}" srcOrd="0" destOrd="0" presId="urn:microsoft.com/office/officeart/2005/8/layout/process5"/>
    <dgm:cxn modelId="{95898BA1-DF65-4798-B23C-F54A2C4F7D84}" type="presParOf" srcId="{518448F3-4A2D-4E0E-B289-1ED21EC2CE06}" destId="{F0E9841F-C742-4FCF-B4D6-170E34EC09D0}" srcOrd="1" destOrd="0" presId="urn:microsoft.com/office/officeart/2005/8/layout/process5"/>
    <dgm:cxn modelId="{B04473EA-6F54-4419-AC96-B1C4FDAC8FDA}" type="presParOf" srcId="{F0E9841F-C742-4FCF-B4D6-170E34EC09D0}" destId="{4645D97F-9DAC-4587-BB54-6B1F1CFA3C61}" srcOrd="0" destOrd="0" presId="urn:microsoft.com/office/officeart/2005/8/layout/process5"/>
    <dgm:cxn modelId="{1D930A0A-5828-4D98-8E19-DE928E8913FC}" type="presParOf" srcId="{518448F3-4A2D-4E0E-B289-1ED21EC2CE06}" destId="{B03BA45F-D1E5-4ABF-8BC9-4A71675EB72F}" srcOrd="2" destOrd="0" presId="urn:microsoft.com/office/officeart/2005/8/layout/process5"/>
    <dgm:cxn modelId="{B701BB8B-1263-4738-95C1-5FBC57C0A3ED}" type="presParOf" srcId="{518448F3-4A2D-4E0E-B289-1ED21EC2CE06}" destId="{58B997D1-06CE-456A-AB3A-0691695512F2}" srcOrd="3" destOrd="0" presId="urn:microsoft.com/office/officeart/2005/8/layout/process5"/>
    <dgm:cxn modelId="{ABF28DE9-4306-4D58-8BB5-CCB07360B124}" type="presParOf" srcId="{58B997D1-06CE-456A-AB3A-0691695512F2}" destId="{DF69E234-96BD-4F22-8DD2-B7175030DC89}" srcOrd="0" destOrd="0" presId="urn:microsoft.com/office/officeart/2005/8/layout/process5"/>
    <dgm:cxn modelId="{5F988236-0D5B-4310-B71C-5886833A2EF6}" type="presParOf" srcId="{518448F3-4A2D-4E0E-B289-1ED21EC2CE06}" destId="{BD6E67F8-CFC8-478F-B1F0-FE5237C2F0E8}" srcOrd="4" destOrd="0" presId="urn:microsoft.com/office/officeart/2005/8/layout/process5"/>
    <dgm:cxn modelId="{CFFB682C-F55A-4BD5-8562-88AA12C8215E}" type="presParOf" srcId="{518448F3-4A2D-4E0E-B289-1ED21EC2CE06}" destId="{F74318D2-AE4D-4082-8032-91BA859142A9}" srcOrd="5" destOrd="0" presId="urn:microsoft.com/office/officeart/2005/8/layout/process5"/>
    <dgm:cxn modelId="{F0A992D9-8BB9-4E81-8EA6-9B88EDC66799}" type="presParOf" srcId="{F74318D2-AE4D-4082-8032-91BA859142A9}" destId="{DB999B3D-CFE7-4D65-87C8-C381EF8008A2}" srcOrd="0" destOrd="0" presId="urn:microsoft.com/office/officeart/2005/8/layout/process5"/>
    <dgm:cxn modelId="{42BA7DB8-098D-43DC-A855-A56EDB52D08D}" type="presParOf" srcId="{518448F3-4A2D-4E0E-B289-1ED21EC2CE06}" destId="{9425BC96-DB91-44BD-A1CB-61C790D21AD7}" srcOrd="6" destOrd="0" presId="urn:microsoft.com/office/officeart/2005/8/layout/process5"/>
    <dgm:cxn modelId="{42C503F6-4972-4CCE-B7E1-ECD0D20D2711}" type="presParOf" srcId="{518448F3-4A2D-4E0E-B289-1ED21EC2CE06}" destId="{388ECBE1-3C77-4E81-857A-DBAC7C01B020}" srcOrd="7" destOrd="0" presId="urn:microsoft.com/office/officeart/2005/8/layout/process5"/>
    <dgm:cxn modelId="{F8C105A3-A65F-4AAB-9738-CF867005C60E}" type="presParOf" srcId="{388ECBE1-3C77-4E81-857A-DBAC7C01B020}" destId="{0E8EA8CD-E2B9-4A0D-81FF-0BC50A71CAA8}" srcOrd="0" destOrd="0" presId="urn:microsoft.com/office/officeart/2005/8/layout/process5"/>
    <dgm:cxn modelId="{CB173435-BC39-4036-8D48-59B0B0B609D8}" type="presParOf" srcId="{518448F3-4A2D-4E0E-B289-1ED21EC2CE06}" destId="{A5BBDDF8-F5A0-401E-9D11-A85B4316FEC8}" srcOrd="8" destOrd="0" presId="urn:microsoft.com/office/officeart/2005/8/layout/process5"/>
    <dgm:cxn modelId="{ED111FE3-749A-4181-A996-AA65CD846CD5}" type="presParOf" srcId="{518448F3-4A2D-4E0E-B289-1ED21EC2CE06}" destId="{E4A267B3-CF98-4FC0-9024-AE2F9F8FE006}" srcOrd="9" destOrd="0" presId="urn:microsoft.com/office/officeart/2005/8/layout/process5"/>
    <dgm:cxn modelId="{F83320E9-CB74-494B-95C5-414DA4A0C214}" type="presParOf" srcId="{E4A267B3-CF98-4FC0-9024-AE2F9F8FE006}" destId="{18A45201-56E3-4B74-8FC0-BFF1BC080A18}" srcOrd="0" destOrd="0" presId="urn:microsoft.com/office/officeart/2005/8/layout/process5"/>
    <dgm:cxn modelId="{E071FDFA-3564-4693-8012-DDBE6767653D}" type="presParOf" srcId="{518448F3-4A2D-4E0E-B289-1ED21EC2CE06}" destId="{0B86FD61-EE7C-4DD1-AC5F-77FBCEB1218F}"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4CDBA5-C849-4FEF-8EE2-39DC29AA75A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C9DF3D7B-0714-4F42-B14C-8AC10EDF1185}">
      <dgm:prSet/>
      <dgm:spPr/>
      <dgm:t>
        <a:bodyPr/>
        <a:lstStyle/>
        <a:p>
          <a:r>
            <a:rPr lang="en-US"/>
            <a:t>Principle 9: Scalar Chain : The scalar chain is represented by the line of authority that runs from top management to the bottom.</a:t>
          </a:r>
        </a:p>
      </dgm:t>
    </dgm:pt>
    <dgm:pt modelId="{9E4ABF85-25D5-4070-815E-25747F4FB4FE}" type="parTrans" cxnId="{E065FA76-D6DF-4E03-80F2-9E6B4572EB4B}">
      <dgm:prSet/>
      <dgm:spPr/>
      <dgm:t>
        <a:bodyPr/>
        <a:lstStyle/>
        <a:p>
          <a:endParaRPr lang="en-US"/>
        </a:p>
      </dgm:t>
    </dgm:pt>
    <dgm:pt modelId="{93A1D077-7597-4E05-A737-53414D7B9EE2}" type="sibTrans" cxnId="{E065FA76-D6DF-4E03-80F2-9E6B4572EB4B}">
      <dgm:prSet/>
      <dgm:spPr/>
      <dgm:t>
        <a:bodyPr/>
        <a:lstStyle/>
        <a:p>
          <a:endParaRPr lang="en-US"/>
        </a:p>
      </dgm:t>
    </dgm:pt>
    <dgm:pt modelId="{136849CD-29F0-4471-8C84-4FD3925905F7}">
      <dgm:prSet/>
      <dgm:spPr/>
      <dgm:t>
        <a:bodyPr/>
        <a:lstStyle/>
        <a:p>
          <a:r>
            <a:rPr lang="en-US"/>
            <a:t>Example: multinational firms such as General Electric have clearly defined hierarchies (Fayol 1949).</a:t>
          </a:r>
        </a:p>
      </dgm:t>
    </dgm:pt>
    <dgm:pt modelId="{4B953DEB-67C8-4583-92A3-FE85CD8232F2}" type="parTrans" cxnId="{DC5D0DB5-39D1-4492-85DE-A5865EED1904}">
      <dgm:prSet/>
      <dgm:spPr/>
      <dgm:t>
        <a:bodyPr/>
        <a:lstStyle/>
        <a:p>
          <a:endParaRPr lang="en-US"/>
        </a:p>
      </dgm:t>
    </dgm:pt>
    <dgm:pt modelId="{F229A95B-A572-4744-BC05-1F945B20A78D}" type="sibTrans" cxnId="{DC5D0DB5-39D1-4492-85DE-A5865EED1904}">
      <dgm:prSet/>
      <dgm:spPr/>
      <dgm:t>
        <a:bodyPr/>
        <a:lstStyle/>
        <a:p>
          <a:endParaRPr lang="en-US"/>
        </a:p>
      </dgm:t>
    </dgm:pt>
    <dgm:pt modelId="{3403E30C-0FD0-4BD3-8611-D9E1D8D56797}">
      <dgm:prSet/>
      <dgm:spPr/>
      <dgm:t>
        <a:bodyPr/>
        <a:lstStyle/>
        <a:p>
          <a:r>
            <a:rPr lang="en-US"/>
            <a:t>Principle 10: Order: Each employee should have their own designated area, and each employee should be in that area. </a:t>
          </a:r>
        </a:p>
      </dgm:t>
    </dgm:pt>
    <dgm:pt modelId="{9E0FF902-7165-4BB5-8800-4A1027A406BF}" type="parTrans" cxnId="{893EC493-33BA-48E1-A178-AC7F4893FDB1}">
      <dgm:prSet/>
      <dgm:spPr/>
      <dgm:t>
        <a:bodyPr/>
        <a:lstStyle/>
        <a:p>
          <a:endParaRPr lang="en-US"/>
        </a:p>
      </dgm:t>
    </dgm:pt>
    <dgm:pt modelId="{5B83766F-9154-445A-A12D-1A67418C324D}" type="sibTrans" cxnId="{893EC493-33BA-48E1-A178-AC7F4893FDB1}">
      <dgm:prSet/>
      <dgm:spPr/>
      <dgm:t>
        <a:bodyPr/>
        <a:lstStyle/>
        <a:p>
          <a:endParaRPr lang="en-US"/>
        </a:p>
      </dgm:t>
    </dgm:pt>
    <dgm:pt modelId="{3E27DA40-66C9-49FC-B97F-52FA4F72BADD}">
      <dgm:prSet/>
      <dgm:spPr/>
      <dgm:t>
        <a:bodyPr/>
        <a:lstStyle/>
        <a:p>
          <a:r>
            <a:rPr lang="en-US"/>
            <a:t>Example:  Products are systematically arranged in retail establishments like Amazon's warehouses thanks to effective inventory management systems, which promote efficient operations (Fayol, 1949).</a:t>
          </a:r>
        </a:p>
      </dgm:t>
    </dgm:pt>
    <dgm:pt modelId="{38DDBC86-625F-4349-B61C-34AE7572D65E}" type="parTrans" cxnId="{8A33B8A8-A632-428D-A37D-DFF2C5507AC7}">
      <dgm:prSet/>
      <dgm:spPr/>
      <dgm:t>
        <a:bodyPr/>
        <a:lstStyle/>
        <a:p>
          <a:endParaRPr lang="en-US"/>
        </a:p>
      </dgm:t>
    </dgm:pt>
    <dgm:pt modelId="{9EB04BD9-C57D-40BC-960F-79065C79E734}" type="sibTrans" cxnId="{8A33B8A8-A632-428D-A37D-DFF2C5507AC7}">
      <dgm:prSet/>
      <dgm:spPr/>
      <dgm:t>
        <a:bodyPr/>
        <a:lstStyle/>
        <a:p>
          <a:endParaRPr lang="en-US"/>
        </a:p>
      </dgm:t>
    </dgm:pt>
    <dgm:pt modelId="{833377D5-B8FC-4791-9FC2-ADCD9550EF49}">
      <dgm:prSet/>
      <dgm:spPr/>
      <dgm:t>
        <a:bodyPr/>
        <a:lstStyle/>
        <a:p>
          <a:r>
            <a:rPr lang="en-US"/>
            <a:t>Principle 11: Equity: Managers should treat their subordinates with kindness and fairness.</a:t>
          </a:r>
        </a:p>
      </dgm:t>
    </dgm:pt>
    <dgm:pt modelId="{790B3135-16F3-4AE9-A19E-24BEE02A6F6C}" type="parTrans" cxnId="{6181E54F-ECC4-4880-9C8F-3815BAB2EC10}">
      <dgm:prSet/>
      <dgm:spPr/>
      <dgm:t>
        <a:bodyPr/>
        <a:lstStyle/>
        <a:p>
          <a:endParaRPr lang="en-US"/>
        </a:p>
      </dgm:t>
    </dgm:pt>
    <dgm:pt modelId="{37ECE650-E322-471D-9B4C-0CD40ED1A4B8}" type="sibTrans" cxnId="{6181E54F-ECC4-4880-9C8F-3815BAB2EC10}">
      <dgm:prSet/>
      <dgm:spPr/>
      <dgm:t>
        <a:bodyPr/>
        <a:lstStyle/>
        <a:p>
          <a:endParaRPr lang="en-US"/>
        </a:p>
      </dgm:t>
    </dgm:pt>
    <dgm:pt modelId="{92287932-8893-4CA8-A0E1-A84A2493E840}">
      <dgm:prSet/>
      <dgm:spPr/>
      <dgm:t>
        <a:bodyPr/>
        <a:lstStyle/>
        <a:p>
          <a:r>
            <a:rPr lang="en-US"/>
            <a:t>Example: Businesses that foster equity through diversity and inclusion programmes, such as Salesforce, provide a fair and encouraging work environment for all of their employees (Fayol, 1949).</a:t>
          </a:r>
        </a:p>
      </dgm:t>
    </dgm:pt>
    <dgm:pt modelId="{CD49EC9E-04B4-4EBF-9C2D-C0FB67A76E3B}" type="parTrans" cxnId="{D735D081-8D2E-4F79-9152-2730E4EC0BA2}">
      <dgm:prSet/>
      <dgm:spPr/>
      <dgm:t>
        <a:bodyPr/>
        <a:lstStyle/>
        <a:p>
          <a:endParaRPr lang="en-US"/>
        </a:p>
      </dgm:t>
    </dgm:pt>
    <dgm:pt modelId="{D6E4A473-AAF6-439B-8B30-8F51CE9D78A8}" type="sibTrans" cxnId="{D735D081-8D2E-4F79-9152-2730E4EC0BA2}">
      <dgm:prSet/>
      <dgm:spPr/>
      <dgm:t>
        <a:bodyPr/>
        <a:lstStyle/>
        <a:p>
          <a:endParaRPr lang="en-US"/>
        </a:p>
      </dgm:t>
    </dgm:pt>
    <dgm:pt modelId="{634DC577-1BE3-4FE1-8866-AF0344D73767}" type="pres">
      <dgm:prSet presAssocID="{BF4CDBA5-C849-4FEF-8EE2-39DC29AA75A7}" presName="Name0" presStyleCnt="0">
        <dgm:presLayoutVars>
          <dgm:dir/>
          <dgm:resizeHandles val="exact"/>
        </dgm:presLayoutVars>
      </dgm:prSet>
      <dgm:spPr/>
    </dgm:pt>
    <dgm:pt modelId="{43E35F15-8D93-46AD-97C6-98176F9B53EA}" type="pres">
      <dgm:prSet presAssocID="{C9DF3D7B-0714-4F42-B14C-8AC10EDF1185}" presName="node" presStyleLbl="node1" presStyleIdx="0" presStyleCnt="6">
        <dgm:presLayoutVars>
          <dgm:bulletEnabled val="1"/>
        </dgm:presLayoutVars>
      </dgm:prSet>
      <dgm:spPr/>
    </dgm:pt>
    <dgm:pt modelId="{ADDDF533-3329-4A54-B4BD-C26E39C93F47}" type="pres">
      <dgm:prSet presAssocID="{93A1D077-7597-4E05-A737-53414D7B9EE2}" presName="sibTrans" presStyleLbl="sibTrans1D1" presStyleIdx="0" presStyleCnt="5"/>
      <dgm:spPr/>
    </dgm:pt>
    <dgm:pt modelId="{71965C54-75AF-48EC-B9C2-7812B18B76C2}" type="pres">
      <dgm:prSet presAssocID="{93A1D077-7597-4E05-A737-53414D7B9EE2}" presName="connectorText" presStyleLbl="sibTrans1D1" presStyleIdx="0" presStyleCnt="5"/>
      <dgm:spPr/>
    </dgm:pt>
    <dgm:pt modelId="{F071C9FA-818F-4F6B-89C1-75E788393C0A}" type="pres">
      <dgm:prSet presAssocID="{136849CD-29F0-4471-8C84-4FD3925905F7}" presName="node" presStyleLbl="node1" presStyleIdx="1" presStyleCnt="6">
        <dgm:presLayoutVars>
          <dgm:bulletEnabled val="1"/>
        </dgm:presLayoutVars>
      </dgm:prSet>
      <dgm:spPr/>
    </dgm:pt>
    <dgm:pt modelId="{911B4AB1-2676-4701-8C05-AE980DDF3F8B}" type="pres">
      <dgm:prSet presAssocID="{F229A95B-A572-4744-BC05-1F945B20A78D}" presName="sibTrans" presStyleLbl="sibTrans1D1" presStyleIdx="1" presStyleCnt="5"/>
      <dgm:spPr/>
    </dgm:pt>
    <dgm:pt modelId="{56EA22BB-3031-4B9E-BD64-6798268C3DA7}" type="pres">
      <dgm:prSet presAssocID="{F229A95B-A572-4744-BC05-1F945B20A78D}" presName="connectorText" presStyleLbl="sibTrans1D1" presStyleIdx="1" presStyleCnt="5"/>
      <dgm:spPr/>
    </dgm:pt>
    <dgm:pt modelId="{CD473A37-933B-4754-B19D-DDC7D384A692}" type="pres">
      <dgm:prSet presAssocID="{3403E30C-0FD0-4BD3-8611-D9E1D8D56797}" presName="node" presStyleLbl="node1" presStyleIdx="2" presStyleCnt="6">
        <dgm:presLayoutVars>
          <dgm:bulletEnabled val="1"/>
        </dgm:presLayoutVars>
      </dgm:prSet>
      <dgm:spPr/>
    </dgm:pt>
    <dgm:pt modelId="{484474D3-4B0C-4B26-B82A-831C3A44EE1B}" type="pres">
      <dgm:prSet presAssocID="{5B83766F-9154-445A-A12D-1A67418C324D}" presName="sibTrans" presStyleLbl="sibTrans1D1" presStyleIdx="2" presStyleCnt="5"/>
      <dgm:spPr/>
    </dgm:pt>
    <dgm:pt modelId="{77784005-38CA-4F86-8CB8-86EBB4AFC685}" type="pres">
      <dgm:prSet presAssocID="{5B83766F-9154-445A-A12D-1A67418C324D}" presName="connectorText" presStyleLbl="sibTrans1D1" presStyleIdx="2" presStyleCnt="5"/>
      <dgm:spPr/>
    </dgm:pt>
    <dgm:pt modelId="{75225F29-9BCA-437E-833E-0A2AC8E0126F}" type="pres">
      <dgm:prSet presAssocID="{3E27DA40-66C9-49FC-B97F-52FA4F72BADD}" presName="node" presStyleLbl="node1" presStyleIdx="3" presStyleCnt="6">
        <dgm:presLayoutVars>
          <dgm:bulletEnabled val="1"/>
        </dgm:presLayoutVars>
      </dgm:prSet>
      <dgm:spPr/>
    </dgm:pt>
    <dgm:pt modelId="{9919D18A-D766-4A1B-A13E-727FEB4017C6}" type="pres">
      <dgm:prSet presAssocID="{9EB04BD9-C57D-40BC-960F-79065C79E734}" presName="sibTrans" presStyleLbl="sibTrans1D1" presStyleIdx="3" presStyleCnt="5"/>
      <dgm:spPr/>
    </dgm:pt>
    <dgm:pt modelId="{D8F5096D-02BB-4E86-860C-CBD19FE73546}" type="pres">
      <dgm:prSet presAssocID="{9EB04BD9-C57D-40BC-960F-79065C79E734}" presName="connectorText" presStyleLbl="sibTrans1D1" presStyleIdx="3" presStyleCnt="5"/>
      <dgm:spPr/>
    </dgm:pt>
    <dgm:pt modelId="{0706A217-6AC5-4BC5-9024-8E5CDB6EA2C3}" type="pres">
      <dgm:prSet presAssocID="{833377D5-B8FC-4791-9FC2-ADCD9550EF49}" presName="node" presStyleLbl="node1" presStyleIdx="4" presStyleCnt="6">
        <dgm:presLayoutVars>
          <dgm:bulletEnabled val="1"/>
        </dgm:presLayoutVars>
      </dgm:prSet>
      <dgm:spPr/>
    </dgm:pt>
    <dgm:pt modelId="{3427B04D-F1F3-4AB7-B6B1-4BFD4CD01B85}" type="pres">
      <dgm:prSet presAssocID="{37ECE650-E322-471D-9B4C-0CD40ED1A4B8}" presName="sibTrans" presStyleLbl="sibTrans1D1" presStyleIdx="4" presStyleCnt="5"/>
      <dgm:spPr/>
    </dgm:pt>
    <dgm:pt modelId="{B2893A51-32E4-4990-A9CE-A9FCE28AB2B6}" type="pres">
      <dgm:prSet presAssocID="{37ECE650-E322-471D-9B4C-0CD40ED1A4B8}" presName="connectorText" presStyleLbl="sibTrans1D1" presStyleIdx="4" presStyleCnt="5"/>
      <dgm:spPr/>
    </dgm:pt>
    <dgm:pt modelId="{FA1EEDF2-0B7A-48F5-91B7-0282057B7A3F}" type="pres">
      <dgm:prSet presAssocID="{92287932-8893-4CA8-A0E1-A84A2493E840}" presName="node" presStyleLbl="node1" presStyleIdx="5" presStyleCnt="6">
        <dgm:presLayoutVars>
          <dgm:bulletEnabled val="1"/>
        </dgm:presLayoutVars>
      </dgm:prSet>
      <dgm:spPr/>
    </dgm:pt>
  </dgm:ptLst>
  <dgm:cxnLst>
    <dgm:cxn modelId="{C7082800-A43D-4A3C-93E9-5CB620FCC540}" type="presOf" srcId="{93A1D077-7597-4E05-A737-53414D7B9EE2}" destId="{ADDDF533-3329-4A54-B4BD-C26E39C93F47}" srcOrd="0" destOrd="0" presId="urn:microsoft.com/office/officeart/2016/7/layout/RepeatingBendingProcessNew"/>
    <dgm:cxn modelId="{2DF8C101-8F1A-4DC8-BA84-CD7CDBA997FF}" type="presOf" srcId="{9EB04BD9-C57D-40BC-960F-79065C79E734}" destId="{D8F5096D-02BB-4E86-860C-CBD19FE73546}" srcOrd="1" destOrd="0" presId="urn:microsoft.com/office/officeart/2016/7/layout/RepeatingBendingProcessNew"/>
    <dgm:cxn modelId="{EE5EEE01-4553-4652-9B30-8F3E3C7CECE3}" type="presOf" srcId="{3403E30C-0FD0-4BD3-8611-D9E1D8D56797}" destId="{CD473A37-933B-4754-B19D-DDC7D384A692}" srcOrd="0" destOrd="0" presId="urn:microsoft.com/office/officeart/2016/7/layout/RepeatingBendingProcessNew"/>
    <dgm:cxn modelId="{5379BE19-931F-4729-A9EE-30AA59D11C51}" type="presOf" srcId="{3E27DA40-66C9-49FC-B97F-52FA4F72BADD}" destId="{75225F29-9BCA-437E-833E-0A2AC8E0126F}" srcOrd="0" destOrd="0" presId="urn:microsoft.com/office/officeart/2016/7/layout/RepeatingBendingProcessNew"/>
    <dgm:cxn modelId="{3D0C731E-F2EF-4287-818B-C53FD91BDE08}" type="presOf" srcId="{BF4CDBA5-C849-4FEF-8EE2-39DC29AA75A7}" destId="{634DC577-1BE3-4FE1-8866-AF0344D73767}" srcOrd="0" destOrd="0" presId="urn:microsoft.com/office/officeart/2016/7/layout/RepeatingBendingProcessNew"/>
    <dgm:cxn modelId="{FBAB5925-A2CA-47DA-A92A-5E7C402F5596}" type="presOf" srcId="{C9DF3D7B-0714-4F42-B14C-8AC10EDF1185}" destId="{43E35F15-8D93-46AD-97C6-98176F9B53EA}" srcOrd="0" destOrd="0" presId="urn:microsoft.com/office/officeart/2016/7/layout/RepeatingBendingProcessNew"/>
    <dgm:cxn modelId="{A0E2F72D-1C94-48A9-B288-38D540D8C0E3}" type="presOf" srcId="{37ECE650-E322-471D-9B4C-0CD40ED1A4B8}" destId="{3427B04D-F1F3-4AB7-B6B1-4BFD4CD01B85}" srcOrd="0" destOrd="0" presId="urn:microsoft.com/office/officeart/2016/7/layout/RepeatingBendingProcessNew"/>
    <dgm:cxn modelId="{56411F35-ECAA-481A-872D-7E6576053680}" type="presOf" srcId="{F229A95B-A572-4744-BC05-1F945B20A78D}" destId="{911B4AB1-2676-4701-8C05-AE980DDF3F8B}" srcOrd="0" destOrd="0" presId="urn:microsoft.com/office/officeart/2016/7/layout/RepeatingBendingProcessNew"/>
    <dgm:cxn modelId="{77E6714F-C458-41AB-9AC1-CBA84993D78B}" type="presOf" srcId="{F229A95B-A572-4744-BC05-1F945B20A78D}" destId="{56EA22BB-3031-4B9E-BD64-6798268C3DA7}" srcOrd="1" destOrd="0" presId="urn:microsoft.com/office/officeart/2016/7/layout/RepeatingBendingProcessNew"/>
    <dgm:cxn modelId="{6181E54F-ECC4-4880-9C8F-3815BAB2EC10}" srcId="{BF4CDBA5-C849-4FEF-8EE2-39DC29AA75A7}" destId="{833377D5-B8FC-4791-9FC2-ADCD9550EF49}" srcOrd="4" destOrd="0" parTransId="{790B3135-16F3-4AE9-A19E-24BEE02A6F6C}" sibTransId="{37ECE650-E322-471D-9B4C-0CD40ED1A4B8}"/>
    <dgm:cxn modelId="{E065FA76-D6DF-4E03-80F2-9E6B4572EB4B}" srcId="{BF4CDBA5-C849-4FEF-8EE2-39DC29AA75A7}" destId="{C9DF3D7B-0714-4F42-B14C-8AC10EDF1185}" srcOrd="0" destOrd="0" parTransId="{9E4ABF85-25D5-4070-815E-25747F4FB4FE}" sibTransId="{93A1D077-7597-4E05-A737-53414D7B9EE2}"/>
    <dgm:cxn modelId="{D735D081-8D2E-4F79-9152-2730E4EC0BA2}" srcId="{BF4CDBA5-C849-4FEF-8EE2-39DC29AA75A7}" destId="{92287932-8893-4CA8-A0E1-A84A2493E840}" srcOrd="5" destOrd="0" parTransId="{CD49EC9E-04B4-4EBF-9C2D-C0FB67A76E3B}" sibTransId="{D6E4A473-AAF6-439B-8B30-8F51CE9D78A8}"/>
    <dgm:cxn modelId="{26C06187-921C-44B0-80C2-F9F60F94E02C}" type="presOf" srcId="{136849CD-29F0-4471-8C84-4FD3925905F7}" destId="{F071C9FA-818F-4F6B-89C1-75E788393C0A}" srcOrd="0" destOrd="0" presId="urn:microsoft.com/office/officeart/2016/7/layout/RepeatingBendingProcessNew"/>
    <dgm:cxn modelId="{E4E7298C-8F3E-4D0E-879B-FDAEC3D84ED0}" type="presOf" srcId="{92287932-8893-4CA8-A0E1-A84A2493E840}" destId="{FA1EEDF2-0B7A-48F5-91B7-0282057B7A3F}" srcOrd="0" destOrd="0" presId="urn:microsoft.com/office/officeart/2016/7/layout/RepeatingBendingProcessNew"/>
    <dgm:cxn modelId="{2085B28E-46BB-4B85-B966-8EA40AC518A1}" type="presOf" srcId="{9EB04BD9-C57D-40BC-960F-79065C79E734}" destId="{9919D18A-D766-4A1B-A13E-727FEB4017C6}" srcOrd="0" destOrd="0" presId="urn:microsoft.com/office/officeart/2016/7/layout/RepeatingBendingProcessNew"/>
    <dgm:cxn modelId="{893EC493-33BA-48E1-A178-AC7F4893FDB1}" srcId="{BF4CDBA5-C849-4FEF-8EE2-39DC29AA75A7}" destId="{3403E30C-0FD0-4BD3-8611-D9E1D8D56797}" srcOrd="2" destOrd="0" parTransId="{9E0FF902-7165-4BB5-8800-4A1027A406BF}" sibTransId="{5B83766F-9154-445A-A12D-1A67418C324D}"/>
    <dgm:cxn modelId="{8A33B8A8-A632-428D-A37D-DFF2C5507AC7}" srcId="{BF4CDBA5-C849-4FEF-8EE2-39DC29AA75A7}" destId="{3E27DA40-66C9-49FC-B97F-52FA4F72BADD}" srcOrd="3" destOrd="0" parTransId="{38DDBC86-625F-4349-B61C-34AE7572D65E}" sibTransId="{9EB04BD9-C57D-40BC-960F-79065C79E734}"/>
    <dgm:cxn modelId="{DC5D0DB5-39D1-4492-85DE-A5865EED1904}" srcId="{BF4CDBA5-C849-4FEF-8EE2-39DC29AA75A7}" destId="{136849CD-29F0-4471-8C84-4FD3925905F7}" srcOrd="1" destOrd="0" parTransId="{4B953DEB-67C8-4583-92A3-FE85CD8232F2}" sibTransId="{F229A95B-A572-4744-BC05-1F945B20A78D}"/>
    <dgm:cxn modelId="{4E572BBA-254E-49F4-BD30-7A1978B91920}" type="presOf" srcId="{5B83766F-9154-445A-A12D-1A67418C324D}" destId="{484474D3-4B0C-4B26-B82A-831C3A44EE1B}" srcOrd="0" destOrd="0" presId="urn:microsoft.com/office/officeart/2016/7/layout/RepeatingBendingProcessNew"/>
    <dgm:cxn modelId="{789A57D5-797E-4B7D-8FA9-A3B65ADBFFD7}" type="presOf" srcId="{93A1D077-7597-4E05-A737-53414D7B9EE2}" destId="{71965C54-75AF-48EC-B9C2-7812B18B76C2}" srcOrd="1" destOrd="0" presId="urn:microsoft.com/office/officeart/2016/7/layout/RepeatingBendingProcessNew"/>
    <dgm:cxn modelId="{4299F6DE-9CE2-46E3-B216-6B5E1BC49E4C}" type="presOf" srcId="{5B83766F-9154-445A-A12D-1A67418C324D}" destId="{77784005-38CA-4F86-8CB8-86EBB4AFC685}" srcOrd="1" destOrd="0" presId="urn:microsoft.com/office/officeart/2016/7/layout/RepeatingBendingProcessNew"/>
    <dgm:cxn modelId="{5B6291E3-08FA-47C8-88A2-985DC2EB81C9}" type="presOf" srcId="{833377D5-B8FC-4791-9FC2-ADCD9550EF49}" destId="{0706A217-6AC5-4BC5-9024-8E5CDB6EA2C3}" srcOrd="0" destOrd="0" presId="urn:microsoft.com/office/officeart/2016/7/layout/RepeatingBendingProcessNew"/>
    <dgm:cxn modelId="{7DE6C5FD-BF5D-4642-9DA4-E97A201FD520}" type="presOf" srcId="{37ECE650-E322-471D-9B4C-0CD40ED1A4B8}" destId="{B2893A51-32E4-4990-A9CE-A9FCE28AB2B6}" srcOrd="1" destOrd="0" presId="urn:microsoft.com/office/officeart/2016/7/layout/RepeatingBendingProcessNew"/>
    <dgm:cxn modelId="{FCA3DCBB-BC07-43B2-A393-19F71769CC11}" type="presParOf" srcId="{634DC577-1BE3-4FE1-8866-AF0344D73767}" destId="{43E35F15-8D93-46AD-97C6-98176F9B53EA}" srcOrd="0" destOrd="0" presId="urn:microsoft.com/office/officeart/2016/7/layout/RepeatingBendingProcessNew"/>
    <dgm:cxn modelId="{EA55586D-83E2-439B-8AFC-9795B6C10460}" type="presParOf" srcId="{634DC577-1BE3-4FE1-8866-AF0344D73767}" destId="{ADDDF533-3329-4A54-B4BD-C26E39C93F47}" srcOrd="1" destOrd="0" presId="urn:microsoft.com/office/officeart/2016/7/layout/RepeatingBendingProcessNew"/>
    <dgm:cxn modelId="{20E0EEF2-04EE-41E1-9D30-385E2FE53E4D}" type="presParOf" srcId="{ADDDF533-3329-4A54-B4BD-C26E39C93F47}" destId="{71965C54-75AF-48EC-B9C2-7812B18B76C2}" srcOrd="0" destOrd="0" presId="urn:microsoft.com/office/officeart/2016/7/layout/RepeatingBendingProcessNew"/>
    <dgm:cxn modelId="{737603AE-11B3-42D0-B486-330C4EB445F8}" type="presParOf" srcId="{634DC577-1BE3-4FE1-8866-AF0344D73767}" destId="{F071C9FA-818F-4F6B-89C1-75E788393C0A}" srcOrd="2" destOrd="0" presId="urn:microsoft.com/office/officeart/2016/7/layout/RepeatingBendingProcessNew"/>
    <dgm:cxn modelId="{3180940C-462F-4086-817E-5FA257E45AF7}" type="presParOf" srcId="{634DC577-1BE3-4FE1-8866-AF0344D73767}" destId="{911B4AB1-2676-4701-8C05-AE980DDF3F8B}" srcOrd="3" destOrd="0" presId="urn:microsoft.com/office/officeart/2016/7/layout/RepeatingBendingProcessNew"/>
    <dgm:cxn modelId="{DB6222CB-BD0E-4E26-9862-A65C74BFBB0F}" type="presParOf" srcId="{911B4AB1-2676-4701-8C05-AE980DDF3F8B}" destId="{56EA22BB-3031-4B9E-BD64-6798268C3DA7}" srcOrd="0" destOrd="0" presId="urn:microsoft.com/office/officeart/2016/7/layout/RepeatingBendingProcessNew"/>
    <dgm:cxn modelId="{FD57DFFC-DB10-496C-8355-619331DBA20C}" type="presParOf" srcId="{634DC577-1BE3-4FE1-8866-AF0344D73767}" destId="{CD473A37-933B-4754-B19D-DDC7D384A692}" srcOrd="4" destOrd="0" presId="urn:microsoft.com/office/officeart/2016/7/layout/RepeatingBendingProcessNew"/>
    <dgm:cxn modelId="{16598550-19DE-4D18-883E-E3E709917E95}" type="presParOf" srcId="{634DC577-1BE3-4FE1-8866-AF0344D73767}" destId="{484474D3-4B0C-4B26-B82A-831C3A44EE1B}" srcOrd="5" destOrd="0" presId="urn:microsoft.com/office/officeart/2016/7/layout/RepeatingBendingProcessNew"/>
    <dgm:cxn modelId="{2F9145B9-B49C-48BA-9507-3521EDEC6C41}" type="presParOf" srcId="{484474D3-4B0C-4B26-B82A-831C3A44EE1B}" destId="{77784005-38CA-4F86-8CB8-86EBB4AFC685}" srcOrd="0" destOrd="0" presId="urn:microsoft.com/office/officeart/2016/7/layout/RepeatingBendingProcessNew"/>
    <dgm:cxn modelId="{3D5EEA38-267C-47C3-9DAE-A0A1B083273F}" type="presParOf" srcId="{634DC577-1BE3-4FE1-8866-AF0344D73767}" destId="{75225F29-9BCA-437E-833E-0A2AC8E0126F}" srcOrd="6" destOrd="0" presId="urn:microsoft.com/office/officeart/2016/7/layout/RepeatingBendingProcessNew"/>
    <dgm:cxn modelId="{2F3A87F2-9FC1-4EB5-90D2-151CDBBB79B7}" type="presParOf" srcId="{634DC577-1BE3-4FE1-8866-AF0344D73767}" destId="{9919D18A-D766-4A1B-A13E-727FEB4017C6}" srcOrd="7" destOrd="0" presId="urn:microsoft.com/office/officeart/2016/7/layout/RepeatingBendingProcessNew"/>
    <dgm:cxn modelId="{7C0D4249-7ED5-46FD-A9E8-F925462D0476}" type="presParOf" srcId="{9919D18A-D766-4A1B-A13E-727FEB4017C6}" destId="{D8F5096D-02BB-4E86-860C-CBD19FE73546}" srcOrd="0" destOrd="0" presId="urn:microsoft.com/office/officeart/2016/7/layout/RepeatingBendingProcessNew"/>
    <dgm:cxn modelId="{9A4A810F-351F-4C35-8F52-F637059A587E}" type="presParOf" srcId="{634DC577-1BE3-4FE1-8866-AF0344D73767}" destId="{0706A217-6AC5-4BC5-9024-8E5CDB6EA2C3}" srcOrd="8" destOrd="0" presId="urn:microsoft.com/office/officeart/2016/7/layout/RepeatingBendingProcessNew"/>
    <dgm:cxn modelId="{11768283-2768-49B8-80C9-D7EA6D54A90E}" type="presParOf" srcId="{634DC577-1BE3-4FE1-8866-AF0344D73767}" destId="{3427B04D-F1F3-4AB7-B6B1-4BFD4CD01B85}" srcOrd="9" destOrd="0" presId="urn:microsoft.com/office/officeart/2016/7/layout/RepeatingBendingProcessNew"/>
    <dgm:cxn modelId="{10C87A04-B389-4576-AF67-2549FB2E7419}" type="presParOf" srcId="{3427B04D-F1F3-4AB7-B6B1-4BFD4CD01B85}" destId="{B2893A51-32E4-4990-A9CE-A9FCE28AB2B6}" srcOrd="0" destOrd="0" presId="urn:microsoft.com/office/officeart/2016/7/layout/RepeatingBendingProcessNew"/>
    <dgm:cxn modelId="{E97EDEF7-E968-4145-B38E-FAC8AE672929}" type="presParOf" srcId="{634DC577-1BE3-4FE1-8866-AF0344D73767}" destId="{FA1EEDF2-0B7A-48F5-91B7-0282057B7A3F}"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DA62CB-6A66-4B5C-ADFA-423DD2E64FF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6F3EB1D2-C5FA-483A-8AD0-A9D04CE0E8BD}">
      <dgm:prSet/>
      <dgm:spPr/>
      <dgm:t>
        <a:bodyPr/>
        <a:lstStyle/>
        <a:p>
          <a:r>
            <a:rPr lang="en-US"/>
            <a:t>Principle 12: Stability of Tenure of Personnel</a:t>
          </a:r>
        </a:p>
      </dgm:t>
    </dgm:pt>
    <dgm:pt modelId="{FE342774-362B-49D1-9DCE-BACD06650C9F}" type="parTrans" cxnId="{2D2253C8-CB89-4029-8C9A-9620BAAB9E0B}">
      <dgm:prSet/>
      <dgm:spPr/>
      <dgm:t>
        <a:bodyPr/>
        <a:lstStyle/>
        <a:p>
          <a:endParaRPr lang="en-US"/>
        </a:p>
      </dgm:t>
    </dgm:pt>
    <dgm:pt modelId="{59514C00-70B8-421A-BB9D-7887F629CA74}" type="sibTrans" cxnId="{2D2253C8-CB89-4029-8C9A-9620BAAB9E0B}">
      <dgm:prSet/>
      <dgm:spPr/>
      <dgm:t>
        <a:bodyPr/>
        <a:lstStyle/>
        <a:p>
          <a:endParaRPr lang="en-US"/>
        </a:p>
      </dgm:t>
    </dgm:pt>
    <dgm:pt modelId="{9C47A4BB-B273-4D0D-B33B-A9489867661D}">
      <dgm:prSet/>
      <dgm:spPr/>
      <dgm:t>
        <a:bodyPr/>
        <a:lstStyle/>
        <a:p>
          <a:r>
            <a:rPr lang="en-US"/>
            <a:t>Explanation: Employee turnover is high and inefficient. Tenure stability encourages skill development and loyalty.</a:t>
          </a:r>
        </a:p>
      </dgm:t>
    </dgm:pt>
    <dgm:pt modelId="{37AD5D23-5F17-4F18-A1F9-34A8C1E98F82}" type="parTrans" cxnId="{15FD08B8-4383-431A-984F-A196915BF4E8}">
      <dgm:prSet/>
      <dgm:spPr/>
      <dgm:t>
        <a:bodyPr/>
        <a:lstStyle/>
        <a:p>
          <a:endParaRPr lang="en-US"/>
        </a:p>
      </dgm:t>
    </dgm:pt>
    <dgm:pt modelId="{0BB4860F-B58C-4BCC-B24E-CF8988E552D1}" type="sibTrans" cxnId="{15FD08B8-4383-431A-984F-A196915BF4E8}">
      <dgm:prSet/>
      <dgm:spPr/>
      <dgm:t>
        <a:bodyPr/>
        <a:lstStyle/>
        <a:p>
          <a:endParaRPr lang="en-US"/>
        </a:p>
      </dgm:t>
    </dgm:pt>
    <dgm:pt modelId="{19A461EC-620A-40C6-B383-AA572559819B}">
      <dgm:prSet/>
      <dgm:spPr/>
      <dgm:t>
        <a:bodyPr/>
        <a:lstStyle/>
        <a:p>
          <a:pPr rtl="0"/>
          <a:r>
            <a:rPr lang="en-US"/>
            <a:t>Example: A steady and devoted workforce is maintained via Google's employee retention initiatives, which include competitive perks and professional development opportunities (Fayol, 1949).</a:t>
          </a:r>
        </a:p>
      </dgm:t>
    </dgm:pt>
    <dgm:pt modelId="{9233F772-49A0-4D42-A94A-BDAD2142F9ED}" type="parTrans" cxnId="{6C788C55-3CFF-4263-9507-8468BB88268C}">
      <dgm:prSet/>
      <dgm:spPr/>
      <dgm:t>
        <a:bodyPr/>
        <a:lstStyle/>
        <a:p>
          <a:endParaRPr lang="en-US"/>
        </a:p>
      </dgm:t>
    </dgm:pt>
    <dgm:pt modelId="{0E016B12-F5CC-44C3-AEE0-38A75D6F4144}" type="sibTrans" cxnId="{6C788C55-3CFF-4263-9507-8468BB88268C}">
      <dgm:prSet/>
      <dgm:spPr/>
      <dgm:t>
        <a:bodyPr/>
        <a:lstStyle/>
        <a:p>
          <a:endParaRPr lang="en-US"/>
        </a:p>
      </dgm:t>
    </dgm:pt>
    <dgm:pt modelId="{86AB0D01-58F2-4CD0-B6D5-18E65C4B5692}">
      <dgm:prSet/>
      <dgm:spPr/>
      <dgm:t>
        <a:bodyPr/>
        <a:lstStyle/>
        <a:p>
          <a:pPr rtl="0"/>
          <a:r>
            <a:rPr lang="en-US"/>
            <a:t>Principle 13: Initiative</a:t>
          </a:r>
          <a:r>
            <a:rPr lang="en-US">
              <a:latin typeface="Aptos Display" panose="020F0302020204030204"/>
            </a:rPr>
            <a:t> </a:t>
          </a:r>
        </a:p>
      </dgm:t>
    </dgm:pt>
    <dgm:pt modelId="{F741B214-359C-465C-BC57-139C7483A506}" type="parTrans" cxnId="{90FD0BD7-1CDE-412E-8944-EC7F60842B50}">
      <dgm:prSet/>
      <dgm:spPr/>
      <dgm:t>
        <a:bodyPr/>
        <a:lstStyle/>
        <a:p>
          <a:endParaRPr lang="en-US"/>
        </a:p>
      </dgm:t>
    </dgm:pt>
    <dgm:pt modelId="{3930E30F-8141-440B-BCF1-904198E7485C}" type="sibTrans" cxnId="{90FD0BD7-1CDE-412E-8944-EC7F60842B50}">
      <dgm:prSet/>
      <dgm:spPr/>
      <dgm:t>
        <a:bodyPr/>
        <a:lstStyle/>
        <a:p>
          <a:endParaRPr lang="en-US"/>
        </a:p>
      </dgm:t>
    </dgm:pt>
    <dgm:pt modelId="{2F61C69F-216E-482B-8D7A-79EB00BA57A3}">
      <dgm:prSet/>
      <dgm:spPr/>
      <dgm:t>
        <a:bodyPr/>
        <a:lstStyle/>
        <a:p>
          <a:r>
            <a:rPr lang="en-US"/>
            <a:t>Explanation: Employees should be allowed the flexibility to develop and execute strategies.</a:t>
          </a:r>
        </a:p>
      </dgm:t>
    </dgm:pt>
    <dgm:pt modelId="{5DA5F983-CAF0-4699-9EAE-A70E6D7D8344}" type="parTrans" cxnId="{05227EB1-4969-4843-9251-19912900D85D}">
      <dgm:prSet/>
      <dgm:spPr/>
      <dgm:t>
        <a:bodyPr/>
        <a:lstStyle/>
        <a:p>
          <a:endParaRPr lang="en-US"/>
        </a:p>
      </dgm:t>
    </dgm:pt>
    <dgm:pt modelId="{3BA8336D-5AE5-4B4A-9C2B-F9AC08911DFF}" type="sibTrans" cxnId="{05227EB1-4969-4843-9251-19912900D85D}">
      <dgm:prSet/>
      <dgm:spPr/>
      <dgm:t>
        <a:bodyPr/>
        <a:lstStyle/>
        <a:p>
          <a:endParaRPr lang="en-US"/>
        </a:p>
      </dgm:t>
    </dgm:pt>
    <dgm:pt modelId="{2F72A1D3-896C-4579-A8D5-E6AC27116AFD}">
      <dgm:prSet/>
      <dgm:spPr/>
      <dgm:t>
        <a:bodyPr/>
        <a:lstStyle/>
        <a:p>
          <a:pPr rtl="0"/>
          <a:r>
            <a:rPr lang="en-US" err="1"/>
            <a:t>Example:Fostering</a:t>
          </a:r>
          <a:r>
            <a:rPr lang="en-US"/>
            <a:t> creativity and invention is demonstrated by 3M's innovation </a:t>
          </a:r>
          <a:r>
            <a:rPr lang="en-US" err="1"/>
            <a:t>programmes</a:t>
          </a:r>
          <a:r>
            <a:rPr lang="en-US"/>
            <a:t>, which allow staff to dedicate a portion of their work hours to personal initiatives (Fayol, 1949).</a:t>
          </a:r>
        </a:p>
      </dgm:t>
    </dgm:pt>
    <dgm:pt modelId="{191BAC33-B92F-49C4-8811-3C2648767CDA}" type="parTrans" cxnId="{61DFEE5D-5B35-41A3-998F-9BA8FB287133}">
      <dgm:prSet/>
      <dgm:spPr/>
      <dgm:t>
        <a:bodyPr/>
        <a:lstStyle/>
        <a:p>
          <a:endParaRPr lang="en-US"/>
        </a:p>
      </dgm:t>
    </dgm:pt>
    <dgm:pt modelId="{F010A113-4780-4568-AF55-2C838D097D89}" type="sibTrans" cxnId="{61DFEE5D-5B35-41A3-998F-9BA8FB287133}">
      <dgm:prSet/>
      <dgm:spPr/>
      <dgm:t>
        <a:bodyPr/>
        <a:lstStyle/>
        <a:p>
          <a:endParaRPr lang="en-US"/>
        </a:p>
      </dgm:t>
    </dgm:pt>
    <dgm:pt modelId="{6778D2B3-8B3B-46A0-9B5C-4F43BBA88153}">
      <dgm:prSet/>
      <dgm:spPr/>
      <dgm:t>
        <a:bodyPr/>
        <a:lstStyle/>
        <a:p>
          <a:pPr rtl="0"/>
          <a:r>
            <a:rPr lang="en-US"/>
            <a:t>Explanation:  Promoting team spirit will help the </a:t>
          </a:r>
          <a:r>
            <a:rPr lang="en-US" err="1"/>
            <a:t>organisation</a:t>
          </a:r>
          <a:r>
            <a:rPr lang="en-US">
              <a:latin typeface="Aptos Display" panose="020F0302020204030204"/>
            </a:rPr>
            <a:t> </a:t>
          </a:r>
          <a:r>
            <a:rPr lang="en-US"/>
            <a:t> achieve harmony and togetherness.</a:t>
          </a:r>
        </a:p>
      </dgm:t>
    </dgm:pt>
    <dgm:pt modelId="{F7EFEC8D-6671-4068-BDA9-FDE169A7AF46}" type="parTrans" cxnId="{F18078B5-340B-43F5-845F-7DFA8FCE424D}">
      <dgm:prSet/>
      <dgm:spPr/>
      <dgm:t>
        <a:bodyPr/>
        <a:lstStyle/>
        <a:p>
          <a:endParaRPr lang="en-US"/>
        </a:p>
      </dgm:t>
    </dgm:pt>
    <dgm:pt modelId="{306DE51C-EDA1-4648-ACE9-F36A319F32EA}" type="sibTrans" cxnId="{F18078B5-340B-43F5-845F-7DFA8FCE424D}">
      <dgm:prSet/>
      <dgm:spPr/>
      <dgm:t>
        <a:bodyPr/>
        <a:lstStyle/>
        <a:p>
          <a:endParaRPr lang="en-US"/>
        </a:p>
      </dgm:t>
    </dgm:pt>
    <dgm:pt modelId="{BCBB020F-67AF-46E4-85CA-0FBA809E295A}">
      <dgm:prSet/>
      <dgm:spPr/>
      <dgm:t>
        <a:bodyPr/>
        <a:lstStyle/>
        <a:p>
          <a:r>
            <a:rPr lang="en-US"/>
            <a:t>Example: Activities that promote teamwork and collaboration. </a:t>
          </a:r>
        </a:p>
      </dgm:t>
    </dgm:pt>
    <dgm:pt modelId="{BB3634D8-C429-43D1-87EF-D483486E99E8}" type="parTrans" cxnId="{52D1F3FB-225E-4E55-88D0-943C982FBFDA}">
      <dgm:prSet/>
      <dgm:spPr/>
      <dgm:t>
        <a:bodyPr/>
        <a:lstStyle/>
        <a:p>
          <a:endParaRPr lang="en-US"/>
        </a:p>
      </dgm:t>
    </dgm:pt>
    <dgm:pt modelId="{FFDF9E3A-9CCB-41B0-AE1B-B0E9E71A5578}" type="sibTrans" cxnId="{52D1F3FB-225E-4E55-88D0-943C982FBFDA}">
      <dgm:prSet/>
      <dgm:spPr/>
      <dgm:t>
        <a:bodyPr/>
        <a:lstStyle/>
        <a:p>
          <a:endParaRPr lang="en-US"/>
        </a:p>
      </dgm:t>
    </dgm:pt>
    <dgm:pt modelId="{66B9B8B1-F2E5-44B7-91F9-A33FB5B1DDD2}">
      <dgm:prSet phldr="0"/>
      <dgm:spPr/>
      <dgm:t>
        <a:bodyPr/>
        <a:lstStyle/>
        <a:p>
          <a:r>
            <a:rPr lang="en-US"/>
            <a:t>Principle 14: Esprit de Corps</a:t>
          </a:r>
        </a:p>
      </dgm:t>
    </dgm:pt>
    <dgm:pt modelId="{DBAAC0F5-8138-4118-B1B0-6CB6BE976C38}" type="parTrans" cxnId="{3F997689-C12C-4A24-90CA-50BCA4DD9B3D}">
      <dgm:prSet/>
      <dgm:spPr/>
    </dgm:pt>
    <dgm:pt modelId="{026B4862-314E-4954-BCE5-E3D94558268C}" type="sibTrans" cxnId="{3F997689-C12C-4A24-90CA-50BCA4DD9B3D}">
      <dgm:prSet/>
      <dgm:spPr/>
    </dgm:pt>
    <dgm:pt modelId="{ACDB69FC-7FEA-42EE-A3C6-B90E73A84AE2}" type="pres">
      <dgm:prSet presAssocID="{98DA62CB-6A66-4B5C-ADFA-423DD2E64FFF}" presName="diagram" presStyleCnt="0">
        <dgm:presLayoutVars>
          <dgm:dir/>
          <dgm:resizeHandles val="exact"/>
        </dgm:presLayoutVars>
      </dgm:prSet>
      <dgm:spPr/>
    </dgm:pt>
    <dgm:pt modelId="{99F918BC-8215-43A0-82B8-81C238B7C43C}" type="pres">
      <dgm:prSet presAssocID="{6F3EB1D2-C5FA-483A-8AD0-A9D04CE0E8BD}" presName="node" presStyleLbl="node1" presStyleIdx="0" presStyleCnt="9">
        <dgm:presLayoutVars>
          <dgm:bulletEnabled val="1"/>
        </dgm:presLayoutVars>
      </dgm:prSet>
      <dgm:spPr/>
    </dgm:pt>
    <dgm:pt modelId="{052C484C-0351-4D2B-85AE-93B4B7995978}" type="pres">
      <dgm:prSet presAssocID="{59514C00-70B8-421A-BB9D-7887F629CA74}" presName="sibTrans" presStyleCnt="0"/>
      <dgm:spPr/>
    </dgm:pt>
    <dgm:pt modelId="{0E0A1343-F8CB-4A16-9E47-6D751EC9C516}" type="pres">
      <dgm:prSet presAssocID="{9C47A4BB-B273-4D0D-B33B-A9489867661D}" presName="node" presStyleLbl="node1" presStyleIdx="1" presStyleCnt="9">
        <dgm:presLayoutVars>
          <dgm:bulletEnabled val="1"/>
        </dgm:presLayoutVars>
      </dgm:prSet>
      <dgm:spPr/>
    </dgm:pt>
    <dgm:pt modelId="{FD71B5BC-31F9-4F36-A902-E792D8C069FA}" type="pres">
      <dgm:prSet presAssocID="{0BB4860F-B58C-4BCC-B24E-CF8988E552D1}" presName="sibTrans" presStyleCnt="0"/>
      <dgm:spPr/>
    </dgm:pt>
    <dgm:pt modelId="{B816AD91-6562-4B4C-8013-B955FEC4B17D}" type="pres">
      <dgm:prSet presAssocID="{19A461EC-620A-40C6-B383-AA572559819B}" presName="node" presStyleLbl="node1" presStyleIdx="2" presStyleCnt="9">
        <dgm:presLayoutVars>
          <dgm:bulletEnabled val="1"/>
        </dgm:presLayoutVars>
      </dgm:prSet>
      <dgm:spPr/>
    </dgm:pt>
    <dgm:pt modelId="{FD26B6E7-4D29-496C-B4B6-9C0B696FD7D5}" type="pres">
      <dgm:prSet presAssocID="{0E016B12-F5CC-44C3-AEE0-38A75D6F4144}" presName="sibTrans" presStyleCnt="0"/>
      <dgm:spPr/>
    </dgm:pt>
    <dgm:pt modelId="{08F00E8A-70F2-40A5-B575-EDF2F1AE9E96}" type="pres">
      <dgm:prSet presAssocID="{86AB0D01-58F2-4CD0-B6D5-18E65C4B5692}" presName="node" presStyleLbl="node1" presStyleIdx="3" presStyleCnt="9">
        <dgm:presLayoutVars>
          <dgm:bulletEnabled val="1"/>
        </dgm:presLayoutVars>
      </dgm:prSet>
      <dgm:spPr/>
    </dgm:pt>
    <dgm:pt modelId="{CB0E7916-F6E9-4777-8CB2-80A318B7DBF0}" type="pres">
      <dgm:prSet presAssocID="{3930E30F-8141-440B-BCF1-904198E7485C}" presName="sibTrans" presStyleCnt="0"/>
      <dgm:spPr/>
    </dgm:pt>
    <dgm:pt modelId="{630216A8-04E7-43AC-B04A-0B200A8C7C2C}" type="pres">
      <dgm:prSet presAssocID="{2F61C69F-216E-482B-8D7A-79EB00BA57A3}" presName="node" presStyleLbl="node1" presStyleIdx="4" presStyleCnt="9">
        <dgm:presLayoutVars>
          <dgm:bulletEnabled val="1"/>
        </dgm:presLayoutVars>
      </dgm:prSet>
      <dgm:spPr/>
    </dgm:pt>
    <dgm:pt modelId="{7800EED4-E09E-421B-9A20-5B759A38F97A}" type="pres">
      <dgm:prSet presAssocID="{3BA8336D-5AE5-4B4A-9C2B-F9AC08911DFF}" presName="sibTrans" presStyleCnt="0"/>
      <dgm:spPr/>
    </dgm:pt>
    <dgm:pt modelId="{3BBD07F4-19BD-4E15-884D-7E3027645DE1}" type="pres">
      <dgm:prSet presAssocID="{2F72A1D3-896C-4579-A8D5-E6AC27116AFD}" presName="node" presStyleLbl="node1" presStyleIdx="5" presStyleCnt="9">
        <dgm:presLayoutVars>
          <dgm:bulletEnabled val="1"/>
        </dgm:presLayoutVars>
      </dgm:prSet>
      <dgm:spPr/>
    </dgm:pt>
    <dgm:pt modelId="{43FAA5D9-8CFB-4C3D-8737-A477AA3C9C0C}" type="pres">
      <dgm:prSet presAssocID="{F010A113-4780-4568-AF55-2C838D097D89}" presName="sibTrans" presStyleCnt="0"/>
      <dgm:spPr/>
    </dgm:pt>
    <dgm:pt modelId="{E174C25C-4387-47B8-8451-5AAAE1292924}" type="pres">
      <dgm:prSet presAssocID="{66B9B8B1-F2E5-44B7-91F9-A33FB5B1DDD2}" presName="node" presStyleLbl="node1" presStyleIdx="6" presStyleCnt="9">
        <dgm:presLayoutVars>
          <dgm:bulletEnabled val="1"/>
        </dgm:presLayoutVars>
      </dgm:prSet>
      <dgm:spPr/>
    </dgm:pt>
    <dgm:pt modelId="{FF13A766-FAB8-4DD3-BE76-83B7DD60B893}" type="pres">
      <dgm:prSet presAssocID="{026B4862-314E-4954-BCE5-E3D94558268C}" presName="sibTrans" presStyleCnt="0"/>
      <dgm:spPr/>
    </dgm:pt>
    <dgm:pt modelId="{0A4FC86E-7632-4119-A2D1-A046F863D369}" type="pres">
      <dgm:prSet presAssocID="{6778D2B3-8B3B-46A0-9B5C-4F43BBA88153}" presName="node" presStyleLbl="node1" presStyleIdx="7" presStyleCnt="9">
        <dgm:presLayoutVars>
          <dgm:bulletEnabled val="1"/>
        </dgm:presLayoutVars>
      </dgm:prSet>
      <dgm:spPr/>
    </dgm:pt>
    <dgm:pt modelId="{03B36ABD-3A98-47C3-B1B6-89A92D7B6914}" type="pres">
      <dgm:prSet presAssocID="{306DE51C-EDA1-4648-ACE9-F36A319F32EA}" presName="sibTrans" presStyleCnt="0"/>
      <dgm:spPr/>
    </dgm:pt>
    <dgm:pt modelId="{0C1EE799-BBAA-42D3-AB27-66A976D018A9}" type="pres">
      <dgm:prSet presAssocID="{BCBB020F-67AF-46E4-85CA-0FBA809E295A}" presName="node" presStyleLbl="node1" presStyleIdx="8" presStyleCnt="9">
        <dgm:presLayoutVars>
          <dgm:bulletEnabled val="1"/>
        </dgm:presLayoutVars>
      </dgm:prSet>
      <dgm:spPr/>
    </dgm:pt>
  </dgm:ptLst>
  <dgm:cxnLst>
    <dgm:cxn modelId="{BAD3D826-B56C-4150-A93F-8B38E90E6E28}" type="presOf" srcId="{6778D2B3-8B3B-46A0-9B5C-4F43BBA88153}" destId="{0A4FC86E-7632-4119-A2D1-A046F863D369}" srcOrd="0" destOrd="0" presId="urn:microsoft.com/office/officeart/2005/8/layout/default"/>
    <dgm:cxn modelId="{61DFEE5D-5B35-41A3-998F-9BA8FB287133}" srcId="{98DA62CB-6A66-4B5C-ADFA-423DD2E64FFF}" destId="{2F72A1D3-896C-4579-A8D5-E6AC27116AFD}" srcOrd="5" destOrd="0" parTransId="{191BAC33-B92F-49C4-8811-3C2648767CDA}" sibTransId="{F010A113-4780-4568-AF55-2C838D097D89}"/>
    <dgm:cxn modelId="{4C3A036C-84F9-4F88-AECD-71B568C4440C}" type="presOf" srcId="{66B9B8B1-F2E5-44B7-91F9-A33FB5B1DDD2}" destId="{E174C25C-4387-47B8-8451-5AAAE1292924}" srcOrd="0" destOrd="0" presId="urn:microsoft.com/office/officeart/2005/8/layout/default"/>
    <dgm:cxn modelId="{6C788C55-3CFF-4263-9507-8468BB88268C}" srcId="{98DA62CB-6A66-4B5C-ADFA-423DD2E64FFF}" destId="{19A461EC-620A-40C6-B383-AA572559819B}" srcOrd="2" destOrd="0" parTransId="{9233F772-49A0-4D42-A94A-BDAD2142F9ED}" sibTransId="{0E016B12-F5CC-44C3-AEE0-38A75D6F4144}"/>
    <dgm:cxn modelId="{3AF4FD57-0ADC-4480-BFEA-C2098A96CEF2}" type="presOf" srcId="{2F61C69F-216E-482B-8D7A-79EB00BA57A3}" destId="{630216A8-04E7-43AC-B04A-0B200A8C7C2C}" srcOrd="0" destOrd="0" presId="urn:microsoft.com/office/officeart/2005/8/layout/default"/>
    <dgm:cxn modelId="{3F997689-C12C-4A24-90CA-50BCA4DD9B3D}" srcId="{98DA62CB-6A66-4B5C-ADFA-423DD2E64FFF}" destId="{66B9B8B1-F2E5-44B7-91F9-A33FB5B1DDD2}" srcOrd="6" destOrd="0" parTransId="{DBAAC0F5-8138-4118-B1B0-6CB6BE976C38}" sibTransId="{026B4862-314E-4954-BCE5-E3D94558268C}"/>
    <dgm:cxn modelId="{79807C95-C473-49D9-AF35-19C6FFDB7D67}" type="presOf" srcId="{BCBB020F-67AF-46E4-85CA-0FBA809E295A}" destId="{0C1EE799-BBAA-42D3-AB27-66A976D018A9}" srcOrd="0" destOrd="0" presId="urn:microsoft.com/office/officeart/2005/8/layout/default"/>
    <dgm:cxn modelId="{69DA119A-B94F-47F1-B36A-6C7002E63050}" type="presOf" srcId="{9C47A4BB-B273-4D0D-B33B-A9489867661D}" destId="{0E0A1343-F8CB-4A16-9E47-6D751EC9C516}" srcOrd="0" destOrd="0" presId="urn:microsoft.com/office/officeart/2005/8/layout/default"/>
    <dgm:cxn modelId="{62517BA6-C290-4CD1-8509-9079016EC0F3}" type="presOf" srcId="{19A461EC-620A-40C6-B383-AA572559819B}" destId="{B816AD91-6562-4B4C-8013-B955FEC4B17D}" srcOrd="0" destOrd="0" presId="urn:microsoft.com/office/officeart/2005/8/layout/default"/>
    <dgm:cxn modelId="{05227EB1-4969-4843-9251-19912900D85D}" srcId="{98DA62CB-6A66-4B5C-ADFA-423DD2E64FFF}" destId="{2F61C69F-216E-482B-8D7A-79EB00BA57A3}" srcOrd="4" destOrd="0" parTransId="{5DA5F983-CAF0-4699-9EAE-A70E6D7D8344}" sibTransId="{3BA8336D-5AE5-4B4A-9C2B-F9AC08911DFF}"/>
    <dgm:cxn modelId="{F18078B5-340B-43F5-845F-7DFA8FCE424D}" srcId="{98DA62CB-6A66-4B5C-ADFA-423DD2E64FFF}" destId="{6778D2B3-8B3B-46A0-9B5C-4F43BBA88153}" srcOrd="7" destOrd="0" parTransId="{F7EFEC8D-6671-4068-BDA9-FDE169A7AF46}" sibTransId="{306DE51C-EDA1-4648-ACE9-F36A319F32EA}"/>
    <dgm:cxn modelId="{15FD08B8-4383-431A-984F-A196915BF4E8}" srcId="{98DA62CB-6A66-4B5C-ADFA-423DD2E64FFF}" destId="{9C47A4BB-B273-4D0D-B33B-A9489867661D}" srcOrd="1" destOrd="0" parTransId="{37AD5D23-5F17-4F18-A1F9-34A8C1E98F82}" sibTransId="{0BB4860F-B58C-4BCC-B24E-CF8988E552D1}"/>
    <dgm:cxn modelId="{E16B2DC0-3E44-42FD-9C6F-C1BA15C9331E}" type="presOf" srcId="{86AB0D01-58F2-4CD0-B6D5-18E65C4B5692}" destId="{08F00E8A-70F2-40A5-B575-EDF2F1AE9E96}" srcOrd="0" destOrd="0" presId="urn:microsoft.com/office/officeart/2005/8/layout/default"/>
    <dgm:cxn modelId="{2D2253C8-CB89-4029-8C9A-9620BAAB9E0B}" srcId="{98DA62CB-6A66-4B5C-ADFA-423DD2E64FFF}" destId="{6F3EB1D2-C5FA-483A-8AD0-A9D04CE0E8BD}" srcOrd="0" destOrd="0" parTransId="{FE342774-362B-49D1-9DCE-BACD06650C9F}" sibTransId="{59514C00-70B8-421A-BB9D-7887F629CA74}"/>
    <dgm:cxn modelId="{044F19CE-7595-4ECC-BEB6-FA2778C96A32}" type="presOf" srcId="{98DA62CB-6A66-4B5C-ADFA-423DD2E64FFF}" destId="{ACDB69FC-7FEA-42EE-A3C6-B90E73A84AE2}" srcOrd="0" destOrd="0" presId="urn:microsoft.com/office/officeart/2005/8/layout/default"/>
    <dgm:cxn modelId="{BB2D8CD1-B8F4-45FA-9C0A-20C3ACF64F89}" type="presOf" srcId="{2F72A1D3-896C-4579-A8D5-E6AC27116AFD}" destId="{3BBD07F4-19BD-4E15-884D-7E3027645DE1}" srcOrd="0" destOrd="0" presId="urn:microsoft.com/office/officeart/2005/8/layout/default"/>
    <dgm:cxn modelId="{90FD0BD7-1CDE-412E-8944-EC7F60842B50}" srcId="{98DA62CB-6A66-4B5C-ADFA-423DD2E64FFF}" destId="{86AB0D01-58F2-4CD0-B6D5-18E65C4B5692}" srcOrd="3" destOrd="0" parTransId="{F741B214-359C-465C-BC57-139C7483A506}" sibTransId="{3930E30F-8141-440B-BCF1-904198E7485C}"/>
    <dgm:cxn modelId="{05ECDEE1-943A-4757-AE2E-24DFA4B21BC0}" type="presOf" srcId="{6F3EB1D2-C5FA-483A-8AD0-A9D04CE0E8BD}" destId="{99F918BC-8215-43A0-82B8-81C238B7C43C}" srcOrd="0" destOrd="0" presId="urn:microsoft.com/office/officeart/2005/8/layout/default"/>
    <dgm:cxn modelId="{52D1F3FB-225E-4E55-88D0-943C982FBFDA}" srcId="{98DA62CB-6A66-4B5C-ADFA-423DD2E64FFF}" destId="{BCBB020F-67AF-46E4-85CA-0FBA809E295A}" srcOrd="8" destOrd="0" parTransId="{BB3634D8-C429-43D1-87EF-D483486E99E8}" sibTransId="{FFDF9E3A-9CCB-41B0-AE1B-B0E9E71A5578}"/>
    <dgm:cxn modelId="{A95E13A8-10D2-4231-800E-C723DD3872BA}" type="presParOf" srcId="{ACDB69FC-7FEA-42EE-A3C6-B90E73A84AE2}" destId="{99F918BC-8215-43A0-82B8-81C238B7C43C}" srcOrd="0" destOrd="0" presId="urn:microsoft.com/office/officeart/2005/8/layout/default"/>
    <dgm:cxn modelId="{0323C550-EF13-47EF-83CC-7EBF900A8705}" type="presParOf" srcId="{ACDB69FC-7FEA-42EE-A3C6-B90E73A84AE2}" destId="{052C484C-0351-4D2B-85AE-93B4B7995978}" srcOrd="1" destOrd="0" presId="urn:microsoft.com/office/officeart/2005/8/layout/default"/>
    <dgm:cxn modelId="{CFA699CD-29AE-4EAF-BBCA-926EFE743735}" type="presParOf" srcId="{ACDB69FC-7FEA-42EE-A3C6-B90E73A84AE2}" destId="{0E0A1343-F8CB-4A16-9E47-6D751EC9C516}" srcOrd="2" destOrd="0" presId="urn:microsoft.com/office/officeart/2005/8/layout/default"/>
    <dgm:cxn modelId="{22F858D3-4105-4476-A332-7E24F1006775}" type="presParOf" srcId="{ACDB69FC-7FEA-42EE-A3C6-B90E73A84AE2}" destId="{FD71B5BC-31F9-4F36-A902-E792D8C069FA}" srcOrd="3" destOrd="0" presId="urn:microsoft.com/office/officeart/2005/8/layout/default"/>
    <dgm:cxn modelId="{314B04AC-75A7-443B-8802-17C393DF02E2}" type="presParOf" srcId="{ACDB69FC-7FEA-42EE-A3C6-B90E73A84AE2}" destId="{B816AD91-6562-4B4C-8013-B955FEC4B17D}" srcOrd="4" destOrd="0" presId="urn:microsoft.com/office/officeart/2005/8/layout/default"/>
    <dgm:cxn modelId="{4A14FF1F-A5F0-495C-820B-9DD264978130}" type="presParOf" srcId="{ACDB69FC-7FEA-42EE-A3C6-B90E73A84AE2}" destId="{FD26B6E7-4D29-496C-B4B6-9C0B696FD7D5}" srcOrd="5" destOrd="0" presId="urn:microsoft.com/office/officeart/2005/8/layout/default"/>
    <dgm:cxn modelId="{439EB62E-49B2-4084-A055-8468A6DBC916}" type="presParOf" srcId="{ACDB69FC-7FEA-42EE-A3C6-B90E73A84AE2}" destId="{08F00E8A-70F2-40A5-B575-EDF2F1AE9E96}" srcOrd="6" destOrd="0" presId="urn:microsoft.com/office/officeart/2005/8/layout/default"/>
    <dgm:cxn modelId="{AD3DA722-FC75-4355-BD9D-192FDE07A9C0}" type="presParOf" srcId="{ACDB69FC-7FEA-42EE-A3C6-B90E73A84AE2}" destId="{CB0E7916-F6E9-4777-8CB2-80A318B7DBF0}" srcOrd="7" destOrd="0" presId="urn:microsoft.com/office/officeart/2005/8/layout/default"/>
    <dgm:cxn modelId="{38283272-955B-4CAE-8B42-AD254B0E7BE7}" type="presParOf" srcId="{ACDB69FC-7FEA-42EE-A3C6-B90E73A84AE2}" destId="{630216A8-04E7-43AC-B04A-0B200A8C7C2C}" srcOrd="8" destOrd="0" presId="urn:microsoft.com/office/officeart/2005/8/layout/default"/>
    <dgm:cxn modelId="{6F689860-6116-4348-A776-25E73887E45E}" type="presParOf" srcId="{ACDB69FC-7FEA-42EE-A3C6-B90E73A84AE2}" destId="{7800EED4-E09E-421B-9A20-5B759A38F97A}" srcOrd="9" destOrd="0" presId="urn:microsoft.com/office/officeart/2005/8/layout/default"/>
    <dgm:cxn modelId="{C3254E01-9ADE-435B-BD6D-48B2FC2F55A5}" type="presParOf" srcId="{ACDB69FC-7FEA-42EE-A3C6-B90E73A84AE2}" destId="{3BBD07F4-19BD-4E15-884D-7E3027645DE1}" srcOrd="10" destOrd="0" presId="urn:microsoft.com/office/officeart/2005/8/layout/default"/>
    <dgm:cxn modelId="{1F54A6B4-217A-4573-A477-2699366E5870}" type="presParOf" srcId="{ACDB69FC-7FEA-42EE-A3C6-B90E73A84AE2}" destId="{43FAA5D9-8CFB-4C3D-8737-A477AA3C9C0C}" srcOrd="11" destOrd="0" presId="urn:microsoft.com/office/officeart/2005/8/layout/default"/>
    <dgm:cxn modelId="{B05C8BF7-47E5-4B03-A0CA-D0CA5CA33036}" type="presParOf" srcId="{ACDB69FC-7FEA-42EE-A3C6-B90E73A84AE2}" destId="{E174C25C-4387-47B8-8451-5AAAE1292924}" srcOrd="12" destOrd="0" presId="urn:microsoft.com/office/officeart/2005/8/layout/default"/>
    <dgm:cxn modelId="{2846A055-5A46-4F48-9582-874A253295BB}" type="presParOf" srcId="{ACDB69FC-7FEA-42EE-A3C6-B90E73A84AE2}" destId="{FF13A766-FAB8-4DD3-BE76-83B7DD60B893}" srcOrd="13" destOrd="0" presId="urn:microsoft.com/office/officeart/2005/8/layout/default"/>
    <dgm:cxn modelId="{4FF69DC0-A751-4D95-9F4D-D0F69482EFF8}" type="presParOf" srcId="{ACDB69FC-7FEA-42EE-A3C6-B90E73A84AE2}" destId="{0A4FC86E-7632-4119-A2D1-A046F863D369}" srcOrd="14" destOrd="0" presId="urn:microsoft.com/office/officeart/2005/8/layout/default"/>
    <dgm:cxn modelId="{12EB5324-7066-4DE3-96C8-94A9CBCD646E}" type="presParOf" srcId="{ACDB69FC-7FEA-42EE-A3C6-B90E73A84AE2}" destId="{03B36ABD-3A98-47C3-B1B6-89A92D7B6914}" srcOrd="15" destOrd="0" presId="urn:microsoft.com/office/officeart/2005/8/layout/default"/>
    <dgm:cxn modelId="{0BB56DBB-67F5-4367-986C-7A323E9722CB}" type="presParOf" srcId="{ACDB69FC-7FEA-42EE-A3C6-B90E73A84AE2}" destId="{0C1EE799-BBAA-42D3-AB27-66A976D018A9}"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01AA60-1E37-4CBB-B2F5-96294DB4B3F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7D6796D-F49D-4106-ACE4-BC247EFBB95F}">
      <dgm:prSet/>
      <dgm:spPr/>
      <dgm:t>
        <a:bodyPr/>
        <a:lstStyle/>
        <a:p>
          <a:pPr>
            <a:lnSpc>
              <a:spcPct val="100000"/>
            </a:lnSpc>
          </a:pPr>
          <a:r>
            <a:rPr lang="en-US"/>
            <a:t>Monitor Role: Google</a:t>
          </a:r>
        </a:p>
      </dgm:t>
    </dgm:pt>
    <dgm:pt modelId="{9311DA22-812D-468E-8D07-0F5A71B83D77}" type="parTrans" cxnId="{52E7259C-32CF-487A-B7A0-B79A62A9C90E}">
      <dgm:prSet/>
      <dgm:spPr/>
      <dgm:t>
        <a:bodyPr/>
        <a:lstStyle/>
        <a:p>
          <a:endParaRPr lang="en-US"/>
        </a:p>
      </dgm:t>
    </dgm:pt>
    <dgm:pt modelId="{92E9CE3F-2793-4CDA-95D1-7754B945B25C}" type="sibTrans" cxnId="{52E7259C-32CF-487A-B7A0-B79A62A9C90E}">
      <dgm:prSet/>
      <dgm:spPr/>
      <dgm:t>
        <a:bodyPr/>
        <a:lstStyle/>
        <a:p>
          <a:pPr>
            <a:lnSpc>
              <a:spcPct val="100000"/>
            </a:lnSpc>
          </a:pPr>
          <a:endParaRPr lang="en-US"/>
        </a:p>
      </dgm:t>
    </dgm:pt>
    <dgm:pt modelId="{A9172FF9-15EF-47C4-9BBA-4798005342E4}">
      <dgm:prSet/>
      <dgm:spPr/>
      <dgm:t>
        <a:bodyPr/>
        <a:lstStyle/>
        <a:p>
          <a:pPr>
            <a:lnSpc>
              <a:spcPct val="100000"/>
            </a:lnSpc>
          </a:pPr>
          <a:r>
            <a:rPr lang="en-US"/>
            <a:t>Disseminator Role: Amazon's CEO, Jeff Bezos</a:t>
          </a:r>
        </a:p>
      </dgm:t>
    </dgm:pt>
    <dgm:pt modelId="{2A50EAB2-0EDD-47F9-B067-9367F6EAC19F}" type="parTrans" cxnId="{BDD9164A-DFBD-469C-8814-B427D927A9B2}">
      <dgm:prSet/>
      <dgm:spPr/>
      <dgm:t>
        <a:bodyPr/>
        <a:lstStyle/>
        <a:p>
          <a:endParaRPr lang="en-US"/>
        </a:p>
      </dgm:t>
    </dgm:pt>
    <dgm:pt modelId="{724C9A6B-D618-4471-8555-B6193EC2284F}" type="sibTrans" cxnId="{BDD9164A-DFBD-469C-8814-B427D927A9B2}">
      <dgm:prSet/>
      <dgm:spPr/>
      <dgm:t>
        <a:bodyPr/>
        <a:lstStyle/>
        <a:p>
          <a:pPr>
            <a:lnSpc>
              <a:spcPct val="100000"/>
            </a:lnSpc>
          </a:pPr>
          <a:endParaRPr lang="en-US"/>
        </a:p>
      </dgm:t>
    </dgm:pt>
    <dgm:pt modelId="{BC991261-6104-42C6-A67C-78B5E9252A17}">
      <dgm:prSet/>
      <dgm:spPr/>
      <dgm:t>
        <a:bodyPr/>
        <a:lstStyle/>
        <a:p>
          <a:pPr>
            <a:lnSpc>
              <a:spcPct val="100000"/>
            </a:lnSpc>
          </a:pPr>
          <a:r>
            <a:rPr lang="en-US"/>
            <a:t>Spokesperson Role: Tesla’s CEO, Elon Musk</a:t>
          </a:r>
        </a:p>
      </dgm:t>
    </dgm:pt>
    <dgm:pt modelId="{81936AA2-BABA-4B00-B782-C24265AE4C68}" type="parTrans" cxnId="{1752DA47-4A3A-4075-9325-FCFC972898A9}">
      <dgm:prSet/>
      <dgm:spPr/>
      <dgm:t>
        <a:bodyPr/>
        <a:lstStyle/>
        <a:p>
          <a:endParaRPr lang="en-US"/>
        </a:p>
      </dgm:t>
    </dgm:pt>
    <dgm:pt modelId="{5A8586FC-1206-4FDC-9449-B098C40181C0}" type="sibTrans" cxnId="{1752DA47-4A3A-4075-9325-FCFC972898A9}">
      <dgm:prSet/>
      <dgm:spPr/>
      <dgm:t>
        <a:bodyPr/>
        <a:lstStyle/>
        <a:p>
          <a:endParaRPr lang="en-US"/>
        </a:p>
      </dgm:t>
    </dgm:pt>
    <dgm:pt modelId="{445EB70B-3188-42EE-ACC7-0A2A5931FD6E}" type="pres">
      <dgm:prSet presAssocID="{E401AA60-1E37-4CBB-B2F5-96294DB4B3FA}" presName="root" presStyleCnt="0">
        <dgm:presLayoutVars>
          <dgm:dir/>
          <dgm:resizeHandles val="exact"/>
        </dgm:presLayoutVars>
      </dgm:prSet>
      <dgm:spPr/>
    </dgm:pt>
    <dgm:pt modelId="{B20CAFF3-0065-4588-9634-BEBA2077FA44}" type="pres">
      <dgm:prSet presAssocID="{E401AA60-1E37-4CBB-B2F5-96294DB4B3FA}" presName="container" presStyleCnt="0">
        <dgm:presLayoutVars>
          <dgm:dir/>
          <dgm:resizeHandles val="exact"/>
        </dgm:presLayoutVars>
      </dgm:prSet>
      <dgm:spPr/>
    </dgm:pt>
    <dgm:pt modelId="{A987AD5B-3CCA-40C2-91F1-2046620BADA1}" type="pres">
      <dgm:prSet presAssocID="{17D6796D-F49D-4106-ACE4-BC247EFBB95F}" presName="compNode" presStyleCnt="0"/>
      <dgm:spPr/>
    </dgm:pt>
    <dgm:pt modelId="{D3B2F18A-2BB4-4B9A-A12A-59932712EC72}" type="pres">
      <dgm:prSet presAssocID="{17D6796D-F49D-4106-ACE4-BC247EFBB95F}" presName="iconBgRect" presStyleLbl="bgShp" presStyleIdx="0" presStyleCnt="3"/>
      <dgm:spPr/>
    </dgm:pt>
    <dgm:pt modelId="{539416AF-31B9-4075-AFDC-DEC41BE20433}" type="pres">
      <dgm:prSet presAssocID="{17D6796D-F49D-4106-ACE4-BC247EFBB95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itor"/>
        </a:ext>
      </dgm:extLst>
    </dgm:pt>
    <dgm:pt modelId="{8DFDF190-83CE-483A-8F3D-D7D8D555818B}" type="pres">
      <dgm:prSet presAssocID="{17D6796D-F49D-4106-ACE4-BC247EFBB95F}" presName="spaceRect" presStyleCnt="0"/>
      <dgm:spPr/>
    </dgm:pt>
    <dgm:pt modelId="{3115B114-8B56-46EA-9EC6-21A8F08F2860}" type="pres">
      <dgm:prSet presAssocID="{17D6796D-F49D-4106-ACE4-BC247EFBB95F}" presName="textRect" presStyleLbl="revTx" presStyleIdx="0" presStyleCnt="3">
        <dgm:presLayoutVars>
          <dgm:chMax val="1"/>
          <dgm:chPref val="1"/>
        </dgm:presLayoutVars>
      </dgm:prSet>
      <dgm:spPr/>
    </dgm:pt>
    <dgm:pt modelId="{123A3DBC-84B1-45F5-AC2B-42D2D1EEA2CE}" type="pres">
      <dgm:prSet presAssocID="{92E9CE3F-2793-4CDA-95D1-7754B945B25C}" presName="sibTrans" presStyleLbl="sibTrans2D1" presStyleIdx="0" presStyleCnt="0"/>
      <dgm:spPr/>
    </dgm:pt>
    <dgm:pt modelId="{C9C860D3-DBB1-4944-90A6-6A2F7997586C}" type="pres">
      <dgm:prSet presAssocID="{A9172FF9-15EF-47C4-9BBA-4798005342E4}" presName="compNode" presStyleCnt="0"/>
      <dgm:spPr/>
    </dgm:pt>
    <dgm:pt modelId="{A6A6441C-2062-4745-9C9E-D5B40DB7B4C8}" type="pres">
      <dgm:prSet presAssocID="{A9172FF9-15EF-47C4-9BBA-4798005342E4}" presName="iconBgRect" presStyleLbl="bgShp" presStyleIdx="1" presStyleCnt="3"/>
      <dgm:spPr/>
    </dgm:pt>
    <dgm:pt modelId="{47711976-6B9E-4B60-9CC7-713951497A51}" type="pres">
      <dgm:prSet presAssocID="{A9172FF9-15EF-47C4-9BBA-4798005342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vocado"/>
        </a:ext>
      </dgm:extLst>
    </dgm:pt>
    <dgm:pt modelId="{3D3C45E9-457D-4936-89F6-2258EF73654A}" type="pres">
      <dgm:prSet presAssocID="{A9172FF9-15EF-47C4-9BBA-4798005342E4}" presName="spaceRect" presStyleCnt="0"/>
      <dgm:spPr/>
    </dgm:pt>
    <dgm:pt modelId="{571B3566-B869-4FE6-8936-7E41E8AA66E8}" type="pres">
      <dgm:prSet presAssocID="{A9172FF9-15EF-47C4-9BBA-4798005342E4}" presName="textRect" presStyleLbl="revTx" presStyleIdx="1" presStyleCnt="3">
        <dgm:presLayoutVars>
          <dgm:chMax val="1"/>
          <dgm:chPref val="1"/>
        </dgm:presLayoutVars>
      </dgm:prSet>
      <dgm:spPr/>
    </dgm:pt>
    <dgm:pt modelId="{2FC89055-7A6F-40D3-BE5A-3D4E465CC39D}" type="pres">
      <dgm:prSet presAssocID="{724C9A6B-D618-4471-8555-B6193EC2284F}" presName="sibTrans" presStyleLbl="sibTrans2D1" presStyleIdx="0" presStyleCnt="0"/>
      <dgm:spPr/>
    </dgm:pt>
    <dgm:pt modelId="{5C65DD7A-C015-4333-B55F-E5BEC8AD19CE}" type="pres">
      <dgm:prSet presAssocID="{BC991261-6104-42C6-A67C-78B5E9252A17}" presName="compNode" presStyleCnt="0"/>
      <dgm:spPr/>
    </dgm:pt>
    <dgm:pt modelId="{D6CBBBE7-7AFF-4C00-9491-4FA900DA1C4F}" type="pres">
      <dgm:prSet presAssocID="{BC991261-6104-42C6-A67C-78B5E9252A17}" presName="iconBgRect" presStyleLbl="bgShp" presStyleIdx="2" presStyleCnt="3"/>
      <dgm:spPr/>
    </dgm:pt>
    <dgm:pt modelId="{D2239294-47EC-4B1B-ABA2-5B94C7053654}" type="pres">
      <dgm:prSet presAssocID="{BC991261-6104-42C6-A67C-78B5E9252A1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indmill"/>
        </a:ext>
      </dgm:extLst>
    </dgm:pt>
    <dgm:pt modelId="{9F74D769-34CA-450A-A255-B2E0F8083A2B}" type="pres">
      <dgm:prSet presAssocID="{BC991261-6104-42C6-A67C-78B5E9252A17}" presName="spaceRect" presStyleCnt="0"/>
      <dgm:spPr/>
    </dgm:pt>
    <dgm:pt modelId="{12A00390-AC63-4845-B44C-E18B01F5AA86}" type="pres">
      <dgm:prSet presAssocID="{BC991261-6104-42C6-A67C-78B5E9252A17}" presName="textRect" presStyleLbl="revTx" presStyleIdx="2" presStyleCnt="3">
        <dgm:presLayoutVars>
          <dgm:chMax val="1"/>
          <dgm:chPref val="1"/>
        </dgm:presLayoutVars>
      </dgm:prSet>
      <dgm:spPr/>
    </dgm:pt>
  </dgm:ptLst>
  <dgm:cxnLst>
    <dgm:cxn modelId="{78463315-3F9E-4114-83FF-688AD17BA45D}" type="presOf" srcId="{BC991261-6104-42C6-A67C-78B5E9252A17}" destId="{12A00390-AC63-4845-B44C-E18B01F5AA86}" srcOrd="0" destOrd="0" presId="urn:microsoft.com/office/officeart/2018/2/layout/IconCircleList"/>
    <dgm:cxn modelId="{0588E92C-9464-415A-97CE-2F185C5546CC}" type="presOf" srcId="{E401AA60-1E37-4CBB-B2F5-96294DB4B3FA}" destId="{445EB70B-3188-42EE-ACC7-0A2A5931FD6E}" srcOrd="0" destOrd="0" presId="urn:microsoft.com/office/officeart/2018/2/layout/IconCircleList"/>
    <dgm:cxn modelId="{1752DA47-4A3A-4075-9325-FCFC972898A9}" srcId="{E401AA60-1E37-4CBB-B2F5-96294DB4B3FA}" destId="{BC991261-6104-42C6-A67C-78B5E9252A17}" srcOrd="2" destOrd="0" parTransId="{81936AA2-BABA-4B00-B782-C24265AE4C68}" sibTransId="{5A8586FC-1206-4FDC-9449-B098C40181C0}"/>
    <dgm:cxn modelId="{BDD9164A-DFBD-469C-8814-B427D927A9B2}" srcId="{E401AA60-1E37-4CBB-B2F5-96294DB4B3FA}" destId="{A9172FF9-15EF-47C4-9BBA-4798005342E4}" srcOrd="1" destOrd="0" parTransId="{2A50EAB2-0EDD-47F9-B067-9367F6EAC19F}" sibTransId="{724C9A6B-D618-4471-8555-B6193EC2284F}"/>
    <dgm:cxn modelId="{D34D7272-FD97-4AEE-82C6-7ED0E59959D3}" type="presOf" srcId="{A9172FF9-15EF-47C4-9BBA-4798005342E4}" destId="{571B3566-B869-4FE6-8936-7E41E8AA66E8}" srcOrd="0" destOrd="0" presId="urn:microsoft.com/office/officeart/2018/2/layout/IconCircleList"/>
    <dgm:cxn modelId="{BE2DFE7A-5EDE-4346-BA3E-8603DFF8C614}" type="presOf" srcId="{17D6796D-F49D-4106-ACE4-BC247EFBB95F}" destId="{3115B114-8B56-46EA-9EC6-21A8F08F2860}" srcOrd="0" destOrd="0" presId="urn:microsoft.com/office/officeart/2018/2/layout/IconCircleList"/>
    <dgm:cxn modelId="{52E7259C-32CF-487A-B7A0-B79A62A9C90E}" srcId="{E401AA60-1E37-4CBB-B2F5-96294DB4B3FA}" destId="{17D6796D-F49D-4106-ACE4-BC247EFBB95F}" srcOrd="0" destOrd="0" parTransId="{9311DA22-812D-468E-8D07-0F5A71B83D77}" sibTransId="{92E9CE3F-2793-4CDA-95D1-7754B945B25C}"/>
    <dgm:cxn modelId="{682256BB-89DF-4BCD-AA64-344A0545FE03}" type="presOf" srcId="{92E9CE3F-2793-4CDA-95D1-7754B945B25C}" destId="{123A3DBC-84B1-45F5-AC2B-42D2D1EEA2CE}" srcOrd="0" destOrd="0" presId="urn:microsoft.com/office/officeart/2018/2/layout/IconCircleList"/>
    <dgm:cxn modelId="{F752AED7-5943-4193-8692-3CCFC83B29F6}" type="presOf" srcId="{724C9A6B-D618-4471-8555-B6193EC2284F}" destId="{2FC89055-7A6F-40D3-BE5A-3D4E465CC39D}" srcOrd="0" destOrd="0" presId="urn:microsoft.com/office/officeart/2018/2/layout/IconCircleList"/>
    <dgm:cxn modelId="{F8B2D8A8-86E9-49D5-B16D-25B5C23A4A02}" type="presParOf" srcId="{445EB70B-3188-42EE-ACC7-0A2A5931FD6E}" destId="{B20CAFF3-0065-4588-9634-BEBA2077FA44}" srcOrd="0" destOrd="0" presId="urn:microsoft.com/office/officeart/2018/2/layout/IconCircleList"/>
    <dgm:cxn modelId="{93EEFACA-1F48-4C9E-A194-6BAAC6C16426}" type="presParOf" srcId="{B20CAFF3-0065-4588-9634-BEBA2077FA44}" destId="{A987AD5B-3CCA-40C2-91F1-2046620BADA1}" srcOrd="0" destOrd="0" presId="urn:microsoft.com/office/officeart/2018/2/layout/IconCircleList"/>
    <dgm:cxn modelId="{A96C9407-999C-424D-855D-0701E0433539}" type="presParOf" srcId="{A987AD5B-3CCA-40C2-91F1-2046620BADA1}" destId="{D3B2F18A-2BB4-4B9A-A12A-59932712EC72}" srcOrd="0" destOrd="0" presId="urn:microsoft.com/office/officeart/2018/2/layout/IconCircleList"/>
    <dgm:cxn modelId="{F68FFB02-59A6-4873-A25D-AB5F1063BBB3}" type="presParOf" srcId="{A987AD5B-3CCA-40C2-91F1-2046620BADA1}" destId="{539416AF-31B9-4075-AFDC-DEC41BE20433}" srcOrd="1" destOrd="0" presId="urn:microsoft.com/office/officeart/2018/2/layout/IconCircleList"/>
    <dgm:cxn modelId="{5EDFEE54-4787-4CC7-A5AA-6AD3673FACD7}" type="presParOf" srcId="{A987AD5B-3CCA-40C2-91F1-2046620BADA1}" destId="{8DFDF190-83CE-483A-8F3D-D7D8D555818B}" srcOrd="2" destOrd="0" presId="urn:microsoft.com/office/officeart/2018/2/layout/IconCircleList"/>
    <dgm:cxn modelId="{BB00B1AD-3C29-4317-8093-1DD393807AD5}" type="presParOf" srcId="{A987AD5B-3CCA-40C2-91F1-2046620BADA1}" destId="{3115B114-8B56-46EA-9EC6-21A8F08F2860}" srcOrd="3" destOrd="0" presId="urn:microsoft.com/office/officeart/2018/2/layout/IconCircleList"/>
    <dgm:cxn modelId="{112FC0BB-5156-41AB-BF8B-5E09F174D117}" type="presParOf" srcId="{B20CAFF3-0065-4588-9634-BEBA2077FA44}" destId="{123A3DBC-84B1-45F5-AC2B-42D2D1EEA2CE}" srcOrd="1" destOrd="0" presId="urn:microsoft.com/office/officeart/2018/2/layout/IconCircleList"/>
    <dgm:cxn modelId="{99067DAD-00FB-49E1-BF6C-85AC83C94B7A}" type="presParOf" srcId="{B20CAFF3-0065-4588-9634-BEBA2077FA44}" destId="{C9C860D3-DBB1-4944-90A6-6A2F7997586C}" srcOrd="2" destOrd="0" presId="urn:microsoft.com/office/officeart/2018/2/layout/IconCircleList"/>
    <dgm:cxn modelId="{B43256A1-6604-474D-9D6F-48CA34D2311A}" type="presParOf" srcId="{C9C860D3-DBB1-4944-90A6-6A2F7997586C}" destId="{A6A6441C-2062-4745-9C9E-D5B40DB7B4C8}" srcOrd="0" destOrd="0" presId="urn:microsoft.com/office/officeart/2018/2/layout/IconCircleList"/>
    <dgm:cxn modelId="{DD34BB58-55E4-4B74-9B93-E574BB98AD36}" type="presParOf" srcId="{C9C860D3-DBB1-4944-90A6-6A2F7997586C}" destId="{47711976-6B9E-4B60-9CC7-713951497A51}" srcOrd="1" destOrd="0" presId="urn:microsoft.com/office/officeart/2018/2/layout/IconCircleList"/>
    <dgm:cxn modelId="{2BCDCE7F-8EFF-4EDA-BB01-9EEC9ABF1C08}" type="presParOf" srcId="{C9C860D3-DBB1-4944-90A6-6A2F7997586C}" destId="{3D3C45E9-457D-4936-89F6-2258EF73654A}" srcOrd="2" destOrd="0" presId="urn:microsoft.com/office/officeart/2018/2/layout/IconCircleList"/>
    <dgm:cxn modelId="{17F523CA-E9E3-450E-9130-981C9F8597BC}" type="presParOf" srcId="{C9C860D3-DBB1-4944-90A6-6A2F7997586C}" destId="{571B3566-B869-4FE6-8936-7E41E8AA66E8}" srcOrd="3" destOrd="0" presId="urn:microsoft.com/office/officeart/2018/2/layout/IconCircleList"/>
    <dgm:cxn modelId="{D3D26019-7750-48F6-9E24-B5508C377225}" type="presParOf" srcId="{B20CAFF3-0065-4588-9634-BEBA2077FA44}" destId="{2FC89055-7A6F-40D3-BE5A-3D4E465CC39D}" srcOrd="3" destOrd="0" presId="urn:microsoft.com/office/officeart/2018/2/layout/IconCircleList"/>
    <dgm:cxn modelId="{23C4A366-D937-4764-B254-59C6175DC743}" type="presParOf" srcId="{B20CAFF3-0065-4588-9634-BEBA2077FA44}" destId="{5C65DD7A-C015-4333-B55F-E5BEC8AD19CE}" srcOrd="4" destOrd="0" presId="urn:microsoft.com/office/officeart/2018/2/layout/IconCircleList"/>
    <dgm:cxn modelId="{805CA7E9-AC4E-48C8-88A8-5BF2042D24A2}" type="presParOf" srcId="{5C65DD7A-C015-4333-B55F-E5BEC8AD19CE}" destId="{D6CBBBE7-7AFF-4C00-9491-4FA900DA1C4F}" srcOrd="0" destOrd="0" presId="urn:microsoft.com/office/officeart/2018/2/layout/IconCircleList"/>
    <dgm:cxn modelId="{1A48833D-281F-421B-A316-38075A4BAF5F}" type="presParOf" srcId="{5C65DD7A-C015-4333-B55F-E5BEC8AD19CE}" destId="{D2239294-47EC-4B1B-ABA2-5B94C7053654}" srcOrd="1" destOrd="0" presId="urn:microsoft.com/office/officeart/2018/2/layout/IconCircleList"/>
    <dgm:cxn modelId="{A4A839F2-4B2A-48E5-BF39-6FD071CB0C10}" type="presParOf" srcId="{5C65DD7A-C015-4333-B55F-E5BEC8AD19CE}" destId="{9F74D769-34CA-450A-A255-B2E0F8083A2B}" srcOrd="2" destOrd="0" presId="urn:microsoft.com/office/officeart/2018/2/layout/IconCircleList"/>
    <dgm:cxn modelId="{49A069AC-35DF-447C-95FE-B7B470B123D6}" type="presParOf" srcId="{5C65DD7A-C015-4333-B55F-E5BEC8AD19CE}" destId="{12A00390-AC63-4845-B44C-E18B01F5AA8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2B415-DA88-42F6-8ABE-AA7502E535A6}">
      <dsp:nvSpPr>
        <dsp:cNvPr id="0" name=""/>
        <dsp:cNvSpPr/>
      </dsp:nvSpPr>
      <dsp:spPr>
        <a:xfrm>
          <a:off x="0" y="53984"/>
          <a:ext cx="4959603"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Principles guarantee standardized practices, which reduce ambiguity and mistakes (Robbins &amp; Coulter, 2018).</a:t>
          </a:r>
        </a:p>
      </dsp:txBody>
      <dsp:txXfrm>
        <a:off x="53688" y="107672"/>
        <a:ext cx="4852227" cy="992424"/>
      </dsp:txXfrm>
    </dsp:sp>
    <dsp:sp modelId="{D130989B-1E3F-4F60-BECF-888897F40F01}">
      <dsp:nvSpPr>
        <dsp:cNvPr id="0" name=""/>
        <dsp:cNvSpPr/>
      </dsp:nvSpPr>
      <dsp:spPr>
        <a:xfrm>
          <a:off x="0" y="1211384"/>
          <a:ext cx="4959603"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Principles help managers use resources more efficiently and increase production (Daft, 2015).</a:t>
          </a:r>
        </a:p>
      </dsp:txBody>
      <dsp:txXfrm>
        <a:off x="53688" y="1265072"/>
        <a:ext cx="4852227" cy="992424"/>
      </dsp:txXfrm>
    </dsp:sp>
    <dsp:sp modelId="{398AB91E-666E-4F97-BB10-71AE84CBD0A8}">
      <dsp:nvSpPr>
        <dsp:cNvPr id="0" name=""/>
        <dsp:cNvSpPr/>
      </dsp:nvSpPr>
      <dsp:spPr>
        <a:xfrm>
          <a:off x="0" y="2368784"/>
          <a:ext cx="4959603"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Clear principles enable team members to communicate and coordinate more effectively (Mintzberg, 1973).</a:t>
          </a:r>
        </a:p>
      </dsp:txBody>
      <dsp:txXfrm>
        <a:off x="53688" y="2422472"/>
        <a:ext cx="4852227" cy="992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FC798-6849-410D-B9EF-5D92DC0C3A0B}">
      <dsp:nvSpPr>
        <dsp:cNvPr id="0" name=""/>
        <dsp:cNvSpPr/>
      </dsp:nvSpPr>
      <dsp:spPr>
        <a:xfrm>
          <a:off x="97043" y="2718"/>
          <a:ext cx="2716187" cy="1629712"/>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Principle 1: Division of Work :Specialization boosts productivity by making staff more efficient.</a:t>
          </a:r>
        </a:p>
      </dsp:txBody>
      <dsp:txXfrm>
        <a:off x="144776" y="50451"/>
        <a:ext cx="2620721" cy="1534246"/>
      </dsp:txXfrm>
    </dsp:sp>
    <dsp:sp modelId="{F0E9841F-C742-4FCF-B4D6-170E34EC09D0}">
      <dsp:nvSpPr>
        <dsp:cNvPr id="0" name=""/>
        <dsp:cNvSpPr/>
      </dsp:nvSpPr>
      <dsp:spPr>
        <a:xfrm>
          <a:off x="3052255" y="480767"/>
          <a:ext cx="575831" cy="67361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52255" y="615490"/>
        <a:ext cx="403082" cy="404168"/>
      </dsp:txXfrm>
    </dsp:sp>
    <dsp:sp modelId="{B03BA45F-D1E5-4ABF-8BC9-4A71675EB72F}">
      <dsp:nvSpPr>
        <dsp:cNvPr id="0" name=""/>
        <dsp:cNvSpPr/>
      </dsp:nvSpPr>
      <dsp:spPr>
        <a:xfrm>
          <a:off x="3899706" y="2718"/>
          <a:ext cx="2716187" cy="1629712"/>
        </a:xfrm>
        <a:prstGeom prst="roundRect">
          <a:avLst>
            <a:gd name="adj" fmla="val 10000"/>
          </a:avLst>
        </a:prstGeom>
        <a:solidFill>
          <a:schemeClr val="accent5">
            <a:hueOff val="-2430430"/>
            <a:satOff val="-165"/>
            <a:lumOff val="39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-Example: Each assembly line worker performs a distinct duty.</a:t>
          </a:r>
        </a:p>
      </dsp:txBody>
      <dsp:txXfrm>
        <a:off x="3947439" y="50451"/>
        <a:ext cx="2620721" cy="1534246"/>
      </dsp:txXfrm>
    </dsp:sp>
    <dsp:sp modelId="{58B997D1-06CE-456A-AB3A-0691695512F2}">
      <dsp:nvSpPr>
        <dsp:cNvPr id="0" name=""/>
        <dsp:cNvSpPr/>
      </dsp:nvSpPr>
      <dsp:spPr>
        <a:xfrm>
          <a:off x="6854918" y="480767"/>
          <a:ext cx="575831" cy="673614"/>
        </a:xfrm>
        <a:prstGeom prst="rightArrow">
          <a:avLst>
            <a:gd name="adj1" fmla="val 60000"/>
            <a:gd name="adj2" fmla="val 50000"/>
          </a:avLst>
        </a:prstGeom>
        <a:solidFill>
          <a:schemeClr val="accent5">
            <a:hueOff val="-3038037"/>
            <a:satOff val="-207"/>
            <a:lumOff val="49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854918" y="615490"/>
        <a:ext cx="403082" cy="404168"/>
      </dsp:txXfrm>
    </dsp:sp>
    <dsp:sp modelId="{BD6E67F8-CFC8-478F-B1F0-FE5237C2F0E8}">
      <dsp:nvSpPr>
        <dsp:cNvPr id="0" name=""/>
        <dsp:cNvSpPr/>
      </dsp:nvSpPr>
      <dsp:spPr>
        <a:xfrm>
          <a:off x="7702368" y="2718"/>
          <a:ext cx="2716187" cy="1629712"/>
        </a:xfrm>
        <a:prstGeom prst="roundRect">
          <a:avLst>
            <a:gd name="adj" fmla="val 10000"/>
          </a:avLst>
        </a:prstGeom>
        <a:solidFill>
          <a:schemeClr val="accent5">
            <a:hueOff val="-4860860"/>
            <a:satOff val="-330"/>
            <a:lumOff val="78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Principle 2: Authority and Responsibility: Authority is the ability to issue instructions and exact obedience; responsibility entails being accountable for duties.</a:t>
          </a:r>
        </a:p>
      </dsp:txBody>
      <dsp:txXfrm>
        <a:off x="7750101" y="50451"/>
        <a:ext cx="2620721" cy="1534246"/>
      </dsp:txXfrm>
    </dsp:sp>
    <dsp:sp modelId="{F74318D2-AE4D-4082-8032-91BA859142A9}">
      <dsp:nvSpPr>
        <dsp:cNvPr id="0" name=""/>
        <dsp:cNvSpPr/>
      </dsp:nvSpPr>
      <dsp:spPr>
        <a:xfrm rot="5400000">
          <a:off x="8772546" y="1822564"/>
          <a:ext cx="575831" cy="673614"/>
        </a:xfrm>
        <a:prstGeom prst="rightArrow">
          <a:avLst>
            <a:gd name="adj1" fmla="val 60000"/>
            <a:gd name="adj2" fmla="val 50000"/>
          </a:avLst>
        </a:prstGeom>
        <a:solidFill>
          <a:schemeClr val="accent5">
            <a:hueOff val="-6076075"/>
            <a:satOff val="-413"/>
            <a:lumOff val="981"/>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858378" y="1871456"/>
        <a:ext cx="404168" cy="403082"/>
      </dsp:txXfrm>
    </dsp:sp>
    <dsp:sp modelId="{9425BC96-DB91-44BD-A1CB-61C790D21AD7}">
      <dsp:nvSpPr>
        <dsp:cNvPr id="0" name=""/>
        <dsp:cNvSpPr/>
      </dsp:nvSpPr>
      <dsp:spPr>
        <a:xfrm>
          <a:off x="7702368" y="2718906"/>
          <a:ext cx="2716187" cy="1629712"/>
        </a:xfrm>
        <a:prstGeom prst="roundRect">
          <a:avLst>
            <a:gd name="adj" fmla="val 10000"/>
          </a:avLst>
        </a:prstGeom>
        <a:solidFill>
          <a:schemeClr val="accent5">
            <a:hueOff val="-7291290"/>
            <a:satOff val="-496"/>
            <a:lumOff val="117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Example :Managers at IBM are given the freedom to guide their staff, but they are also responsible for meeting their objectives (Fayol, 1949).</a:t>
          </a:r>
        </a:p>
      </dsp:txBody>
      <dsp:txXfrm>
        <a:off x="7750101" y="2766639"/>
        <a:ext cx="2620721" cy="1534246"/>
      </dsp:txXfrm>
    </dsp:sp>
    <dsp:sp modelId="{388ECBE1-3C77-4E81-857A-DBAC7C01B020}">
      <dsp:nvSpPr>
        <dsp:cNvPr id="0" name=""/>
        <dsp:cNvSpPr/>
      </dsp:nvSpPr>
      <dsp:spPr>
        <a:xfrm rot="10800000">
          <a:off x="6887512" y="3196955"/>
          <a:ext cx="575831" cy="673614"/>
        </a:xfrm>
        <a:prstGeom prst="rightArrow">
          <a:avLst>
            <a:gd name="adj1" fmla="val 60000"/>
            <a:gd name="adj2" fmla="val 50000"/>
          </a:avLst>
        </a:prstGeom>
        <a:solidFill>
          <a:schemeClr val="accent5">
            <a:hueOff val="-9114112"/>
            <a:satOff val="-620"/>
            <a:lumOff val="1471"/>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7060261" y="3331678"/>
        <a:ext cx="403082" cy="404168"/>
      </dsp:txXfrm>
    </dsp:sp>
    <dsp:sp modelId="{A5BBDDF8-F5A0-401E-9D11-A85B4316FEC8}">
      <dsp:nvSpPr>
        <dsp:cNvPr id="0" name=""/>
        <dsp:cNvSpPr/>
      </dsp:nvSpPr>
      <dsp:spPr>
        <a:xfrm>
          <a:off x="3899706" y="2718906"/>
          <a:ext cx="2716187" cy="1629712"/>
        </a:xfrm>
        <a:prstGeom prst="roundRect">
          <a:avLst>
            <a:gd name="adj" fmla="val 10000"/>
          </a:avLst>
        </a:prstGeom>
        <a:solidFill>
          <a:schemeClr val="accent5">
            <a:hueOff val="-9721720"/>
            <a:satOff val="-661"/>
            <a:lumOff val="156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Principle 3: Discipline : Obedience, application, energy, behavior, and outward respect are all components of discipline.</a:t>
          </a:r>
        </a:p>
      </dsp:txBody>
      <dsp:txXfrm>
        <a:off x="3947439" y="2766639"/>
        <a:ext cx="2620721" cy="1534246"/>
      </dsp:txXfrm>
    </dsp:sp>
    <dsp:sp modelId="{E4A267B3-CF98-4FC0-9024-AE2F9F8FE006}">
      <dsp:nvSpPr>
        <dsp:cNvPr id="0" name=""/>
        <dsp:cNvSpPr/>
      </dsp:nvSpPr>
      <dsp:spPr>
        <a:xfrm rot="10800000">
          <a:off x="3084849" y="3196955"/>
          <a:ext cx="575831" cy="673614"/>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257598" y="3331678"/>
        <a:ext cx="403082" cy="404168"/>
      </dsp:txXfrm>
    </dsp:sp>
    <dsp:sp modelId="{0B86FD61-EE7C-4DD1-AC5F-77FBCEB1218F}">
      <dsp:nvSpPr>
        <dsp:cNvPr id="0" name=""/>
        <dsp:cNvSpPr/>
      </dsp:nvSpPr>
      <dsp:spPr>
        <a:xfrm>
          <a:off x="97043" y="2718906"/>
          <a:ext cx="2716187" cy="1629712"/>
        </a:xfrm>
        <a:prstGeom prst="roundRect">
          <a:avLst>
            <a:gd name="adj" fmla="val 10000"/>
          </a:avLst>
        </a:prstGeom>
        <a:solidFill>
          <a:schemeClr val="accent5">
            <a:hueOff val="-12152150"/>
            <a:satOff val="-826"/>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Example: Discipline is essential in military organizations because it guarantees that commands are followed correctly and on time, which is essential for successful operations (Fayol, 1949).</a:t>
          </a:r>
        </a:p>
      </dsp:txBody>
      <dsp:txXfrm>
        <a:off x="144776" y="2766639"/>
        <a:ext cx="2620721" cy="1534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DDF533-3329-4A54-B4BD-C26E39C93F47}">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43E35F15-8D93-46AD-97C6-98176F9B53EA}">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US" sz="1500" kern="1200"/>
            <a:t>Principle 9: Scalar Chain : The scalar chain is represented by the line of authority that runs from top management to the bottom.</a:t>
          </a:r>
        </a:p>
      </dsp:txBody>
      <dsp:txXfrm>
        <a:off x="8061" y="5979"/>
        <a:ext cx="3034531" cy="1820718"/>
      </dsp:txXfrm>
    </dsp:sp>
    <dsp:sp modelId="{911B4AB1-2676-4701-8C05-AE980DDF3F8B}">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F071C9FA-818F-4F6B-89C1-75E788393C0A}">
      <dsp:nvSpPr>
        <dsp:cNvPr id="0" name=""/>
        <dsp:cNvSpPr/>
      </dsp:nvSpPr>
      <dsp:spPr>
        <a:xfrm>
          <a:off x="3740534" y="5979"/>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US" sz="1500" kern="1200"/>
            <a:t>Example: multinational firms such as General Electric have clearly defined hierarchies (Fayol 1949).</a:t>
          </a:r>
        </a:p>
      </dsp:txBody>
      <dsp:txXfrm>
        <a:off x="3740534" y="5979"/>
        <a:ext cx="3034531" cy="1820718"/>
      </dsp:txXfrm>
    </dsp:sp>
    <dsp:sp modelId="{484474D3-4B0C-4B26-B82A-831C3A44EE1B}">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CD473A37-933B-4754-B19D-DDC7D384A692}">
      <dsp:nvSpPr>
        <dsp:cNvPr id="0" name=""/>
        <dsp:cNvSpPr/>
      </dsp:nvSpPr>
      <dsp:spPr>
        <a:xfrm>
          <a:off x="7473007" y="5979"/>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US" sz="1500" kern="1200"/>
            <a:t>Principle 10: Order: Each employee should have their own designated area, and each employee should be in that area. </a:t>
          </a:r>
        </a:p>
      </dsp:txBody>
      <dsp:txXfrm>
        <a:off x="7473007" y="5979"/>
        <a:ext cx="3034531" cy="1820718"/>
      </dsp:txXfrm>
    </dsp:sp>
    <dsp:sp modelId="{9919D18A-D766-4A1B-A13E-727FEB4017C6}">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75225F29-9BCA-437E-833E-0A2AC8E0126F}">
      <dsp:nvSpPr>
        <dsp:cNvPr id="0" name=""/>
        <dsp:cNvSpPr/>
      </dsp:nvSpPr>
      <dsp:spPr>
        <a:xfrm>
          <a:off x="8061" y="2524640"/>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US" sz="1500" kern="1200"/>
            <a:t>Example:  Products are systematically arranged in retail establishments like Amazon's warehouses thanks to effective inventory management systems, which promote efficient operations (Fayol, 1949).</a:t>
          </a:r>
        </a:p>
      </dsp:txBody>
      <dsp:txXfrm>
        <a:off x="8061" y="2524640"/>
        <a:ext cx="3034531" cy="1820718"/>
      </dsp:txXfrm>
    </dsp:sp>
    <dsp:sp modelId="{3427B04D-F1F3-4AB7-B6B1-4BFD4CD01B85}">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0706A217-6AC5-4BC5-9024-8E5CDB6EA2C3}">
      <dsp:nvSpPr>
        <dsp:cNvPr id="0" name=""/>
        <dsp:cNvSpPr/>
      </dsp:nvSpPr>
      <dsp:spPr>
        <a:xfrm>
          <a:off x="3740534" y="2524640"/>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US" sz="1500" kern="1200"/>
            <a:t>Principle 11: Equity: Managers should treat their subordinates with kindness and fairness.</a:t>
          </a:r>
        </a:p>
      </dsp:txBody>
      <dsp:txXfrm>
        <a:off x="3740534" y="2524640"/>
        <a:ext cx="3034531" cy="1820718"/>
      </dsp:txXfrm>
    </dsp:sp>
    <dsp:sp modelId="{FA1EEDF2-0B7A-48F5-91B7-0282057B7A3F}">
      <dsp:nvSpPr>
        <dsp:cNvPr id="0" name=""/>
        <dsp:cNvSpPr/>
      </dsp:nvSpPr>
      <dsp:spPr>
        <a:xfrm>
          <a:off x="7473007" y="2524640"/>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US" sz="1500" kern="1200"/>
            <a:t>Example: Businesses that foster equity through diversity and inclusion programmes, such as Salesforce, provide a fair and encouraging work environment for all of their employees (Fayol, 1949).</a:t>
          </a:r>
        </a:p>
      </dsp:txBody>
      <dsp:txXfrm>
        <a:off x="7473007" y="2524640"/>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F918BC-8215-43A0-82B8-81C238B7C43C}">
      <dsp:nvSpPr>
        <dsp:cNvPr id="0" name=""/>
        <dsp:cNvSpPr/>
      </dsp:nvSpPr>
      <dsp:spPr>
        <a:xfrm>
          <a:off x="7309" y="3940"/>
          <a:ext cx="2919215" cy="175152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Principle 12: Stability of Tenure of Personnel</a:t>
          </a:r>
        </a:p>
      </dsp:txBody>
      <dsp:txXfrm>
        <a:off x="7309" y="3940"/>
        <a:ext cx="2919215" cy="1751529"/>
      </dsp:txXfrm>
    </dsp:sp>
    <dsp:sp modelId="{0E0A1343-F8CB-4A16-9E47-6D751EC9C516}">
      <dsp:nvSpPr>
        <dsp:cNvPr id="0" name=""/>
        <dsp:cNvSpPr/>
      </dsp:nvSpPr>
      <dsp:spPr>
        <a:xfrm>
          <a:off x="3218445" y="3940"/>
          <a:ext cx="2919215" cy="175152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Explanation: Employee turnover is high and inefficient. Tenure stability encourages skill development and loyalty.</a:t>
          </a:r>
        </a:p>
      </dsp:txBody>
      <dsp:txXfrm>
        <a:off x="3218445" y="3940"/>
        <a:ext cx="2919215" cy="1751529"/>
      </dsp:txXfrm>
    </dsp:sp>
    <dsp:sp modelId="{B816AD91-6562-4B4C-8013-B955FEC4B17D}">
      <dsp:nvSpPr>
        <dsp:cNvPr id="0" name=""/>
        <dsp:cNvSpPr/>
      </dsp:nvSpPr>
      <dsp:spPr>
        <a:xfrm>
          <a:off x="6429582" y="3940"/>
          <a:ext cx="2919215" cy="175152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Example: A steady and devoted workforce is maintained via Google's employee retention initiatives, which include competitive perks and professional development opportunities (Fayol, 1949).</a:t>
          </a:r>
        </a:p>
      </dsp:txBody>
      <dsp:txXfrm>
        <a:off x="6429582" y="3940"/>
        <a:ext cx="2919215" cy="1751529"/>
      </dsp:txXfrm>
    </dsp:sp>
    <dsp:sp modelId="{08F00E8A-70F2-40A5-B575-EDF2F1AE9E96}">
      <dsp:nvSpPr>
        <dsp:cNvPr id="0" name=""/>
        <dsp:cNvSpPr/>
      </dsp:nvSpPr>
      <dsp:spPr>
        <a:xfrm>
          <a:off x="7309" y="2047391"/>
          <a:ext cx="2919215" cy="175152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Principle 13: Initiative</a:t>
          </a:r>
          <a:r>
            <a:rPr lang="en-US" sz="1600" kern="1200">
              <a:latin typeface="Aptos Display" panose="020F0302020204030204"/>
            </a:rPr>
            <a:t> </a:t>
          </a:r>
        </a:p>
      </dsp:txBody>
      <dsp:txXfrm>
        <a:off x="7309" y="2047391"/>
        <a:ext cx="2919215" cy="1751529"/>
      </dsp:txXfrm>
    </dsp:sp>
    <dsp:sp modelId="{630216A8-04E7-43AC-B04A-0B200A8C7C2C}">
      <dsp:nvSpPr>
        <dsp:cNvPr id="0" name=""/>
        <dsp:cNvSpPr/>
      </dsp:nvSpPr>
      <dsp:spPr>
        <a:xfrm>
          <a:off x="3218445" y="2047391"/>
          <a:ext cx="2919215" cy="175152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Explanation: Employees should be allowed the flexibility to develop and execute strategies.</a:t>
          </a:r>
        </a:p>
      </dsp:txBody>
      <dsp:txXfrm>
        <a:off x="3218445" y="2047391"/>
        <a:ext cx="2919215" cy="1751529"/>
      </dsp:txXfrm>
    </dsp:sp>
    <dsp:sp modelId="{3BBD07F4-19BD-4E15-884D-7E3027645DE1}">
      <dsp:nvSpPr>
        <dsp:cNvPr id="0" name=""/>
        <dsp:cNvSpPr/>
      </dsp:nvSpPr>
      <dsp:spPr>
        <a:xfrm>
          <a:off x="6429582" y="2047391"/>
          <a:ext cx="2919215" cy="175152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err="1"/>
            <a:t>Example:Fostering</a:t>
          </a:r>
          <a:r>
            <a:rPr lang="en-US" sz="1600" kern="1200"/>
            <a:t> creativity and invention is demonstrated by 3M's innovation </a:t>
          </a:r>
          <a:r>
            <a:rPr lang="en-US" sz="1600" kern="1200" err="1"/>
            <a:t>programmes</a:t>
          </a:r>
          <a:r>
            <a:rPr lang="en-US" sz="1600" kern="1200"/>
            <a:t>, which allow staff to dedicate a portion of their work hours to personal initiatives (Fayol, 1949).</a:t>
          </a:r>
        </a:p>
      </dsp:txBody>
      <dsp:txXfrm>
        <a:off x="6429582" y="2047391"/>
        <a:ext cx="2919215" cy="1751529"/>
      </dsp:txXfrm>
    </dsp:sp>
    <dsp:sp modelId="{E174C25C-4387-47B8-8451-5AAAE1292924}">
      <dsp:nvSpPr>
        <dsp:cNvPr id="0" name=""/>
        <dsp:cNvSpPr/>
      </dsp:nvSpPr>
      <dsp:spPr>
        <a:xfrm>
          <a:off x="7309" y="4090842"/>
          <a:ext cx="2919215" cy="175152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Principle 14: Esprit de Corps</a:t>
          </a:r>
        </a:p>
      </dsp:txBody>
      <dsp:txXfrm>
        <a:off x="7309" y="4090842"/>
        <a:ext cx="2919215" cy="1751529"/>
      </dsp:txXfrm>
    </dsp:sp>
    <dsp:sp modelId="{0A4FC86E-7632-4119-A2D1-A046F863D369}">
      <dsp:nvSpPr>
        <dsp:cNvPr id="0" name=""/>
        <dsp:cNvSpPr/>
      </dsp:nvSpPr>
      <dsp:spPr>
        <a:xfrm>
          <a:off x="3218445" y="4090842"/>
          <a:ext cx="2919215" cy="175152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Explanation:  Promoting team spirit will help the </a:t>
          </a:r>
          <a:r>
            <a:rPr lang="en-US" sz="1600" kern="1200" err="1"/>
            <a:t>organisation</a:t>
          </a:r>
          <a:r>
            <a:rPr lang="en-US" sz="1600" kern="1200">
              <a:latin typeface="Aptos Display" panose="020F0302020204030204"/>
            </a:rPr>
            <a:t> </a:t>
          </a:r>
          <a:r>
            <a:rPr lang="en-US" sz="1600" kern="1200"/>
            <a:t> achieve harmony and togetherness.</a:t>
          </a:r>
        </a:p>
      </dsp:txBody>
      <dsp:txXfrm>
        <a:off x="3218445" y="4090842"/>
        <a:ext cx="2919215" cy="1751529"/>
      </dsp:txXfrm>
    </dsp:sp>
    <dsp:sp modelId="{0C1EE799-BBAA-42D3-AB27-66A976D018A9}">
      <dsp:nvSpPr>
        <dsp:cNvPr id="0" name=""/>
        <dsp:cNvSpPr/>
      </dsp:nvSpPr>
      <dsp:spPr>
        <a:xfrm>
          <a:off x="6429582" y="4090842"/>
          <a:ext cx="2919215" cy="175152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Example: Activities that promote teamwork and collaboration. </a:t>
          </a:r>
        </a:p>
      </dsp:txBody>
      <dsp:txXfrm>
        <a:off x="6429582" y="4090842"/>
        <a:ext cx="2919215" cy="17515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2F18A-2BB4-4B9A-A12A-59932712EC72}">
      <dsp:nvSpPr>
        <dsp:cNvPr id="0" name=""/>
        <dsp:cNvSpPr/>
      </dsp:nvSpPr>
      <dsp:spPr>
        <a:xfrm>
          <a:off x="361836" y="1176277"/>
          <a:ext cx="930026" cy="93002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416AF-31B9-4075-AFDC-DEC41BE20433}">
      <dsp:nvSpPr>
        <dsp:cNvPr id="0" name=""/>
        <dsp:cNvSpPr/>
      </dsp:nvSpPr>
      <dsp:spPr>
        <a:xfrm>
          <a:off x="557142" y="1371582"/>
          <a:ext cx="539415" cy="5394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15B114-8B56-46EA-9EC6-21A8F08F2860}">
      <dsp:nvSpPr>
        <dsp:cNvPr id="0" name=""/>
        <dsp:cNvSpPr/>
      </dsp:nvSpPr>
      <dsp:spPr>
        <a:xfrm>
          <a:off x="1491155" y="1176277"/>
          <a:ext cx="2192206" cy="93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Monitor Role: Google</a:t>
          </a:r>
        </a:p>
      </dsp:txBody>
      <dsp:txXfrm>
        <a:off x="1491155" y="1176277"/>
        <a:ext cx="2192206" cy="930026"/>
      </dsp:txXfrm>
    </dsp:sp>
    <dsp:sp modelId="{A6A6441C-2062-4745-9C9E-D5B40DB7B4C8}">
      <dsp:nvSpPr>
        <dsp:cNvPr id="0" name=""/>
        <dsp:cNvSpPr/>
      </dsp:nvSpPr>
      <dsp:spPr>
        <a:xfrm>
          <a:off x="4065337" y="1176277"/>
          <a:ext cx="930026" cy="93002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11976-6B9E-4B60-9CC7-713951497A51}">
      <dsp:nvSpPr>
        <dsp:cNvPr id="0" name=""/>
        <dsp:cNvSpPr/>
      </dsp:nvSpPr>
      <dsp:spPr>
        <a:xfrm>
          <a:off x="4260642" y="1371582"/>
          <a:ext cx="539415" cy="5394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1B3566-B869-4FE6-8936-7E41E8AA66E8}">
      <dsp:nvSpPr>
        <dsp:cNvPr id="0" name=""/>
        <dsp:cNvSpPr/>
      </dsp:nvSpPr>
      <dsp:spPr>
        <a:xfrm>
          <a:off x="5194655" y="1176277"/>
          <a:ext cx="2192206" cy="93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Disseminator Role: Amazon's CEO, Jeff Bezos</a:t>
          </a:r>
        </a:p>
      </dsp:txBody>
      <dsp:txXfrm>
        <a:off x="5194655" y="1176277"/>
        <a:ext cx="2192206" cy="930026"/>
      </dsp:txXfrm>
    </dsp:sp>
    <dsp:sp modelId="{D6CBBBE7-7AFF-4C00-9491-4FA900DA1C4F}">
      <dsp:nvSpPr>
        <dsp:cNvPr id="0" name=""/>
        <dsp:cNvSpPr/>
      </dsp:nvSpPr>
      <dsp:spPr>
        <a:xfrm>
          <a:off x="7768837" y="1176277"/>
          <a:ext cx="930026" cy="93002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239294-47EC-4B1B-ABA2-5B94C7053654}">
      <dsp:nvSpPr>
        <dsp:cNvPr id="0" name=""/>
        <dsp:cNvSpPr/>
      </dsp:nvSpPr>
      <dsp:spPr>
        <a:xfrm>
          <a:off x="7964142" y="1371582"/>
          <a:ext cx="539415" cy="5394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A00390-AC63-4845-B44C-E18B01F5AA86}">
      <dsp:nvSpPr>
        <dsp:cNvPr id="0" name=""/>
        <dsp:cNvSpPr/>
      </dsp:nvSpPr>
      <dsp:spPr>
        <a:xfrm>
          <a:off x="8898155" y="1176277"/>
          <a:ext cx="2192206" cy="93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Spokesperson Role: Tesla’s CEO, Elon Musk</a:t>
          </a:r>
        </a:p>
      </dsp:txBody>
      <dsp:txXfrm>
        <a:off x="8898155" y="1176277"/>
        <a:ext cx="2192206" cy="9300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6C71EB-7EE3-48EF-9452-AAF5F7B3F388}" type="datetimeFigureOut">
              <a:t>7/14/2024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566AE-38EC-480D-BF86-09BD42B519C6}" type="slidenum">
              <a:t>‹#›</a:t>
            </a:fld>
            <a:endParaRPr lang="en-US"/>
          </a:p>
        </p:txBody>
      </p:sp>
    </p:spTree>
    <p:extLst>
      <p:ext uri="{BB962C8B-B14F-4D97-AF65-F5344CB8AC3E}">
        <p14:creationId xmlns:p14="http://schemas.microsoft.com/office/powerpoint/2010/main" val="3216040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53D566AE-38EC-480D-BF86-09BD42B519C6}" type="slidenum">
              <a:t>4</a:t>
            </a:fld>
            <a:endParaRPr lang="en-US"/>
          </a:p>
        </p:txBody>
      </p:sp>
    </p:spTree>
    <p:extLst>
      <p:ext uri="{BB962C8B-B14F-4D97-AF65-F5344CB8AC3E}">
        <p14:creationId xmlns:p14="http://schemas.microsoft.com/office/powerpoint/2010/main" val="1823331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Planning and organizing categories are applicable to most organizations. It is essential in planning because it identifies goals and lays down how they are going to be met while establishing clear courses of action for the enterprise. An example is Starbucks; this organization applies strategic management when planning on expanding to other domains in the world. In this one, resources and tasks are ordered in an appropriate manner in an effort to fulfill set objectives. This is an excellent example of organizing since cross-functional teams that are found in Google help encourage innovation. </a:t>
            </a:r>
          </a:p>
          <a:p>
            <a:endParaRPr lang="en-US">
              <a:cs typeface="Calibri"/>
            </a:endParaRPr>
          </a:p>
        </p:txBody>
      </p:sp>
      <p:sp>
        <p:nvSpPr>
          <p:cNvPr id="4" name="Slide Number Placeholder 3"/>
          <p:cNvSpPr>
            <a:spLocks noGrp="1"/>
          </p:cNvSpPr>
          <p:nvPr>
            <p:ph type="sldNum" sz="quarter" idx="5"/>
          </p:nvPr>
        </p:nvSpPr>
        <p:spPr/>
        <p:txBody>
          <a:bodyPr/>
          <a:lstStyle/>
          <a:p>
            <a:fld id="{53D566AE-38EC-480D-BF86-09BD42B519C6}" type="slidenum">
              <a:rPr lang="en-US"/>
              <a:t>13</a:t>
            </a:fld>
            <a:endParaRPr lang="en-US"/>
          </a:p>
        </p:txBody>
      </p:sp>
    </p:spTree>
    <p:extLst>
      <p:ext uri="{BB962C8B-B14F-4D97-AF65-F5344CB8AC3E}">
        <p14:creationId xmlns:p14="http://schemas.microsoft.com/office/powerpoint/2010/main" val="3501719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aspects include the encouragement of the staff to pursue objectives as well as the direction of their efforts towards the accomplishment of organizational objectives. There is transformative leadership and there is the transactional leadership one can choose to use. One real life example is Steve Jobs of Apple Inc in which his leadership brought vision and motivation that led to developing a great culture of innovation. </a:t>
            </a:r>
          </a:p>
          <a:p>
            <a:endParaRPr lang="en-US">
              <a:cs typeface="Calibri"/>
            </a:endParaRPr>
          </a:p>
        </p:txBody>
      </p:sp>
      <p:sp>
        <p:nvSpPr>
          <p:cNvPr id="4" name="Slide Number Placeholder 3"/>
          <p:cNvSpPr>
            <a:spLocks noGrp="1"/>
          </p:cNvSpPr>
          <p:nvPr>
            <p:ph type="sldNum" sz="quarter" idx="5"/>
          </p:nvPr>
        </p:nvSpPr>
        <p:spPr/>
        <p:txBody>
          <a:bodyPr/>
          <a:lstStyle/>
          <a:p>
            <a:fld id="{53D566AE-38EC-480D-BF86-09BD42B519C6}" type="slidenum">
              <a:rPr lang="en-US"/>
              <a:t>14</a:t>
            </a:fld>
            <a:endParaRPr lang="en-US"/>
          </a:p>
        </p:txBody>
      </p:sp>
    </p:spTree>
    <p:extLst>
      <p:ext uri="{BB962C8B-B14F-4D97-AF65-F5344CB8AC3E}">
        <p14:creationId xmlns:p14="http://schemas.microsoft.com/office/powerpoint/2010/main" val="662130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Satya Nadella, Microsoft's CEO, frequently attends high-profile events such product launches, business conferences, and community engagement </a:t>
            </a:r>
            <a:r>
              <a:rPr lang="en-US" err="1"/>
              <a:t>programmes</a:t>
            </a:r>
            <a:r>
              <a:rPr lang="en-US"/>
              <a:t>.(Microsoft, 2022)</a:t>
            </a:r>
          </a:p>
          <a:p>
            <a:r>
              <a:rPr lang="en-US"/>
              <a:t>Herb Kelleher, Southwest Airlines' former CEO, was well-known for his close participation with employees, frequently working alongside them to better understand their responsibilities.(</a:t>
            </a:r>
            <a:r>
              <a:rPr lang="en-US" err="1"/>
              <a:t>Gittell</a:t>
            </a:r>
            <a:r>
              <a:rPr lang="en-US"/>
              <a:t>, 2003)</a:t>
            </a:r>
            <a:endParaRPr lang="en-US">
              <a:cs typeface="Calibri"/>
            </a:endParaRPr>
          </a:p>
          <a:p>
            <a:r>
              <a:rPr lang="en-US"/>
              <a:t>Apple's senior executives, notably Tim Cook, have broad networks with other industry leaders, suppliers, and key stakeholders to drive innovation and obtain critical components.(</a:t>
            </a:r>
            <a:r>
              <a:rPr lang="en-US" err="1"/>
              <a:t>Kahney</a:t>
            </a:r>
            <a:r>
              <a:rPr lang="en-US"/>
              <a:t>, 2019)</a:t>
            </a:r>
          </a:p>
          <a:p>
            <a:endParaRPr lang="en-US">
              <a:cs typeface="Calibri"/>
            </a:endParaRPr>
          </a:p>
        </p:txBody>
      </p:sp>
      <p:sp>
        <p:nvSpPr>
          <p:cNvPr id="4" name="Slide Number Placeholder 3"/>
          <p:cNvSpPr>
            <a:spLocks noGrp="1"/>
          </p:cNvSpPr>
          <p:nvPr>
            <p:ph type="sldNum" sz="quarter" idx="5"/>
          </p:nvPr>
        </p:nvSpPr>
        <p:spPr/>
        <p:txBody>
          <a:bodyPr/>
          <a:lstStyle/>
          <a:p>
            <a:fld id="{5D9A31EC-BFAA-4686-ABAD-C389F3C05C03}" type="slidenum">
              <a:t>19</a:t>
            </a:fld>
            <a:endParaRPr lang="en-US"/>
          </a:p>
        </p:txBody>
      </p:sp>
    </p:spTree>
    <p:extLst>
      <p:ext uri="{BB962C8B-B14F-4D97-AF65-F5344CB8AC3E}">
        <p14:creationId xmlns:p14="http://schemas.microsoft.com/office/powerpoint/2010/main" val="1282501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Google continually scans the environment for new information to maintain its competitive edge in technology and innovation.(Google, 2021)</a:t>
            </a:r>
          </a:p>
          <a:p>
            <a:r>
              <a:rPr lang="en-US"/>
              <a:t>Amazon ensures that essential information is disseminated properly throughout its huge </a:t>
            </a:r>
            <a:r>
              <a:rPr lang="en-US" err="1"/>
              <a:t>organisation</a:t>
            </a:r>
            <a:r>
              <a:rPr lang="en-US"/>
              <a:t>. (Bezos, 2017)</a:t>
            </a:r>
            <a:endParaRPr lang="en-US">
              <a:cs typeface="Calibri"/>
            </a:endParaRPr>
          </a:p>
          <a:p>
            <a:r>
              <a:rPr lang="en-US"/>
              <a:t>Elon Musk, Tesla's CEO, maintains constant communication with the public and stakeholders about the company's mission, products, and performance.(Musk, 2020)</a:t>
            </a:r>
          </a:p>
        </p:txBody>
      </p:sp>
      <p:sp>
        <p:nvSpPr>
          <p:cNvPr id="4" name="Slide Number Placeholder 3"/>
          <p:cNvSpPr>
            <a:spLocks noGrp="1"/>
          </p:cNvSpPr>
          <p:nvPr>
            <p:ph type="sldNum" sz="quarter" idx="5"/>
          </p:nvPr>
        </p:nvSpPr>
        <p:spPr/>
        <p:txBody>
          <a:bodyPr/>
          <a:lstStyle/>
          <a:p>
            <a:fld id="{5D9A31EC-BFAA-4686-ABAD-C389F3C05C03}" type="slidenum">
              <a:t>21</a:t>
            </a:fld>
            <a:endParaRPr lang="en-US"/>
          </a:p>
        </p:txBody>
      </p:sp>
    </p:spTree>
    <p:extLst>
      <p:ext uri="{BB962C8B-B14F-4D97-AF65-F5344CB8AC3E}">
        <p14:creationId xmlns:p14="http://schemas.microsoft.com/office/powerpoint/2010/main" val="481335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Apple continuously initiates new projects and innovations under the leadership of its executives.(Isaacson, 2011)</a:t>
            </a:r>
          </a:p>
          <a:p>
            <a:r>
              <a:rPr lang="en-US"/>
              <a:t>Toyota's management, lead by Akio Toyoda, dealt with the incident by issuing recalls, publicly </a:t>
            </a:r>
            <a:r>
              <a:rPr lang="en-US" err="1"/>
              <a:t>apologising</a:t>
            </a:r>
            <a:r>
              <a:rPr lang="en-US"/>
              <a:t>, and instituting tougher quality control procedures. This solution tried to rebuild public trust while also addressing the immediate problem (Sparrow, 2012).</a:t>
            </a:r>
            <a:endParaRPr lang="en-US">
              <a:cs typeface="Calibri"/>
            </a:endParaRPr>
          </a:p>
          <a:p>
            <a:r>
              <a:rPr lang="en-US"/>
              <a:t>Under Satya Nadella's leadership, Microsoft redirected resources to cloud computing and artificial intelligence, dramatically improving its Azure platform and driving strong growth in these areas (Microsoft, 2021).</a:t>
            </a:r>
            <a:endParaRPr lang="en-US">
              <a:cs typeface="Calibri"/>
            </a:endParaRPr>
          </a:p>
          <a:p>
            <a:r>
              <a:rPr lang="en-US"/>
              <a:t>In 2019, General Motors negotiated a new contract with the United Auto Workers (UAW) union, which covered salaries, job security, and health benefits. This agreement was crucial to ensuring operational stability and staff satisfaction (Bomey, 2019).</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D9A31EC-BFAA-4686-ABAD-C389F3C05C03}" type="slidenum">
              <a:rPr lang="en-US"/>
              <a:t>23</a:t>
            </a:fld>
            <a:endParaRPr lang="en-US"/>
          </a:p>
        </p:txBody>
      </p:sp>
    </p:spTree>
    <p:extLst>
      <p:ext uri="{BB962C8B-B14F-4D97-AF65-F5344CB8AC3E}">
        <p14:creationId xmlns:p14="http://schemas.microsoft.com/office/powerpoint/2010/main" val="78988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4F20B-BFA4-4F64-A7E1-5188294F9A4D}" type="slidenum">
              <a:rPr lang="en-GB" smtClean="0"/>
              <a:t>25</a:t>
            </a:fld>
            <a:endParaRPr lang="en-GB"/>
          </a:p>
        </p:txBody>
      </p:sp>
    </p:spTree>
    <p:extLst>
      <p:ext uri="{BB962C8B-B14F-4D97-AF65-F5344CB8AC3E}">
        <p14:creationId xmlns:p14="http://schemas.microsoft.com/office/powerpoint/2010/main" val="805316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53801255@N07/8737945758"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agpurtoday.in/tirpude-institute-of-management-education-to-hold-international-conference-on-business-management"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here2there.ca/principles-focused-evaluation/"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courses.lumenlearning.com/wm-organizationalbehavior/chapter/the-decision-making-proces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fiftabsh.com/2012/03/08/ngos-project-management-serendipity/"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jmc.blogspot.com/2011/05/well-said.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hyperlink" Target="https://courses.lumenlearning.com/wm-principlesofmanagement/chapter/primary-functions-of-management/" TargetMode="Externa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librodelosviernes.blogspot.com/2020/05/la-apple-de-tim-cook-leander-kahney.html" TargetMode="External"/><Relationship Id="rId3" Type="http://schemas.openxmlformats.org/officeDocument/2006/relationships/image" Target="../media/image18.jpeg"/><Relationship Id="rId7"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lamorworld.com/microsofts-satya-nadella-has-a-message-for-you-keep-hitting-the-refresh-button/" TargetMode="External"/><Relationship Id="rId5" Type="http://schemas.openxmlformats.org/officeDocument/2006/relationships/image" Target="../media/image19.jpeg"/><Relationship Id="rId4" Type="http://schemas.openxmlformats.org/officeDocument/2006/relationships/hyperlink" Target="https://www.flickr.com/photos/wbaiv/31421905463"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8.jpeg"/><Relationship Id="rId13" Type="http://schemas.openxmlformats.org/officeDocument/2006/relationships/hyperlink" Target="https://www.flickr.com/photos/25064547@N06/2568436053" TargetMode="External"/><Relationship Id="rId3" Type="http://schemas.openxmlformats.org/officeDocument/2006/relationships/diagramData" Target="../diagrams/data5.xml"/><Relationship Id="rId7" Type="http://schemas.microsoft.com/office/2007/relationships/diagramDrawing" Target="../diagrams/drawing5.xml"/><Relationship Id="rId12"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hyperlink" Target="https://moderateinthemiddle.wordpress.com/2010/01/31/e-book-price-wars-amazon-defends-kindle-readers-refuses-to-raise-customer-prices-for-macmillan-e-books/" TargetMode="External"/><Relationship Id="rId5" Type="http://schemas.openxmlformats.org/officeDocument/2006/relationships/diagramQuickStyle" Target="../diagrams/quickStyle5.xml"/><Relationship Id="rId10" Type="http://schemas.openxmlformats.org/officeDocument/2006/relationships/image" Target="../media/image29.jpeg"/><Relationship Id="rId4" Type="http://schemas.openxmlformats.org/officeDocument/2006/relationships/diagramLayout" Target="../diagrams/layout5.xml"/><Relationship Id="rId9" Type="http://schemas.openxmlformats.org/officeDocument/2006/relationships/hyperlink" Target="https://www.panarmenian.net/eng/news/284140/"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www.tolucanoticias.com/2013_06_01_archive.html" TargetMode="External"/><Relationship Id="rId3" Type="http://schemas.openxmlformats.org/officeDocument/2006/relationships/image" Target="../media/image32.jpeg"/><Relationship Id="rId7"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flickr.com/photos/jeepersmedia/14741555637/" TargetMode="External"/><Relationship Id="rId5" Type="http://schemas.openxmlformats.org/officeDocument/2006/relationships/image" Target="../media/image33.jpeg"/><Relationship Id="rId10" Type="http://schemas.openxmlformats.org/officeDocument/2006/relationships/hyperlink" Target="https://sadam-aladwar.blogspot.com/2011/10/apple-steve-jobs.html" TargetMode="External"/><Relationship Id="rId4" Type="http://schemas.openxmlformats.org/officeDocument/2006/relationships/hyperlink" Target="http://mapacultural.wordpress.com/2013/09/20/cultura-tecnologia-y-educacion-en-microsoft-puerto-rico/" TargetMode="External"/><Relationship Id="rId9" Type="http://schemas.openxmlformats.org/officeDocument/2006/relationships/image" Target="../media/image35.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phoenixajournal.wordpress.com/2012/02/23/thank-you/" TargetMode="External"/><Relationship Id="rId2" Type="http://schemas.openxmlformats.org/officeDocument/2006/relationships/image" Target="../media/image40.jpeg"/><Relationship Id="rId1" Type="http://schemas.openxmlformats.org/officeDocument/2006/relationships/slideLayout" Target="../slideLayouts/slideLayout7.xml"/><Relationship Id="rId4" Type="http://schemas.openxmlformats.org/officeDocument/2006/relationships/image" Target="../media/image4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artoon characters with a red person standing in front of them&#10;&#10;Description automatically generated">
            <a:extLst>
              <a:ext uri="{FF2B5EF4-FFF2-40B4-BE49-F238E27FC236}">
                <a16:creationId xmlns:a16="http://schemas.microsoft.com/office/drawing/2014/main" id="{47CC29D5-135D-41D4-D682-477D25F3C4B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15" r="28185"/>
          <a:stretch/>
        </p:blipFill>
        <p:spPr>
          <a:xfrm>
            <a:off x="3523488" y="10"/>
            <a:ext cx="8668512" cy="6857990"/>
          </a:xfrm>
          <a:prstGeom prst="rect">
            <a:avLst/>
          </a:prstGeom>
        </p:spPr>
      </p:pic>
      <p:sp>
        <p:nvSpPr>
          <p:cNvPr id="93" name="Rectangle 9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vert="horz" lIns="91440" tIns="45720" rIns="91440" bIns="45720" rtlCol="0" anchor="b">
            <a:normAutofit/>
          </a:bodyPr>
          <a:lstStyle/>
          <a:p>
            <a:pPr algn="l"/>
            <a:r>
              <a:rPr lang="en-US" sz="2300">
                <a:solidFill>
                  <a:schemeClr val="bg1"/>
                </a:solidFill>
              </a:rPr>
              <a:t>BA Business Management</a:t>
            </a:r>
            <a:br>
              <a:rPr lang="en-US" sz="2300">
                <a:solidFill>
                  <a:schemeClr val="bg1"/>
                </a:solidFill>
              </a:rPr>
            </a:br>
            <a:r>
              <a:rPr lang="en-US" sz="2300">
                <a:solidFill>
                  <a:schemeClr val="bg1"/>
                </a:solidFill>
              </a:rPr>
              <a:t>Introduction to Leadership and Management</a:t>
            </a:r>
            <a:br>
              <a:rPr lang="en-US" sz="2300">
                <a:solidFill>
                  <a:schemeClr val="bg1"/>
                </a:solidFill>
              </a:rPr>
            </a:br>
            <a:r>
              <a:rPr lang="en-US" sz="2300">
                <a:solidFill>
                  <a:schemeClr val="bg1"/>
                </a:solidFill>
              </a:rPr>
              <a:t>LCBB4008</a:t>
            </a:r>
            <a:br>
              <a:rPr lang="en-US" sz="2300">
                <a:solidFill>
                  <a:schemeClr val="bg1"/>
                </a:solidFill>
              </a:rPr>
            </a:br>
            <a:r>
              <a:rPr lang="en-US" sz="2300">
                <a:solidFill>
                  <a:schemeClr val="bg1"/>
                </a:solidFill>
              </a:rPr>
              <a:t>Component 2: Group presentation. </a:t>
            </a:r>
            <a:br>
              <a:rPr lang="en-US" sz="2300">
                <a:solidFill>
                  <a:schemeClr val="bg1"/>
                </a:solidFill>
              </a:rPr>
            </a:br>
            <a:r>
              <a:rPr lang="en-US" sz="2300">
                <a:solidFill>
                  <a:schemeClr val="bg1"/>
                </a:solidFill>
              </a:rPr>
              <a:t>Submission deadline: before 19.07.2024</a:t>
            </a:r>
            <a:br>
              <a:rPr lang="en-US" sz="2300">
                <a:solidFill>
                  <a:schemeClr val="bg1"/>
                </a:solidFill>
              </a:rPr>
            </a:br>
            <a:r>
              <a:rPr lang="en-US" sz="2300">
                <a:solidFill>
                  <a:schemeClr val="bg1"/>
                </a:solidFill>
              </a:rPr>
              <a:t>Lecturer: Uju Ugochukwu </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Autofit/>
          </a:bodyPr>
          <a:lstStyle/>
          <a:p>
            <a:pPr algn="l"/>
            <a:r>
              <a:rPr lang="en-US" sz="2000">
                <a:solidFill>
                  <a:schemeClr val="bg1"/>
                </a:solidFill>
              </a:rPr>
              <a:t>Florentina  Cosma 2213581</a:t>
            </a:r>
          </a:p>
          <a:p>
            <a:pPr algn="l"/>
            <a:r>
              <a:rPr lang="en-US" sz="2000">
                <a:solidFill>
                  <a:schemeClr val="bg1"/>
                </a:solidFill>
              </a:rPr>
              <a:t>Marian Gabriel Apostu 2327280</a:t>
            </a:r>
          </a:p>
          <a:p>
            <a:pPr algn="l"/>
            <a:r>
              <a:rPr lang="en-US" sz="2000">
                <a:solidFill>
                  <a:schemeClr val="bg1"/>
                </a:solidFill>
              </a:rPr>
              <a:t>Iuliana Alina Dogaru 1816334</a:t>
            </a:r>
          </a:p>
          <a:p>
            <a:pPr algn="l"/>
            <a:r>
              <a:rPr lang="en-US" sz="2000">
                <a:solidFill>
                  <a:schemeClr val="bg1"/>
                </a:solidFill>
              </a:rPr>
              <a:t>Maria Tudor 2323981</a:t>
            </a:r>
          </a:p>
        </p:txBody>
      </p:sp>
      <p:sp>
        <p:nvSpPr>
          <p:cNvPr id="94" name="Rectangle 9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5" name="Rectangle 9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4EFF1F54-318C-0722-C002-172FBCFC436D}"/>
              </a:ext>
            </a:extLst>
          </p:cNvPr>
          <p:cNvSpPr txBox="1"/>
          <p:nvPr/>
        </p:nvSpPr>
        <p:spPr>
          <a:xfrm>
            <a:off x="3895725" y="4667250"/>
            <a:ext cx="4400550" cy="317500"/>
          </a:xfrm>
          <a:prstGeom prst="rect">
            <a:avLst/>
          </a:prstGeom>
        </p:spPr>
        <p:txBody>
          <a:bodyPr lIns="91440" tIns="45720" rIns="91440" bIns="45720" anchor="t">
            <a:normAutofit/>
          </a:bodyPr>
          <a:lstStyle/>
          <a:p>
            <a:pPr>
              <a:lnSpc>
                <a:spcPct val="90000"/>
              </a:lnSpc>
              <a:spcAft>
                <a:spcPts val="600"/>
              </a:spcAft>
            </a:pPr>
            <a:r>
              <a:rPr lang="en-US" sz="1400" dirty="0"/>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251C3-0268-6305-6270-BD66C7F1F605}"/>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Introduction</a:t>
            </a:r>
          </a:p>
        </p:txBody>
      </p:sp>
      <p:sp>
        <p:nvSpPr>
          <p:cNvPr id="5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88A829-E801-1775-2F19-9437BABB5F2D}"/>
              </a:ext>
            </a:extLst>
          </p:cNvPr>
          <p:cNvSpPr>
            <a:spLocks/>
          </p:cNvSpPr>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In this presentation, we will cover several key areas:</a:t>
            </a:r>
          </a:p>
          <a:p>
            <a:pPr indent="-228600">
              <a:lnSpc>
                <a:spcPct val="90000"/>
              </a:lnSpc>
              <a:spcAft>
                <a:spcPts val="600"/>
              </a:spcAft>
              <a:buFont typeface="Arial" panose="020B0604020202020204" pitchFamily="34" charset="0"/>
              <a:buChar char="•"/>
            </a:pPr>
            <a:r>
              <a:rPr lang="en-US" sz="2200" dirty="0"/>
              <a:t>Managerial principle</a:t>
            </a:r>
          </a:p>
          <a:p>
            <a:pPr indent="-228600">
              <a:lnSpc>
                <a:spcPct val="90000"/>
              </a:lnSpc>
              <a:spcAft>
                <a:spcPts val="600"/>
              </a:spcAft>
              <a:buFont typeface="Arial" panose="020B0604020202020204" pitchFamily="34" charset="0"/>
              <a:buChar char="•"/>
            </a:pPr>
            <a:r>
              <a:rPr lang="en-US" sz="2200" dirty="0"/>
              <a:t>Managerial functions</a:t>
            </a:r>
          </a:p>
          <a:p>
            <a:pPr indent="-228600">
              <a:lnSpc>
                <a:spcPct val="90000"/>
              </a:lnSpc>
              <a:spcAft>
                <a:spcPts val="600"/>
              </a:spcAft>
              <a:buFont typeface="Arial" panose="020B0604020202020204" pitchFamily="34" charset="0"/>
              <a:buChar char="•"/>
            </a:pPr>
            <a:r>
              <a:rPr lang="en-US" sz="2200" dirty="0"/>
              <a:t>Managerial roles</a:t>
            </a:r>
          </a:p>
          <a:p>
            <a:pPr indent="-228600">
              <a:lnSpc>
                <a:spcPct val="90000"/>
              </a:lnSpc>
              <a:spcAft>
                <a:spcPts val="600"/>
              </a:spcAft>
              <a:buFont typeface="Arial" panose="020B0604020202020204" pitchFamily="34" charset="0"/>
              <a:buChar char="•"/>
            </a:pPr>
            <a:r>
              <a:rPr lang="en-US" sz="2200" dirty="0"/>
              <a:t>Managerial behavior </a:t>
            </a:r>
          </a:p>
          <a:p>
            <a:pPr indent="-228600">
              <a:lnSpc>
                <a:spcPct val="90000"/>
              </a:lnSpc>
              <a:spcAft>
                <a:spcPts val="600"/>
              </a:spcAft>
              <a:buFont typeface="Arial" panose="020B0604020202020204" pitchFamily="34" charset="0"/>
              <a:buChar char="•"/>
            </a:pPr>
            <a:r>
              <a:rPr lang="en-US" sz="2200"/>
              <a:t>By mastering these elements, managers can drive their teams to success, foster a positive work environment, and achieve organizational goals efficiently. </a:t>
            </a:r>
            <a:endParaRPr lang="en-US" sz="2200" dirty="0"/>
          </a:p>
        </p:txBody>
      </p:sp>
      <p:pic>
        <p:nvPicPr>
          <p:cNvPr id="7" name="Picture 6" descr="Silhouette of people standing in a line&#10;&#10;Description automatically generated">
            <a:extLst>
              <a:ext uri="{FF2B5EF4-FFF2-40B4-BE49-F238E27FC236}">
                <a16:creationId xmlns:a16="http://schemas.microsoft.com/office/drawing/2014/main" id="{BFCC7DCB-09E8-D2E3-05D0-64465B51C9C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057" r="15321" b="1"/>
          <a:stretch/>
        </p:blipFill>
        <p:spPr>
          <a:xfrm>
            <a:off x="7675658" y="2093976"/>
            <a:ext cx="3941064" cy="4096512"/>
          </a:xfrm>
          <a:prstGeom prst="rect">
            <a:avLst/>
          </a:prstGeom>
        </p:spPr>
      </p:pic>
      <p:sp>
        <p:nvSpPr>
          <p:cNvPr id="8" name="TextBox 7">
            <a:extLst>
              <a:ext uri="{FF2B5EF4-FFF2-40B4-BE49-F238E27FC236}">
                <a16:creationId xmlns:a16="http://schemas.microsoft.com/office/drawing/2014/main" id="{951D80D6-9A20-5087-59ED-D6FB8EAF5E95}"/>
              </a:ext>
            </a:extLst>
          </p:cNvPr>
          <p:cNvSpPr txBox="1"/>
          <p:nvPr/>
        </p:nvSpPr>
        <p:spPr>
          <a:xfrm>
            <a:off x="5311702" y="6172201"/>
            <a:ext cx="6878775" cy="685799"/>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endParaRPr lang="en-US" sz="1300" dirty="0">
              <a:solidFill>
                <a:srgbClr val="FFFFFF"/>
              </a:solidFill>
            </a:endParaRPr>
          </a:p>
        </p:txBody>
      </p:sp>
    </p:spTree>
    <p:extLst>
      <p:ext uri="{BB962C8B-B14F-4D97-AF65-F5344CB8AC3E}">
        <p14:creationId xmlns:p14="http://schemas.microsoft.com/office/powerpoint/2010/main" val="3191159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C706A-4D22-3C01-7D74-FEB7000020FE}"/>
              </a:ext>
            </a:extLst>
          </p:cNvPr>
          <p:cNvSpPr>
            <a:spLocks noGrp="1"/>
          </p:cNvSpPr>
          <p:nvPr>
            <p:ph type="title"/>
          </p:nvPr>
        </p:nvSpPr>
        <p:spPr>
          <a:xfrm>
            <a:off x="640080" y="325369"/>
            <a:ext cx="4368602" cy="1956841"/>
          </a:xfrm>
        </p:spPr>
        <p:txBody>
          <a:bodyPr anchor="b">
            <a:normAutofit/>
          </a:bodyPr>
          <a:lstStyle/>
          <a:p>
            <a:r>
              <a:rPr lang="en-US" sz="5400"/>
              <a:t>Managerial principles</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1089CA-4E01-D5D9-A27B-18F43C9E1CC9}"/>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000">
                <a:ea typeface="+mn-lt"/>
                <a:cs typeface="+mn-lt"/>
              </a:rPr>
              <a:t>Definition :Managerial principles serve as guides for organizational decision-making and behavior (Fayol, 1916).</a:t>
            </a:r>
          </a:p>
          <a:p>
            <a:endParaRPr lang="en-US" sz="2000"/>
          </a:p>
          <a:p>
            <a:r>
              <a:rPr lang="en-US" sz="2000">
                <a:ea typeface="+mn-lt"/>
                <a:cs typeface="+mn-lt"/>
              </a:rPr>
              <a:t>Importance : They contribute to the consistency, efficiency, and effectiveness of management procedures (Robbins &amp; Coulter, 2018).</a:t>
            </a:r>
            <a:endParaRPr lang="en-US" sz="2000"/>
          </a:p>
        </p:txBody>
      </p:sp>
      <p:pic>
        <p:nvPicPr>
          <p:cNvPr id="4" name="Picture 3" descr="A hand holding a pen&#10;&#10;Description automatically generated">
            <a:extLst>
              <a:ext uri="{FF2B5EF4-FFF2-40B4-BE49-F238E27FC236}">
                <a16:creationId xmlns:a16="http://schemas.microsoft.com/office/drawing/2014/main" id="{35E9CC3A-46F4-FC64-EBA3-B79BB8BA4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737" r="1884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2384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3980E-18E8-B308-96B3-98E18196FBD7}"/>
              </a:ext>
            </a:extLst>
          </p:cNvPr>
          <p:cNvSpPr>
            <a:spLocks noGrp="1"/>
          </p:cNvSpPr>
          <p:nvPr>
            <p:ph type="title"/>
          </p:nvPr>
        </p:nvSpPr>
        <p:spPr>
          <a:xfrm>
            <a:off x="1136397" y="502021"/>
            <a:ext cx="4959603" cy="1642969"/>
          </a:xfrm>
        </p:spPr>
        <p:txBody>
          <a:bodyPr anchor="b">
            <a:normAutofit/>
          </a:bodyPr>
          <a:lstStyle/>
          <a:p>
            <a:r>
              <a:rPr lang="en-US" sz="3700">
                <a:ea typeface="+mj-lt"/>
                <a:cs typeface="+mj-lt"/>
              </a:rPr>
              <a:t>Importance in Guiding Managerial Decision-Making</a:t>
            </a:r>
            <a:endParaRPr lang="en-US" sz="3700"/>
          </a:p>
        </p:txBody>
      </p:sp>
      <p:graphicFrame>
        <p:nvGraphicFramePr>
          <p:cNvPr id="63" name="Content Placeholder 2">
            <a:extLst>
              <a:ext uri="{FF2B5EF4-FFF2-40B4-BE49-F238E27FC236}">
                <a16:creationId xmlns:a16="http://schemas.microsoft.com/office/drawing/2014/main" id="{7820D892-1535-A207-0D2F-B7667AF6FC08}"/>
              </a:ext>
            </a:extLst>
          </p:cNvPr>
          <p:cNvGraphicFramePr>
            <a:graphicFrameLocks noGrp="1"/>
          </p:cNvGraphicFramePr>
          <p:nvPr>
            <p:ph idx="1"/>
            <p:extLst>
              <p:ext uri="{D42A27DB-BD31-4B8C-83A1-F6EECF244321}">
                <p14:modId xmlns:p14="http://schemas.microsoft.com/office/powerpoint/2010/main" val="3274972803"/>
              </p:ext>
            </p:extLst>
          </p:nvPr>
        </p:nvGraphicFramePr>
        <p:xfrm>
          <a:off x="992623" y="2145238"/>
          <a:ext cx="4959603" cy="35225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diagram of a problem&#10;&#10;Description automatically generated">
            <a:extLst>
              <a:ext uri="{FF2B5EF4-FFF2-40B4-BE49-F238E27FC236}">
                <a16:creationId xmlns:a16="http://schemas.microsoft.com/office/drawing/2014/main" id="{AD30421B-F1A5-6166-6AF7-89B3BEE35D2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512442" y="1219728"/>
            <a:ext cx="5201023" cy="4004786"/>
          </a:xfrm>
          <a:prstGeom prst="rect">
            <a:avLst/>
          </a:prstGeom>
        </p:spPr>
      </p:pic>
      <p:sp>
        <p:nvSpPr>
          <p:cNvPr id="54" name="Rectangle 5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D535843-F0F0-B77D-9C86-BDF1B574184B}"/>
              </a:ext>
            </a:extLst>
          </p:cNvPr>
          <p:cNvSpPr txBox="1"/>
          <p:nvPr/>
        </p:nvSpPr>
        <p:spPr>
          <a:xfrm>
            <a:off x="6512442" y="4824036"/>
            <a:ext cx="5201023" cy="400478"/>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138171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3"/>
                                        </p:tgtEl>
                                        <p:attrNameLst>
                                          <p:attrName>style.visibility</p:attrName>
                                        </p:attrNameLst>
                                      </p:cBhvr>
                                      <p:to>
                                        <p:strVal val="visible"/>
                                      </p:to>
                                    </p:set>
                                    <p:anim calcmode="lin" valueType="num">
                                      <p:cBhvr additive="base">
                                        <p:cTn id="7" dur="500" fill="hold"/>
                                        <p:tgtEl>
                                          <p:spTgt spid="63"/>
                                        </p:tgtEl>
                                        <p:attrNameLst>
                                          <p:attrName>ppt_x</p:attrName>
                                        </p:attrNameLst>
                                      </p:cBhvr>
                                      <p:tavLst>
                                        <p:tav tm="0">
                                          <p:val>
                                            <p:strVal val="#ppt_x"/>
                                          </p:val>
                                        </p:tav>
                                        <p:tav tm="100000">
                                          <p:val>
                                            <p:strVal val="#ppt_x"/>
                                          </p:val>
                                        </p:tav>
                                      </p:tavLst>
                                    </p:anim>
                                    <p:anim calcmode="lin" valueType="num">
                                      <p:cBhvr additive="base">
                                        <p:cTn id="8" dur="500" fill="hold"/>
                                        <p:tgtEl>
                                          <p:spTgt spid="6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24002-8CA8-C2D9-682D-3B97314191D2}"/>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4600" kern="1200">
                <a:solidFill>
                  <a:schemeClr val="tx1"/>
                </a:solidFill>
                <a:latin typeface="+mj-lt"/>
                <a:ea typeface="+mj-ea"/>
                <a:cs typeface="+mj-cs"/>
              </a:rPr>
              <a:t>Henri Fayol's 14 Principles</a:t>
            </a:r>
          </a:p>
        </p:txBody>
      </p:sp>
      <p:sp>
        <p:nvSpPr>
          <p:cNvPr id="6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DA4B43CB-B048-4927-641E-C83A4ED482D8}"/>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r>
              <a:rPr lang="en-US" sz="2200"/>
              <a:t>French mining engineer Henri Fayol created 14 management concepts that serve as the cornerstone for current management ideas (Fayol,1916).</a:t>
            </a:r>
          </a:p>
        </p:txBody>
      </p:sp>
      <p:pic>
        <p:nvPicPr>
          <p:cNvPr id="6" name="Content Placeholder 3">
            <a:extLst>
              <a:ext uri="{FF2B5EF4-FFF2-40B4-BE49-F238E27FC236}">
                <a16:creationId xmlns:a16="http://schemas.microsoft.com/office/drawing/2014/main" id="{F8B8F6B4-E863-AA03-92C4-709703293C11}"/>
              </a:ext>
            </a:extLst>
          </p:cNvPr>
          <p:cNvPicPr>
            <a:picLocks noChangeAspect="1"/>
          </p:cNvPicPr>
          <p:nvPr/>
        </p:nvPicPr>
        <p:blipFill rotWithShape="1">
          <a:blip r:embed="rId2"/>
          <a:srcRect r="5022"/>
          <a:stretch/>
        </p:blipFill>
        <p:spPr>
          <a:xfrm>
            <a:off x="4654296" y="703216"/>
            <a:ext cx="6903720" cy="5451567"/>
          </a:xfrm>
          <a:prstGeom prst="rect">
            <a:avLst/>
          </a:prstGeom>
        </p:spPr>
      </p:pic>
    </p:spTree>
    <p:extLst>
      <p:ext uri="{BB962C8B-B14F-4D97-AF65-F5344CB8AC3E}">
        <p14:creationId xmlns:p14="http://schemas.microsoft.com/office/powerpoint/2010/main" val="86305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A31BA04-2C61-1FF3-00C9-B2D02F92A563}"/>
              </a:ext>
            </a:extLst>
          </p:cNvPr>
          <p:cNvPicPr>
            <a:picLocks noChangeAspect="1"/>
          </p:cNvPicPr>
          <p:nvPr/>
        </p:nvPicPr>
        <p:blipFill rotWithShape="1">
          <a:blip r:embed="rId2">
            <a:duotone>
              <a:prstClr val="black"/>
              <a:schemeClr val="tx2">
                <a:tint val="45000"/>
                <a:satMod val="400000"/>
              </a:schemeClr>
            </a:duotone>
            <a:alphaModFix amt="25000"/>
          </a:blip>
          <a:srcRect t="16751" b="832"/>
          <a:stretch/>
        </p:blipFill>
        <p:spPr>
          <a:xfrm>
            <a:off x="20" y="10"/>
            <a:ext cx="12191980" cy="6857990"/>
          </a:xfrm>
          <a:prstGeom prst="rect">
            <a:avLst/>
          </a:prstGeom>
        </p:spPr>
      </p:pic>
      <p:sp>
        <p:nvSpPr>
          <p:cNvPr id="2" name="Title 1">
            <a:extLst>
              <a:ext uri="{FF2B5EF4-FFF2-40B4-BE49-F238E27FC236}">
                <a16:creationId xmlns:a16="http://schemas.microsoft.com/office/drawing/2014/main" id="{938825A8-A08D-E254-C49F-719AF7BCC353}"/>
              </a:ext>
            </a:extLst>
          </p:cNvPr>
          <p:cNvSpPr>
            <a:spLocks noGrp="1"/>
          </p:cNvSpPr>
          <p:nvPr>
            <p:ph type="title"/>
          </p:nvPr>
        </p:nvSpPr>
        <p:spPr>
          <a:xfrm>
            <a:off x="838200" y="365125"/>
            <a:ext cx="10515600" cy="1325563"/>
          </a:xfrm>
        </p:spPr>
        <p:txBody>
          <a:bodyPr>
            <a:normAutofit/>
          </a:bodyPr>
          <a:lstStyle/>
          <a:p>
            <a:r>
              <a:rPr lang="en-US">
                <a:ea typeface="+mj-lt"/>
                <a:cs typeface="+mj-lt"/>
              </a:rPr>
              <a:t>Henri Fayol's 14 Principles of Management</a:t>
            </a:r>
            <a:endParaRPr lang="en-US" dirty="0"/>
          </a:p>
        </p:txBody>
      </p:sp>
      <p:graphicFrame>
        <p:nvGraphicFramePr>
          <p:cNvPr id="7" name="Content Placeholder 2">
            <a:extLst>
              <a:ext uri="{FF2B5EF4-FFF2-40B4-BE49-F238E27FC236}">
                <a16:creationId xmlns:a16="http://schemas.microsoft.com/office/drawing/2014/main" id="{1203B7F8-C7AB-9EAB-A925-A72DEB599CF9}"/>
              </a:ext>
            </a:extLst>
          </p:cNvPr>
          <p:cNvGraphicFramePr>
            <a:graphicFrameLocks noGrp="1"/>
          </p:cNvGraphicFramePr>
          <p:nvPr>
            <p:ph idx="1"/>
            <p:extLst>
              <p:ext uri="{D42A27DB-BD31-4B8C-83A1-F6EECF244321}">
                <p14:modId xmlns:p14="http://schemas.microsoft.com/office/powerpoint/2010/main" val="16613351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176720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479B3-E70B-A749-D490-9A8CF60C8F57}"/>
              </a:ext>
            </a:extLst>
          </p:cNvPr>
          <p:cNvSpPr>
            <a:spLocks noGrp="1"/>
          </p:cNvSpPr>
          <p:nvPr>
            <p:ph type="title"/>
          </p:nvPr>
        </p:nvSpPr>
        <p:spPr>
          <a:xfrm>
            <a:off x="6513788" y="365125"/>
            <a:ext cx="4840010" cy="1807305"/>
          </a:xfrm>
        </p:spPr>
        <p:txBody>
          <a:bodyPr>
            <a:normAutofit/>
          </a:bodyPr>
          <a:lstStyle/>
          <a:p>
            <a:r>
              <a:rPr lang="en-US" sz="4100">
                <a:ea typeface="+mj-lt"/>
                <a:cs typeface="+mj-lt"/>
              </a:rPr>
              <a:t>Henri Fayol's 14 Principles of Management</a:t>
            </a:r>
            <a:endParaRPr lang="en-US" sz="4100"/>
          </a:p>
        </p:txBody>
      </p:sp>
      <p:pic>
        <p:nvPicPr>
          <p:cNvPr id="32" name="Picture 31" descr="Stick figure families holding hands">
            <a:extLst>
              <a:ext uri="{FF2B5EF4-FFF2-40B4-BE49-F238E27FC236}">
                <a16:creationId xmlns:a16="http://schemas.microsoft.com/office/drawing/2014/main" id="{C929FF12-5D1F-06D9-019A-6766177E7681}"/>
              </a:ext>
            </a:extLst>
          </p:cNvPr>
          <p:cNvPicPr>
            <a:picLocks noChangeAspect="1"/>
          </p:cNvPicPr>
          <p:nvPr/>
        </p:nvPicPr>
        <p:blipFill rotWithShape="1">
          <a:blip r:embed="rId2"/>
          <a:srcRect l="28884" r="11670" b="-3"/>
          <a:stretch/>
        </p:blipFill>
        <p:spPr>
          <a:xfrm>
            <a:off x="20" y="10"/>
            <a:ext cx="431938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9B9F5AD-20A8-A7D5-D39E-C8DB32498A50}"/>
              </a:ext>
            </a:extLst>
          </p:cNvPr>
          <p:cNvSpPr>
            <a:spLocks noGrp="1"/>
          </p:cNvSpPr>
          <p:nvPr>
            <p:ph idx="1"/>
          </p:nvPr>
        </p:nvSpPr>
        <p:spPr>
          <a:xfrm>
            <a:off x="4112770" y="2333297"/>
            <a:ext cx="7241028" cy="3843666"/>
          </a:xfrm>
        </p:spPr>
        <p:txBody>
          <a:bodyPr vert="horz" lIns="91440" tIns="45720" rIns="91440" bIns="45720" rtlCol="0" anchor="t">
            <a:normAutofit fontScale="92500" lnSpcReduction="10000"/>
          </a:bodyPr>
          <a:lstStyle/>
          <a:p>
            <a:pPr>
              <a:spcBef>
                <a:spcPts val="0"/>
              </a:spcBef>
            </a:pPr>
            <a:r>
              <a:rPr lang="en-US" sz="2000" b="1" dirty="0">
                <a:latin typeface="Aptos"/>
                <a:cs typeface="Calibri"/>
              </a:rPr>
              <a:t>Principle 4</a:t>
            </a:r>
            <a:r>
              <a:rPr lang="en-US" sz="2000" dirty="0">
                <a:latin typeface="Aptos"/>
                <a:cs typeface="Calibri"/>
              </a:rPr>
              <a:t>: Unity of Command : Each employee should only take directions from one boss.</a:t>
            </a:r>
            <a:endParaRPr lang="en-US" sz="2000"/>
          </a:p>
          <a:p>
            <a:pPr>
              <a:spcBef>
                <a:spcPts val="0"/>
              </a:spcBef>
            </a:pPr>
            <a:r>
              <a:rPr lang="en-US" sz="2000" dirty="0">
                <a:latin typeface="Aptos"/>
                <a:cs typeface="Calibri"/>
              </a:rPr>
              <a:t>Examples : Each team member at Google has a specific manager to report to, which promotes accountability and clarity among team members (Fayol, 1949).</a:t>
            </a:r>
          </a:p>
          <a:p>
            <a:pPr>
              <a:spcBef>
                <a:spcPts val="0"/>
              </a:spcBef>
            </a:pPr>
            <a:r>
              <a:rPr lang="en-US" sz="2000" b="1" dirty="0">
                <a:latin typeface="Aptos"/>
                <a:cs typeface="Calibri"/>
              </a:rPr>
              <a:t>Principle 5</a:t>
            </a:r>
            <a:r>
              <a:rPr lang="en-US" sz="2000" dirty="0">
                <a:latin typeface="Aptos"/>
                <a:cs typeface="Calibri"/>
              </a:rPr>
              <a:t>: Unity of Direction :One person and one plan for a series of actions with the same goal.</a:t>
            </a:r>
          </a:p>
          <a:p>
            <a:pPr>
              <a:spcBef>
                <a:spcPts val="0"/>
              </a:spcBef>
            </a:pPr>
            <a:r>
              <a:rPr lang="en-US" sz="2000" dirty="0">
                <a:latin typeface="Aptos"/>
                <a:cs typeface="Calibri"/>
              </a:rPr>
              <a:t>Examples: The marketing department is led by one manager and follows a uniform approach.</a:t>
            </a:r>
          </a:p>
          <a:p>
            <a:pPr>
              <a:spcBef>
                <a:spcPts val="0"/>
              </a:spcBef>
            </a:pPr>
            <a:r>
              <a:rPr lang="en-US" sz="2000" b="1" dirty="0">
                <a:latin typeface="Aptos"/>
                <a:cs typeface="Calibri"/>
              </a:rPr>
              <a:t>Principle 6</a:t>
            </a:r>
            <a:r>
              <a:rPr lang="en-US" sz="2000" dirty="0">
                <a:latin typeface="Aptos"/>
                <a:cs typeface="Calibri"/>
              </a:rPr>
              <a:t>: Subordination of Individual Interests to General Interest : One employee's interests should not take precedence over those of the organization as a whole.</a:t>
            </a:r>
          </a:p>
          <a:p>
            <a:pPr>
              <a:spcBef>
                <a:spcPts val="0"/>
              </a:spcBef>
            </a:pPr>
            <a:r>
              <a:rPr lang="en-US" sz="2000" dirty="0">
                <a:latin typeface="Aptos"/>
                <a:cs typeface="Calibri"/>
              </a:rPr>
              <a:t>Example: Employee rules at Starbucks are created to help employees achieve their personal and </a:t>
            </a:r>
            <a:r>
              <a:rPr lang="en-US" sz="2000" err="1">
                <a:latin typeface="Aptos"/>
                <a:cs typeface="Calibri"/>
              </a:rPr>
              <a:t>organisational</a:t>
            </a:r>
            <a:r>
              <a:rPr lang="en-US" sz="2000" dirty="0">
                <a:latin typeface="Aptos"/>
                <a:cs typeface="Calibri"/>
              </a:rPr>
              <a:t> goals, creating a culture where everyone benefits from the company's success (Fayol, 1949).</a:t>
            </a:r>
          </a:p>
          <a:p>
            <a:endParaRPr lang="en-US" sz="1400"/>
          </a:p>
        </p:txBody>
      </p:sp>
    </p:spTree>
    <p:extLst>
      <p:ext uri="{BB962C8B-B14F-4D97-AF65-F5344CB8AC3E}">
        <p14:creationId xmlns:p14="http://schemas.microsoft.com/office/powerpoint/2010/main" val="3852482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2FA6E-2794-6EE7-A301-9996DEADF136}"/>
              </a:ext>
            </a:extLst>
          </p:cNvPr>
          <p:cNvSpPr>
            <a:spLocks noGrp="1"/>
          </p:cNvSpPr>
          <p:nvPr>
            <p:ph type="title"/>
          </p:nvPr>
        </p:nvSpPr>
        <p:spPr>
          <a:xfrm>
            <a:off x="5868557" y="1138036"/>
            <a:ext cx="5444382" cy="1402470"/>
          </a:xfrm>
        </p:spPr>
        <p:txBody>
          <a:bodyPr anchor="t">
            <a:normAutofit/>
          </a:bodyPr>
          <a:lstStyle/>
          <a:p>
            <a:r>
              <a:rPr lang="en-US" sz="3200">
                <a:ea typeface="+mj-lt"/>
                <a:cs typeface="+mj-lt"/>
              </a:rPr>
              <a:t>Henri Fayol's 14 Principles of Management</a:t>
            </a:r>
            <a:endParaRPr lang="en-US" sz="3200"/>
          </a:p>
        </p:txBody>
      </p:sp>
      <p:pic>
        <p:nvPicPr>
          <p:cNvPr id="4" name="Picture 3" descr="A person carrying a puzzle&#10;&#10;Description automatically generated">
            <a:extLst>
              <a:ext uri="{FF2B5EF4-FFF2-40B4-BE49-F238E27FC236}">
                <a16:creationId xmlns:a16="http://schemas.microsoft.com/office/drawing/2014/main" id="{6B077722-D660-9851-0573-53F7726FF11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608" r="3529" b="-2"/>
          <a:stretch/>
        </p:blipFill>
        <p:spPr>
          <a:xfrm>
            <a:off x="-1" y="10"/>
            <a:ext cx="4288538" cy="6857990"/>
          </a:xfrm>
          <a:prstGeom prst="rect">
            <a:avLst/>
          </a:prstGeom>
        </p:spPr>
      </p:pic>
      <p:cxnSp>
        <p:nvCxnSpPr>
          <p:cNvPr id="19" name="Straight Connector 1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6B0608-F5C1-8F1C-2DA1-A40A7DD09435}"/>
              </a:ext>
            </a:extLst>
          </p:cNvPr>
          <p:cNvSpPr>
            <a:spLocks noGrp="1"/>
          </p:cNvSpPr>
          <p:nvPr>
            <p:ph idx="1"/>
          </p:nvPr>
        </p:nvSpPr>
        <p:spPr>
          <a:xfrm>
            <a:off x="4473953" y="2134233"/>
            <a:ext cx="6838986" cy="4008150"/>
          </a:xfrm>
        </p:spPr>
        <p:txBody>
          <a:bodyPr vert="horz" lIns="91440" tIns="45720" rIns="91440" bIns="45720" rtlCol="0" anchor="t">
            <a:noAutofit/>
          </a:bodyPr>
          <a:lstStyle/>
          <a:p>
            <a:pPr>
              <a:spcBef>
                <a:spcPts val="0"/>
              </a:spcBef>
            </a:pPr>
            <a:r>
              <a:rPr lang="en-US" sz="2000" b="1" dirty="0">
                <a:latin typeface="Aptos"/>
                <a:cs typeface="Calibri"/>
              </a:rPr>
              <a:t>Principle 7: Remuneration</a:t>
            </a:r>
            <a:r>
              <a:rPr lang="en-US" sz="2000" dirty="0">
                <a:latin typeface="Aptos"/>
                <a:cs typeface="Calibri"/>
              </a:rPr>
              <a:t>: Workers should be given a fair salary for their services.</a:t>
            </a:r>
          </a:p>
          <a:p>
            <a:pPr>
              <a:spcBef>
                <a:spcPts val="0"/>
              </a:spcBef>
            </a:pPr>
            <a:r>
              <a:rPr lang="en-US" sz="2000" dirty="0">
                <a:latin typeface="Aptos"/>
                <a:cs typeface="Calibri"/>
              </a:rPr>
              <a:t>Example: Tech companies like Microsoft offer competitive wage structures to their staff, which makes them feel valued and motivated and increases their productivity and job happiness (Fayol, 1949).</a:t>
            </a:r>
          </a:p>
          <a:p>
            <a:pPr>
              <a:spcBef>
                <a:spcPts val="0"/>
              </a:spcBef>
            </a:pPr>
            <a:r>
              <a:rPr lang="en-US" sz="2000" b="1" dirty="0">
                <a:latin typeface="Aptos"/>
                <a:cs typeface="Calibri"/>
              </a:rPr>
              <a:t>Principle 8: Centralization and Decentralization</a:t>
            </a:r>
            <a:r>
              <a:rPr lang="en-US" sz="2000" dirty="0">
                <a:latin typeface="Aptos"/>
                <a:cs typeface="Calibri"/>
              </a:rPr>
              <a:t>: The level of subordinate involvement in decision-making is referred to as centralization.</a:t>
            </a:r>
          </a:p>
          <a:p>
            <a:pPr>
              <a:spcBef>
                <a:spcPts val="0"/>
              </a:spcBef>
            </a:pPr>
            <a:r>
              <a:rPr lang="en-US" sz="2000" dirty="0">
                <a:latin typeface="Aptos"/>
                <a:cs typeface="Calibri"/>
              </a:rPr>
              <a:t>Example: At Walmart, daily operations may be </a:t>
            </a:r>
            <a:r>
              <a:rPr lang="en-US" sz="2000" err="1">
                <a:latin typeface="Aptos"/>
                <a:cs typeface="Calibri"/>
              </a:rPr>
              <a:t>decentralised</a:t>
            </a:r>
            <a:r>
              <a:rPr lang="en-US" sz="2000" dirty="0">
                <a:latin typeface="Aptos"/>
                <a:cs typeface="Calibri"/>
              </a:rPr>
              <a:t> to store managers, while top management makes strategic decisions. This balances responsiveness and efficiency (Fayol, 1949).</a:t>
            </a:r>
          </a:p>
          <a:p>
            <a:endParaRPr lang="en-US" sz="2000" dirty="0"/>
          </a:p>
        </p:txBody>
      </p:sp>
      <p:sp>
        <p:nvSpPr>
          <p:cNvPr id="5" name="TextBox 4">
            <a:extLst>
              <a:ext uri="{FF2B5EF4-FFF2-40B4-BE49-F238E27FC236}">
                <a16:creationId xmlns:a16="http://schemas.microsoft.com/office/drawing/2014/main" id="{BAE3BC37-447E-D7E5-CBD8-F929BD5B7B24}"/>
              </a:ext>
            </a:extLst>
          </p:cNvPr>
          <p:cNvSpPr txBox="1"/>
          <p:nvPr/>
        </p:nvSpPr>
        <p:spPr>
          <a:xfrm>
            <a:off x="1905000" y="7958707"/>
            <a:ext cx="3810000" cy="317500"/>
          </a:xfrm>
          <a:prstGeom prst="rect">
            <a:avLst/>
          </a:prstGeom>
        </p:spPr>
        <p:txBody>
          <a:bodyPr>
            <a:normAutofit/>
          </a:bodyPr>
          <a:lstStyle/>
          <a:p>
            <a:pPr>
              <a:lnSpc>
                <a:spcPct val="90000"/>
              </a:lnSpc>
              <a:spcAft>
                <a:spcPts val="600"/>
              </a:spcAft>
            </a:pPr>
            <a:r>
              <a:rPr lang="en-US" sz="1100"/>
              <a:t>ThePhoto by PhotoAuthor is licensed under CCYYSA.</a:t>
            </a:r>
          </a:p>
        </p:txBody>
      </p:sp>
    </p:spTree>
    <p:extLst>
      <p:ext uri="{BB962C8B-B14F-4D97-AF65-F5344CB8AC3E}">
        <p14:creationId xmlns:p14="http://schemas.microsoft.com/office/powerpoint/2010/main" val="3339414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Arc 43">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CBA2DE-3218-AE27-2A39-62F4C90B9906}"/>
              </a:ext>
            </a:extLst>
          </p:cNvPr>
          <p:cNvSpPr>
            <a:spLocks noGrp="1"/>
          </p:cNvSpPr>
          <p:nvPr>
            <p:ph type="title"/>
          </p:nvPr>
        </p:nvSpPr>
        <p:spPr>
          <a:xfrm>
            <a:off x="838200" y="365125"/>
            <a:ext cx="10515600" cy="1325563"/>
          </a:xfrm>
        </p:spPr>
        <p:txBody>
          <a:bodyPr>
            <a:normAutofit/>
          </a:bodyPr>
          <a:lstStyle/>
          <a:p>
            <a:pPr algn="ctr"/>
            <a:r>
              <a:rPr lang="en-US">
                <a:ea typeface="+mj-lt"/>
                <a:cs typeface="+mj-lt"/>
              </a:rPr>
              <a:t>Henri Fayol's 14 Principles of Management</a:t>
            </a:r>
            <a:endParaRPr lang="en-US"/>
          </a:p>
        </p:txBody>
      </p:sp>
      <p:graphicFrame>
        <p:nvGraphicFramePr>
          <p:cNvPr id="21" name="Content Placeholder 2">
            <a:extLst>
              <a:ext uri="{FF2B5EF4-FFF2-40B4-BE49-F238E27FC236}">
                <a16:creationId xmlns:a16="http://schemas.microsoft.com/office/drawing/2014/main" id="{E1D58996-BFBF-74B0-631E-53BFEF61D058}"/>
              </a:ext>
            </a:extLst>
          </p:cNvPr>
          <p:cNvGraphicFramePr>
            <a:graphicFrameLocks noGrp="1"/>
          </p:cNvGraphicFramePr>
          <p:nvPr>
            <p:ph idx="1"/>
            <p:extLst>
              <p:ext uri="{D42A27DB-BD31-4B8C-83A1-F6EECF244321}">
                <p14:modId xmlns:p14="http://schemas.microsoft.com/office/powerpoint/2010/main" val="33767303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4056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EB355-0B3D-4A04-FF7B-F639618D5F2D}"/>
              </a:ext>
            </a:extLst>
          </p:cNvPr>
          <p:cNvSpPr>
            <a:spLocks noGrp="1"/>
          </p:cNvSpPr>
          <p:nvPr>
            <p:ph type="title"/>
          </p:nvPr>
        </p:nvSpPr>
        <p:spPr>
          <a:xfrm>
            <a:off x="1188069" y="381935"/>
            <a:ext cx="9356106" cy="1200329"/>
          </a:xfrm>
        </p:spPr>
        <p:txBody>
          <a:bodyPr anchor="t">
            <a:normAutofit/>
          </a:bodyPr>
          <a:lstStyle/>
          <a:p>
            <a:r>
              <a:rPr lang="en-US" sz="3800">
                <a:ea typeface="+mj-lt"/>
                <a:cs typeface="+mj-lt"/>
              </a:rPr>
              <a:t>Henri Fayol's 14 Principles of Management</a:t>
            </a:r>
            <a:endParaRPr lang="en-US" sz="3800"/>
          </a:p>
        </p:txBody>
      </p:sp>
      <p:grpSp>
        <p:nvGrpSpPr>
          <p:cNvPr id="38" name="Group 37">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4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43" name="Straight Connector 4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5B3D073B-3511-1649-D8C4-98BEECF48BDD}"/>
              </a:ext>
            </a:extLst>
          </p:cNvPr>
          <p:cNvGraphicFramePr>
            <a:graphicFrameLocks noGrp="1"/>
          </p:cNvGraphicFramePr>
          <p:nvPr>
            <p:ph idx="1"/>
            <p:extLst>
              <p:ext uri="{D42A27DB-BD31-4B8C-83A1-F6EECF244321}">
                <p14:modId xmlns:p14="http://schemas.microsoft.com/office/powerpoint/2010/main" val="3483211866"/>
              </p:ext>
            </p:extLst>
          </p:nvPr>
        </p:nvGraphicFramePr>
        <p:xfrm>
          <a:off x="1188062" y="977362"/>
          <a:ext cx="9356107" cy="5846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0250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5">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descr="A diagram of functions of management&#10;&#10;Description automatically generated">
            <a:extLst>
              <a:ext uri="{FF2B5EF4-FFF2-40B4-BE49-F238E27FC236}">
                <a16:creationId xmlns:a16="http://schemas.microsoft.com/office/drawing/2014/main" id="{BD635260-0E39-3367-AEA9-8621FF631A59}"/>
              </a:ext>
            </a:extLst>
          </p:cNvPr>
          <p:cNvPicPr>
            <a:picLocks noChangeAspect="1"/>
          </p:cNvPicPr>
          <p:nvPr/>
        </p:nvPicPr>
        <p:blipFill>
          <a:blip r:embed="rId2"/>
          <a:stretch>
            <a:fillRect/>
          </a:stretch>
        </p:blipFill>
        <p:spPr>
          <a:xfrm>
            <a:off x="643467" y="783911"/>
            <a:ext cx="7047923" cy="5285942"/>
          </a:xfrm>
          <a:prstGeom prst="rect">
            <a:avLst/>
          </a:prstGeom>
        </p:spPr>
      </p:pic>
      <p:grpSp>
        <p:nvGrpSpPr>
          <p:cNvPr id="22" name="Group 21">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23"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4"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092296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663C3DE-9980-E9DE-C30B-28DC9E9B6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F2F73B-6F56-8C3B-12BD-80A3A61A25A6}"/>
              </a:ext>
            </a:extLst>
          </p:cNvPr>
          <p:cNvSpPr>
            <a:spLocks noGrp="1"/>
          </p:cNvSpPr>
          <p:nvPr>
            <p:ph type="title"/>
          </p:nvPr>
        </p:nvSpPr>
        <p:spPr>
          <a:xfrm>
            <a:off x="749595" y="240241"/>
            <a:ext cx="10332310" cy="1228299"/>
          </a:xfrm>
        </p:spPr>
        <p:txBody>
          <a:bodyPr>
            <a:normAutofit/>
          </a:bodyPr>
          <a:lstStyle/>
          <a:p>
            <a:r>
              <a:rPr lang="en-US" sz="4000" dirty="0"/>
              <a:t>Fayol's Management Function</a:t>
            </a:r>
          </a:p>
        </p:txBody>
      </p:sp>
      <p:sp>
        <p:nvSpPr>
          <p:cNvPr id="5" name="Content Placeholder 4">
            <a:extLst>
              <a:ext uri="{FF2B5EF4-FFF2-40B4-BE49-F238E27FC236}">
                <a16:creationId xmlns:a16="http://schemas.microsoft.com/office/drawing/2014/main" id="{65628715-68BE-65BC-EB96-E5B583AD4EDE}"/>
              </a:ext>
            </a:extLst>
          </p:cNvPr>
          <p:cNvSpPr>
            <a:spLocks noGrp="1"/>
          </p:cNvSpPr>
          <p:nvPr>
            <p:ph idx="1"/>
          </p:nvPr>
        </p:nvSpPr>
        <p:spPr>
          <a:xfrm>
            <a:off x="761802" y="2449902"/>
            <a:ext cx="4310383" cy="3679553"/>
          </a:xfrm>
        </p:spPr>
        <p:txBody>
          <a:bodyPr vert="horz" lIns="91440" tIns="45720" rIns="91440" bIns="45720" rtlCol="0" anchor="ctr">
            <a:normAutofit/>
          </a:bodyPr>
          <a:lstStyle/>
          <a:p>
            <a:r>
              <a:rPr lang="en-US" sz="2000" dirty="0"/>
              <a:t>Henri Fayol, a pioneer in management theory, developed a comprehensive framework that outlines the key functions of management.</a:t>
            </a:r>
          </a:p>
          <a:p>
            <a:r>
              <a:rPr lang="en-US" sz="2000" dirty="0">
                <a:ea typeface="+mn-lt"/>
                <a:cs typeface="+mn-lt"/>
              </a:rPr>
              <a:t>He identified five core functions of management: Planning, Organizing, </a:t>
            </a:r>
            <a:r>
              <a:rPr lang="en-US" sz="2000">
                <a:ea typeface="+mn-lt"/>
                <a:cs typeface="+mn-lt"/>
              </a:rPr>
              <a:t>Commanding ,</a:t>
            </a:r>
            <a:r>
              <a:rPr lang="en-US" sz="2000" dirty="0">
                <a:ea typeface="+mn-lt"/>
                <a:cs typeface="+mn-lt"/>
              </a:rPr>
              <a:t>Leading, and Controlling </a:t>
            </a:r>
            <a:r>
              <a:rPr lang="en-US" sz="1900" dirty="0">
                <a:ea typeface="+mn-lt"/>
                <a:cs typeface="+mn-lt"/>
              </a:rPr>
              <a:t>(Fayol, 1916).</a:t>
            </a:r>
            <a:r>
              <a:rPr lang="en-US" sz="2000" dirty="0">
                <a:ea typeface="+mn-lt"/>
                <a:cs typeface="+mn-lt"/>
              </a:rPr>
              <a:t>  Let's have  an overview of each:</a:t>
            </a:r>
          </a:p>
          <a:p>
            <a:endParaRPr lang="en-US" sz="2000"/>
          </a:p>
        </p:txBody>
      </p:sp>
      <p:pic>
        <p:nvPicPr>
          <p:cNvPr id="9" name="Picture 8" descr="A close-up of a person&amp;#39;s face&#10;&#10;Description automatically generated">
            <a:extLst>
              <a:ext uri="{FF2B5EF4-FFF2-40B4-BE49-F238E27FC236}">
                <a16:creationId xmlns:a16="http://schemas.microsoft.com/office/drawing/2014/main" id="{8709D4FD-E59B-59C4-35BF-B96C0B593C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56905" y="2572039"/>
            <a:ext cx="2571743" cy="3428991"/>
          </a:xfrm>
          <a:prstGeom prst="rect">
            <a:avLst/>
          </a:prstGeom>
        </p:spPr>
      </p:pic>
      <p:pic>
        <p:nvPicPr>
          <p:cNvPr id="6" name="Picture 5" descr="A diagram of a diagram&#10;&#10;Description automatically generated">
            <a:extLst>
              <a:ext uri="{FF2B5EF4-FFF2-40B4-BE49-F238E27FC236}">
                <a16:creationId xmlns:a16="http://schemas.microsoft.com/office/drawing/2014/main" id="{FCDF912E-6F42-11DA-C418-ED33D9AF874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856453" y="2953832"/>
            <a:ext cx="2665403" cy="2665403"/>
          </a:xfrm>
          <a:prstGeom prst="rect">
            <a:avLst/>
          </a:prstGeom>
        </p:spPr>
      </p:pic>
      <p:sp>
        <p:nvSpPr>
          <p:cNvPr id="10" name="TextBox 9">
            <a:extLst>
              <a:ext uri="{FF2B5EF4-FFF2-40B4-BE49-F238E27FC236}">
                <a16:creationId xmlns:a16="http://schemas.microsoft.com/office/drawing/2014/main" id="{69E0D410-81DE-D232-22A1-505C3ED242DE}"/>
              </a:ext>
            </a:extLst>
          </p:cNvPr>
          <p:cNvSpPr txBox="1"/>
          <p:nvPr/>
        </p:nvSpPr>
        <p:spPr>
          <a:xfrm>
            <a:off x="7835391" y="7526907"/>
            <a:ext cx="4486275" cy="317500"/>
          </a:xfrm>
          <a:prstGeom prst="rect">
            <a:avLst/>
          </a:prstGeom>
        </p:spPr>
        <p:txBody>
          <a:bodyPr>
            <a:normAutofit/>
          </a:bodyPr>
          <a:lstStyle/>
          <a:p>
            <a:pPr>
              <a:lnSpc>
                <a:spcPct val="90000"/>
              </a:lnSpc>
              <a:spcAft>
                <a:spcPts val="600"/>
              </a:spcAft>
            </a:pPr>
            <a:r>
              <a:rPr lang="en-US" sz="1500"/>
              <a:t>ThePhoto by PhotoAuthor is licensed under CCYYSA.</a:t>
            </a:r>
          </a:p>
        </p:txBody>
      </p:sp>
    </p:spTree>
    <p:extLst>
      <p:ext uri="{BB962C8B-B14F-4D97-AF65-F5344CB8AC3E}">
        <p14:creationId xmlns:p14="http://schemas.microsoft.com/office/powerpoint/2010/main" val="1344718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ABC94-E7EC-8DF1-34CF-DE48A5698BE4}"/>
              </a:ext>
            </a:extLst>
          </p:cNvPr>
          <p:cNvSpPr>
            <a:spLocks noGrp="1"/>
          </p:cNvSpPr>
          <p:nvPr>
            <p:ph type="title"/>
          </p:nvPr>
        </p:nvSpPr>
        <p:spPr>
          <a:xfrm>
            <a:off x="572493" y="238539"/>
            <a:ext cx="11018520" cy="1434415"/>
          </a:xfrm>
        </p:spPr>
        <p:txBody>
          <a:bodyPr anchor="b">
            <a:normAutofit/>
          </a:bodyPr>
          <a:lstStyle/>
          <a:p>
            <a:r>
              <a:rPr lang="en-US" sz="4600" b="1">
                <a:latin typeface="Times New Roman"/>
                <a:cs typeface="Times New Roman"/>
              </a:rPr>
              <a:t>Managerial Functions - Planning and Organizing </a:t>
            </a: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E9BEBD-C297-68D9-3C8F-126CBC22F70E}"/>
              </a:ext>
            </a:extLst>
          </p:cNvPr>
          <p:cNvSpPr>
            <a:spLocks noGrp="1"/>
          </p:cNvSpPr>
          <p:nvPr>
            <p:ph idx="1"/>
          </p:nvPr>
        </p:nvSpPr>
        <p:spPr>
          <a:xfrm>
            <a:off x="572493" y="2071316"/>
            <a:ext cx="6713552" cy="4119172"/>
          </a:xfrm>
        </p:spPr>
        <p:txBody>
          <a:bodyPr vert="horz" lIns="91440" tIns="45720" rIns="91440" bIns="45720" rtlCol="0" anchor="t">
            <a:normAutofit/>
          </a:bodyPr>
          <a:lstStyle/>
          <a:p>
            <a:pPr algn="just"/>
            <a:r>
              <a:rPr lang="en-US" sz="2000">
                <a:latin typeface="Aptos"/>
                <a:cs typeface="Arial"/>
              </a:rPr>
              <a:t>•</a:t>
            </a:r>
            <a:r>
              <a:rPr lang="en-US" sz="2000" b="1">
                <a:latin typeface="Aptos"/>
                <a:cs typeface="Times New Roman"/>
              </a:rPr>
              <a:t>Planning</a:t>
            </a:r>
            <a:r>
              <a:rPr lang="en-US" sz="2000">
                <a:latin typeface="Aptos"/>
                <a:cs typeface="Times New Roman"/>
              </a:rPr>
              <a:t>: Makes use of goal setting and identification of the means and ways of attaining such goals. </a:t>
            </a:r>
          </a:p>
          <a:p>
            <a:pPr algn="just"/>
            <a:r>
              <a:rPr lang="en-US" sz="2000">
                <a:latin typeface="Aptos"/>
                <a:cs typeface="Arial"/>
              </a:rPr>
              <a:t>•</a:t>
            </a:r>
            <a:r>
              <a:rPr lang="en-US" sz="2000">
                <a:latin typeface="Aptos"/>
                <a:cs typeface="Times New Roman"/>
              </a:rPr>
              <a:t>Starbucks’ development of the pattern of worldwide penetration requires market research and hopes to reach 45,000 locations worldwide by 2025 (Starbucks, 2022). </a:t>
            </a:r>
            <a:endParaRPr lang="en-US" sz="2000"/>
          </a:p>
          <a:p>
            <a:pPr algn="just"/>
            <a:r>
              <a:rPr lang="en-US" sz="2000">
                <a:latin typeface="Aptos"/>
                <a:cs typeface="Arial"/>
              </a:rPr>
              <a:t>•</a:t>
            </a:r>
            <a:r>
              <a:rPr lang="en-US" sz="2000" b="1">
                <a:latin typeface="Aptos"/>
                <a:cs typeface="Times New Roman"/>
              </a:rPr>
              <a:t>Organizing</a:t>
            </a:r>
            <a:r>
              <a:rPr lang="en-US" sz="2000">
                <a:latin typeface="Aptos"/>
                <a:cs typeface="Times New Roman"/>
              </a:rPr>
              <a:t>: Repositions resources and activities so that they achieve optimal results in the light of the organizational objective. </a:t>
            </a:r>
            <a:endParaRPr lang="en-US" sz="2000"/>
          </a:p>
          <a:p>
            <a:pPr algn="just"/>
            <a:r>
              <a:rPr lang="en-US" sz="2000">
                <a:latin typeface="Aptos"/>
                <a:cs typeface="Arial"/>
              </a:rPr>
              <a:t>•</a:t>
            </a:r>
            <a:r>
              <a:rPr lang="en-US" sz="2000">
                <a:latin typeface="Aptos"/>
                <a:cs typeface="Times New Roman"/>
              </a:rPr>
              <a:t>Google’s cross-functional teams reveal adequate structure and coordination and they promote innovation and adaptability (Caccamo et al., 2022)</a:t>
            </a:r>
            <a:r>
              <a:rPr lang="en-US" sz="1500">
                <a:latin typeface="Times New Roman"/>
                <a:cs typeface="Times New Roman"/>
              </a:rPr>
              <a:t>. </a:t>
            </a:r>
            <a:endParaRPr lang="en-US"/>
          </a:p>
          <a:p>
            <a:endParaRPr lang="en-US" sz="1800">
              <a:latin typeface="Times New Roman"/>
              <a:cs typeface="Times New Roman"/>
            </a:endParaRPr>
          </a:p>
        </p:txBody>
      </p:sp>
      <p:pic>
        <p:nvPicPr>
          <p:cNvPr id="4" name="Picture 3" descr="A diagram of functions of management&#10;&#10;Description automatically generated">
            <a:extLst>
              <a:ext uri="{FF2B5EF4-FFF2-40B4-BE49-F238E27FC236}">
                <a16:creationId xmlns:a16="http://schemas.microsoft.com/office/drawing/2014/main" id="{E2D34424-B85E-D454-6864-D129FDFD7DA2}"/>
              </a:ext>
            </a:extLst>
          </p:cNvPr>
          <p:cNvPicPr>
            <a:picLocks noChangeAspect="1"/>
          </p:cNvPicPr>
          <p:nvPr/>
        </p:nvPicPr>
        <p:blipFill rotWithShape="1">
          <a:blip r:embed="rId3"/>
          <a:srcRect r="8364"/>
          <a:stretch/>
        </p:blipFill>
        <p:spPr>
          <a:xfrm>
            <a:off x="7675658" y="2093976"/>
            <a:ext cx="3941064" cy="4096512"/>
          </a:xfrm>
          <a:prstGeom prst="rect">
            <a:avLst/>
          </a:prstGeom>
        </p:spPr>
      </p:pic>
    </p:spTree>
    <p:extLst>
      <p:ext uri="{BB962C8B-B14F-4D97-AF65-F5344CB8AC3E}">
        <p14:creationId xmlns:p14="http://schemas.microsoft.com/office/powerpoint/2010/main" val="3088298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D38B6A-ADDF-A78B-5D90-30D5D4C986E8}"/>
              </a:ext>
            </a:extLst>
          </p:cNvPr>
          <p:cNvSpPr>
            <a:spLocks noGrp="1"/>
          </p:cNvSpPr>
          <p:nvPr>
            <p:ph type="title"/>
          </p:nvPr>
        </p:nvSpPr>
        <p:spPr>
          <a:xfrm>
            <a:off x="5894962" y="479493"/>
            <a:ext cx="5458838" cy="1325563"/>
          </a:xfrm>
        </p:spPr>
        <p:txBody>
          <a:bodyPr>
            <a:normAutofit/>
          </a:bodyPr>
          <a:lstStyle/>
          <a:p>
            <a:r>
              <a:rPr lang="en-US" b="1">
                <a:latin typeface="Times New Roman"/>
                <a:cs typeface="Times New Roman"/>
              </a:rPr>
              <a:t>Managerial Functions - Leading </a:t>
            </a:r>
            <a:endParaRPr lang="en-US"/>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erson pulling a cart with a person pushing a person&#10;&#10;Description automatically generated">
            <a:extLst>
              <a:ext uri="{FF2B5EF4-FFF2-40B4-BE49-F238E27FC236}">
                <a16:creationId xmlns:a16="http://schemas.microsoft.com/office/drawing/2014/main" id="{B73DE8E6-03B0-F5CE-1D6E-639B6943D3B2}"/>
              </a:ext>
            </a:extLst>
          </p:cNvPr>
          <p:cNvPicPr>
            <a:picLocks noChangeAspect="1"/>
          </p:cNvPicPr>
          <p:nvPr/>
        </p:nvPicPr>
        <p:blipFill rotWithShape="1">
          <a:blip r:embed="rId3"/>
          <a:srcRect t="551"/>
          <a:stretch/>
        </p:blipFill>
        <p:spPr>
          <a:xfrm>
            <a:off x="703182" y="962645"/>
            <a:ext cx="4777381" cy="476296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4E16728-2997-2EC1-AB4F-78E4E45EE418}"/>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400">
                <a:latin typeface="Aptos"/>
                <a:cs typeface="Arial"/>
              </a:rPr>
              <a:t>•</a:t>
            </a:r>
            <a:r>
              <a:rPr lang="en-US" sz="2400">
                <a:latin typeface="Aptos"/>
                <a:cs typeface="Times New Roman"/>
              </a:rPr>
              <a:t>Leading: Includes activities that help in the encouragement and directing of such persons towards the accomplishment of objectives. </a:t>
            </a:r>
            <a:endParaRPr lang="en-US" sz="2400">
              <a:latin typeface="Aptos"/>
            </a:endParaRPr>
          </a:p>
          <a:p>
            <a:r>
              <a:rPr lang="en-US" sz="2400">
                <a:latin typeface="Aptos"/>
                <a:cs typeface="Arial"/>
              </a:rPr>
              <a:t>•</a:t>
            </a:r>
            <a:r>
              <a:rPr lang="en-US" sz="2400">
                <a:latin typeface="Aptos"/>
                <a:cs typeface="Times New Roman"/>
              </a:rPr>
              <a:t>Leadership Styles: It comprises transformational, transactional and situational leadership. </a:t>
            </a:r>
            <a:endParaRPr lang="en-US" sz="2400">
              <a:latin typeface="Aptos"/>
            </a:endParaRPr>
          </a:p>
          <a:p>
            <a:r>
              <a:rPr lang="en-US" sz="2400">
                <a:latin typeface="Aptos"/>
                <a:cs typeface="Arial"/>
              </a:rPr>
              <a:t>•</a:t>
            </a:r>
            <a:r>
              <a:rPr lang="en-US" sz="2400">
                <a:latin typeface="Aptos"/>
                <a:cs typeface="Times New Roman"/>
              </a:rPr>
              <a:t>Leadership transformation by Steve Jobs had a great effect on Apple and introduced a culture of excellence and innovation (Afua et al., 2024). </a:t>
            </a:r>
            <a:endParaRPr lang="en-US" sz="2400">
              <a:latin typeface="Aptos"/>
            </a:endParaRPr>
          </a:p>
          <a:p>
            <a:endParaRPr lang="en-US" sz="2400"/>
          </a:p>
        </p:txBody>
      </p:sp>
    </p:spTree>
    <p:extLst>
      <p:ext uri="{BB962C8B-B14F-4D97-AF65-F5344CB8AC3E}">
        <p14:creationId xmlns:p14="http://schemas.microsoft.com/office/powerpoint/2010/main" val="253902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93BFA-745B-FE99-D4D4-4A3977CE8FDB}"/>
              </a:ext>
            </a:extLst>
          </p:cNvPr>
          <p:cNvSpPr>
            <a:spLocks noGrp="1"/>
          </p:cNvSpPr>
          <p:nvPr>
            <p:ph type="title"/>
          </p:nvPr>
        </p:nvSpPr>
        <p:spPr>
          <a:xfrm>
            <a:off x="640080" y="325369"/>
            <a:ext cx="4368602" cy="1956841"/>
          </a:xfrm>
        </p:spPr>
        <p:txBody>
          <a:bodyPr anchor="b">
            <a:normAutofit/>
          </a:bodyPr>
          <a:lstStyle/>
          <a:p>
            <a:r>
              <a:rPr lang="en-IN" sz="4200" b="1" kern="1200">
                <a:latin typeface="Times New Roman"/>
                <a:ea typeface="+mj-ea"/>
                <a:cs typeface="Times New Roman"/>
              </a:rPr>
              <a:t>Managerial Functions - Controlling </a:t>
            </a:r>
            <a:endParaRPr lang="en-US" sz="4200"/>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66739866-186E-59EC-672A-40165DA70718}"/>
              </a:ext>
            </a:extLst>
          </p:cNvPr>
          <p:cNvSpPr>
            <a:spLocks noGrp="1"/>
          </p:cNvSpPr>
          <p:nvPr>
            <p:ph idx="1"/>
          </p:nvPr>
        </p:nvSpPr>
        <p:spPr>
          <a:xfrm>
            <a:off x="640080" y="2872899"/>
            <a:ext cx="4243589" cy="3320668"/>
          </a:xfrm>
        </p:spPr>
        <p:txBody>
          <a:bodyPr vert="horz" lIns="91440" tIns="45720" rIns="91440" bIns="45720" rtlCol="0" anchor="t">
            <a:noAutofit/>
          </a:bodyPr>
          <a:lstStyle/>
          <a:p>
            <a:pPr marL="228600" lvl="0" indent="-228600" rtl="0">
              <a:buFont typeface=""/>
              <a:buChar char="•"/>
            </a:pPr>
            <a:r>
              <a:rPr lang="en-IN" sz="2000" b="0" i="0" u="none" strike="noStrike" baseline="0">
                <a:latin typeface="Aptos"/>
                <a:ea typeface="Arial"/>
                <a:cs typeface="Arial"/>
              </a:rPr>
              <a:t>Overview: Controlling monitor’s performance, making comparisons with the laid down goals and undertaking relevant actions. </a:t>
            </a:r>
            <a:r>
              <a:rPr lang="en-US" sz="2000" b="0" i="0">
                <a:latin typeface="Aptos"/>
                <a:ea typeface="Arial"/>
                <a:cs typeface="Arial"/>
              </a:rPr>
              <a:t>​</a:t>
            </a:r>
          </a:p>
          <a:p>
            <a:pPr marL="228600" lvl="0" indent="-228600" rtl="0">
              <a:buFont typeface=""/>
              <a:buChar char="•"/>
            </a:pPr>
            <a:r>
              <a:rPr lang="en-IN" sz="2000" b="0" i="0" u="none" strike="noStrike" baseline="0">
                <a:latin typeface="Aptos"/>
                <a:ea typeface="Arial"/>
                <a:cs typeface="Arial"/>
              </a:rPr>
              <a:t>Importance: Helps the organization to be on the right schedule regarding the achievement of the organizational goals. </a:t>
            </a:r>
            <a:r>
              <a:rPr lang="en-US" sz="2000" b="0" i="0">
                <a:latin typeface="Aptos"/>
                <a:ea typeface="Arial"/>
                <a:cs typeface="Arial"/>
              </a:rPr>
              <a:t>​</a:t>
            </a:r>
          </a:p>
          <a:p>
            <a:pPr marL="228600" lvl="0" indent="-228600" rtl="0">
              <a:buFont typeface=""/>
              <a:buChar char="•"/>
            </a:pPr>
            <a:r>
              <a:rPr lang="en-IN" sz="2000" b="0" i="0" u="none" strike="noStrike" baseline="0">
                <a:latin typeface="Aptos"/>
                <a:ea typeface="Arial"/>
                <a:cs typeface="Arial"/>
              </a:rPr>
              <a:t>There are several control mechanisms used by many organizations for example JIT (Just-In-Time) used in Toyota (Toyota, 2019). </a:t>
            </a:r>
            <a:r>
              <a:rPr lang="en-US" sz="2000" b="0" i="0">
                <a:latin typeface="Aptos"/>
                <a:ea typeface="Arial"/>
                <a:cs typeface="Arial"/>
              </a:rPr>
              <a:t>​</a:t>
            </a:r>
            <a:endParaRPr lang="en-US" sz="2000"/>
          </a:p>
        </p:txBody>
      </p:sp>
      <p:pic>
        <p:nvPicPr>
          <p:cNvPr id="8" name="Picture 7" descr="A person clapping hands in front of a computer&#10;&#10;Description automatically generated">
            <a:extLst>
              <a:ext uri="{FF2B5EF4-FFF2-40B4-BE49-F238E27FC236}">
                <a16:creationId xmlns:a16="http://schemas.microsoft.com/office/drawing/2014/main" id="{E5031C56-806A-FDD0-FB89-5E8CBFCC6774}"/>
              </a:ext>
            </a:extLst>
          </p:cNvPr>
          <p:cNvPicPr>
            <a:picLocks noChangeAspect="1"/>
          </p:cNvPicPr>
          <p:nvPr/>
        </p:nvPicPr>
        <p:blipFill rotWithShape="1">
          <a:blip r:embed="rId2"/>
          <a:srcRect l="17156" r="2667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1029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oup of people standing on a puzzle&#10;&#10;Description automatically generated">
            <a:extLst>
              <a:ext uri="{FF2B5EF4-FFF2-40B4-BE49-F238E27FC236}">
                <a16:creationId xmlns:a16="http://schemas.microsoft.com/office/drawing/2014/main" id="{AEF5D0B7-6FEB-94C7-3C32-ED28D9688D79}"/>
              </a:ext>
            </a:extLst>
          </p:cNvPr>
          <p:cNvPicPr>
            <a:picLocks noChangeAspect="1"/>
          </p:cNvPicPr>
          <p:nvPr/>
        </p:nvPicPr>
        <p:blipFill rotWithShape="1">
          <a:blip r:embed="rId2"/>
          <a:srcRect l="3053" r="-1" b="-1"/>
          <a:stretch/>
        </p:blipFill>
        <p:spPr>
          <a:xfrm>
            <a:off x="184856" y="-10643"/>
            <a:ext cx="12001508" cy="6859599"/>
          </a:xfrm>
          <a:prstGeom prst="rect">
            <a:avLst/>
          </a:prstGeom>
        </p:spPr>
      </p:pic>
    </p:spTree>
    <p:extLst>
      <p:ext uri="{BB962C8B-B14F-4D97-AF65-F5344CB8AC3E}">
        <p14:creationId xmlns:p14="http://schemas.microsoft.com/office/powerpoint/2010/main" val="2283997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8FB19-B7D3-AC2E-7CDA-AA19760C49FE}"/>
              </a:ext>
            </a:extLst>
          </p:cNvPr>
          <p:cNvSpPr>
            <a:spLocks noGrp="1"/>
          </p:cNvSpPr>
          <p:nvPr>
            <p:ph type="title"/>
          </p:nvPr>
        </p:nvSpPr>
        <p:spPr>
          <a:xfrm>
            <a:off x="876694" y="741391"/>
            <a:ext cx="4234393" cy="1616203"/>
          </a:xfrm>
        </p:spPr>
        <p:txBody>
          <a:bodyPr anchor="b">
            <a:normAutofit/>
          </a:bodyPr>
          <a:lstStyle/>
          <a:p>
            <a:r>
              <a:rPr lang="en-US" sz="3200">
                <a:ea typeface="+mj-lt"/>
                <a:cs typeface="+mj-lt"/>
              </a:rPr>
              <a:t>Introduction to Mintzberg’s Roles:</a:t>
            </a:r>
            <a:endParaRPr lang="en-US" sz="3200"/>
          </a:p>
        </p:txBody>
      </p:sp>
      <p:sp>
        <p:nvSpPr>
          <p:cNvPr id="65" name="Content Placeholder 2">
            <a:extLst>
              <a:ext uri="{FF2B5EF4-FFF2-40B4-BE49-F238E27FC236}">
                <a16:creationId xmlns:a16="http://schemas.microsoft.com/office/drawing/2014/main" id="{FA6CB235-DF8B-34B1-32A5-BB053232163B}"/>
              </a:ext>
            </a:extLst>
          </p:cNvPr>
          <p:cNvSpPr>
            <a:spLocks noGrp="1"/>
          </p:cNvSpPr>
          <p:nvPr>
            <p:ph idx="1"/>
          </p:nvPr>
        </p:nvSpPr>
        <p:spPr>
          <a:xfrm>
            <a:off x="876693" y="2533476"/>
            <a:ext cx="4234394" cy="3447832"/>
          </a:xfrm>
        </p:spPr>
        <p:txBody>
          <a:bodyPr vert="horz" lIns="91440" tIns="45720" rIns="91440" bIns="45720" rtlCol="0" anchor="t">
            <a:normAutofit/>
          </a:bodyPr>
          <a:lstStyle/>
          <a:p>
            <a:r>
              <a:rPr lang="en-US" sz="2000" b="1">
                <a:ea typeface="+mn-lt"/>
                <a:cs typeface="+mn-lt"/>
              </a:rPr>
              <a:t>Managerial roles</a:t>
            </a:r>
            <a:r>
              <a:rPr lang="en-US" sz="2000">
                <a:ea typeface="+mn-lt"/>
                <a:cs typeface="+mn-lt"/>
              </a:rPr>
              <a:t> refer to the different actions and obligations that managers carry out on a daily basis. </a:t>
            </a:r>
          </a:p>
          <a:p>
            <a:r>
              <a:rPr lang="en-US" sz="2000" b="1">
                <a:ea typeface="+mn-lt"/>
                <a:cs typeface="+mn-lt"/>
              </a:rPr>
              <a:t>Henry Mintzberg</a:t>
            </a:r>
            <a:r>
              <a:rPr lang="en-US" sz="2000">
                <a:ea typeface="+mn-lt"/>
                <a:cs typeface="+mn-lt"/>
              </a:rPr>
              <a:t> identified ten roles that managers play, categorized into 3 categories: interpersonal, informational, and decisional (Mintzberg, 1973).</a:t>
            </a:r>
            <a:endParaRPr lang="en-US" sz="2000"/>
          </a:p>
        </p:txBody>
      </p:sp>
      <p:pic>
        <p:nvPicPr>
          <p:cNvPr id="4" name="Picture 3" descr="A circular diagram of a management system&#10;&#10;Description automatically generated">
            <a:extLst>
              <a:ext uri="{FF2B5EF4-FFF2-40B4-BE49-F238E27FC236}">
                <a16:creationId xmlns:a16="http://schemas.microsoft.com/office/drawing/2014/main" id="{4C7E3357-565D-B95A-C9D7-4953CD4935CB}"/>
              </a:ext>
            </a:extLst>
          </p:cNvPr>
          <p:cNvPicPr>
            <a:picLocks noChangeAspect="1"/>
          </p:cNvPicPr>
          <p:nvPr/>
        </p:nvPicPr>
        <p:blipFill rotWithShape="1">
          <a:blip r:embed="rId2"/>
          <a:srcRect r="1" b="380"/>
          <a:stretch/>
        </p:blipFill>
        <p:spPr>
          <a:xfrm>
            <a:off x="5854890" y="877414"/>
            <a:ext cx="5453545" cy="4984683"/>
          </a:xfrm>
          <a:prstGeom prst="rect">
            <a:avLst/>
          </a:prstGeom>
        </p:spPr>
      </p:pic>
    </p:spTree>
    <p:extLst>
      <p:ext uri="{BB962C8B-B14F-4D97-AF65-F5344CB8AC3E}">
        <p14:creationId xmlns:p14="http://schemas.microsoft.com/office/powerpoint/2010/main" val="3407654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5">
                                            <p:txEl>
                                              <p:pRg st="0" end="0"/>
                                            </p:txEl>
                                          </p:spTgt>
                                        </p:tgtEl>
                                        <p:attrNameLst>
                                          <p:attrName>style.visibility</p:attrName>
                                        </p:attrNameLst>
                                      </p:cBhvr>
                                      <p:to>
                                        <p:strVal val="visible"/>
                                      </p:to>
                                    </p:set>
                                    <p:anim calcmode="lin" valueType="num">
                                      <p:cBhvr additive="base">
                                        <p:cTn id="7" dur="500" fill="hold"/>
                                        <p:tgtEl>
                                          <p:spTgt spid="6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5">
                                            <p:txEl>
                                              <p:pRg st="1" end="1"/>
                                            </p:txEl>
                                          </p:spTgt>
                                        </p:tgtEl>
                                        <p:attrNameLst>
                                          <p:attrName>style.visibility</p:attrName>
                                        </p:attrNameLst>
                                      </p:cBhvr>
                                      <p:to>
                                        <p:strVal val="visible"/>
                                      </p:to>
                                    </p:set>
                                    <p:anim calcmode="lin" valueType="num">
                                      <p:cBhvr additive="base">
                                        <p:cTn id="13" dur="500" fill="hold"/>
                                        <p:tgtEl>
                                          <p:spTgt spid="6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2E360-4B30-EE3E-8591-8C53B5643F81}"/>
              </a:ext>
            </a:extLst>
          </p:cNvPr>
          <p:cNvSpPr>
            <a:spLocks noGrp="1"/>
          </p:cNvSpPr>
          <p:nvPr>
            <p:ph type="title"/>
          </p:nvPr>
        </p:nvSpPr>
        <p:spPr>
          <a:xfrm>
            <a:off x="6657715" y="467271"/>
            <a:ext cx="4195674" cy="2052522"/>
          </a:xfrm>
        </p:spPr>
        <p:txBody>
          <a:bodyPr anchor="b">
            <a:normAutofit/>
          </a:bodyPr>
          <a:lstStyle/>
          <a:p>
            <a:r>
              <a:rPr lang="en-US" sz="4300">
                <a:ea typeface="+mj-lt"/>
                <a:cs typeface="+mj-lt"/>
              </a:rPr>
              <a:t>Mintzberg’s Interpersonal Role</a:t>
            </a:r>
            <a:endParaRPr lang="en-US" sz="4300"/>
          </a:p>
        </p:txBody>
      </p:sp>
      <p:pic>
        <p:nvPicPr>
          <p:cNvPr id="12" name="Picture 11" descr="A black stick figure pointing at a group of people standing on an orange arrow&#10;&#10;Description automatically generated">
            <a:extLst>
              <a:ext uri="{FF2B5EF4-FFF2-40B4-BE49-F238E27FC236}">
                <a16:creationId xmlns:a16="http://schemas.microsoft.com/office/drawing/2014/main" id="{E75B53DF-A6B9-015F-1BC6-F162B6D9C6DF}"/>
              </a:ext>
            </a:extLst>
          </p:cNvPr>
          <p:cNvPicPr>
            <a:picLocks noChangeAspect="1"/>
          </p:cNvPicPr>
          <p:nvPr/>
        </p:nvPicPr>
        <p:blipFill rotWithShape="1">
          <a:blip r:embed="rId2"/>
          <a:srcRect r="-2"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7" name="Content Placeholder 2">
            <a:extLst>
              <a:ext uri="{FF2B5EF4-FFF2-40B4-BE49-F238E27FC236}">
                <a16:creationId xmlns:a16="http://schemas.microsoft.com/office/drawing/2014/main" id="{8595A2BC-D056-50A8-53F5-48B0AF83F13F}"/>
              </a:ext>
            </a:extLst>
          </p:cNvPr>
          <p:cNvSpPr>
            <a:spLocks noGrp="1"/>
          </p:cNvSpPr>
          <p:nvPr>
            <p:ph idx="1"/>
          </p:nvPr>
        </p:nvSpPr>
        <p:spPr>
          <a:xfrm>
            <a:off x="6657715" y="2516366"/>
            <a:ext cx="4195673" cy="4164702"/>
          </a:xfrm>
        </p:spPr>
        <p:txBody>
          <a:bodyPr vert="horz" lIns="91440" tIns="45720" rIns="91440" bIns="45720" rtlCol="0" anchor="t">
            <a:noAutofit/>
          </a:bodyPr>
          <a:lstStyle/>
          <a:p>
            <a:r>
              <a:rPr lang="en-US" b="1">
                <a:solidFill>
                  <a:schemeClr val="tx1">
                    <a:alpha val="80000"/>
                  </a:schemeClr>
                </a:solidFill>
                <a:ea typeface="+mn-lt"/>
                <a:cs typeface="+mn-lt"/>
              </a:rPr>
              <a:t>Figurehead</a:t>
            </a:r>
            <a:r>
              <a:rPr lang="en-US">
                <a:solidFill>
                  <a:schemeClr val="tx1">
                    <a:alpha val="80000"/>
                  </a:schemeClr>
                </a:solidFill>
                <a:ea typeface="+mn-lt"/>
                <a:cs typeface="+mn-lt"/>
              </a:rPr>
              <a:t>: Symbolic head; performs ceremonial duties.</a:t>
            </a:r>
            <a:endParaRPr lang="en-US">
              <a:solidFill>
                <a:schemeClr val="tx1">
                  <a:alpha val="80000"/>
                </a:schemeClr>
              </a:solidFill>
            </a:endParaRPr>
          </a:p>
          <a:p>
            <a:r>
              <a:rPr lang="en-US" b="1">
                <a:solidFill>
                  <a:schemeClr val="tx1">
                    <a:alpha val="80000"/>
                  </a:schemeClr>
                </a:solidFill>
                <a:ea typeface="+mn-lt"/>
                <a:cs typeface="+mn-lt"/>
              </a:rPr>
              <a:t>Leader</a:t>
            </a:r>
            <a:r>
              <a:rPr lang="en-US">
                <a:solidFill>
                  <a:schemeClr val="tx1">
                    <a:alpha val="80000"/>
                  </a:schemeClr>
                </a:solidFill>
                <a:ea typeface="+mn-lt"/>
                <a:cs typeface="+mn-lt"/>
              </a:rPr>
              <a:t>: Motivates and manages employees.</a:t>
            </a:r>
            <a:endParaRPr lang="en-US">
              <a:solidFill>
                <a:schemeClr val="tx1">
                  <a:alpha val="80000"/>
                </a:schemeClr>
              </a:solidFill>
            </a:endParaRPr>
          </a:p>
          <a:p>
            <a:r>
              <a:rPr lang="en-US" b="1">
                <a:solidFill>
                  <a:schemeClr val="tx1">
                    <a:alpha val="80000"/>
                  </a:schemeClr>
                </a:solidFill>
                <a:ea typeface="+mn-lt"/>
                <a:cs typeface="+mn-lt"/>
              </a:rPr>
              <a:t>Liaison</a:t>
            </a:r>
            <a:r>
              <a:rPr lang="en-US">
                <a:solidFill>
                  <a:schemeClr val="tx1">
                    <a:alpha val="80000"/>
                  </a:schemeClr>
                </a:solidFill>
                <a:ea typeface="+mn-lt"/>
                <a:cs typeface="+mn-lt"/>
              </a:rPr>
              <a:t>: Maintains networks of contacts inside and outside the organization (Mintzberg, 1973).</a:t>
            </a:r>
            <a:endParaRPr lang="en-US">
              <a:solidFill>
                <a:schemeClr val="tx1">
                  <a:alpha val="80000"/>
                </a:schemeClr>
              </a:solidFill>
            </a:endParaRPr>
          </a:p>
          <a:p>
            <a:endParaRPr lang="en-US">
              <a:solidFill>
                <a:schemeClr val="tx1">
                  <a:alpha val="80000"/>
                </a:schemeClr>
              </a:solidFill>
            </a:endParaRPr>
          </a:p>
        </p:txBody>
      </p:sp>
    </p:spTree>
    <p:extLst>
      <p:ext uri="{BB962C8B-B14F-4D97-AF65-F5344CB8AC3E}">
        <p14:creationId xmlns:p14="http://schemas.microsoft.com/office/powerpoint/2010/main" val="206596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 calcmode="lin" valueType="num">
                                      <p:cBhvr additive="base">
                                        <p:cTn id="7" dur="500" fill="hold"/>
                                        <p:tgtEl>
                                          <p:spTgt spid="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7">
                                            <p:txEl>
                                              <p:pRg st="1" end="1"/>
                                            </p:txEl>
                                          </p:spTgt>
                                        </p:tgtEl>
                                        <p:attrNameLst>
                                          <p:attrName>style.visibility</p:attrName>
                                        </p:attrNameLst>
                                      </p:cBhvr>
                                      <p:to>
                                        <p:strVal val="visible"/>
                                      </p:to>
                                    </p:set>
                                    <p:anim calcmode="lin" valueType="num">
                                      <p:cBhvr additive="base">
                                        <p:cTn id="13" dur="500" fill="hold"/>
                                        <p:tgtEl>
                                          <p:spTgt spid="2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7">
                                            <p:txEl>
                                              <p:pRg st="2" end="2"/>
                                            </p:txEl>
                                          </p:spTgt>
                                        </p:tgtEl>
                                        <p:attrNameLst>
                                          <p:attrName>style.visibility</p:attrName>
                                        </p:attrNameLst>
                                      </p:cBhvr>
                                      <p:to>
                                        <p:strVal val="visible"/>
                                      </p:to>
                                    </p:set>
                                    <p:anim calcmode="lin" valueType="num">
                                      <p:cBhvr additive="base">
                                        <p:cTn id="19" dur="500" fill="hold"/>
                                        <p:tgtEl>
                                          <p:spTgt spid="2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2D75-6362-5B92-8BDB-1D2EDCFA5DBA}"/>
              </a:ext>
            </a:extLst>
          </p:cNvPr>
          <p:cNvSpPr>
            <a:spLocks noGrp="1"/>
          </p:cNvSpPr>
          <p:nvPr>
            <p:ph type="title"/>
          </p:nvPr>
        </p:nvSpPr>
        <p:spPr>
          <a:xfrm>
            <a:off x="754912" y="3651159"/>
            <a:ext cx="4401880" cy="2525803"/>
          </a:xfrm>
        </p:spPr>
        <p:txBody>
          <a:bodyPr>
            <a:normAutofit/>
          </a:bodyPr>
          <a:lstStyle/>
          <a:p>
            <a:pPr algn="ctr"/>
            <a:r>
              <a:rPr lang="en-US" sz="4000">
                <a:ea typeface="+mj-lt"/>
                <a:cs typeface="+mj-lt"/>
              </a:rPr>
              <a:t>Examples Illustrating These Roles</a:t>
            </a:r>
            <a:endParaRPr lang="en-US" sz="4000"/>
          </a:p>
        </p:txBody>
      </p:sp>
      <p:pic>
        <p:nvPicPr>
          <p:cNvPr id="7" name="Picture 6" descr="A person in a white suit dancing next to a display case&#10;&#10;Description automatically generated">
            <a:extLst>
              <a:ext uri="{FF2B5EF4-FFF2-40B4-BE49-F238E27FC236}">
                <a16:creationId xmlns:a16="http://schemas.microsoft.com/office/drawing/2014/main" id="{AA3CA36A-D1E9-B6E7-EBEE-2867069B46F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644" r="9647" b="2"/>
          <a:stretch/>
        </p:blipFill>
        <p:spPr>
          <a:xfrm>
            <a:off x="1" y="10"/>
            <a:ext cx="4048364" cy="3385728"/>
          </a:xfrm>
          <a:custGeom>
            <a:avLst/>
            <a:gdLst/>
            <a:ahLst/>
            <a:cxnLst/>
            <a:rect l="l" t="t" r="r" b="b"/>
            <a:pathLst>
              <a:path w="4048364" h="3385738">
                <a:moveTo>
                  <a:pt x="0" y="0"/>
                </a:moveTo>
                <a:lnTo>
                  <a:pt x="4048364" y="0"/>
                </a:lnTo>
                <a:lnTo>
                  <a:pt x="4048364" y="3128862"/>
                </a:lnTo>
                <a:lnTo>
                  <a:pt x="4028354" y="3127605"/>
                </a:lnTo>
                <a:lnTo>
                  <a:pt x="4027052" y="3128074"/>
                </a:lnTo>
                <a:cubicBezTo>
                  <a:pt x="4021308" y="3129081"/>
                  <a:pt x="4017789" y="3128835"/>
                  <a:pt x="4015263" y="3128035"/>
                </a:cubicBezTo>
                <a:lnTo>
                  <a:pt x="4012855" y="3126647"/>
                </a:lnTo>
                <a:cubicBezTo>
                  <a:pt x="4010177" y="3126494"/>
                  <a:pt x="4007499" y="3126340"/>
                  <a:pt x="4004821" y="3126187"/>
                </a:cubicBezTo>
                <a:lnTo>
                  <a:pt x="3989141" y="3124118"/>
                </a:lnTo>
                <a:lnTo>
                  <a:pt x="3986071" y="3124823"/>
                </a:lnTo>
                <a:cubicBezTo>
                  <a:pt x="3978117" y="3124349"/>
                  <a:pt x="3970163" y="3123876"/>
                  <a:pt x="3962210" y="3123402"/>
                </a:cubicBezTo>
                <a:lnTo>
                  <a:pt x="3961815" y="3123900"/>
                </a:lnTo>
                <a:cubicBezTo>
                  <a:pt x="3960390" y="3124987"/>
                  <a:pt x="3958310" y="3125727"/>
                  <a:pt x="3954808" y="3125765"/>
                </a:cubicBezTo>
                <a:cubicBezTo>
                  <a:pt x="3959236" y="3133302"/>
                  <a:pt x="3952279" y="3128699"/>
                  <a:pt x="3941561" y="3128145"/>
                </a:cubicBezTo>
                <a:cubicBezTo>
                  <a:pt x="3946046" y="3139728"/>
                  <a:pt x="3916172" y="3133567"/>
                  <a:pt x="3910218" y="3140049"/>
                </a:cubicBezTo>
                <a:cubicBezTo>
                  <a:pt x="3902241" y="3139380"/>
                  <a:pt x="3893889" y="3138886"/>
                  <a:pt x="3885332" y="3138624"/>
                </a:cubicBezTo>
                <a:cubicBezTo>
                  <a:pt x="3883646" y="3138622"/>
                  <a:pt x="3881962" y="3138621"/>
                  <a:pt x="3880277" y="3138620"/>
                </a:cubicBezTo>
                <a:lnTo>
                  <a:pt x="3880157" y="3138737"/>
                </a:lnTo>
                <a:cubicBezTo>
                  <a:pt x="3879018" y="3138984"/>
                  <a:pt x="3877339" y="3139076"/>
                  <a:pt x="3874788" y="3138963"/>
                </a:cubicBezTo>
                <a:cubicBezTo>
                  <a:pt x="3873545" y="3138846"/>
                  <a:pt x="3872302" y="3138728"/>
                  <a:pt x="3871060" y="3138611"/>
                </a:cubicBezTo>
                <a:cubicBezTo>
                  <a:pt x="3867792" y="3138609"/>
                  <a:pt x="3864523" y="3138606"/>
                  <a:pt x="3861255" y="3138604"/>
                </a:cubicBezTo>
                <a:lnTo>
                  <a:pt x="3857750" y="3139376"/>
                </a:lnTo>
                <a:cubicBezTo>
                  <a:pt x="3846075" y="3144353"/>
                  <a:pt x="3854999" y="3159606"/>
                  <a:pt x="3830684" y="3154005"/>
                </a:cubicBezTo>
                <a:cubicBezTo>
                  <a:pt x="3806135" y="3158310"/>
                  <a:pt x="3796087" y="3168731"/>
                  <a:pt x="3769301" y="3167144"/>
                </a:cubicBezTo>
                <a:cubicBezTo>
                  <a:pt x="3746341" y="3171207"/>
                  <a:pt x="3728802" y="3177834"/>
                  <a:pt x="3707507" y="3178801"/>
                </a:cubicBezTo>
                <a:cubicBezTo>
                  <a:pt x="3701485" y="3182680"/>
                  <a:pt x="3694773" y="3184962"/>
                  <a:pt x="3684642" y="3182365"/>
                </a:cubicBezTo>
                <a:cubicBezTo>
                  <a:pt x="3664039" y="3187250"/>
                  <a:pt x="3662921" y="3193571"/>
                  <a:pt x="3646059" y="3191612"/>
                </a:cubicBezTo>
                <a:cubicBezTo>
                  <a:pt x="3640580" y="3202449"/>
                  <a:pt x="3637332" y="3199208"/>
                  <a:pt x="3629738" y="3197639"/>
                </a:cubicBezTo>
                <a:cubicBezTo>
                  <a:pt x="3629422" y="3197624"/>
                  <a:pt x="3629107" y="3197610"/>
                  <a:pt x="3628792" y="3197595"/>
                </a:cubicBezTo>
                <a:lnTo>
                  <a:pt x="3628083" y="3199132"/>
                </a:lnTo>
                <a:lnTo>
                  <a:pt x="3625096" y="3200289"/>
                </a:lnTo>
                <a:lnTo>
                  <a:pt x="3615459" y="3201481"/>
                </a:lnTo>
                <a:lnTo>
                  <a:pt x="3611591" y="3201604"/>
                </a:lnTo>
                <a:cubicBezTo>
                  <a:pt x="3609016" y="3201810"/>
                  <a:pt x="3607422" y="3202103"/>
                  <a:pt x="3606451" y="3202476"/>
                </a:cubicBezTo>
                <a:cubicBezTo>
                  <a:pt x="3606434" y="3202517"/>
                  <a:pt x="3606416" y="3202558"/>
                  <a:pt x="3606400" y="3202600"/>
                </a:cubicBezTo>
                <a:lnTo>
                  <a:pt x="3601432" y="3203215"/>
                </a:lnTo>
                <a:cubicBezTo>
                  <a:pt x="3592873" y="3204015"/>
                  <a:pt x="3584373" y="3204569"/>
                  <a:pt x="3576144" y="3204914"/>
                </a:cubicBezTo>
                <a:cubicBezTo>
                  <a:pt x="3574128" y="3211763"/>
                  <a:pt x="3541136" y="3209599"/>
                  <a:pt x="3552393" y="3219987"/>
                </a:cubicBezTo>
                <a:cubicBezTo>
                  <a:pt x="3541534" y="3220777"/>
                  <a:pt x="3531979" y="3217280"/>
                  <a:pt x="3540787" y="3223856"/>
                </a:cubicBezTo>
                <a:cubicBezTo>
                  <a:pt x="3537368" y="3224320"/>
                  <a:pt x="3535763" y="3225273"/>
                  <a:pt x="3535004" y="3226474"/>
                </a:cubicBezTo>
                <a:lnTo>
                  <a:pt x="3534913" y="3226993"/>
                </a:lnTo>
                <a:lnTo>
                  <a:pt x="3510631" y="3228569"/>
                </a:lnTo>
                <a:lnTo>
                  <a:pt x="3508032" y="3229611"/>
                </a:lnTo>
                <a:cubicBezTo>
                  <a:pt x="3502489" y="3229598"/>
                  <a:pt x="3496946" y="3217293"/>
                  <a:pt x="3491403" y="3217280"/>
                </a:cubicBezTo>
                <a:lnTo>
                  <a:pt x="3483240" y="3230123"/>
                </a:lnTo>
                <a:lnTo>
                  <a:pt x="3480053" y="3229107"/>
                </a:lnTo>
                <a:cubicBezTo>
                  <a:pt x="3477098" y="3228661"/>
                  <a:pt x="3473497" y="3228859"/>
                  <a:pt x="3468451" y="3230512"/>
                </a:cubicBezTo>
                <a:lnTo>
                  <a:pt x="3467451" y="3231115"/>
                </a:lnTo>
                <a:cubicBezTo>
                  <a:pt x="3463724" y="3230736"/>
                  <a:pt x="3465319" y="3225693"/>
                  <a:pt x="3446095" y="3228240"/>
                </a:cubicBezTo>
                <a:cubicBezTo>
                  <a:pt x="3420782" y="3241826"/>
                  <a:pt x="3385281" y="3239224"/>
                  <a:pt x="3352101" y="3246398"/>
                </a:cubicBezTo>
                <a:cubicBezTo>
                  <a:pt x="3308926" y="3245374"/>
                  <a:pt x="3300141" y="3236748"/>
                  <a:pt x="3271822" y="3247544"/>
                </a:cubicBezTo>
                <a:cubicBezTo>
                  <a:pt x="3258345" y="3251268"/>
                  <a:pt x="3238074" y="3249030"/>
                  <a:pt x="3203831" y="3257844"/>
                </a:cubicBezTo>
                <a:cubicBezTo>
                  <a:pt x="3171582" y="3264392"/>
                  <a:pt x="3141884" y="3266922"/>
                  <a:pt x="3112954" y="3273149"/>
                </a:cubicBezTo>
                <a:cubicBezTo>
                  <a:pt x="3078476" y="3279234"/>
                  <a:pt x="3086597" y="3279502"/>
                  <a:pt x="3066210" y="3283409"/>
                </a:cubicBezTo>
                <a:cubicBezTo>
                  <a:pt x="3062644" y="3284830"/>
                  <a:pt x="3028337" y="3292032"/>
                  <a:pt x="3025254" y="3293851"/>
                </a:cubicBezTo>
                <a:cubicBezTo>
                  <a:pt x="3006685" y="3298201"/>
                  <a:pt x="2983512" y="3305242"/>
                  <a:pt x="2954798" y="3309512"/>
                </a:cubicBezTo>
                <a:cubicBezTo>
                  <a:pt x="2932037" y="3306567"/>
                  <a:pt x="2909137" y="3323699"/>
                  <a:pt x="2880670" y="3319465"/>
                </a:cubicBezTo>
                <a:cubicBezTo>
                  <a:pt x="2870569" y="3318853"/>
                  <a:pt x="2841559" y="3322739"/>
                  <a:pt x="2837450" y="3326994"/>
                </a:cubicBezTo>
                <a:cubicBezTo>
                  <a:pt x="2831684" y="3328529"/>
                  <a:pt x="2824114" y="3328158"/>
                  <a:pt x="2822806" y="3332324"/>
                </a:cubicBezTo>
                <a:cubicBezTo>
                  <a:pt x="2819977" y="3337498"/>
                  <a:pt x="2796022" y="3333071"/>
                  <a:pt x="2801164" y="3338109"/>
                </a:cubicBezTo>
                <a:cubicBezTo>
                  <a:pt x="2784223" y="3335142"/>
                  <a:pt x="2776048" y="3346261"/>
                  <a:pt x="2764344" y="3350228"/>
                </a:cubicBezTo>
                <a:cubicBezTo>
                  <a:pt x="2757478" y="3348562"/>
                  <a:pt x="2751292" y="3350631"/>
                  <a:pt x="2743431" y="3353702"/>
                </a:cubicBezTo>
                <a:lnTo>
                  <a:pt x="2732627" y="3357764"/>
                </a:lnTo>
                <a:cubicBezTo>
                  <a:pt x="2730974" y="3357887"/>
                  <a:pt x="2729319" y="3358011"/>
                  <a:pt x="2727665" y="3358134"/>
                </a:cubicBezTo>
                <a:cubicBezTo>
                  <a:pt x="2718835" y="3359036"/>
                  <a:pt x="2689731" y="3362522"/>
                  <a:pt x="2679642" y="3363177"/>
                </a:cubicBezTo>
                <a:lnTo>
                  <a:pt x="2667138" y="3362068"/>
                </a:lnTo>
                <a:cubicBezTo>
                  <a:pt x="2663221" y="3362857"/>
                  <a:pt x="2659468" y="3367183"/>
                  <a:pt x="2656143" y="3367913"/>
                </a:cubicBezTo>
                <a:lnTo>
                  <a:pt x="2647194" y="3366448"/>
                </a:lnTo>
                <a:cubicBezTo>
                  <a:pt x="2648133" y="3370674"/>
                  <a:pt x="2637589" y="3367195"/>
                  <a:pt x="2629621" y="3367085"/>
                </a:cubicBezTo>
                <a:cubicBezTo>
                  <a:pt x="2613302" y="3367205"/>
                  <a:pt x="2596982" y="3367324"/>
                  <a:pt x="2580663" y="3367443"/>
                </a:cubicBezTo>
                <a:lnTo>
                  <a:pt x="2550440" y="3369943"/>
                </a:lnTo>
                <a:lnTo>
                  <a:pt x="2541181" y="3368444"/>
                </a:lnTo>
                <a:cubicBezTo>
                  <a:pt x="2521017" y="3368085"/>
                  <a:pt x="2498723" y="3374020"/>
                  <a:pt x="2484405" y="3369178"/>
                </a:cubicBezTo>
                <a:cubicBezTo>
                  <a:pt x="2478585" y="3368607"/>
                  <a:pt x="2473319" y="3368738"/>
                  <a:pt x="2468424" y="3369303"/>
                </a:cubicBezTo>
                <a:lnTo>
                  <a:pt x="2455357" y="3371902"/>
                </a:lnTo>
                <a:lnTo>
                  <a:pt x="2429477" y="3378972"/>
                </a:lnTo>
                <a:cubicBezTo>
                  <a:pt x="2428170" y="3366751"/>
                  <a:pt x="2368370" y="3383654"/>
                  <a:pt x="2374910" y="3372826"/>
                </a:cubicBezTo>
                <a:cubicBezTo>
                  <a:pt x="2351003" y="3375026"/>
                  <a:pt x="2328875" y="3353198"/>
                  <a:pt x="2305825" y="3364960"/>
                </a:cubicBezTo>
                <a:cubicBezTo>
                  <a:pt x="2269964" y="3363999"/>
                  <a:pt x="2218889" y="3367921"/>
                  <a:pt x="2183980" y="3367060"/>
                </a:cubicBezTo>
                <a:cubicBezTo>
                  <a:pt x="2190418" y="3372011"/>
                  <a:pt x="2159099" y="3370877"/>
                  <a:pt x="2155235" y="3370737"/>
                </a:cubicBezTo>
                <a:cubicBezTo>
                  <a:pt x="2131791" y="3368260"/>
                  <a:pt x="2111535" y="3369043"/>
                  <a:pt x="2071012" y="3365882"/>
                </a:cubicBezTo>
                <a:cubicBezTo>
                  <a:pt x="2035156" y="3367426"/>
                  <a:pt x="2003987" y="3359257"/>
                  <a:pt x="1970953" y="3368185"/>
                </a:cubicBezTo>
                <a:cubicBezTo>
                  <a:pt x="1968713" y="3366515"/>
                  <a:pt x="1965947" y="3365226"/>
                  <a:pt x="1962822" y="3364213"/>
                </a:cubicBezTo>
                <a:lnTo>
                  <a:pt x="1953120" y="3362020"/>
                </a:lnTo>
                <a:lnTo>
                  <a:pt x="1951768" y="3362436"/>
                </a:lnTo>
                <a:cubicBezTo>
                  <a:pt x="1945920" y="3363208"/>
                  <a:pt x="1942436" y="3362820"/>
                  <a:pt x="1940004" y="3361921"/>
                </a:cubicBezTo>
                <a:lnTo>
                  <a:pt x="1937753" y="3360440"/>
                </a:lnTo>
                <a:cubicBezTo>
                  <a:pt x="1935095" y="3360180"/>
                  <a:pt x="1932438" y="3359919"/>
                  <a:pt x="1929780" y="3359659"/>
                </a:cubicBezTo>
                <a:lnTo>
                  <a:pt x="1887540" y="3355160"/>
                </a:lnTo>
                <a:lnTo>
                  <a:pt x="1887093" y="3355641"/>
                </a:lnTo>
                <a:cubicBezTo>
                  <a:pt x="1885548" y="3356665"/>
                  <a:pt x="1883390" y="3357319"/>
                  <a:pt x="1879887" y="3357216"/>
                </a:cubicBezTo>
                <a:cubicBezTo>
                  <a:pt x="1883470" y="3364909"/>
                  <a:pt x="1877035" y="3360039"/>
                  <a:pt x="1866395" y="3359055"/>
                </a:cubicBezTo>
                <a:cubicBezTo>
                  <a:pt x="1869584" y="3370783"/>
                  <a:pt x="1840440" y="3363434"/>
                  <a:pt x="1833771" y="3369655"/>
                </a:cubicBezTo>
                <a:cubicBezTo>
                  <a:pt x="1825883" y="3368668"/>
                  <a:pt x="1817596" y="3367837"/>
                  <a:pt x="1809081" y="3367230"/>
                </a:cubicBezTo>
                <a:cubicBezTo>
                  <a:pt x="1807399" y="3367161"/>
                  <a:pt x="1805718" y="3367091"/>
                  <a:pt x="1804036" y="3367022"/>
                </a:cubicBezTo>
                <a:cubicBezTo>
                  <a:pt x="1803991" y="3367059"/>
                  <a:pt x="1803946" y="3367097"/>
                  <a:pt x="1803901" y="3367134"/>
                </a:cubicBezTo>
                <a:cubicBezTo>
                  <a:pt x="1802735" y="3367334"/>
                  <a:pt x="1801050" y="3367359"/>
                  <a:pt x="1798514" y="3367143"/>
                </a:cubicBezTo>
                <a:lnTo>
                  <a:pt x="1794832" y="3366642"/>
                </a:lnTo>
                <a:cubicBezTo>
                  <a:pt x="1791569" y="3366507"/>
                  <a:pt x="1788305" y="3366373"/>
                  <a:pt x="1785042" y="3366238"/>
                </a:cubicBezTo>
                <a:lnTo>
                  <a:pt x="1781456" y="3366865"/>
                </a:lnTo>
                <a:lnTo>
                  <a:pt x="1779723" y="3368220"/>
                </a:lnTo>
                <a:cubicBezTo>
                  <a:pt x="1779440" y="3368155"/>
                  <a:pt x="1779156" y="3368091"/>
                  <a:pt x="1778873" y="3368027"/>
                </a:cubicBezTo>
                <a:cubicBezTo>
                  <a:pt x="1772915" y="3365312"/>
                  <a:pt x="1772165" y="3361694"/>
                  <a:pt x="1759487" y="3371174"/>
                </a:cubicBezTo>
                <a:cubicBezTo>
                  <a:pt x="1745189" y="3366602"/>
                  <a:pt x="1739727" y="3372462"/>
                  <a:pt x="1717161" y="3373831"/>
                </a:cubicBezTo>
                <a:cubicBezTo>
                  <a:pt x="1709564" y="3369729"/>
                  <a:pt x="1701729" y="3370835"/>
                  <a:pt x="1693416" y="3373577"/>
                </a:cubicBezTo>
                <a:cubicBezTo>
                  <a:pt x="1672951" y="3371092"/>
                  <a:pt x="1652013" y="3374616"/>
                  <a:pt x="1627833" y="3374823"/>
                </a:cubicBezTo>
                <a:lnTo>
                  <a:pt x="1562462" y="3384313"/>
                </a:lnTo>
                <a:lnTo>
                  <a:pt x="1500041" y="3383500"/>
                </a:lnTo>
                <a:cubicBezTo>
                  <a:pt x="1492272" y="3381880"/>
                  <a:pt x="1484857" y="3380071"/>
                  <a:pt x="1477912" y="3378156"/>
                </a:cubicBezTo>
                <a:cubicBezTo>
                  <a:pt x="1467843" y="3383396"/>
                  <a:pt x="1444391" y="3372727"/>
                  <a:pt x="1440452" y="3384511"/>
                </a:cubicBezTo>
                <a:cubicBezTo>
                  <a:pt x="1430880" y="3382266"/>
                  <a:pt x="1427637" y="3376755"/>
                  <a:pt x="1426476" y="3384665"/>
                </a:cubicBezTo>
                <a:cubicBezTo>
                  <a:pt x="1423197" y="3384140"/>
                  <a:pt x="1420743" y="3384515"/>
                  <a:pt x="1418659" y="3385325"/>
                </a:cubicBezTo>
                <a:lnTo>
                  <a:pt x="1417944" y="3385738"/>
                </a:lnTo>
                <a:lnTo>
                  <a:pt x="1396764" y="3380560"/>
                </a:lnTo>
                <a:cubicBezTo>
                  <a:pt x="1395649" y="3380621"/>
                  <a:pt x="1394534" y="3380681"/>
                  <a:pt x="1393418" y="3380742"/>
                </a:cubicBezTo>
                <a:lnTo>
                  <a:pt x="1380294" y="3376255"/>
                </a:lnTo>
                <a:lnTo>
                  <a:pt x="1351459" y="3367829"/>
                </a:lnTo>
                <a:cubicBezTo>
                  <a:pt x="1349081" y="3366466"/>
                  <a:pt x="1319507" y="3359407"/>
                  <a:pt x="1318363" y="3357511"/>
                </a:cubicBezTo>
                <a:cubicBezTo>
                  <a:pt x="1281509" y="3362193"/>
                  <a:pt x="1312014" y="3347744"/>
                  <a:pt x="1276860" y="3344906"/>
                </a:cubicBezTo>
                <a:cubicBezTo>
                  <a:pt x="1253785" y="3356533"/>
                  <a:pt x="1256695" y="3340712"/>
                  <a:pt x="1204286" y="3337488"/>
                </a:cubicBezTo>
                <a:cubicBezTo>
                  <a:pt x="1177346" y="3330862"/>
                  <a:pt x="1162856" y="3334854"/>
                  <a:pt x="1123710" y="3321651"/>
                </a:cubicBezTo>
                <a:cubicBezTo>
                  <a:pt x="1085454" y="3316709"/>
                  <a:pt x="1005363" y="3310335"/>
                  <a:pt x="974748" y="3307837"/>
                </a:cubicBezTo>
                <a:cubicBezTo>
                  <a:pt x="945739" y="3316478"/>
                  <a:pt x="964147" y="3307413"/>
                  <a:pt x="940014" y="3306660"/>
                </a:cubicBezTo>
                <a:cubicBezTo>
                  <a:pt x="952701" y="3296927"/>
                  <a:pt x="908686" y="3309051"/>
                  <a:pt x="914712" y="3297017"/>
                </a:cubicBezTo>
                <a:cubicBezTo>
                  <a:pt x="910130" y="3297260"/>
                  <a:pt x="905499" y="3297876"/>
                  <a:pt x="900809" y="3298584"/>
                </a:cubicBezTo>
                <a:cubicBezTo>
                  <a:pt x="899990" y="3298705"/>
                  <a:pt x="899172" y="3298828"/>
                  <a:pt x="898353" y="3298949"/>
                </a:cubicBezTo>
                <a:lnTo>
                  <a:pt x="889782" y="3298355"/>
                </a:lnTo>
                <a:lnTo>
                  <a:pt x="885796" y="3300754"/>
                </a:lnTo>
                <a:lnTo>
                  <a:pt x="871773" y="3301699"/>
                </a:lnTo>
                <a:cubicBezTo>
                  <a:pt x="866761" y="3301657"/>
                  <a:pt x="861656" y="3301147"/>
                  <a:pt x="856438" y="3299888"/>
                </a:cubicBezTo>
                <a:cubicBezTo>
                  <a:pt x="842058" y="3291303"/>
                  <a:pt x="802729" y="3299624"/>
                  <a:pt x="785420" y="3288419"/>
                </a:cubicBezTo>
                <a:cubicBezTo>
                  <a:pt x="778178" y="3285195"/>
                  <a:pt x="750397" y="3280699"/>
                  <a:pt x="741879" y="3283188"/>
                </a:cubicBezTo>
                <a:cubicBezTo>
                  <a:pt x="735414" y="3282940"/>
                  <a:pt x="729876" y="3280596"/>
                  <a:pt x="723686" y="3283763"/>
                </a:cubicBezTo>
                <a:cubicBezTo>
                  <a:pt x="715044" y="3287372"/>
                  <a:pt x="701553" y="3277214"/>
                  <a:pt x="699393" y="3282843"/>
                </a:cubicBezTo>
                <a:cubicBezTo>
                  <a:pt x="672713" y="3280073"/>
                  <a:pt x="587034" y="3269505"/>
                  <a:pt x="563609" y="3267140"/>
                </a:cubicBezTo>
                <a:cubicBezTo>
                  <a:pt x="562182" y="3267737"/>
                  <a:pt x="560575" y="3268245"/>
                  <a:pt x="558841" y="3268647"/>
                </a:cubicBezTo>
                <a:cubicBezTo>
                  <a:pt x="548753" y="3270983"/>
                  <a:pt x="536540" y="3269324"/>
                  <a:pt x="531566" y="3264943"/>
                </a:cubicBezTo>
                <a:cubicBezTo>
                  <a:pt x="504471" y="3249476"/>
                  <a:pt x="472712" y="3245273"/>
                  <a:pt x="444697" y="3238795"/>
                </a:cubicBezTo>
                <a:cubicBezTo>
                  <a:pt x="412178" y="3232635"/>
                  <a:pt x="425904" y="3247936"/>
                  <a:pt x="391157" y="3231917"/>
                </a:cubicBezTo>
                <a:cubicBezTo>
                  <a:pt x="383742" y="3235456"/>
                  <a:pt x="378300" y="3234891"/>
                  <a:pt x="370757" y="3231601"/>
                </a:cubicBezTo>
                <a:cubicBezTo>
                  <a:pt x="354739" y="3228921"/>
                  <a:pt x="348695" y="3239635"/>
                  <a:pt x="336665" y="3230937"/>
                </a:cubicBezTo>
                <a:cubicBezTo>
                  <a:pt x="335690" y="3237020"/>
                  <a:pt x="304301" y="3228709"/>
                  <a:pt x="307742" y="3235671"/>
                </a:cubicBezTo>
                <a:cubicBezTo>
                  <a:pt x="293579" y="3239310"/>
                  <a:pt x="294219" y="3230068"/>
                  <a:pt x="280601" y="3233044"/>
                </a:cubicBezTo>
                <a:cubicBezTo>
                  <a:pt x="268012" y="3232391"/>
                  <a:pt x="291593" y="3227968"/>
                  <a:pt x="278749" y="3225671"/>
                </a:cubicBezTo>
                <a:cubicBezTo>
                  <a:pt x="262467" y="3223907"/>
                  <a:pt x="269675" y="3213530"/>
                  <a:pt x="248269" y="3225056"/>
                </a:cubicBezTo>
                <a:cubicBezTo>
                  <a:pt x="233782" y="3219511"/>
                  <a:pt x="226442" y="3225015"/>
                  <a:pt x="201544" y="3224865"/>
                </a:cubicBezTo>
                <a:lnTo>
                  <a:pt x="194948" y="3222950"/>
                </a:lnTo>
                <a:lnTo>
                  <a:pt x="186529" y="3228320"/>
                </a:lnTo>
                <a:cubicBezTo>
                  <a:pt x="181850" y="3230472"/>
                  <a:pt x="176241" y="3231774"/>
                  <a:pt x="168765" y="3231015"/>
                </a:cubicBezTo>
                <a:cubicBezTo>
                  <a:pt x="124081" y="3216459"/>
                  <a:pt x="165980" y="3240734"/>
                  <a:pt x="91518" y="3231445"/>
                </a:cubicBezTo>
                <a:cubicBezTo>
                  <a:pt x="87975" y="3229296"/>
                  <a:pt x="77991" y="3230542"/>
                  <a:pt x="77943" y="3233140"/>
                </a:cubicBezTo>
                <a:cubicBezTo>
                  <a:pt x="73437" y="3232021"/>
                  <a:pt x="63858" y="3226368"/>
                  <a:pt x="61120" y="3230347"/>
                </a:cubicBezTo>
                <a:cubicBezTo>
                  <a:pt x="48916" y="3229750"/>
                  <a:pt x="37022" y="3228445"/>
                  <a:pt x="25722" y="3226477"/>
                </a:cubicBezTo>
                <a:lnTo>
                  <a:pt x="2781" y="3220829"/>
                </a:lnTo>
                <a:lnTo>
                  <a:pt x="0" y="3222232"/>
                </a:lnTo>
                <a:close/>
              </a:path>
            </a:pathLst>
          </a:custGeom>
        </p:spPr>
      </p:pic>
      <p:pic>
        <p:nvPicPr>
          <p:cNvPr id="11" name="Picture 10" descr="A person wearing glasses and smiling&#10;&#10;Description automatically generated">
            <a:extLst>
              <a:ext uri="{FF2B5EF4-FFF2-40B4-BE49-F238E27FC236}">
                <a16:creationId xmlns:a16="http://schemas.microsoft.com/office/drawing/2014/main" id="{39E72E2B-2923-FAB4-38E2-421C06EA73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7262" r="-3" b="-3"/>
          <a:stretch/>
        </p:blipFill>
        <p:spPr>
          <a:xfrm>
            <a:off x="4048364" y="10"/>
            <a:ext cx="4047893" cy="3130303"/>
          </a:xfrm>
          <a:custGeom>
            <a:avLst/>
            <a:gdLst/>
            <a:ahLst/>
            <a:cxnLst/>
            <a:rect l="l" t="t" r="r" b="b"/>
            <a:pathLst>
              <a:path w="4047893" h="3130313">
                <a:moveTo>
                  <a:pt x="0" y="0"/>
                </a:moveTo>
                <a:lnTo>
                  <a:pt x="4047893" y="0"/>
                </a:lnTo>
                <a:lnTo>
                  <a:pt x="4047893" y="2992525"/>
                </a:lnTo>
                <a:lnTo>
                  <a:pt x="4044945" y="2992586"/>
                </a:lnTo>
                <a:cubicBezTo>
                  <a:pt x="4013007" y="2983988"/>
                  <a:pt x="4029496" y="3002088"/>
                  <a:pt x="3993923" y="2999580"/>
                </a:cubicBezTo>
                <a:cubicBezTo>
                  <a:pt x="3953690" y="2999973"/>
                  <a:pt x="3925732" y="2991464"/>
                  <a:pt x="3899257" y="2991280"/>
                </a:cubicBezTo>
                <a:cubicBezTo>
                  <a:pt x="3886826" y="2992016"/>
                  <a:pt x="3796118" y="2992410"/>
                  <a:pt x="3803589" y="2988457"/>
                </a:cubicBezTo>
                <a:cubicBezTo>
                  <a:pt x="3771479" y="2987956"/>
                  <a:pt x="3724459" y="2987111"/>
                  <a:pt x="3706605" y="2988270"/>
                </a:cubicBezTo>
                <a:cubicBezTo>
                  <a:pt x="3703225" y="2988426"/>
                  <a:pt x="3699845" y="2995259"/>
                  <a:pt x="3696464" y="2995413"/>
                </a:cubicBezTo>
                <a:cubicBezTo>
                  <a:pt x="3673602" y="2986686"/>
                  <a:pt x="3685958" y="2988536"/>
                  <a:pt x="3662169" y="2987908"/>
                </a:cubicBezTo>
                <a:cubicBezTo>
                  <a:pt x="3644316" y="2989346"/>
                  <a:pt x="3656616" y="2981280"/>
                  <a:pt x="3638764" y="2982720"/>
                </a:cubicBezTo>
                <a:cubicBezTo>
                  <a:pt x="3602893" y="3008058"/>
                  <a:pt x="3578600" y="2986261"/>
                  <a:pt x="3530424" y="2996502"/>
                </a:cubicBezTo>
                <a:lnTo>
                  <a:pt x="3456483" y="2997177"/>
                </a:lnTo>
                <a:cubicBezTo>
                  <a:pt x="3450083" y="2997047"/>
                  <a:pt x="3443320" y="2998716"/>
                  <a:pt x="3439236" y="2995748"/>
                </a:cubicBezTo>
                <a:cubicBezTo>
                  <a:pt x="3425274" y="2994993"/>
                  <a:pt x="3393296" y="2993247"/>
                  <a:pt x="3372711" y="2992647"/>
                </a:cubicBezTo>
                <a:cubicBezTo>
                  <a:pt x="3352114" y="2993339"/>
                  <a:pt x="3350044" y="2997183"/>
                  <a:pt x="3326457" y="2999562"/>
                </a:cubicBezTo>
                <a:cubicBezTo>
                  <a:pt x="3268010" y="2985834"/>
                  <a:pt x="3302346" y="3004193"/>
                  <a:pt x="3274937" y="3010764"/>
                </a:cubicBezTo>
                <a:lnTo>
                  <a:pt x="3247552" y="3008692"/>
                </a:lnTo>
                <a:cubicBezTo>
                  <a:pt x="3239494" y="3005937"/>
                  <a:pt x="3224032" y="3005163"/>
                  <a:pt x="3216589" y="3008563"/>
                </a:cubicBezTo>
                <a:cubicBezTo>
                  <a:pt x="3181100" y="3020067"/>
                  <a:pt x="3210475" y="3004709"/>
                  <a:pt x="3179493" y="3008658"/>
                </a:cubicBezTo>
                <a:lnTo>
                  <a:pt x="3149112" y="3020078"/>
                </a:lnTo>
                <a:cubicBezTo>
                  <a:pt x="3138430" y="3019544"/>
                  <a:pt x="3127747" y="3019009"/>
                  <a:pt x="3117065" y="3018475"/>
                </a:cubicBezTo>
                <a:cubicBezTo>
                  <a:pt x="3100309" y="3015895"/>
                  <a:pt x="3095375" y="3026139"/>
                  <a:pt x="3085852" y="3024583"/>
                </a:cubicBezTo>
                <a:cubicBezTo>
                  <a:pt x="3083205" y="3019193"/>
                  <a:pt x="3077928" y="3019162"/>
                  <a:pt x="3068056" y="3021444"/>
                </a:cubicBezTo>
                <a:cubicBezTo>
                  <a:pt x="3067547" y="3021351"/>
                  <a:pt x="3067037" y="3021259"/>
                  <a:pt x="3066528" y="3021166"/>
                </a:cubicBezTo>
                <a:lnTo>
                  <a:pt x="3051628" y="3025475"/>
                </a:lnTo>
                <a:cubicBezTo>
                  <a:pt x="3054335" y="3020346"/>
                  <a:pt x="3000640" y="3019856"/>
                  <a:pt x="3008147" y="3014221"/>
                </a:cubicBezTo>
                <a:cubicBezTo>
                  <a:pt x="2996636" y="3010443"/>
                  <a:pt x="2991707" y="3018195"/>
                  <a:pt x="2980324" y="3014998"/>
                </a:cubicBezTo>
                <a:cubicBezTo>
                  <a:pt x="2967759" y="3014889"/>
                  <a:pt x="2987908" y="3019812"/>
                  <a:pt x="2974105" y="3021060"/>
                </a:cubicBezTo>
                <a:lnTo>
                  <a:pt x="2898967" y="3017706"/>
                </a:lnTo>
                <a:cubicBezTo>
                  <a:pt x="2889133" y="3021187"/>
                  <a:pt x="2880975" y="3020246"/>
                  <a:pt x="2872906" y="3017913"/>
                </a:cubicBezTo>
                <a:cubicBezTo>
                  <a:pt x="2849600" y="3020012"/>
                  <a:pt x="2847396" y="3018756"/>
                  <a:pt x="2821030" y="3018570"/>
                </a:cubicBezTo>
                <a:cubicBezTo>
                  <a:pt x="2792862" y="3023488"/>
                  <a:pt x="2758404" y="3014645"/>
                  <a:pt x="2730230" y="3014478"/>
                </a:cubicBezTo>
                <a:cubicBezTo>
                  <a:pt x="2702955" y="3023440"/>
                  <a:pt x="2711231" y="3004407"/>
                  <a:pt x="2687628" y="3005991"/>
                </a:cubicBezTo>
                <a:cubicBezTo>
                  <a:pt x="2649605" y="3014731"/>
                  <a:pt x="2688189" y="2999782"/>
                  <a:pt x="2628951" y="3004830"/>
                </a:cubicBezTo>
                <a:cubicBezTo>
                  <a:pt x="2625663" y="3006155"/>
                  <a:pt x="2618407" y="3015266"/>
                  <a:pt x="2619087" y="3013614"/>
                </a:cubicBezTo>
                <a:cubicBezTo>
                  <a:pt x="2606112" y="3014782"/>
                  <a:pt x="2568093" y="2997243"/>
                  <a:pt x="2549635" y="2999983"/>
                </a:cubicBezTo>
                <a:cubicBezTo>
                  <a:pt x="2513091" y="2997030"/>
                  <a:pt x="2495971" y="3005531"/>
                  <a:pt x="2469604" y="3005376"/>
                </a:cubicBezTo>
                <a:cubicBezTo>
                  <a:pt x="2460397" y="2976697"/>
                  <a:pt x="2420737" y="2997007"/>
                  <a:pt x="2366760" y="2987305"/>
                </a:cubicBezTo>
                <a:lnTo>
                  <a:pt x="2184478" y="2961828"/>
                </a:lnTo>
                <a:cubicBezTo>
                  <a:pt x="2115036" y="2937464"/>
                  <a:pt x="2031972" y="2970268"/>
                  <a:pt x="1991474" y="2962283"/>
                </a:cubicBezTo>
                <a:cubicBezTo>
                  <a:pt x="1975906" y="2972633"/>
                  <a:pt x="1961170" y="2963900"/>
                  <a:pt x="1941495" y="2969250"/>
                </a:cubicBezTo>
                <a:cubicBezTo>
                  <a:pt x="1896970" y="2975048"/>
                  <a:pt x="1881450" y="2995138"/>
                  <a:pt x="1822493" y="2993245"/>
                </a:cubicBezTo>
                <a:cubicBezTo>
                  <a:pt x="1799752" y="2992680"/>
                  <a:pt x="1701905" y="3006271"/>
                  <a:pt x="1648275" y="3026984"/>
                </a:cubicBezTo>
                <a:cubicBezTo>
                  <a:pt x="1616403" y="3033006"/>
                  <a:pt x="1600867" y="3023480"/>
                  <a:pt x="1591543" y="3039507"/>
                </a:cubicBezTo>
                <a:cubicBezTo>
                  <a:pt x="1575633" y="3031550"/>
                  <a:pt x="1526767" y="3047631"/>
                  <a:pt x="1510786" y="3050338"/>
                </a:cubicBezTo>
                <a:cubicBezTo>
                  <a:pt x="1497175" y="3045578"/>
                  <a:pt x="1491407" y="3051196"/>
                  <a:pt x="1479840" y="3053327"/>
                </a:cubicBezTo>
                <a:cubicBezTo>
                  <a:pt x="1474089" y="3050164"/>
                  <a:pt x="1464204" y="3051201"/>
                  <a:pt x="1461357" y="3055733"/>
                </a:cubicBezTo>
                <a:cubicBezTo>
                  <a:pt x="1467349" y="3065105"/>
                  <a:pt x="1432334" y="3063173"/>
                  <a:pt x="1430609" y="3070139"/>
                </a:cubicBezTo>
                <a:cubicBezTo>
                  <a:pt x="1410809" y="3073257"/>
                  <a:pt x="1323018" y="3072123"/>
                  <a:pt x="1309663" y="3084181"/>
                </a:cubicBezTo>
                <a:cubicBezTo>
                  <a:pt x="1269914" y="3092768"/>
                  <a:pt x="1209429" y="3080588"/>
                  <a:pt x="1192304" y="3082361"/>
                </a:cubicBezTo>
                <a:cubicBezTo>
                  <a:pt x="1184634" y="3081978"/>
                  <a:pt x="1176965" y="3081596"/>
                  <a:pt x="1169295" y="3081213"/>
                </a:cubicBezTo>
                <a:cubicBezTo>
                  <a:pt x="1168466" y="3081343"/>
                  <a:pt x="1167637" y="3081472"/>
                  <a:pt x="1166808" y="3081602"/>
                </a:cubicBezTo>
                <a:lnTo>
                  <a:pt x="1115657" y="3078399"/>
                </a:lnTo>
                <a:cubicBezTo>
                  <a:pt x="1085018" y="3091808"/>
                  <a:pt x="1079065" y="3095515"/>
                  <a:pt x="1042697" y="3099190"/>
                </a:cubicBezTo>
                <a:cubicBezTo>
                  <a:pt x="1032644" y="3098127"/>
                  <a:pt x="979772" y="3096610"/>
                  <a:pt x="977694" y="3101331"/>
                </a:cubicBezTo>
                <a:cubicBezTo>
                  <a:pt x="961202" y="3095237"/>
                  <a:pt x="940975" y="3100420"/>
                  <a:pt x="924689" y="3093967"/>
                </a:cubicBezTo>
                <a:lnTo>
                  <a:pt x="908550" y="3095950"/>
                </a:lnTo>
                <a:cubicBezTo>
                  <a:pt x="877246" y="3094415"/>
                  <a:pt x="882046" y="3103801"/>
                  <a:pt x="845329" y="3093766"/>
                </a:cubicBezTo>
                <a:cubicBezTo>
                  <a:pt x="837507" y="3090489"/>
                  <a:pt x="824678" y="3090903"/>
                  <a:pt x="816675" y="3094689"/>
                </a:cubicBezTo>
                <a:cubicBezTo>
                  <a:pt x="815297" y="3095340"/>
                  <a:pt x="814119" y="3096069"/>
                  <a:pt x="813174" y="3096853"/>
                </a:cubicBezTo>
                <a:cubicBezTo>
                  <a:pt x="790135" y="3089266"/>
                  <a:pt x="783048" y="3095936"/>
                  <a:pt x="771013" y="3090209"/>
                </a:cubicBezTo>
                <a:cubicBezTo>
                  <a:pt x="742645" y="3091492"/>
                  <a:pt x="725377" y="3101546"/>
                  <a:pt x="714380" y="3096594"/>
                </a:cubicBezTo>
                <a:cubicBezTo>
                  <a:pt x="693975" y="3099397"/>
                  <a:pt x="662383" y="3104717"/>
                  <a:pt x="648585" y="3107030"/>
                </a:cubicBezTo>
                <a:cubicBezTo>
                  <a:pt x="644887" y="3110964"/>
                  <a:pt x="637955" y="3109672"/>
                  <a:pt x="631605" y="3110477"/>
                </a:cubicBezTo>
                <a:cubicBezTo>
                  <a:pt x="625207" y="3114153"/>
                  <a:pt x="595514" y="3114423"/>
                  <a:pt x="586338" y="3112586"/>
                </a:cubicBezTo>
                <a:lnTo>
                  <a:pt x="557969" y="3117189"/>
                </a:lnTo>
                <a:cubicBezTo>
                  <a:pt x="508787" y="3109938"/>
                  <a:pt x="487300" y="3138257"/>
                  <a:pt x="448505" y="3111851"/>
                </a:cubicBezTo>
                <a:cubicBezTo>
                  <a:pt x="430568" y="3111958"/>
                  <a:pt x="443794" y="3120275"/>
                  <a:pt x="425858" y="3120382"/>
                </a:cubicBezTo>
                <a:cubicBezTo>
                  <a:pt x="402271" y="3123546"/>
                  <a:pt x="413517" y="3112174"/>
                  <a:pt x="391847" y="3124849"/>
                </a:cubicBezTo>
                <a:cubicBezTo>
                  <a:pt x="349157" y="3121702"/>
                  <a:pt x="326774" y="3134560"/>
                  <a:pt x="288285" y="3125383"/>
                </a:cubicBezTo>
                <a:cubicBezTo>
                  <a:pt x="295755" y="3130096"/>
                  <a:pt x="205047" y="3129625"/>
                  <a:pt x="192615" y="3128748"/>
                </a:cubicBezTo>
                <a:cubicBezTo>
                  <a:pt x="166142" y="3128967"/>
                  <a:pt x="138184" y="3127169"/>
                  <a:pt x="97952" y="3126700"/>
                </a:cubicBezTo>
                <a:cubicBezTo>
                  <a:pt x="62377" y="3129690"/>
                  <a:pt x="78866" y="3120054"/>
                  <a:pt x="46928" y="3130306"/>
                </a:cubicBezTo>
                <a:cubicBezTo>
                  <a:pt x="37098" y="3130381"/>
                  <a:pt x="21188" y="3129913"/>
                  <a:pt x="7323" y="3129322"/>
                </a:cubicBezTo>
                <a:lnTo>
                  <a:pt x="0" y="3128862"/>
                </a:lnTo>
                <a:close/>
              </a:path>
            </a:pathLst>
          </a:custGeom>
        </p:spPr>
      </p:pic>
      <p:pic>
        <p:nvPicPr>
          <p:cNvPr id="4" name="Picture 3" descr="A person standing in front of a large white apple logo&#10;&#10;Description automatically generated">
            <a:extLst>
              <a:ext uri="{FF2B5EF4-FFF2-40B4-BE49-F238E27FC236}">
                <a16:creationId xmlns:a16="http://schemas.microsoft.com/office/drawing/2014/main" id="{9B775F9B-3956-1B24-70B5-0B6CEB805096}"/>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r="7084"/>
          <a:stretch/>
        </p:blipFill>
        <p:spPr>
          <a:xfrm>
            <a:off x="8096257" y="10"/>
            <a:ext cx="4095743" cy="3206832"/>
          </a:xfrm>
          <a:custGeom>
            <a:avLst/>
            <a:gdLst/>
            <a:ahLst/>
            <a:cxnLst/>
            <a:rect l="l" t="t" r="r" b="b"/>
            <a:pathLst>
              <a:path w="4095743" h="3206842">
                <a:moveTo>
                  <a:pt x="0" y="0"/>
                </a:moveTo>
                <a:lnTo>
                  <a:pt x="4095743" y="0"/>
                </a:lnTo>
                <a:lnTo>
                  <a:pt x="4095743" y="136523"/>
                </a:lnTo>
                <a:lnTo>
                  <a:pt x="4095743" y="1701208"/>
                </a:lnTo>
                <a:lnTo>
                  <a:pt x="4095743" y="3071014"/>
                </a:lnTo>
                <a:cubicBezTo>
                  <a:pt x="4095742" y="3071024"/>
                  <a:pt x="4095742" y="3071035"/>
                  <a:pt x="4095741" y="3071045"/>
                </a:cubicBezTo>
                <a:cubicBezTo>
                  <a:pt x="4095657" y="3071040"/>
                  <a:pt x="4095572" y="3071032"/>
                  <a:pt x="4095488" y="3071025"/>
                </a:cubicBezTo>
                <a:lnTo>
                  <a:pt x="4089562" y="3068518"/>
                </a:lnTo>
                <a:lnTo>
                  <a:pt x="4066621" y="3073254"/>
                </a:lnTo>
                <a:cubicBezTo>
                  <a:pt x="4055320" y="3074906"/>
                  <a:pt x="4043427" y="3076001"/>
                  <a:pt x="4031223" y="3076501"/>
                </a:cubicBezTo>
                <a:cubicBezTo>
                  <a:pt x="4028484" y="3073164"/>
                  <a:pt x="4018905" y="3077906"/>
                  <a:pt x="4014400" y="3078843"/>
                </a:cubicBezTo>
                <a:cubicBezTo>
                  <a:pt x="4014351" y="3076664"/>
                  <a:pt x="4004368" y="3075619"/>
                  <a:pt x="4000825" y="3077423"/>
                </a:cubicBezTo>
                <a:cubicBezTo>
                  <a:pt x="3926364" y="3085214"/>
                  <a:pt x="3968261" y="3064853"/>
                  <a:pt x="3923579" y="3077062"/>
                </a:cubicBezTo>
                <a:cubicBezTo>
                  <a:pt x="3916103" y="3077698"/>
                  <a:pt x="3910492" y="3076605"/>
                  <a:pt x="3905815" y="3074801"/>
                </a:cubicBezTo>
                <a:lnTo>
                  <a:pt x="3897396" y="3070297"/>
                </a:lnTo>
                <a:lnTo>
                  <a:pt x="3890800" y="3071903"/>
                </a:lnTo>
                <a:cubicBezTo>
                  <a:pt x="3865901" y="3072029"/>
                  <a:pt x="3858562" y="3067412"/>
                  <a:pt x="3844074" y="3072063"/>
                </a:cubicBezTo>
                <a:cubicBezTo>
                  <a:pt x="3822669" y="3062396"/>
                  <a:pt x="3829876" y="3071099"/>
                  <a:pt x="3813596" y="3072579"/>
                </a:cubicBezTo>
                <a:cubicBezTo>
                  <a:pt x="3800751" y="3074505"/>
                  <a:pt x="3824330" y="3078216"/>
                  <a:pt x="3811743" y="3078763"/>
                </a:cubicBezTo>
                <a:cubicBezTo>
                  <a:pt x="3798124" y="3076266"/>
                  <a:pt x="3798764" y="3084018"/>
                  <a:pt x="3784600" y="3080966"/>
                </a:cubicBezTo>
                <a:cubicBezTo>
                  <a:pt x="3788042" y="3075127"/>
                  <a:pt x="3756652" y="3082098"/>
                  <a:pt x="3755678" y="3076997"/>
                </a:cubicBezTo>
                <a:cubicBezTo>
                  <a:pt x="3743648" y="3084291"/>
                  <a:pt x="3737604" y="3075305"/>
                  <a:pt x="3721587" y="3077553"/>
                </a:cubicBezTo>
                <a:cubicBezTo>
                  <a:pt x="3714042" y="3080313"/>
                  <a:pt x="3708600" y="3080787"/>
                  <a:pt x="3701187" y="3077818"/>
                </a:cubicBezTo>
                <a:cubicBezTo>
                  <a:pt x="3666438" y="3091253"/>
                  <a:pt x="3680164" y="3078420"/>
                  <a:pt x="3647646" y="3083588"/>
                </a:cubicBezTo>
                <a:cubicBezTo>
                  <a:pt x="3619631" y="3089020"/>
                  <a:pt x="3587871" y="3092545"/>
                  <a:pt x="3560777" y="3105520"/>
                </a:cubicBezTo>
                <a:cubicBezTo>
                  <a:pt x="3555802" y="3109193"/>
                  <a:pt x="3543591" y="3110585"/>
                  <a:pt x="3533503" y="3108626"/>
                </a:cubicBezTo>
                <a:cubicBezTo>
                  <a:pt x="3531768" y="3108290"/>
                  <a:pt x="3530162" y="3107864"/>
                  <a:pt x="3528735" y="3107361"/>
                </a:cubicBezTo>
                <a:cubicBezTo>
                  <a:pt x="3505309" y="3109347"/>
                  <a:pt x="3419631" y="3118211"/>
                  <a:pt x="3392949" y="3120534"/>
                </a:cubicBezTo>
                <a:cubicBezTo>
                  <a:pt x="3390791" y="3115813"/>
                  <a:pt x="3377299" y="3124333"/>
                  <a:pt x="3368657" y="3121305"/>
                </a:cubicBezTo>
                <a:cubicBezTo>
                  <a:pt x="3362467" y="3118650"/>
                  <a:pt x="3356930" y="3120616"/>
                  <a:pt x="3350465" y="3120823"/>
                </a:cubicBezTo>
                <a:cubicBezTo>
                  <a:pt x="3341947" y="3118736"/>
                  <a:pt x="3314164" y="3122506"/>
                  <a:pt x="3306922" y="3125212"/>
                </a:cubicBezTo>
                <a:cubicBezTo>
                  <a:pt x="3289615" y="3134610"/>
                  <a:pt x="3250286" y="3127630"/>
                  <a:pt x="3235905" y="3134831"/>
                </a:cubicBezTo>
                <a:cubicBezTo>
                  <a:pt x="3230686" y="3135887"/>
                  <a:pt x="3225583" y="3136314"/>
                  <a:pt x="3220570" y="3136351"/>
                </a:cubicBezTo>
                <a:lnTo>
                  <a:pt x="3206547" y="3135559"/>
                </a:lnTo>
                <a:lnTo>
                  <a:pt x="3202562" y="3133546"/>
                </a:lnTo>
                <a:lnTo>
                  <a:pt x="3193989" y="3134044"/>
                </a:lnTo>
                <a:cubicBezTo>
                  <a:pt x="3193170" y="3133943"/>
                  <a:pt x="3192354" y="3133838"/>
                  <a:pt x="3191535" y="3133737"/>
                </a:cubicBezTo>
                <a:cubicBezTo>
                  <a:pt x="3186844" y="3133143"/>
                  <a:pt x="3182215" y="3132626"/>
                  <a:pt x="3177631" y="3132423"/>
                </a:cubicBezTo>
                <a:cubicBezTo>
                  <a:pt x="3183659" y="3142516"/>
                  <a:pt x="3139642" y="3132347"/>
                  <a:pt x="3152328" y="3140511"/>
                </a:cubicBezTo>
                <a:cubicBezTo>
                  <a:pt x="3128198" y="3141143"/>
                  <a:pt x="3146604" y="3148747"/>
                  <a:pt x="3117596" y="3141499"/>
                </a:cubicBezTo>
                <a:cubicBezTo>
                  <a:pt x="3086979" y="3143595"/>
                  <a:pt x="3006888" y="3148940"/>
                  <a:pt x="2968634" y="3153086"/>
                </a:cubicBezTo>
                <a:cubicBezTo>
                  <a:pt x="2929486" y="3164160"/>
                  <a:pt x="2914998" y="3160811"/>
                  <a:pt x="2888057" y="3166369"/>
                </a:cubicBezTo>
                <a:cubicBezTo>
                  <a:pt x="2835648" y="3169073"/>
                  <a:pt x="2838558" y="3182345"/>
                  <a:pt x="2815482" y="3172591"/>
                </a:cubicBezTo>
                <a:cubicBezTo>
                  <a:pt x="2780330" y="3174973"/>
                  <a:pt x="2810834" y="3187092"/>
                  <a:pt x="2773979" y="3183164"/>
                </a:cubicBezTo>
                <a:cubicBezTo>
                  <a:pt x="2772836" y="3184755"/>
                  <a:pt x="2747271" y="3200694"/>
                  <a:pt x="2744895" y="3201836"/>
                </a:cubicBezTo>
                <a:cubicBezTo>
                  <a:pt x="2729571" y="3202108"/>
                  <a:pt x="2714249" y="3202379"/>
                  <a:pt x="2698926" y="3202651"/>
                </a:cubicBezTo>
                <a:lnTo>
                  <a:pt x="2695579" y="3202498"/>
                </a:lnTo>
                <a:lnTo>
                  <a:pt x="2674400" y="3206842"/>
                </a:lnTo>
                <a:lnTo>
                  <a:pt x="2673684" y="3206495"/>
                </a:lnTo>
                <a:cubicBezTo>
                  <a:pt x="2671600" y="3205816"/>
                  <a:pt x="2669147" y="3205501"/>
                  <a:pt x="2665867" y="3205942"/>
                </a:cubicBezTo>
                <a:cubicBezTo>
                  <a:pt x="2655994" y="3204939"/>
                  <a:pt x="2626692" y="3200644"/>
                  <a:pt x="2614431" y="3200481"/>
                </a:cubicBezTo>
                <a:cubicBezTo>
                  <a:pt x="2607486" y="3202087"/>
                  <a:pt x="2600071" y="3203605"/>
                  <a:pt x="2592303" y="3204964"/>
                </a:cubicBezTo>
                <a:lnTo>
                  <a:pt x="2529882" y="3205645"/>
                </a:lnTo>
                <a:lnTo>
                  <a:pt x="2464509" y="3197687"/>
                </a:lnTo>
                <a:cubicBezTo>
                  <a:pt x="2440330" y="3197513"/>
                  <a:pt x="2419394" y="3194556"/>
                  <a:pt x="2398926" y="3196641"/>
                </a:cubicBezTo>
                <a:cubicBezTo>
                  <a:pt x="2390615" y="3194341"/>
                  <a:pt x="2382779" y="3200091"/>
                  <a:pt x="2375181" y="3203534"/>
                </a:cubicBezTo>
                <a:cubicBezTo>
                  <a:pt x="2352617" y="3202385"/>
                  <a:pt x="2347156" y="3190791"/>
                  <a:pt x="2332855" y="3194625"/>
                </a:cubicBezTo>
                <a:cubicBezTo>
                  <a:pt x="2320177" y="3186674"/>
                  <a:pt x="2319429" y="3189708"/>
                  <a:pt x="2313469" y="3191985"/>
                </a:cubicBezTo>
                <a:cubicBezTo>
                  <a:pt x="2313187" y="3192040"/>
                  <a:pt x="2312903" y="3192094"/>
                  <a:pt x="2312621" y="3192148"/>
                </a:cubicBezTo>
                <a:lnTo>
                  <a:pt x="2310886" y="3191011"/>
                </a:lnTo>
                <a:cubicBezTo>
                  <a:pt x="2309691" y="3190836"/>
                  <a:pt x="2308496" y="3190660"/>
                  <a:pt x="2307301" y="3190485"/>
                </a:cubicBezTo>
                <a:cubicBezTo>
                  <a:pt x="2304038" y="3190598"/>
                  <a:pt x="2300775" y="3190712"/>
                  <a:pt x="2297511" y="3190825"/>
                </a:cubicBezTo>
                <a:cubicBezTo>
                  <a:pt x="2296284" y="3190964"/>
                  <a:pt x="2295057" y="3191105"/>
                  <a:pt x="2293829" y="3191244"/>
                </a:cubicBezTo>
                <a:cubicBezTo>
                  <a:pt x="2291292" y="3191425"/>
                  <a:pt x="2289608" y="3191405"/>
                  <a:pt x="2288442" y="3191236"/>
                </a:cubicBezTo>
                <a:cubicBezTo>
                  <a:pt x="2288397" y="3191205"/>
                  <a:pt x="2288352" y="3191173"/>
                  <a:pt x="2288307" y="3191142"/>
                </a:cubicBezTo>
                <a:cubicBezTo>
                  <a:pt x="2286625" y="3191201"/>
                  <a:pt x="2292966" y="3181241"/>
                  <a:pt x="2291282" y="3181298"/>
                </a:cubicBezTo>
                <a:cubicBezTo>
                  <a:pt x="2282768" y="3181808"/>
                  <a:pt x="2266459" y="3192523"/>
                  <a:pt x="2258572" y="3193351"/>
                </a:cubicBezTo>
                <a:cubicBezTo>
                  <a:pt x="2251903" y="3188132"/>
                  <a:pt x="2222758" y="3194297"/>
                  <a:pt x="2225949" y="3184460"/>
                </a:cubicBezTo>
                <a:cubicBezTo>
                  <a:pt x="2215309" y="3185285"/>
                  <a:pt x="2208874" y="3189370"/>
                  <a:pt x="2212457" y="3182918"/>
                </a:cubicBezTo>
                <a:cubicBezTo>
                  <a:pt x="2208954" y="3183005"/>
                  <a:pt x="2206796" y="3182455"/>
                  <a:pt x="2205250" y="3181596"/>
                </a:cubicBezTo>
                <a:lnTo>
                  <a:pt x="2204802" y="3181191"/>
                </a:lnTo>
                <a:cubicBezTo>
                  <a:pt x="2196360" y="3181862"/>
                  <a:pt x="2165295" y="3184604"/>
                  <a:pt x="2154589" y="3185621"/>
                </a:cubicBezTo>
                <a:lnTo>
                  <a:pt x="2140577" y="3187296"/>
                </a:lnTo>
                <a:lnTo>
                  <a:pt x="2139223" y="3186946"/>
                </a:lnTo>
                <a:lnTo>
                  <a:pt x="2129522" y="3182108"/>
                </a:lnTo>
                <a:cubicBezTo>
                  <a:pt x="2126396" y="3182958"/>
                  <a:pt x="2123631" y="3190717"/>
                  <a:pt x="2121389" y="3192118"/>
                </a:cubicBezTo>
                <a:cubicBezTo>
                  <a:pt x="2088356" y="3184630"/>
                  <a:pt x="2057187" y="3191481"/>
                  <a:pt x="2021332" y="3190187"/>
                </a:cubicBezTo>
                <a:cubicBezTo>
                  <a:pt x="1980808" y="3192837"/>
                  <a:pt x="1960551" y="3192182"/>
                  <a:pt x="1937109" y="3194259"/>
                </a:cubicBezTo>
                <a:cubicBezTo>
                  <a:pt x="1933244" y="3194376"/>
                  <a:pt x="1901924" y="3195327"/>
                  <a:pt x="1908362" y="3191174"/>
                </a:cubicBezTo>
                <a:cubicBezTo>
                  <a:pt x="1873455" y="3191897"/>
                  <a:pt x="1822379" y="3188607"/>
                  <a:pt x="1786518" y="3189413"/>
                </a:cubicBezTo>
                <a:cubicBezTo>
                  <a:pt x="1763469" y="3179547"/>
                  <a:pt x="1741339" y="3197857"/>
                  <a:pt x="1717434" y="3196011"/>
                </a:cubicBezTo>
                <a:cubicBezTo>
                  <a:pt x="1723972" y="3205094"/>
                  <a:pt x="1664175" y="3190915"/>
                  <a:pt x="1662865" y="3201166"/>
                </a:cubicBezTo>
                <a:lnTo>
                  <a:pt x="1636987" y="3195235"/>
                </a:lnTo>
                <a:lnTo>
                  <a:pt x="1623920" y="3183037"/>
                </a:lnTo>
                <a:cubicBezTo>
                  <a:pt x="1619023" y="3182563"/>
                  <a:pt x="1613758" y="3192473"/>
                  <a:pt x="1607939" y="3192950"/>
                </a:cubicBezTo>
                <a:cubicBezTo>
                  <a:pt x="1593621" y="3197013"/>
                  <a:pt x="1571326" y="3192034"/>
                  <a:pt x="1551162" y="3192335"/>
                </a:cubicBezTo>
                <a:lnTo>
                  <a:pt x="1541903" y="3186915"/>
                </a:lnTo>
                <a:lnTo>
                  <a:pt x="1511680" y="3191495"/>
                </a:lnTo>
                <a:cubicBezTo>
                  <a:pt x="1489503" y="3191217"/>
                  <a:pt x="1467326" y="3190938"/>
                  <a:pt x="1445149" y="3190660"/>
                </a:cubicBezTo>
                <a:lnTo>
                  <a:pt x="1436200" y="3191890"/>
                </a:lnTo>
                <a:cubicBezTo>
                  <a:pt x="1432876" y="3191277"/>
                  <a:pt x="1429122" y="3201007"/>
                  <a:pt x="1425206" y="3200344"/>
                </a:cubicBezTo>
                <a:lnTo>
                  <a:pt x="1412701" y="3187919"/>
                </a:lnTo>
                <a:cubicBezTo>
                  <a:pt x="1402612" y="3187367"/>
                  <a:pt x="1373509" y="3184444"/>
                  <a:pt x="1364678" y="3183688"/>
                </a:cubicBezTo>
                <a:cubicBezTo>
                  <a:pt x="1363023" y="3183583"/>
                  <a:pt x="1361370" y="3183479"/>
                  <a:pt x="1359716" y="3183377"/>
                </a:cubicBezTo>
                <a:lnTo>
                  <a:pt x="1327998" y="3173718"/>
                </a:lnTo>
                <a:cubicBezTo>
                  <a:pt x="1303324" y="3168363"/>
                  <a:pt x="1243415" y="3156944"/>
                  <a:pt x="1211674" y="3151252"/>
                </a:cubicBezTo>
                <a:cubicBezTo>
                  <a:pt x="1183206" y="3154805"/>
                  <a:pt x="1160307" y="3140433"/>
                  <a:pt x="1137545" y="3142903"/>
                </a:cubicBezTo>
                <a:cubicBezTo>
                  <a:pt x="1108831" y="3139323"/>
                  <a:pt x="1085657" y="3133417"/>
                  <a:pt x="1067088" y="3129767"/>
                </a:cubicBezTo>
                <a:cubicBezTo>
                  <a:pt x="1064006" y="3128241"/>
                  <a:pt x="1029699" y="3122201"/>
                  <a:pt x="1026132" y="3121008"/>
                </a:cubicBezTo>
                <a:cubicBezTo>
                  <a:pt x="1005747" y="3117732"/>
                  <a:pt x="1013867" y="3117508"/>
                  <a:pt x="979389" y="3112403"/>
                </a:cubicBezTo>
                <a:cubicBezTo>
                  <a:pt x="950459" y="3107178"/>
                  <a:pt x="920762" y="3105056"/>
                  <a:pt x="888511" y="3099565"/>
                </a:cubicBezTo>
                <a:cubicBezTo>
                  <a:pt x="854269" y="3092172"/>
                  <a:pt x="833998" y="3094049"/>
                  <a:pt x="820520" y="3090926"/>
                </a:cubicBezTo>
                <a:cubicBezTo>
                  <a:pt x="792202" y="3081871"/>
                  <a:pt x="783417" y="3082958"/>
                  <a:pt x="740242" y="3083816"/>
                </a:cubicBezTo>
                <a:cubicBezTo>
                  <a:pt x="707061" y="3077800"/>
                  <a:pt x="671560" y="3086129"/>
                  <a:pt x="646247" y="3074734"/>
                </a:cubicBezTo>
                <a:cubicBezTo>
                  <a:pt x="642938" y="3075735"/>
                  <a:pt x="639394" y="3076369"/>
                  <a:pt x="635700" y="3076739"/>
                </a:cubicBezTo>
                <a:cubicBezTo>
                  <a:pt x="632097" y="3076874"/>
                  <a:pt x="628494" y="3077010"/>
                  <a:pt x="624891" y="3077145"/>
                </a:cubicBezTo>
                <a:lnTo>
                  <a:pt x="614671" y="3073567"/>
                </a:lnTo>
                <a:cubicBezTo>
                  <a:pt x="603428" y="3072991"/>
                  <a:pt x="568522" y="3074251"/>
                  <a:pt x="557430" y="3073687"/>
                </a:cubicBezTo>
                <a:lnTo>
                  <a:pt x="557338" y="3073252"/>
                </a:lnTo>
                <a:cubicBezTo>
                  <a:pt x="554424" y="3072272"/>
                  <a:pt x="546805" y="3070825"/>
                  <a:pt x="539949" y="3067812"/>
                </a:cubicBezTo>
                <a:cubicBezTo>
                  <a:pt x="528878" y="3064560"/>
                  <a:pt x="503526" y="3056658"/>
                  <a:pt x="490911" y="3053742"/>
                </a:cubicBezTo>
                <a:lnTo>
                  <a:pt x="468269" y="3040300"/>
                </a:lnTo>
                <a:lnTo>
                  <a:pt x="446284" y="3044010"/>
                </a:lnTo>
                <a:cubicBezTo>
                  <a:pt x="429421" y="3045653"/>
                  <a:pt x="428304" y="3040351"/>
                  <a:pt x="407700" y="3036255"/>
                </a:cubicBezTo>
                <a:cubicBezTo>
                  <a:pt x="397569" y="3038433"/>
                  <a:pt x="390857" y="3046536"/>
                  <a:pt x="384835" y="3043282"/>
                </a:cubicBezTo>
                <a:cubicBezTo>
                  <a:pt x="363540" y="3042472"/>
                  <a:pt x="346002" y="3026895"/>
                  <a:pt x="323041" y="3023486"/>
                </a:cubicBezTo>
                <a:cubicBezTo>
                  <a:pt x="296255" y="3024819"/>
                  <a:pt x="286207" y="3016076"/>
                  <a:pt x="261659" y="3012466"/>
                </a:cubicBezTo>
                <a:cubicBezTo>
                  <a:pt x="237343" y="3017165"/>
                  <a:pt x="246269" y="3004370"/>
                  <a:pt x="234593" y="3000196"/>
                </a:cubicBezTo>
                <a:lnTo>
                  <a:pt x="231087" y="2999548"/>
                </a:lnTo>
                <a:lnTo>
                  <a:pt x="182124" y="3000760"/>
                </a:lnTo>
                <a:cubicBezTo>
                  <a:pt x="176172" y="2995322"/>
                  <a:pt x="146296" y="3000490"/>
                  <a:pt x="150781" y="2990775"/>
                </a:cubicBezTo>
                <a:cubicBezTo>
                  <a:pt x="135014" y="2988838"/>
                  <a:pt x="99403" y="2989342"/>
                  <a:pt x="87521" y="2989133"/>
                </a:cubicBezTo>
                <a:cubicBezTo>
                  <a:pt x="84843" y="2989261"/>
                  <a:pt x="82166" y="2989390"/>
                  <a:pt x="79487" y="2989518"/>
                </a:cubicBezTo>
                <a:lnTo>
                  <a:pt x="77079" y="2990682"/>
                </a:lnTo>
                <a:cubicBezTo>
                  <a:pt x="74554" y="2991354"/>
                  <a:pt x="71035" y="2991559"/>
                  <a:pt x="65291" y="2990716"/>
                </a:cubicBezTo>
                <a:cubicBezTo>
                  <a:pt x="64857" y="2990584"/>
                  <a:pt x="64422" y="2990453"/>
                  <a:pt x="63989" y="2990321"/>
                </a:cubicBezTo>
                <a:cubicBezTo>
                  <a:pt x="62342" y="2990669"/>
                  <a:pt x="50523" y="2991267"/>
                  <a:pt x="36658" y="2991762"/>
                </a:cubicBezTo>
                <a:lnTo>
                  <a:pt x="0" y="2992525"/>
                </a:lnTo>
                <a:close/>
              </a:path>
            </a:pathLst>
          </a:custGeom>
        </p:spPr>
      </p:pic>
      <p:sp>
        <p:nvSpPr>
          <p:cNvPr id="3" name="Content Placeholder 2">
            <a:extLst>
              <a:ext uri="{FF2B5EF4-FFF2-40B4-BE49-F238E27FC236}">
                <a16:creationId xmlns:a16="http://schemas.microsoft.com/office/drawing/2014/main" id="{C421E2B0-6C3A-DD4E-54F7-D5720FC65045}"/>
              </a:ext>
            </a:extLst>
          </p:cNvPr>
          <p:cNvSpPr>
            <a:spLocks noGrp="1"/>
          </p:cNvSpPr>
          <p:nvPr>
            <p:ph idx="1"/>
          </p:nvPr>
        </p:nvSpPr>
        <p:spPr>
          <a:xfrm>
            <a:off x="5619404" y="3651159"/>
            <a:ext cx="5734396" cy="2525803"/>
          </a:xfrm>
        </p:spPr>
        <p:txBody>
          <a:bodyPr vert="horz" lIns="91440" tIns="45720" rIns="91440" bIns="45720" rtlCol="0" anchor="ctr">
            <a:normAutofit/>
          </a:bodyPr>
          <a:lstStyle/>
          <a:p>
            <a:r>
              <a:rPr lang="en-US" sz="2400">
                <a:ea typeface="+mn-lt"/>
                <a:cs typeface="+mn-lt"/>
              </a:rPr>
              <a:t>Figurehead Role:  Satya Nadella, Microsoft's CEO (Microsoft, 2022)</a:t>
            </a:r>
          </a:p>
          <a:p>
            <a:r>
              <a:rPr lang="en-US" sz="2400">
                <a:ea typeface="+mn-lt"/>
                <a:cs typeface="+mn-lt"/>
              </a:rPr>
              <a:t>Leader Role: Southwest Airlines' former CEO, Herb Kelleher (</a:t>
            </a:r>
            <a:r>
              <a:rPr lang="en-US" sz="2400" err="1">
                <a:ea typeface="+mn-lt"/>
                <a:cs typeface="+mn-lt"/>
              </a:rPr>
              <a:t>Gittell</a:t>
            </a:r>
            <a:r>
              <a:rPr lang="en-US" sz="2400">
                <a:ea typeface="+mn-lt"/>
                <a:cs typeface="+mn-lt"/>
              </a:rPr>
              <a:t>, 2003)</a:t>
            </a:r>
          </a:p>
          <a:p>
            <a:r>
              <a:rPr lang="en-US" sz="2400">
                <a:ea typeface="+mn-lt"/>
                <a:cs typeface="+mn-lt"/>
              </a:rPr>
              <a:t>Liaison Role: Apple's senior executives, including Tim Cook (</a:t>
            </a:r>
            <a:r>
              <a:rPr lang="en-US" sz="2400" err="1">
                <a:ea typeface="+mn-lt"/>
                <a:cs typeface="+mn-lt"/>
              </a:rPr>
              <a:t>Kahney</a:t>
            </a:r>
            <a:r>
              <a:rPr lang="en-US" sz="2400">
                <a:ea typeface="+mn-lt"/>
                <a:cs typeface="+mn-lt"/>
              </a:rPr>
              <a:t>, 2019)</a:t>
            </a:r>
            <a:endParaRPr lang="en-US" sz="2400"/>
          </a:p>
        </p:txBody>
      </p:sp>
      <p:sp>
        <p:nvSpPr>
          <p:cNvPr id="5" name="TextBox 4">
            <a:extLst>
              <a:ext uri="{FF2B5EF4-FFF2-40B4-BE49-F238E27FC236}">
                <a16:creationId xmlns:a16="http://schemas.microsoft.com/office/drawing/2014/main" id="{E968D416-508F-153E-2088-18385D80E307}"/>
              </a:ext>
            </a:extLst>
          </p:cNvPr>
          <p:cNvSpPr txBox="1"/>
          <p:nvPr/>
        </p:nvSpPr>
        <p:spPr>
          <a:xfrm>
            <a:off x="1857375" y="6515100"/>
            <a:ext cx="8477250" cy="317500"/>
          </a:xfrm>
          <a:prstGeom prst="rect">
            <a:avLst/>
          </a:prstGeom>
        </p:spPr>
        <p:txBody>
          <a:bodyPr>
            <a:normAutofit/>
          </a:bodyPr>
          <a:lstStyle/>
          <a:p>
            <a:pPr>
              <a:lnSpc>
                <a:spcPct val="90000"/>
              </a:lnSpc>
              <a:spcAft>
                <a:spcPts val="600"/>
              </a:spcAft>
            </a:pPr>
            <a:r>
              <a:rPr lang="en-US" sz="1600"/>
              <a:t>ThePhoto by PhotoAuthor is licensed under CCYYSA.</a:t>
            </a:r>
          </a:p>
        </p:txBody>
      </p:sp>
      <p:sp>
        <p:nvSpPr>
          <p:cNvPr id="8" name="TextBox 7">
            <a:extLst>
              <a:ext uri="{FF2B5EF4-FFF2-40B4-BE49-F238E27FC236}">
                <a16:creationId xmlns:a16="http://schemas.microsoft.com/office/drawing/2014/main" id="{806F1244-AAC5-73DE-D8BA-C85A642D5306}"/>
              </a:ext>
            </a:extLst>
          </p:cNvPr>
          <p:cNvSpPr txBox="1"/>
          <p:nvPr/>
        </p:nvSpPr>
        <p:spPr>
          <a:xfrm>
            <a:off x="1528763" y="6515100"/>
            <a:ext cx="9134475" cy="317500"/>
          </a:xfrm>
          <a:prstGeom prst="rect">
            <a:avLst/>
          </a:prstGeom>
        </p:spPr>
        <p:txBody>
          <a:bodyPr>
            <a:normAutofit/>
          </a:bodyPr>
          <a:lstStyle/>
          <a:p>
            <a:pPr>
              <a:lnSpc>
                <a:spcPct val="90000"/>
              </a:lnSpc>
              <a:spcAft>
                <a:spcPts val="600"/>
              </a:spcAft>
            </a:pPr>
            <a:r>
              <a:rPr lang="en-US" sz="1600"/>
              <a:t>ThePhoto by PhotoAuthor is licensed under CCYYSA.</a:t>
            </a:r>
          </a:p>
        </p:txBody>
      </p:sp>
      <p:sp>
        <p:nvSpPr>
          <p:cNvPr id="13" name="TextBox 12">
            <a:extLst>
              <a:ext uri="{FF2B5EF4-FFF2-40B4-BE49-F238E27FC236}">
                <a16:creationId xmlns:a16="http://schemas.microsoft.com/office/drawing/2014/main" id="{59607455-E04C-5063-C188-EC35DBBCAC42}"/>
              </a:ext>
            </a:extLst>
          </p:cNvPr>
          <p:cNvSpPr txBox="1"/>
          <p:nvPr/>
        </p:nvSpPr>
        <p:spPr>
          <a:xfrm>
            <a:off x="5308840" y="7708152"/>
            <a:ext cx="5715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2369017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48C5-A6B2-AD67-F7D5-E1D44B02FE39}"/>
              </a:ext>
            </a:extLst>
          </p:cNvPr>
          <p:cNvSpPr>
            <a:spLocks noGrp="1"/>
          </p:cNvSpPr>
          <p:nvPr>
            <p:ph type="title"/>
          </p:nvPr>
        </p:nvSpPr>
        <p:spPr>
          <a:xfrm>
            <a:off x="838200" y="1336390"/>
            <a:ext cx="6155988" cy="1182927"/>
          </a:xfrm>
        </p:spPr>
        <p:txBody>
          <a:bodyPr anchor="b">
            <a:normAutofit/>
          </a:bodyPr>
          <a:lstStyle/>
          <a:p>
            <a:r>
              <a:rPr lang="en-US" sz="5600">
                <a:ea typeface="+mj-lt"/>
                <a:cs typeface="+mj-lt"/>
              </a:rPr>
              <a:t>Informational Roles</a:t>
            </a:r>
            <a:endParaRPr lang="en-US" sz="5600"/>
          </a:p>
        </p:txBody>
      </p:sp>
      <p:sp>
        <p:nvSpPr>
          <p:cNvPr id="3" name="Content Placeholder 2">
            <a:extLst>
              <a:ext uri="{FF2B5EF4-FFF2-40B4-BE49-F238E27FC236}">
                <a16:creationId xmlns:a16="http://schemas.microsoft.com/office/drawing/2014/main" id="{3F7F5B43-966D-4E74-9569-85208C128BA9}"/>
              </a:ext>
            </a:extLst>
          </p:cNvPr>
          <p:cNvSpPr>
            <a:spLocks noGrp="1"/>
          </p:cNvSpPr>
          <p:nvPr>
            <p:ph idx="1"/>
          </p:nvPr>
        </p:nvSpPr>
        <p:spPr>
          <a:xfrm>
            <a:off x="832530" y="2498651"/>
            <a:ext cx="6161658" cy="3675138"/>
          </a:xfrm>
        </p:spPr>
        <p:txBody>
          <a:bodyPr vert="horz" lIns="91440" tIns="45720" rIns="91440" bIns="45720" rtlCol="0" anchor="t">
            <a:noAutofit/>
          </a:bodyPr>
          <a:lstStyle/>
          <a:p>
            <a:r>
              <a:rPr lang="en-US" sz="2400">
                <a:solidFill>
                  <a:schemeClr val="tx1">
                    <a:alpha val="80000"/>
                  </a:schemeClr>
                </a:solidFill>
                <a:ea typeface="+mn-lt"/>
                <a:cs typeface="+mn-lt"/>
              </a:rPr>
              <a:t>Collecting, processing, and disseminating information to ensure effective communication within the organization and with external stakeholders (Mintzberg, 1973).</a:t>
            </a:r>
          </a:p>
          <a:p>
            <a:r>
              <a:rPr lang="en-US" sz="2400" b="1">
                <a:solidFill>
                  <a:schemeClr val="tx1">
                    <a:alpha val="80000"/>
                  </a:schemeClr>
                </a:solidFill>
                <a:ea typeface="+mn-lt"/>
                <a:cs typeface="+mn-lt"/>
              </a:rPr>
              <a:t>Monitor</a:t>
            </a:r>
            <a:r>
              <a:rPr lang="en-US" sz="2400">
                <a:solidFill>
                  <a:schemeClr val="tx1">
                    <a:alpha val="80000"/>
                  </a:schemeClr>
                </a:solidFill>
                <a:ea typeface="+mn-lt"/>
                <a:cs typeface="+mn-lt"/>
              </a:rPr>
              <a:t>: Scanning the environment for information.</a:t>
            </a:r>
          </a:p>
          <a:p>
            <a:r>
              <a:rPr lang="en-US" sz="2400" b="1">
                <a:solidFill>
                  <a:schemeClr val="tx1">
                    <a:alpha val="80000"/>
                  </a:schemeClr>
                </a:solidFill>
                <a:ea typeface="+mn-lt"/>
                <a:cs typeface="+mn-lt"/>
              </a:rPr>
              <a:t>Disseminato</a:t>
            </a:r>
            <a:r>
              <a:rPr lang="en-US" sz="2400">
                <a:solidFill>
                  <a:schemeClr val="tx1">
                    <a:alpha val="80000"/>
                  </a:schemeClr>
                </a:solidFill>
                <a:ea typeface="+mn-lt"/>
                <a:cs typeface="+mn-lt"/>
              </a:rPr>
              <a:t>r: Sharing information with subordinates. </a:t>
            </a:r>
            <a:endParaRPr lang="en-US" sz="2400">
              <a:solidFill>
                <a:schemeClr val="tx1">
                  <a:alpha val="80000"/>
                </a:schemeClr>
              </a:solidFill>
            </a:endParaRPr>
          </a:p>
          <a:p>
            <a:r>
              <a:rPr lang="en-US" sz="2400" b="1">
                <a:solidFill>
                  <a:schemeClr val="tx1">
                    <a:alpha val="80000"/>
                  </a:schemeClr>
                </a:solidFill>
                <a:ea typeface="+mn-lt"/>
                <a:cs typeface="+mn-lt"/>
              </a:rPr>
              <a:t>Spokesperson</a:t>
            </a:r>
            <a:r>
              <a:rPr lang="en-US" sz="2400">
                <a:solidFill>
                  <a:schemeClr val="tx1">
                    <a:alpha val="80000"/>
                  </a:schemeClr>
                </a:solidFill>
                <a:ea typeface="+mn-lt"/>
                <a:cs typeface="+mn-lt"/>
              </a:rPr>
              <a:t>: Representing the organization to outsiders.</a:t>
            </a:r>
            <a:endParaRPr lang="en-US" sz="2400">
              <a:solidFill>
                <a:schemeClr val="tx1">
                  <a:alpha val="80000"/>
                </a:schemeClr>
              </a:solidFill>
            </a:endParaRPr>
          </a:p>
        </p:txBody>
      </p:sp>
      <p:pic>
        <p:nvPicPr>
          <p:cNvPr id="4" name="Picture 3" descr="A group of people holding microphones&#10;&#10;Description automatically generated">
            <a:extLst>
              <a:ext uri="{FF2B5EF4-FFF2-40B4-BE49-F238E27FC236}">
                <a16:creationId xmlns:a16="http://schemas.microsoft.com/office/drawing/2014/main" id="{9C864ADC-4D74-C6F8-75EA-7CCF1201A001}"/>
              </a:ext>
            </a:extLst>
          </p:cNvPr>
          <p:cNvPicPr>
            <a:picLocks noChangeAspect="1"/>
          </p:cNvPicPr>
          <p:nvPr/>
        </p:nvPicPr>
        <p:blipFill rotWithShape="1">
          <a:blip r:embed="rId2"/>
          <a:srcRect l="14721" r="33763"/>
          <a:stretch/>
        </p:blipFill>
        <p:spPr>
          <a:xfrm>
            <a:off x="7572653" y="1628427"/>
            <a:ext cx="3548404" cy="4253319"/>
          </a:xfrm>
          <a:prstGeom prst="rect">
            <a:avLst/>
          </a:prstGeom>
        </p:spPr>
      </p:pic>
    </p:spTree>
    <p:extLst>
      <p:ext uri="{BB962C8B-B14F-4D97-AF65-F5344CB8AC3E}">
        <p14:creationId xmlns:p14="http://schemas.microsoft.com/office/powerpoint/2010/main" val="320841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347F0-13AE-4EB0-2EB5-5E53976AE664}"/>
              </a:ext>
            </a:extLst>
          </p:cNvPr>
          <p:cNvSpPr>
            <a:spLocks noGrp="1"/>
          </p:cNvSpPr>
          <p:nvPr>
            <p:ph type="title"/>
          </p:nvPr>
        </p:nvSpPr>
        <p:spPr>
          <a:xfrm>
            <a:off x="755098" y="516090"/>
            <a:ext cx="6779558" cy="1596174"/>
          </a:xfrm>
        </p:spPr>
        <p:txBody>
          <a:bodyPr anchor="b">
            <a:normAutofit fontScale="90000"/>
          </a:bodyPr>
          <a:lstStyle/>
          <a:p>
            <a:endParaRPr lang="en-US" sz="6100">
              <a:ea typeface="+mj-lt"/>
              <a:cs typeface="+mj-lt"/>
            </a:endParaRPr>
          </a:p>
          <a:p>
            <a:r>
              <a:rPr lang="en-US" sz="6100">
                <a:ea typeface="+mj-lt"/>
                <a:cs typeface="+mj-lt"/>
              </a:rPr>
              <a:t>Examples Illustrating These Roles</a:t>
            </a:r>
            <a:endParaRPr lang="en-US"/>
          </a:p>
        </p:txBody>
      </p:sp>
      <p:graphicFrame>
        <p:nvGraphicFramePr>
          <p:cNvPr id="27" name="Content Placeholder 2">
            <a:extLst>
              <a:ext uri="{FF2B5EF4-FFF2-40B4-BE49-F238E27FC236}">
                <a16:creationId xmlns:a16="http://schemas.microsoft.com/office/drawing/2014/main" id="{603C5A26-FB82-BAD8-6C7F-834EACA6806C}"/>
              </a:ext>
            </a:extLst>
          </p:cNvPr>
          <p:cNvGraphicFramePr>
            <a:graphicFrameLocks noGrp="1"/>
          </p:cNvGraphicFramePr>
          <p:nvPr>
            <p:ph idx="1"/>
          </p:nvPr>
        </p:nvGraphicFramePr>
        <p:xfrm>
          <a:off x="410042" y="3770549"/>
          <a:ext cx="11452199" cy="3282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95B0958C-9168-3475-6FEC-EC5C81A54AD7}"/>
              </a:ext>
            </a:extLst>
          </p:cNvPr>
          <p:cNvSpPr txBox="1"/>
          <p:nvPr/>
        </p:nvSpPr>
        <p:spPr>
          <a:xfrm>
            <a:off x="4825851" y="9706874"/>
            <a:ext cx="9096375" cy="317500"/>
          </a:xfrm>
          <a:prstGeom prst="rect">
            <a:avLst/>
          </a:prstGeom>
        </p:spPr>
        <p:txBody>
          <a:bodyPr>
            <a:normAutofit/>
          </a:bodyPr>
          <a:lstStyle/>
          <a:p>
            <a:pPr>
              <a:lnSpc>
                <a:spcPct val="90000"/>
              </a:lnSpc>
              <a:spcAft>
                <a:spcPts val="600"/>
              </a:spcAft>
            </a:pPr>
            <a:r>
              <a:rPr lang="en-US" sz="1600"/>
              <a:t>ThePhoto by PhotoAuthor is licensed under CCYYSA.</a:t>
            </a:r>
          </a:p>
        </p:txBody>
      </p:sp>
      <p:pic>
        <p:nvPicPr>
          <p:cNvPr id="19" name="Picture 18" descr="A person in a suit&#10;&#10;Description automatically generated">
            <a:extLst>
              <a:ext uri="{FF2B5EF4-FFF2-40B4-BE49-F238E27FC236}">
                <a16:creationId xmlns:a16="http://schemas.microsoft.com/office/drawing/2014/main" id="{63611F33-460A-1357-1BF2-F178DA797BC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636569" y="1331883"/>
            <a:ext cx="3228975" cy="2152650"/>
          </a:xfrm>
          <a:prstGeom prst="rect">
            <a:avLst/>
          </a:prstGeom>
        </p:spPr>
      </p:pic>
      <p:pic>
        <p:nvPicPr>
          <p:cNvPr id="39" name="Picture 38" descr="A person standing in front of a large book&#10;&#10;Description automatically generated">
            <a:extLst>
              <a:ext uri="{FF2B5EF4-FFF2-40B4-BE49-F238E27FC236}">
                <a16:creationId xmlns:a16="http://schemas.microsoft.com/office/drawing/2014/main" id="{53669247-D570-49A3-FB1B-ACDE74081B71}"/>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3762375" y="2047875"/>
            <a:ext cx="4667250" cy="2762250"/>
          </a:xfrm>
          <a:prstGeom prst="rect">
            <a:avLst/>
          </a:prstGeom>
        </p:spPr>
      </p:pic>
      <p:sp>
        <p:nvSpPr>
          <p:cNvPr id="40" name="TextBox 39">
            <a:extLst>
              <a:ext uri="{FF2B5EF4-FFF2-40B4-BE49-F238E27FC236}">
                <a16:creationId xmlns:a16="http://schemas.microsoft.com/office/drawing/2014/main" id="{63FF4062-EC1E-104F-3210-88EBFF3FEB89}"/>
              </a:ext>
            </a:extLst>
          </p:cNvPr>
          <p:cNvSpPr txBox="1"/>
          <p:nvPr/>
        </p:nvSpPr>
        <p:spPr>
          <a:xfrm>
            <a:off x="3762375" y="4810125"/>
            <a:ext cx="4667250" cy="317500"/>
          </a:xfrm>
          <a:prstGeom prst="rect">
            <a:avLst/>
          </a:prstGeom>
        </p:spPr>
        <p:txBody>
          <a:bodyPr>
            <a:normAutofit fontScale="85000" lnSpcReduction="10000"/>
          </a:bodyPr>
          <a:lstStyle/>
          <a:p>
            <a:r>
              <a:rPr lang="en-US"/>
              <a:t>ThePhoto by PhotoAuthor is licensed under CCYYSA.</a:t>
            </a:r>
          </a:p>
        </p:txBody>
      </p:sp>
      <p:pic>
        <p:nvPicPr>
          <p:cNvPr id="49" name="Picture 48" descr="A group of colored circles&#10;&#10;Description automatically generated">
            <a:extLst>
              <a:ext uri="{FF2B5EF4-FFF2-40B4-BE49-F238E27FC236}">
                <a16:creationId xmlns:a16="http://schemas.microsoft.com/office/drawing/2014/main" id="{F211B1E4-EE06-B618-C45B-6C23D6BFE631}"/>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694875" y="2752455"/>
            <a:ext cx="3038475" cy="1266825"/>
          </a:xfrm>
          <a:prstGeom prst="rect">
            <a:avLst/>
          </a:prstGeom>
        </p:spPr>
      </p:pic>
      <p:sp>
        <p:nvSpPr>
          <p:cNvPr id="50" name="TextBox 49">
            <a:extLst>
              <a:ext uri="{FF2B5EF4-FFF2-40B4-BE49-F238E27FC236}">
                <a16:creationId xmlns:a16="http://schemas.microsoft.com/office/drawing/2014/main" id="{05103F57-91AA-84E3-D1B1-88991CF80DBC}"/>
              </a:ext>
            </a:extLst>
          </p:cNvPr>
          <p:cNvSpPr txBox="1"/>
          <p:nvPr/>
        </p:nvSpPr>
        <p:spPr>
          <a:xfrm>
            <a:off x="694876" y="4019281"/>
            <a:ext cx="3038475"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94595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ppt_x"/>
                                          </p:val>
                                        </p:tav>
                                        <p:tav tm="100000">
                                          <p:val>
                                            <p:strVal val="#ppt_x"/>
                                          </p:val>
                                        </p:tav>
                                      </p:tavLst>
                                    </p:anim>
                                    <p:anim calcmode="lin" valueType="num">
                                      <p:cBhvr additive="base">
                                        <p:cTn id="8"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anim calcmode="lin" valueType="num">
                                      <p:cBhvr additive="base">
                                        <p:cTn id="13" dur="500" fill="hold"/>
                                        <p:tgtEl>
                                          <p:spTgt spid="27"/>
                                        </p:tgtEl>
                                        <p:attrNameLst>
                                          <p:attrName>ppt_x</p:attrName>
                                        </p:attrNameLst>
                                      </p:cBhvr>
                                      <p:tavLst>
                                        <p:tav tm="0">
                                          <p:val>
                                            <p:strVal val="#ppt_x"/>
                                          </p:val>
                                        </p:tav>
                                        <p:tav tm="100000">
                                          <p:val>
                                            <p:strVal val="#ppt_x"/>
                                          </p:val>
                                        </p:tav>
                                      </p:tavLst>
                                    </p:anim>
                                    <p:anim calcmode="lin" valueType="num">
                                      <p:cBhvr additive="base">
                                        <p:cTn id="14" dur="500" fill="hold"/>
                                        <p:tgtEl>
                                          <p:spTgt spid="27"/>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0"/>
                                        </p:tgtEl>
                                        <p:attrNameLst>
                                          <p:attrName>style.visibility</p:attrName>
                                        </p:attrNameLst>
                                      </p:cBhvr>
                                      <p:to>
                                        <p:strVal val="visible"/>
                                      </p:to>
                                    </p:set>
                                    <p:anim calcmode="lin" valueType="num">
                                      <p:cBhvr additive="base">
                                        <p:cTn id="17" dur="500" fill="hold"/>
                                        <p:tgtEl>
                                          <p:spTgt spid="50"/>
                                        </p:tgtEl>
                                        <p:attrNameLst>
                                          <p:attrName>ppt_x</p:attrName>
                                        </p:attrNameLst>
                                      </p:cBhvr>
                                      <p:tavLst>
                                        <p:tav tm="0">
                                          <p:val>
                                            <p:strVal val="#ppt_x"/>
                                          </p:val>
                                        </p:tav>
                                        <p:tav tm="100000">
                                          <p:val>
                                            <p:strVal val="#ppt_x"/>
                                          </p:val>
                                        </p:tav>
                                      </p:tavLst>
                                    </p:anim>
                                    <p:anim calcmode="lin" valueType="num">
                                      <p:cBhvr additive="base">
                                        <p:cTn id="18" dur="500" fill="hold"/>
                                        <p:tgtEl>
                                          <p:spTgt spid="50"/>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9"/>
                                        </p:tgtEl>
                                        <p:attrNameLst>
                                          <p:attrName>style.visibility</p:attrName>
                                        </p:attrNameLst>
                                      </p:cBhvr>
                                      <p:to>
                                        <p:strVal val="visible"/>
                                      </p:to>
                                    </p:set>
                                    <p:anim calcmode="lin" valueType="num">
                                      <p:cBhvr additive="base">
                                        <p:cTn id="21" dur="500" fill="hold"/>
                                        <p:tgtEl>
                                          <p:spTgt spid="39"/>
                                        </p:tgtEl>
                                        <p:attrNameLst>
                                          <p:attrName>ppt_x</p:attrName>
                                        </p:attrNameLst>
                                      </p:cBhvr>
                                      <p:tavLst>
                                        <p:tav tm="0">
                                          <p:val>
                                            <p:strVal val="#ppt_x"/>
                                          </p:val>
                                        </p:tav>
                                        <p:tav tm="100000">
                                          <p:val>
                                            <p:strVal val="#ppt_x"/>
                                          </p:val>
                                        </p:tav>
                                      </p:tavLst>
                                    </p:anim>
                                    <p:anim calcmode="lin" valueType="num">
                                      <p:cBhvr additive="base">
                                        <p:cTn id="22" dur="500" fill="hold"/>
                                        <p:tgtEl>
                                          <p:spTgt spid="39"/>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40"/>
                                        </p:tgtEl>
                                        <p:attrNameLst>
                                          <p:attrName>style.visibility</p:attrName>
                                        </p:attrNameLst>
                                      </p:cBhvr>
                                      <p:to>
                                        <p:strVal val="visible"/>
                                      </p:to>
                                    </p:set>
                                    <p:anim calcmode="lin" valueType="num">
                                      <p:cBhvr additive="base">
                                        <p:cTn id="25" dur="500" fill="hold"/>
                                        <p:tgtEl>
                                          <p:spTgt spid="40"/>
                                        </p:tgtEl>
                                        <p:attrNameLst>
                                          <p:attrName>ppt_x</p:attrName>
                                        </p:attrNameLst>
                                      </p:cBhvr>
                                      <p:tavLst>
                                        <p:tav tm="0">
                                          <p:val>
                                            <p:strVal val="#ppt_x"/>
                                          </p:val>
                                        </p:tav>
                                        <p:tav tm="100000">
                                          <p:val>
                                            <p:strVal val="#ppt_x"/>
                                          </p:val>
                                        </p:tav>
                                      </p:tavLst>
                                    </p:anim>
                                    <p:anim calcmode="lin" valueType="num">
                                      <p:cBhvr additive="base">
                                        <p:cTn id="26" dur="500" fill="hold"/>
                                        <p:tgtEl>
                                          <p:spTgt spid="40"/>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9"/>
                                        </p:tgtEl>
                                        <p:attrNameLst>
                                          <p:attrName>style.visibility</p:attrName>
                                        </p:attrNameLst>
                                      </p:cBhvr>
                                      <p:to>
                                        <p:strVal val="visible"/>
                                      </p:to>
                                    </p:set>
                                    <p:anim calcmode="lin" valueType="num">
                                      <p:cBhvr additive="base">
                                        <p:cTn id="29" dur="500" fill="hold"/>
                                        <p:tgtEl>
                                          <p:spTgt spid="19"/>
                                        </p:tgtEl>
                                        <p:attrNameLst>
                                          <p:attrName>ppt_x</p:attrName>
                                        </p:attrNameLst>
                                      </p:cBhvr>
                                      <p:tavLst>
                                        <p:tav tm="0">
                                          <p:val>
                                            <p:strVal val="#ppt_x"/>
                                          </p:val>
                                        </p:tav>
                                        <p:tav tm="100000">
                                          <p:val>
                                            <p:strVal val="#ppt_x"/>
                                          </p:val>
                                        </p:tav>
                                      </p:tavLst>
                                    </p:anim>
                                    <p:anim calcmode="lin" valueType="num">
                                      <p:cBhvr additive="base">
                                        <p:cTn id="3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7" grpId="0">
        <p:bldAsOne/>
      </p:bldGraphic>
      <p:bldP spid="40" grpId="0"/>
      <p:bldP spid="50"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C7F54-62D0-F632-6361-8405BF36204E}"/>
              </a:ext>
            </a:extLst>
          </p:cNvPr>
          <p:cNvSpPr>
            <a:spLocks noGrp="1"/>
          </p:cNvSpPr>
          <p:nvPr>
            <p:ph type="title"/>
          </p:nvPr>
        </p:nvSpPr>
        <p:spPr>
          <a:xfrm>
            <a:off x="1043631" y="313224"/>
            <a:ext cx="5000177" cy="776988"/>
          </a:xfrm>
        </p:spPr>
        <p:txBody>
          <a:bodyPr anchor="ctr">
            <a:normAutofit/>
          </a:bodyPr>
          <a:lstStyle/>
          <a:p>
            <a:r>
              <a:rPr lang="en-US" sz="3600">
                <a:ea typeface="+mj-lt"/>
                <a:cs typeface="+mj-lt"/>
              </a:rPr>
              <a:t>Decisional Roles</a:t>
            </a:r>
            <a:endParaRPr lang="en-US" sz="3600"/>
          </a:p>
        </p:txBody>
      </p:sp>
      <p:sp>
        <p:nvSpPr>
          <p:cNvPr id="3" name="Content Placeholder 2">
            <a:extLst>
              <a:ext uri="{FF2B5EF4-FFF2-40B4-BE49-F238E27FC236}">
                <a16:creationId xmlns:a16="http://schemas.microsoft.com/office/drawing/2014/main" id="{31CBC253-8129-EB3A-2BB0-A1FFEAAC370E}"/>
              </a:ext>
            </a:extLst>
          </p:cNvPr>
          <p:cNvSpPr>
            <a:spLocks noGrp="1"/>
          </p:cNvSpPr>
          <p:nvPr>
            <p:ph idx="1"/>
          </p:nvPr>
        </p:nvSpPr>
        <p:spPr>
          <a:xfrm>
            <a:off x="1045029" y="1561438"/>
            <a:ext cx="5034761" cy="4654783"/>
          </a:xfrm>
        </p:spPr>
        <p:txBody>
          <a:bodyPr vert="horz" lIns="91440" tIns="45720" rIns="91440" bIns="45720" rtlCol="0" anchor="ctr">
            <a:noAutofit/>
          </a:bodyPr>
          <a:lstStyle/>
          <a:p>
            <a:r>
              <a:rPr lang="en-US" sz="2400">
                <a:ea typeface="+mn-lt"/>
                <a:cs typeface="+mn-lt"/>
              </a:rPr>
              <a:t>Entails making decisions or choices.</a:t>
            </a:r>
            <a:endParaRPr lang="en-US" sz="2400" b="1">
              <a:ea typeface="+mn-lt"/>
              <a:cs typeface="+mn-lt"/>
            </a:endParaRPr>
          </a:p>
          <a:p>
            <a:r>
              <a:rPr lang="en-US" sz="2400" b="1">
                <a:ea typeface="+mn-lt"/>
                <a:cs typeface="+mn-lt"/>
              </a:rPr>
              <a:t>Outlining Mintzberg’s Decisional Roles</a:t>
            </a:r>
            <a:r>
              <a:rPr lang="en-US" sz="2400">
                <a:ea typeface="+mn-lt"/>
                <a:cs typeface="+mn-lt"/>
              </a:rPr>
              <a:t>:</a:t>
            </a:r>
            <a:endParaRPr lang="en-US" sz="2400"/>
          </a:p>
          <a:p>
            <a:r>
              <a:rPr lang="en-US" sz="2400" b="1">
                <a:ea typeface="+mn-lt"/>
                <a:cs typeface="+mn-lt"/>
              </a:rPr>
              <a:t>Entrepreneur</a:t>
            </a:r>
            <a:r>
              <a:rPr lang="en-US" sz="2400">
                <a:ea typeface="+mn-lt"/>
                <a:cs typeface="+mn-lt"/>
              </a:rPr>
              <a:t>: Initiates change and innovation.</a:t>
            </a:r>
            <a:endParaRPr lang="en-US" sz="2400"/>
          </a:p>
          <a:p>
            <a:r>
              <a:rPr lang="en-US" sz="2400" b="1">
                <a:ea typeface="+mn-lt"/>
                <a:cs typeface="+mn-lt"/>
              </a:rPr>
              <a:t>Disturbance Handler</a:t>
            </a:r>
            <a:r>
              <a:rPr lang="en-US" sz="2400">
                <a:ea typeface="+mn-lt"/>
                <a:cs typeface="+mn-lt"/>
              </a:rPr>
              <a:t>: Manages disagreements and catastrophes.</a:t>
            </a:r>
          </a:p>
          <a:p>
            <a:r>
              <a:rPr lang="en-US" sz="2400" b="1">
                <a:ea typeface="+mn-lt"/>
                <a:cs typeface="+mn-lt"/>
              </a:rPr>
              <a:t>Resource Allocator</a:t>
            </a:r>
            <a:r>
              <a:rPr lang="en-US" sz="2400">
                <a:ea typeface="+mn-lt"/>
                <a:cs typeface="+mn-lt"/>
              </a:rPr>
              <a:t>: Allocates resources efficiently.</a:t>
            </a:r>
            <a:endParaRPr lang="en-US" sz="2400"/>
          </a:p>
          <a:p>
            <a:r>
              <a:rPr lang="en-US" sz="2400" b="1">
                <a:ea typeface="+mn-lt"/>
                <a:cs typeface="+mn-lt"/>
              </a:rPr>
              <a:t>Negotiator</a:t>
            </a:r>
            <a:r>
              <a:rPr lang="en-US" sz="2400">
                <a:ea typeface="+mn-lt"/>
                <a:cs typeface="+mn-lt"/>
              </a:rPr>
              <a:t>: Negotiates on behalf of the organization (Mintzberg, 1973).</a:t>
            </a:r>
            <a:endParaRPr lang="en-US" sz="2400"/>
          </a:p>
          <a:p>
            <a:endParaRPr lang="en-US" sz="1800"/>
          </a:p>
        </p:txBody>
      </p:sp>
      <p:pic>
        <p:nvPicPr>
          <p:cNvPr id="4" name="Picture 3" descr="A person drawing a diagram on a wall&#10;&#10;Description automatically generated">
            <a:extLst>
              <a:ext uri="{FF2B5EF4-FFF2-40B4-BE49-F238E27FC236}">
                <a16:creationId xmlns:a16="http://schemas.microsoft.com/office/drawing/2014/main" id="{EB001DF1-367F-845B-80E9-12EF92F5CBD4}"/>
              </a:ext>
            </a:extLst>
          </p:cNvPr>
          <p:cNvPicPr>
            <a:picLocks noChangeAspect="1"/>
          </p:cNvPicPr>
          <p:nvPr/>
        </p:nvPicPr>
        <p:blipFill rotWithShape="1">
          <a:blip r:embed="rId2"/>
          <a:srcRect r="-2" b="1371"/>
          <a:stretch/>
        </p:blipFill>
        <p:spPr>
          <a:xfrm>
            <a:off x="6788383" y="613147"/>
            <a:ext cx="4565417" cy="5593443"/>
          </a:xfrm>
          <a:prstGeom prst="rect">
            <a:avLst/>
          </a:prstGeom>
        </p:spPr>
      </p:pic>
    </p:spTree>
    <p:extLst>
      <p:ext uri="{BB962C8B-B14F-4D97-AF65-F5344CB8AC3E}">
        <p14:creationId xmlns:p14="http://schemas.microsoft.com/office/powerpoint/2010/main" val="170952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E9013-E77B-9F97-C83F-E305B5753E35}"/>
              </a:ext>
            </a:extLst>
          </p:cNvPr>
          <p:cNvSpPr>
            <a:spLocks noGrp="1"/>
          </p:cNvSpPr>
          <p:nvPr>
            <p:ph type="title"/>
          </p:nvPr>
        </p:nvSpPr>
        <p:spPr>
          <a:xfrm>
            <a:off x="6881745" y="467271"/>
            <a:ext cx="3971643" cy="2052522"/>
          </a:xfrm>
        </p:spPr>
        <p:txBody>
          <a:bodyPr anchor="b">
            <a:normAutofit/>
          </a:bodyPr>
          <a:lstStyle/>
          <a:p>
            <a:r>
              <a:rPr lang="en-US" sz="4300">
                <a:ea typeface="+mj-lt"/>
                <a:cs typeface="+mj-lt"/>
              </a:rPr>
              <a:t>Examples Illustrating These Roles</a:t>
            </a:r>
            <a:endParaRPr lang="en-US" sz="4300"/>
          </a:p>
        </p:txBody>
      </p:sp>
      <p:pic>
        <p:nvPicPr>
          <p:cNvPr id="15" name="Picture 14">
            <a:extLst>
              <a:ext uri="{FF2B5EF4-FFF2-40B4-BE49-F238E27FC236}">
                <a16:creationId xmlns:a16="http://schemas.microsoft.com/office/drawing/2014/main" id="{29EAFE0F-15F2-3444-6E84-FED60FD3A99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4884" r="6181" b="2"/>
          <a:stretch/>
        </p:blipFill>
        <p:spPr>
          <a:xfrm>
            <a:off x="20" y="10"/>
            <a:ext cx="3831514" cy="3640423"/>
          </a:xfrm>
          <a:custGeom>
            <a:avLst/>
            <a:gdLst/>
            <a:ahLst/>
            <a:cxnLst/>
            <a:rect l="l" t="t" r="r" b="b"/>
            <a:pathLst>
              <a:path w="3831534" h="3640433">
                <a:moveTo>
                  <a:pt x="104390" y="0"/>
                </a:moveTo>
                <a:lnTo>
                  <a:pt x="3241222" y="0"/>
                </a:lnTo>
                <a:lnTo>
                  <a:pt x="3270735" y="30226"/>
                </a:lnTo>
                <a:cubicBezTo>
                  <a:pt x="3619169" y="413588"/>
                  <a:pt x="3831534" y="922847"/>
                  <a:pt x="3831534" y="1481705"/>
                </a:cubicBezTo>
                <a:cubicBezTo>
                  <a:pt x="3831534" y="2673937"/>
                  <a:pt x="2865038" y="3640433"/>
                  <a:pt x="1672806" y="3640433"/>
                </a:cubicBezTo>
                <a:cubicBezTo>
                  <a:pt x="1002176" y="3640433"/>
                  <a:pt x="402970" y="3334628"/>
                  <a:pt x="7027" y="2854856"/>
                </a:cubicBezTo>
                <a:lnTo>
                  <a:pt x="0" y="2845459"/>
                </a:lnTo>
                <a:lnTo>
                  <a:pt x="0" y="120411"/>
                </a:lnTo>
                <a:lnTo>
                  <a:pt x="74877" y="30226"/>
                </a:lnTo>
                <a:close/>
              </a:path>
            </a:pathLst>
          </a:custGeom>
        </p:spPr>
      </p:pic>
      <p:pic>
        <p:nvPicPr>
          <p:cNvPr id="7" name="Picture 6" descr="A close-up of a building&#10;&#10;Description automatically generated">
            <a:extLst>
              <a:ext uri="{FF2B5EF4-FFF2-40B4-BE49-F238E27FC236}">
                <a16:creationId xmlns:a16="http://schemas.microsoft.com/office/drawing/2014/main" id="{1DF13937-4B99-B02F-8B13-CE99D2C7D72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6637" r="15864" b="2"/>
          <a:stretch/>
        </p:blipFill>
        <p:spPr>
          <a:xfrm>
            <a:off x="4175869" y="1163333"/>
            <a:ext cx="2367798" cy="2367798"/>
          </a:xfrm>
          <a:custGeom>
            <a:avLst/>
            <a:gdLst/>
            <a:ahLst/>
            <a:cxnLst/>
            <a:rect l="l" t="t" r="r" b="b"/>
            <a:pathLst>
              <a:path w="2367798" h="2367798">
                <a:moveTo>
                  <a:pt x="1183899" y="0"/>
                </a:moveTo>
                <a:cubicBezTo>
                  <a:pt x="1837748" y="0"/>
                  <a:pt x="2367798" y="530050"/>
                  <a:pt x="2367798" y="1183899"/>
                </a:cubicBezTo>
                <a:cubicBezTo>
                  <a:pt x="2367798" y="1837748"/>
                  <a:pt x="1837748" y="2367798"/>
                  <a:pt x="1183899" y="2367798"/>
                </a:cubicBezTo>
                <a:cubicBezTo>
                  <a:pt x="530050" y="2367798"/>
                  <a:pt x="0" y="1837748"/>
                  <a:pt x="0" y="1183899"/>
                </a:cubicBezTo>
                <a:cubicBezTo>
                  <a:pt x="0" y="530050"/>
                  <a:pt x="530050" y="0"/>
                  <a:pt x="1183899" y="0"/>
                </a:cubicBezTo>
                <a:close/>
              </a:path>
            </a:pathLst>
          </a:custGeom>
        </p:spPr>
      </p:pic>
      <p:sp>
        <p:nvSpPr>
          <p:cNvPr id="3" name="Content Placeholder 2">
            <a:extLst>
              <a:ext uri="{FF2B5EF4-FFF2-40B4-BE49-F238E27FC236}">
                <a16:creationId xmlns:a16="http://schemas.microsoft.com/office/drawing/2014/main" id="{00515263-ED8F-4222-E004-33FE17876374}"/>
              </a:ext>
            </a:extLst>
          </p:cNvPr>
          <p:cNvSpPr>
            <a:spLocks noGrp="1"/>
          </p:cNvSpPr>
          <p:nvPr>
            <p:ph idx="1"/>
          </p:nvPr>
        </p:nvSpPr>
        <p:spPr>
          <a:xfrm>
            <a:off x="6881745" y="2990818"/>
            <a:ext cx="3971644" cy="2913872"/>
          </a:xfrm>
        </p:spPr>
        <p:txBody>
          <a:bodyPr vert="horz" lIns="91440" tIns="45720" rIns="91440" bIns="45720" rtlCol="0" anchor="t">
            <a:normAutofit/>
          </a:bodyPr>
          <a:lstStyle/>
          <a:p>
            <a:r>
              <a:rPr lang="en-US" sz="2000"/>
              <a:t>Entrepreneur Role: Apple Inc.</a:t>
            </a:r>
          </a:p>
          <a:p>
            <a:r>
              <a:rPr lang="en-US" sz="2000"/>
              <a:t>Disturbance Handler Role :Toyota </a:t>
            </a:r>
            <a:r>
              <a:rPr lang="en-US" sz="2000">
                <a:ea typeface="+mn-lt"/>
                <a:cs typeface="+mn-lt"/>
              </a:rPr>
              <a:t> </a:t>
            </a:r>
            <a:endParaRPr lang="en-US" sz="2000">
              <a:latin typeface="Aptos"/>
              <a:cs typeface="Calibri"/>
            </a:endParaRPr>
          </a:p>
          <a:p>
            <a:r>
              <a:rPr lang="en-US" sz="2000"/>
              <a:t>Resource Allocator Role: Microsoft  </a:t>
            </a:r>
            <a:endParaRPr lang="en-US" sz="2000">
              <a:latin typeface="Aptos"/>
              <a:cs typeface="Calibri"/>
            </a:endParaRPr>
          </a:p>
          <a:p>
            <a:r>
              <a:rPr lang="en-US" sz="2000"/>
              <a:t>Negotiator Role :General Motors (GM) </a:t>
            </a:r>
            <a:r>
              <a:rPr lang="en-US" sz="2000">
                <a:latin typeface="Aptos"/>
                <a:cs typeface="Calibri"/>
              </a:rPr>
              <a:t>(Bomey, 2019)</a:t>
            </a:r>
          </a:p>
        </p:txBody>
      </p:sp>
      <p:pic>
        <p:nvPicPr>
          <p:cNvPr id="11" name="Picture 10" descr="A close-up of a logo&#10;&#10;Description automatically generated">
            <a:extLst>
              <a:ext uri="{FF2B5EF4-FFF2-40B4-BE49-F238E27FC236}">
                <a16:creationId xmlns:a16="http://schemas.microsoft.com/office/drawing/2014/main" id="{0AACAFE3-B95A-F861-438A-FDF79FA0ADDB}"/>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3794" r="12888" b="-3"/>
          <a:stretch/>
        </p:blipFill>
        <p:spPr>
          <a:xfrm>
            <a:off x="308884" y="3942512"/>
            <a:ext cx="3238727" cy="2915488"/>
          </a:xfrm>
          <a:custGeom>
            <a:avLst/>
            <a:gdLst/>
            <a:ahLst/>
            <a:cxnLst/>
            <a:rect l="l" t="t" r="r" b="b"/>
            <a:pathLst>
              <a:path w="3238727" h="2915488">
                <a:moveTo>
                  <a:pt x="1619364" y="0"/>
                </a:moveTo>
                <a:cubicBezTo>
                  <a:pt x="2513714" y="0"/>
                  <a:pt x="3238727" y="725014"/>
                  <a:pt x="3238727" y="1619364"/>
                </a:cubicBezTo>
                <a:cubicBezTo>
                  <a:pt x="3238727" y="2122436"/>
                  <a:pt x="3009328" y="2571928"/>
                  <a:pt x="2649429" y="2868943"/>
                </a:cubicBezTo>
                <a:lnTo>
                  <a:pt x="2587186" y="2915488"/>
                </a:lnTo>
                <a:lnTo>
                  <a:pt x="651541" y="2915488"/>
                </a:lnTo>
                <a:lnTo>
                  <a:pt x="589298" y="2868943"/>
                </a:lnTo>
                <a:cubicBezTo>
                  <a:pt x="229399" y="2571928"/>
                  <a:pt x="0" y="2122436"/>
                  <a:pt x="0" y="1619364"/>
                </a:cubicBezTo>
                <a:cubicBezTo>
                  <a:pt x="0" y="725014"/>
                  <a:pt x="725014" y="0"/>
                  <a:pt x="1619364" y="0"/>
                </a:cubicBezTo>
                <a:close/>
              </a:path>
            </a:pathLst>
          </a:custGeom>
        </p:spPr>
      </p:pic>
      <p:pic>
        <p:nvPicPr>
          <p:cNvPr id="4" name="Picture 3" descr="A person with a beard and glasses&#10;&#10;Description automatically generated">
            <a:extLst>
              <a:ext uri="{FF2B5EF4-FFF2-40B4-BE49-F238E27FC236}">
                <a16:creationId xmlns:a16="http://schemas.microsoft.com/office/drawing/2014/main" id="{C1928405-7610-301A-697B-D94CC19983D2}"/>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l="5625" r="3119" b="-6"/>
          <a:stretch/>
        </p:blipFill>
        <p:spPr>
          <a:xfrm>
            <a:off x="3994480" y="3829156"/>
            <a:ext cx="2074050" cy="2074050"/>
          </a:xfrm>
          <a:custGeom>
            <a:avLst/>
            <a:gdLst/>
            <a:ahLst/>
            <a:cxnLst/>
            <a:rect l="l" t="t" r="r" b="b"/>
            <a:pathLst>
              <a:path w="2743498" h="2743498">
                <a:moveTo>
                  <a:pt x="1371749" y="0"/>
                </a:moveTo>
                <a:cubicBezTo>
                  <a:pt x="2129345" y="0"/>
                  <a:pt x="2743498" y="614153"/>
                  <a:pt x="2743498" y="1371749"/>
                </a:cubicBezTo>
                <a:cubicBezTo>
                  <a:pt x="2743498" y="2129345"/>
                  <a:pt x="2129345" y="2743498"/>
                  <a:pt x="1371749" y="2743498"/>
                </a:cubicBezTo>
                <a:cubicBezTo>
                  <a:pt x="614153" y="2743498"/>
                  <a:pt x="0" y="2129345"/>
                  <a:pt x="0" y="1371749"/>
                </a:cubicBezTo>
                <a:cubicBezTo>
                  <a:pt x="0" y="614153"/>
                  <a:pt x="614153" y="0"/>
                  <a:pt x="1371749" y="0"/>
                </a:cubicBezTo>
                <a:close/>
              </a:path>
            </a:pathLst>
          </a:custGeom>
        </p:spPr>
      </p:pic>
      <p:sp>
        <p:nvSpPr>
          <p:cNvPr id="5" name="TextBox 4">
            <a:extLst>
              <a:ext uri="{FF2B5EF4-FFF2-40B4-BE49-F238E27FC236}">
                <a16:creationId xmlns:a16="http://schemas.microsoft.com/office/drawing/2014/main" id="{71672A5E-00DD-41CA-4C3E-0BE1622E2719}"/>
              </a:ext>
            </a:extLst>
          </p:cNvPr>
          <p:cNvSpPr txBox="1"/>
          <p:nvPr/>
        </p:nvSpPr>
        <p:spPr>
          <a:xfrm>
            <a:off x="1074019" y="5753100"/>
            <a:ext cx="6765925" cy="317500"/>
          </a:xfrm>
          <a:prstGeom prst="rect">
            <a:avLst/>
          </a:prstGeom>
        </p:spPr>
        <p:txBody>
          <a:bodyPr lIns="91440" tIns="45720" rIns="91440" bIns="45720" anchor="t">
            <a:normAutofit/>
          </a:bodyPr>
          <a:lstStyle/>
          <a:p>
            <a:pPr>
              <a:lnSpc>
                <a:spcPct val="90000"/>
              </a:lnSpc>
              <a:spcAft>
                <a:spcPts val="600"/>
              </a:spcAft>
            </a:pPr>
            <a:r>
              <a:rPr lang="en-US" sz="1600"/>
              <a:t>.</a:t>
            </a:r>
          </a:p>
        </p:txBody>
      </p:sp>
      <p:sp>
        <p:nvSpPr>
          <p:cNvPr id="13" name="TextBox 12">
            <a:extLst>
              <a:ext uri="{FF2B5EF4-FFF2-40B4-BE49-F238E27FC236}">
                <a16:creationId xmlns:a16="http://schemas.microsoft.com/office/drawing/2014/main" id="{4C264291-C16C-0791-8B8D-E83CCFBA947B}"/>
              </a:ext>
            </a:extLst>
          </p:cNvPr>
          <p:cNvSpPr txBox="1"/>
          <p:nvPr/>
        </p:nvSpPr>
        <p:spPr>
          <a:xfrm>
            <a:off x="91057" y="7512170"/>
            <a:ext cx="8128000" cy="317500"/>
          </a:xfrm>
          <a:prstGeom prst="rect">
            <a:avLst/>
          </a:prstGeom>
        </p:spPr>
        <p:txBody>
          <a:bodyPr>
            <a:normAutofit/>
          </a:bodyPr>
          <a:lstStyle/>
          <a:p>
            <a:pPr>
              <a:lnSpc>
                <a:spcPct val="90000"/>
              </a:lnSpc>
              <a:spcAft>
                <a:spcPts val="600"/>
              </a:spcAft>
            </a:pPr>
            <a:r>
              <a:rPr lang="en-US" sz="1600"/>
              <a:t>ThePhoto by PhotoAuthor is licensed under CCYYSA.</a:t>
            </a:r>
          </a:p>
        </p:txBody>
      </p:sp>
      <p:sp>
        <p:nvSpPr>
          <p:cNvPr id="16" name="TextBox 15">
            <a:extLst>
              <a:ext uri="{FF2B5EF4-FFF2-40B4-BE49-F238E27FC236}">
                <a16:creationId xmlns:a16="http://schemas.microsoft.com/office/drawing/2014/main" id="{8B1450DE-2CAF-CBE7-8D69-51CB4545E009}"/>
              </a:ext>
            </a:extLst>
          </p:cNvPr>
          <p:cNvSpPr txBox="1"/>
          <p:nvPr/>
        </p:nvSpPr>
        <p:spPr>
          <a:xfrm>
            <a:off x="5316747" y="7694043"/>
            <a:ext cx="82296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386875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62200" y="381000"/>
            <a:ext cx="7772400" cy="1600200"/>
          </a:xfrm>
        </p:spPr>
        <p:txBody>
          <a:bodyPr>
            <a:normAutofit fontScale="90000"/>
          </a:bodyPr>
          <a:lstStyle/>
          <a:p>
            <a:br>
              <a:rPr lang="en-GB" sz="3200"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Managerial Behaviours </a:t>
            </a: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&amp;</a:t>
            </a: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What Implications These Has On Employees</a:t>
            </a:r>
            <a:br>
              <a:rPr lang="en-GB" sz="3200" dirty="0"/>
            </a:br>
            <a:endParaRPr lang="en-GB" sz="3200" dirty="0">
              <a:latin typeface="Arial" panose="020B0604020202020204" pitchFamily="34" charset="0"/>
              <a:cs typeface="Arial" panose="020B0604020202020204" pitchFamily="34" charset="0"/>
            </a:endParaRPr>
          </a:p>
        </p:txBody>
      </p:sp>
      <p:sp>
        <p:nvSpPr>
          <p:cNvPr id="4" name="TextBox 3"/>
          <p:cNvSpPr txBox="1"/>
          <p:nvPr/>
        </p:nvSpPr>
        <p:spPr>
          <a:xfrm>
            <a:off x="1905000" y="1981199"/>
            <a:ext cx="8534400" cy="4801314"/>
          </a:xfrm>
          <a:prstGeom prst="rect">
            <a:avLst/>
          </a:prstGeom>
          <a:noFill/>
        </p:spPr>
        <p:txBody>
          <a:bodyPr wrap="square" rtlCol="0">
            <a:spAutoFit/>
          </a:bodyPr>
          <a:lstStyle/>
          <a:p>
            <a:endParaRPr lang="en-GB" sz="1800" dirty="0"/>
          </a:p>
          <a:p>
            <a:r>
              <a:rPr lang="en-GB" sz="1800" b="1" i="1" dirty="0" err="1"/>
              <a:t>Behavior</a:t>
            </a:r>
            <a:r>
              <a:rPr lang="en-GB" sz="1800" b="1" i="1" dirty="0"/>
              <a:t> #1: </a:t>
            </a:r>
            <a:r>
              <a:rPr lang="en-US" sz="1800" b="1" i="1" dirty="0"/>
              <a:t>Supporting Employees to Move Forward in Their Work</a:t>
            </a:r>
          </a:p>
          <a:p>
            <a:endParaRPr lang="en-US" sz="1800" dirty="0"/>
          </a:p>
          <a:p>
            <a:pPr indent="457200"/>
            <a:r>
              <a:rPr lang="en-US" sz="1800" b="1" dirty="0"/>
              <a:t>Importance for Employee Motivation and Productivity</a:t>
            </a:r>
          </a:p>
          <a:p>
            <a:r>
              <a:rPr lang="en-US" sz="1800" dirty="0"/>
              <a:t> Supporting employees in their development is vital for several reasons:</a:t>
            </a:r>
          </a:p>
          <a:p>
            <a:endParaRPr lang="en-US" sz="1800" dirty="0"/>
          </a:p>
          <a:p>
            <a:pPr marL="285750" indent="-285750">
              <a:buFont typeface="Arial" panose="020B0604020202020204" pitchFamily="34" charset="0"/>
              <a:buChar char="•"/>
            </a:pPr>
            <a:r>
              <a:rPr lang="en-US" sz="1800" b="1" dirty="0"/>
              <a:t>Enhances Motivation:</a:t>
            </a:r>
            <a:r>
              <a:rPr lang="en-US" sz="1800" dirty="0"/>
              <a:t> When employees receive support, they feel valued, leading to higher engagement. According to Robbins (2020), supportive environments foster motivation</a:t>
            </a:r>
          </a:p>
          <a:p>
            <a:endParaRPr lang="en-US" sz="1800" dirty="0"/>
          </a:p>
          <a:p>
            <a:pPr marL="285750" indent="-285750">
              <a:buFont typeface="Arial" panose="020B0604020202020204" pitchFamily="34" charset="0"/>
              <a:buChar char="•"/>
            </a:pPr>
            <a:r>
              <a:rPr lang="en-US" sz="1800" b="1" dirty="0"/>
              <a:t>Skill Development:</a:t>
            </a:r>
            <a:r>
              <a:rPr lang="en-US" sz="1800" dirty="0"/>
              <a:t> Organizations that invest in training enable employees to enhance their skills, benefiting both individuals and the team as a whole</a:t>
            </a:r>
          </a:p>
          <a:p>
            <a:endParaRPr lang="en-US" sz="1800" dirty="0"/>
          </a:p>
          <a:p>
            <a:pPr marL="285750" indent="-285750">
              <a:buFont typeface="Arial" panose="020B0604020202020204" pitchFamily="34" charset="0"/>
              <a:buChar char="•"/>
            </a:pPr>
            <a:r>
              <a:rPr lang="en-US" sz="1800" b="1" dirty="0"/>
              <a:t>Career Advancement:</a:t>
            </a:r>
            <a:r>
              <a:rPr lang="en-US" sz="1800" dirty="0"/>
              <a:t> Supportive workplaces encourage employees to pursue growth opportunities, contributing to the organization’s success</a:t>
            </a:r>
          </a:p>
          <a:p>
            <a:endParaRPr lang="en-US" sz="1800" dirty="0"/>
          </a:p>
          <a:p>
            <a:endParaRPr lang="en-GB" sz="1800" dirty="0"/>
          </a:p>
        </p:txBody>
      </p:sp>
    </p:spTree>
    <p:extLst>
      <p:ext uri="{BB962C8B-B14F-4D97-AF65-F5344CB8AC3E}">
        <p14:creationId xmlns:p14="http://schemas.microsoft.com/office/powerpoint/2010/main" val="323872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maria\Desktop\hRiZoy6qNMv7D-YblWFRXINkKb_3-9aj8xSMjID05kk.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37485"/>
          <a:stretch/>
        </p:blipFill>
        <p:spPr bwMode="auto">
          <a:xfrm rot="868179">
            <a:off x="8436308" y="3667950"/>
            <a:ext cx="2104653" cy="15127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6" name="Picture 2" descr="C:\Users\maria\Desktop\glCI2Py3egK81Gkwo3MQFUzih2w.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801684">
            <a:off x="7866960" y="82307"/>
            <a:ext cx="2903702" cy="181797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828800" y="609600"/>
            <a:ext cx="8458200" cy="5791200"/>
          </a:xfrm>
        </p:spPr>
        <p:txBody>
          <a:bodyPr>
            <a:noAutofit/>
          </a:bodyPr>
          <a:lstStyle/>
          <a:p>
            <a:pPr marL="0" indent="0" algn="ctr">
              <a:buNone/>
            </a:pPr>
            <a:r>
              <a:rPr lang="en-US" sz="2400" b="1" dirty="0"/>
              <a:t>Examples from Organizations</a:t>
            </a:r>
          </a:p>
          <a:p>
            <a:pPr marL="457200" indent="-457200">
              <a:buFont typeface="+mj-lt"/>
              <a:buAutoNum type="arabicPeriod"/>
            </a:pPr>
            <a:r>
              <a:rPr lang="en-US" sz="1600" b="1" dirty="0"/>
              <a:t>Google</a:t>
            </a:r>
            <a:endParaRPr lang="en-US" sz="1600" dirty="0"/>
          </a:p>
          <a:p>
            <a:pPr lvl="1">
              <a:buFont typeface="Wingdings" panose="05000000000000000000" pitchFamily="2" charset="2"/>
              <a:buChar char="§"/>
            </a:pPr>
            <a:r>
              <a:rPr lang="en-US" sz="1600" dirty="0"/>
              <a:t>Renowned for commitment to employee development.</a:t>
            </a:r>
          </a:p>
          <a:p>
            <a:pPr lvl="1">
              <a:buFont typeface="Wingdings" panose="05000000000000000000" pitchFamily="2" charset="2"/>
              <a:buChar char="§"/>
            </a:pPr>
            <a:r>
              <a:rPr lang="en-US" sz="1600" b="1" dirty="0"/>
              <a:t>Key Initiatives:</a:t>
            </a:r>
            <a:endParaRPr lang="en-US" sz="1600" dirty="0"/>
          </a:p>
          <a:p>
            <a:pPr lvl="2"/>
            <a:r>
              <a:rPr lang="en-US" sz="1600" b="1" dirty="0"/>
              <a:t>Mentorship Programs:</a:t>
            </a:r>
            <a:r>
              <a:rPr lang="en-US" sz="1600" dirty="0"/>
              <a:t> Pairing employees with experienced mentors for guidance.</a:t>
            </a:r>
          </a:p>
          <a:p>
            <a:pPr lvl="2"/>
            <a:r>
              <a:rPr lang="en-US" sz="1600" b="1" dirty="0"/>
              <a:t>Continuous Learning:</a:t>
            </a:r>
            <a:r>
              <a:rPr lang="en-US" sz="1600" dirty="0"/>
              <a:t> Access to resources for online courses and professional growth.</a:t>
            </a:r>
          </a:p>
          <a:p>
            <a:pPr lvl="2"/>
            <a:r>
              <a:rPr lang="en-US" sz="1600" b="1" dirty="0"/>
              <a:t>20% Time Policy:</a:t>
            </a:r>
            <a:r>
              <a:rPr lang="en-US" sz="1600" dirty="0"/>
              <a:t> Allows employees to dedicate 20% of their workweek to passion projects, fostering innovation and personal growth.</a:t>
            </a:r>
          </a:p>
          <a:p>
            <a:pPr lvl="1">
              <a:buFont typeface="Wingdings" panose="05000000000000000000" pitchFamily="2" charset="2"/>
              <a:buChar char="§"/>
            </a:pPr>
            <a:r>
              <a:rPr lang="en-US" sz="1600" b="1" dirty="0"/>
              <a:t>Impact:</a:t>
            </a:r>
            <a:r>
              <a:rPr lang="en-US" sz="1600" dirty="0"/>
              <a:t> Promotes a culture of creativity and employee satisfaction.</a:t>
            </a:r>
          </a:p>
          <a:p>
            <a:pPr marL="457200" lvl="1" indent="0" algn="r">
              <a:buNone/>
            </a:pPr>
            <a:r>
              <a:rPr lang="en-GB" sz="1600" dirty="0"/>
              <a:t>(Google, 2023)</a:t>
            </a:r>
            <a:endParaRPr lang="en-US" sz="1600" dirty="0"/>
          </a:p>
          <a:p>
            <a:pPr>
              <a:buFont typeface="+mj-lt"/>
              <a:buAutoNum type="arabicPeriod"/>
            </a:pPr>
            <a:r>
              <a:rPr lang="en-US" sz="1600" b="1" dirty="0"/>
              <a:t>AT&amp;T</a:t>
            </a:r>
          </a:p>
          <a:p>
            <a:pPr indent="342900">
              <a:buFont typeface="Wingdings" panose="05000000000000000000" pitchFamily="2" charset="2"/>
              <a:buChar char="§"/>
            </a:pPr>
            <a:r>
              <a:rPr lang="en-US" sz="1600" dirty="0"/>
              <a:t>Focuses on continuous learning and professional development.</a:t>
            </a:r>
          </a:p>
          <a:p>
            <a:pPr indent="342900">
              <a:buFont typeface="Wingdings" panose="05000000000000000000" pitchFamily="2" charset="2"/>
              <a:buChar char="§"/>
            </a:pPr>
            <a:r>
              <a:rPr lang="en-US" sz="1600" b="1" dirty="0"/>
              <a:t>Key Initiatives:</a:t>
            </a:r>
            <a:endParaRPr lang="en-US" sz="1600" dirty="0"/>
          </a:p>
          <a:p>
            <a:pPr lvl="1">
              <a:buFont typeface="Arial" panose="020B0604020202020204" pitchFamily="34" charset="0"/>
              <a:buChar char="•"/>
            </a:pPr>
            <a:r>
              <a:rPr lang="en-US" sz="1600" b="1" dirty="0"/>
              <a:t>AT&amp;T University:</a:t>
            </a:r>
            <a:r>
              <a:rPr lang="en-US" sz="1600" dirty="0"/>
              <a:t> Offers training and educational resources tailored to employee needs.</a:t>
            </a:r>
          </a:p>
          <a:p>
            <a:pPr lvl="1">
              <a:buFont typeface="Arial" panose="020B0604020202020204" pitchFamily="34" charset="0"/>
              <a:buChar char="•"/>
            </a:pPr>
            <a:r>
              <a:rPr lang="en-US" sz="1600" b="1" dirty="0"/>
              <a:t>Upskilling Initiatives:</a:t>
            </a:r>
            <a:r>
              <a:rPr lang="en-US" sz="1600" dirty="0"/>
              <a:t> Encourages skill enhancement through various educational programs.</a:t>
            </a:r>
          </a:p>
          <a:p>
            <a:pPr lvl="1">
              <a:buFont typeface="Arial" panose="020B0604020202020204" pitchFamily="34" charset="0"/>
              <a:buChar char="•"/>
            </a:pPr>
            <a:r>
              <a:rPr lang="en-US" sz="1600" b="1" dirty="0"/>
              <a:t>Career Pathways:</a:t>
            </a:r>
            <a:r>
              <a:rPr lang="en-US" sz="1600" dirty="0"/>
              <a:t> Supports employees in identifying and pursuing career goals within the organization.</a:t>
            </a:r>
          </a:p>
          <a:p>
            <a:pPr indent="342900">
              <a:buFont typeface="Wingdings" panose="05000000000000000000" pitchFamily="2" charset="2"/>
              <a:buChar char="§"/>
            </a:pPr>
            <a:r>
              <a:rPr lang="en-US" sz="1600" b="1" dirty="0"/>
              <a:t>Impact:</a:t>
            </a:r>
            <a:r>
              <a:rPr lang="en-US" sz="1600" dirty="0"/>
              <a:t> Empowers employees to adapt to market changes and increases loyalty.</a:t>
            </a:r>
          </a:p>
          <a:p>
            <a:pPr marL="0" indent="0" algn="r">
              <a:buNone/>
            </a:pPr>
            <a:r>
              <a:rPr lang="en-GB" sz="1600" dirty="0"/>
              <a:t>(AT&amp;T, 2022)</a:t>
            </a:r>
          </a:p>
        </p:txBody>
      </p:sp>
    </p:spTree>
    <p:extLst>
      <p:ext uri="{BB962C8B-B14F-4D97-AF65-F5344CB8AC3E}">
        <p14:creationId xmlns:p14="http://schemas.microsoft.com/office/powerpoint/2010/main" val="200011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 calcmode="lin" valueType="num">
                                      <p:cBhvr additive="base">
                                        <p:cTn id="5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3">
                                            <p:txEl>
                                              <p:pRg st="12" end="12"/>
                                            </p:txEl>
                                          </p:spTgt>
                                        </p:tgtEl>
                                        <p:attrNameLst>
                                          <p:attrName>style.visibility</p:attrName>
                                        </p:attrNameLst>
                                      </p:cBhvr>
                                      <p:to>
                                        <p:strVal val="visible"/>
                                      </p:to>
                                    </p:set>
                                    <p:anim calcmode="lin" valueType="num">
                                      <p:cBhvr additive="base">
                                        <p:cTn id="6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3">
                                            <p:txEl>
                                              <p:pRg st="13" end="13"/>
                                            </p:txEl>
                                          </p:spTgt>
                                        </p:tgtEl>
                                        <p:attrNameLst>
                                          <p:attrName>style.visibility</p:attrName>
                                        </p:attrNameLst>
                                      </p:cBhvr>
                                      <p:to>
                                        <p:strVal val="visible"/>
                                      </p:to>
                                    </p:set>
                                    <p:anim calcmode="lin" valueType="num">
                                      <p:cBhvr additive="base">
                                        <p:cTn id="6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3">
                                            <p:txEl>
                                              <p:pRg st="14" end="14"/>
                                            </p:txEl>
                                          </p:spTgt>
                                        </p:tgtEl>
                                        <p:attrNameLst>
                                          <p:attrName>style.visibility</p:attrName>
                                        </p:attrNameLst>
                                      </p:cBhvr>
                                      <p:to>
                                        <p:strVal val="visible"/>
                                      </p:to>
                                    </p:set>
                                    <p:anim calcmode="lin" valueType="num">
                                      <p:cBhvr additive="base">
                                        <p:cTn id="71"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3">
                                            <p:txEl>
                                              <p:pRg st="15" end="15"/>
                                            </p:txEl>
                                          </p:spTgt>
                                        </p:tgtEl>
                                        <p:attrNameLst>
                                          <p:attrName>style.visibility</p:attrName>
                                        </p:attrNameLst>
                                      </p:cBhvr>
                                      <p:to>
                                        <p:strVal val="visible"/>
                                      </p:to>
                                    </p:set>
                                    <p:anim calcmode="lin" valueType="num">
                                      <p:cBhvr additive="base">
                                        <p:cTn id="77"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3">
                                            <p:txEl>
                                              <p:pRg st="16" end="16"/>
                                            </p:txEl>
                                          </p:spTgt>
                                        </p:tgtEl>
                                        <p:attrNameLst>
                                          <p:attrName>style.visibility</p:attrName>
                                        </p:attrNameLst>
                                      </p:cBhvr>
                                      <p:to>
                                        <p:strVal val="visible"/>
                                      </p:to>
                                    </p:set>
                                    <p:anim calcmode="lin" valueType="num">
                                      <p:cBhvr additive="base">
                                        <p:cTn id="8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457201"/>
            <a:ext cx="8229600" cy="5668963"/>
          </a:xfrm>
        </p:spPr>
        <p:txBody>
          <a:bodyPr>
            <a:normAutofit/>
          </a:bodyPr>
          <a:lstStyle/>
          <a:p>
            <a:pPr marL="0" indent="0">
              <a:buNone/>
            </a:pPr>
            <a:endParaRPr lang="en-US" sz="1800" b="1" i="1" dirty="0">
              <a:latin typeface="+mj-lt"/>
              <a:cs typeface="Arial" panose="020B0604020202020204" pitchFamily="34" charset="0"/>
            </a:endParaRPr>
          </a:p>
          <a:p>
            <a:pPr marL="0" indent="0">
              <a:buNone/>
            </a:pPr>
            <a:r>
              <a:rPr lang="en-US" sz="1800" b="1" i="1" dirty="0">
                <a:latin typeface="+mj-lt"/>
                <a:cs typeface="Arial" panose="020B0604020202020204" pitchFamily="34" charset="0"/>
              </a:rPr>
              <a:t>Behavior #2: Treating Employees Decently and Fairly Within the Workplace</a:t>
            </a:r>
          </a:p>
          <a:p>
            <a:pPr marL="0" indent="0">
              <a:buNone/>
            </a:pPr>
            <a:endParaRPr lang="en-US" sz="1800" b="1" dirty="0">
              <a:latin typeface="+mj-lt"/>
              <a:cs typeface="Arial" panose="020B0604020202020204" pitchFamily="34" charset="0"/>
            </a:endParaRPr>
          </a:p>
          <a:p>
            <a:pPr marL="0" indent="457200">
              <a:buNone/>
            </a:pPr>
            <a:r>
              <a:rPr lang="en-US" sz="1800" b="1" dirty="0">
                <a:latin typeface="+mj-lt"/>
                <a:cs typeface="Arial" panose="020B0604020202020204" pitchFamily="34" charset="0"/>
              </a:rPr>
              <a:t>Positive Impact of Fair Treatment on Employee Morale and Job Satisfaction:</a:t>
            </a:r>
            <a:r>
              <a:rPr lang="en-US" sz="1800" dirty="0">
                <a:latin typeface="+mj-lt"/>
                <a:cs typeface="Arial" panose="020B0604020202020204" pitchFamily="34" charset="0"/>
              </a:rPr>
              <a:t> </a:t>
            </a:r>
          </a:p>
          <a:p>
            <a:pPr marL="0" indent="0">
              <a:buNone/>
            </a:pPr>
            <a:r>
              <a:rPr lang="en-US" sz="1800" dirty="0"/>
              <a:t>Fair treatment is crucial for enhancing morale and satisfaction in several ways:</a:t>
            </a:r>
          </a:p>
          <a:p>
            <a:pPr marL="0" indent="0">
              <a:buNone/>
            </a:pPr>
            <a:endParaRPr lang="en-US" sz="1800" dirty="0">
              <a:latin typeface="+mj-lt"/>
              <a:cs typeface="Arial" panose="020B0604020202020204" pitchFamily="34" charset="0"/>
            </a:endParaRPr>
          </a:p>
          <a:p>
            <a:r>
              <a:rPr lang="en-US" sz="1800" b="1" dirty="0">
                <a:latin typeface="+mj-lt"/>
                <a:cs typeface="Arial" panose="020B0604020202020204" pitchFamily="34" charset="0"/>
              </a:rPr>
              <a:t>Increased Trust:</a:t>
            </a:r>
            <a:r>
              <a:rPr lang="en-US" sz="1800" dirty="0">
                <a:latin typeface="+mj-lt"/>
                <a:cs typeface="Arial" panose="020B0604020202020204" pitchFamily="34" charset="0"/>
              </a:rPr>
              <a:t> When employees perceive fairness, they are more likely to trust management, leading to greater loyalty (Robbins, 2020)</a:t>
            </a:r>
          </a:p>
          <a:p>
            <a:endParaRPr lang="en-US" sz="1800" dirty="0">
              <a:latin typeface="+mj-lt"/>
              <a:cs typeface="Arial" panose="020B0604020202020204" pitchFamily="34" charset="0"/>
            </a:endParaRPr>
          </a:p>
          <a:p>
            <a:r>
              <a:rPr lang="en-US" sz="1800" b="1" dirty="0">
                <a:latin typeface="+mj-lt"/>
                <a:cs typeface="Arial" panose="020B0604020202020204" pitchFamily="34" charset="0"/>
              </a:rPr>
              <a:t>Higher Job Satisfaction:</a:t>
            </a:r>
            <a:r>
              <a:rPr lang="en-US" sz="1800" dirty="0">
                <a:latin typeface="+mj-lt"/>
                <a:cs typeface="Arial" panose="020B0604020202020204" pitchFamily="34" charset="0"/>
              </a:rPr>
              <a:t> A fair workplace culture promotes positive employee experiences, resulting in increased job satisfaction and reduced turnover</a:t>
            </a:r>
          </a:p>
          <a:p>
            <a:endParaRPr lang="en-US" sz="1800" dirty="0">
              <a:latin typeface="+mj-lt"/>
              <a:cs typeface="Arial" panose="020B0604020202020204" pitchFamily="34" charset="0"/>
            </a:endParaRPr>
          </a:p>
          <a:p>
            <a:r>
              <a:rPr lang="en-US" sz="1800" b="1" dirty="0">
                <a:latin typeface="+mj-lt"/>
                <a:cs typeface="Arial" panose="020B0604020202020204" pitchFamily="34" charset="0"/>
              </a:rPr>
              <a:t>Enhanced Collaboration:</a:t>
            </a:r>
            <a:r>
              <a:rPr lang="en-US" sz="1800" dirty="0">
                <a:latin typeface="+mj-lt"/>
                <a:cs typeface="Arial" panose="020B0604020202020204" pitchFamily="34" charset="0"/>
              </a:rPr>
              <a:t> Employees who feel treated fairly are more likely to collaborate effectively in teams, contributing to a harmonious work environment</a:t>
            </a:r>
          </a:p>
          <a:p>
            <a:endParaRPr lang="en-GB" sz="1800" dirty="0">
              <a:latin typeface="+mj-lt"/>
              <a:cs typeface="Arial" panose="020B0604020202020204" pitchFamily="34" charset="0"/>
            </a:endParaRPr>
          </a:p>
        </p:txBody>
      </p:sp>
    </p:spTree>
    <p:extLst>
      <p:ext uri="{BB962C8B-B14F-4D97-AF65-F5344CB8AC3E}">
        <p14:creationId xmlns:p14="http://schemas.microsoft.com/office/powerpoint/2010/main" val="3991904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maria\Desktop\Starbucks_Corporation_Logo_2011.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89849" y="609600"/>
            <a:ext cx="1509431" cy="152829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maria\Desktop\91RlX9J2QhL._SL1500_.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88449">
            <a:off x="8400431" y="3447432"/>
            <a:ext cx="1888269" cy="188826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981200" y="685801"/>
            <a:ext cx="8229600" cy="5440363"/>
          </a:xfrm>
        </p:spPr>
        <p:txBody>
          <a:bodyPr>
            <a:normAutofit fontScale="92500" lnSpcReduction="10000"/>
          </a:bodyPr>
          <a:lstStyle/>
          <a:p>
            <a:pPr marL="0" indent="0" algn="ctr">
              <a:buNone/>
            </a:pPr>
            <a:r>
              <a:rPr lang="en-US" sz="2600" b="1" dirty="0"/>
              <a:t>Examples from Organizations</a:t>
            </a:r>
          </a:p>
          <a:p>
            <a:pPr>
              <a:buFont typeface="+mj-lt"/>
              <a:buAutoNum type="arabicPeriod"/>
            </a:pPr>
            <a:r>
              <a:rPr lang="en-US" sz="1700" b="1" dirty="0"/>
              <a:t>Starbucks</a:t>
            </a:r>
            <a:endParaRPr lang="en-US" sz="1700" dirty="0"/>
          </a:p>
          <a:p>
            <a:pPr lvl="1">
              <a:buFont typeface="Wingdings" panose="05000000000000000000" pitchFamily="2" charset="2"/>
              <a:buChar char="§"/>
            </a:pPr>
            <a:r>
              <a:rPr lang="en-US" sz="1700" dirty="0"/>
              <a:t>Known for commitment to fair treatment of employees.</a:t>
            </a:r>
          </a:p>
          <a:p>
            <a:pPr lvl="1">
              <a:buFont typeface="Wingdings" panose="05000000000000000000" pitchFamily="2" charset="2"/>
              <a:buChar char="§"/>
            </a:pPr>
            <a:r>
              <a:rPr lang="en-US" sz="1700" b="1" dirty="0"/>
              <a:t>Key Initiatives:</a:t>
            </a:r>
            <a:endParaRPr lang="en-US" sz="1700" dirty="0"/>
          </a:p>
          <a:p>
            <a:pPr lvl="2"/>
            <a:r>
              <a:rPr lang="en-US" sz="1700" b="1" dirty="0"/>
              <a:t>Transparent Performance Evaluations:</a:t>
            </a:r>
            <a:r>
              <a:rPr lang="en-US" sz="1700" dirty="0"/>
              <a:t> Clear criteria and open feedback processes.</a:t>
            </a:r>
          </a:p>
          <a:p>
            <a:pPr lvl="2"/>
            <a:r>
              <a:rPr lang="en-US" sz="1700" b="1" dirty="0"/>
              <a:t>Equitable Pay:</a:t>
            </a:r>
            <a:r>
              <a:rPr lang="en-US" sz="1700" dirty="0"/>
              <a:t> Commitment to fair compensation across all employee levels.</a:t>
            </a:r>
          </a:p>
          <a:p>
            <a:pPr lvl="2"/>
            <a:r>
              <a:rPr lang="en-US" sz="1700" b="1" dirty="0"/>
              <a:t>Inclusive Environment:</a:t>
            </a:r>
            <a:r>
              <a:rPr lang="en-US" sz="1700" dirty="0"/>
              <a:t> Promotes diversity and inclusion within the workplace.</a:t>
            </a:r>
          </a:p>
          <a:p>
            <a:pPr lvl="1">
              <a:buFont typeface="Wingdings" panose="05000000000000000000" pitchFamily="2" charset="2"/>
              <a:buChar char="§"/>
            </a:pPr>
            <a:r>
              <a:rPr lang="en-US" sz="1700" b="1" dirty="0"/>
              <a:t>Impact:</a:t>
            </a:r>
            <a:r>
              <a:rPr lang="en-US" sz="1700" dirty="0"/>
              <a:t> Significantly boosts employee morale and satisfaction.</a:t>
            </a:r>
          </a:p>
          <a:p>
            <a:pPr marL="457200" lvl="1" indent="0" algn="r">
              <a:buNone/>
            </a:pPr>
            <a:r>
              <a:rPr lang="en-GB" sz="1800" dirty="0"/>
              <a:t>(Starbucks, 2023)</a:t>
            </a:r>
          </a:p>
          <a:p>
            <a:pPr marL="457200" lvl="1" indent="0" algn="r">
              <a:buNone/>
            </a:pPr>
            <a:endParaRPr lang="en-US" sz="1800" dirty="0"/>
          </a:p>
          <a:p>
            <a:pPr marL="457200" lvl="1" indent="0" algn="r">
              <a:buNone/>
            </a:pPr>
            <a:endParaRPr lang="en-US" sz="1700" dirty="0"/>
          </a:p>
          <a:p>
            <a:pPr marL="457200" indent="-457200">
              <a:buFont typeface="+mj-lt"/>
              <a:buAutoNum type="arabicPeriod"/>
            </a:pPr>
            <a:r>
              <a:rPr lang="en-US" sz="1700" b="1" dirty="0"/>
              <a:t>Ben &amp; Jerry's</a:t>
            </a:r>
          </a:p>
          <a:p>
            <a:pPr>
              <a:buFont typeface="Wingdings" panose="05000000000000000000" pitchFamily="2" charset="2"/>
              <a:buChar char="§"/>
            </a:pPr>
            <a:r>
              <a:rPr lang="en-US" sz="1700" dirty="0"/>
              <a:t>Prioritizes social justice and equality in the workplace.</a:t>
            </a:r>
          </a:p>
          <a:p>
            <a:pPr>
              <a:buFont typeface="Wingdings" panose="05000000000000000000" pitchFamily="2" charset="2"/>
              <a:buChar char="§"/>
            </a:pPr>
            <a:r>
              <a:rPr lang="en-US" sz="1700" b="1" dirty="0"/>
              <a:t>Key Initiatives:</a:t>
            </a:r>
            <a:endParaRPr lang="en-US" sz="1700" dirty="0"/>
          </a:p>
          <a:p>
            <a:pPr lvl="1">
              <a:buFont typeface="Arial" panose="020B0604020202020204" pitchFamily="34" charset="0"/>
              <a:buChar char="•"/>
            </a:pPr>
            <a:r>
              <a:rPr lang="en-US" sz="1700" b="1" dirty="0"/>
              <a:t>Fair Wage Policies:</a:t>
            </a:r>
            <a:r>
              <a:rPr lang="en-US" sz="1700" dirty="0"/>
              <a:t> Ensures fair compensation for all employees.</a:t>
            </a:r>
          </a:p>
          <a:p>
            <a:pPr lvl="1">
              <a:buFont typeface="Arial" panose="020B0604020202020204" pitchFamily="34" charset="0"/>
              <a:buChar char="•"/>
            </a:pPr>
            <a:r>
              <a:rPr lang="en-US" sz="1700" b="1" dirty="0"/>
              <a:t>Transparent Hiring Practices:</a:t>
            </a:r>
            <a:r>
              <a:rPr lang="en-US" sz="1700" dirty="0"/>
              <a:t> Open and fair recruitment processes.</a:t>
            </a:r>
          </a:p>
          <a:p>
            <a:pPr lvl="1">
              <a:buFont typeface="Arial" panose="020B0604020202020204" pitchFamily="34" charset="0"/>
              <a:buChar char="•"/>
            </a:pPr>
            <a:r>
              <a:rPr lang="en-US" sz="1700" b="1" dirty="0"/>
              <a:t>Commitment to Equality:</a:t>
            </a:r>
            <a:r>
              <a:rPr lang="en-US" sz="1700" dirty="0"/>
              <a:t> Actively supports initiatives that promote workplace equity.</a:t>
            </a:r>
          </a:p>
          <a:p>
            <a:pPr>
              <a:buFont typeface="Wingdings" panose="05000000000000000000" pitchFamily="2" charset="2"/>
              <a:buChar char="§"/>
            </a:pPr>
            <a:r>
              <a:rPr lang="en-US" sz="1700" b="1" dirty="0"/>
              <a:t>Impact:</a:t>
            </a:r>
            <a:r>
              <a:rPr lang="en-US" sz="1700" dirty="0"/>
              <a:t> Fosters a positive workplace culture and enhances employee loyalty.</a:t>
            </a:r>
          </a:p>
          <a:p>
            <a:pPr marL="457200" lvl="1" indent="0" algn="r">
              <a:buNone/>
            </a:pPr>
            <a:r>
              <a:rPr lang="en-GB" sz="1800" dirty="0"/>
              <a:t>(Ben &amp; Jerry's, 2023)</a:t>
            </a:r>
            <a:endParaRPr lang="en-US" sz="1700" dirty="0"/>
          </a:p>
          <a:p>
            <a:pPr marL="0" indent="0">
              <a:buNone/>
            </a:pPr>
            <a:endParaRPr lang="en-GB" dirty="0"/>
          </a:p>
        </p:txBody>
      </p:sp>
    </p:spTree>
    <p:extLst>
      <p:ext uri="{BB962C8B-B14F-4D97-AF65-F5344CB8AC3E}">
        <p14:creationId xmlns:p14="http://schemas.microsoft.com/office/powerpoint/2010/main" val="56722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 calcmode="lin" valueType="num">
                                      <p:cBhvr additive="base">
                                        <p:cTn id="4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12" end="12"/>
                                            </p:txEl>
                                          </p:spTgt>
                                        </p:tgtEl>
                                        <p:attrNameLst>
                                          <p:attrName>style.visibility</p:attrName>
                                        </p:attrNameLst>
                                      </p:cBhvr>
                                      <p:to>
                                        <p:strVal val="visible"/>
                                      </p:to>
                                    </p:set>
                                    <p:anim calcmode="lin" valueType="num">
                                      <p:cBhvr additive="base">
                                        <p:cTn id="5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anim calcmode="lin" valueType="num">
                                      <p:cBhvr additive="base">
                                        <p:cTn id="5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3">
                                            <p:txEl>
                                              <p:pRg st="14" end="14"/>
                                            </p:txEl>
                                          </p:spTgt>
                                        </p:tgtEl>
                                        <p:attrNameLst>
                                          <p:attrName>style.visibility</p:attrName>
                                        </p:attrNameLst>
                                      </p:cBhvr>
                                      <p:to>
                                        <p:strVal val="visible"/>
                                      </p:to>
                                    </p:set>
                                    <p:anim calcmode="lin" valueType="num">
                                      <p:cBhvr additive="base">
                                        <p:cTn id="6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anim calcmode="lin" valueType="num">
                                      <p:cBhvr additive="base">
                                        <p:cTn id="67"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3">
                                            <p:txEl>
                                              <p:pRg st="16" end="16"/>
                                            </p:txEl>
                                          </p:spTgt>
                                        </p:tgtEl>
                                        <p:attrNameLst>
                                          <p:attrName>style.visibility</p:attrName>
                                        </p:attrNameLst>
                                      </p:cBhvr>
                                      <p:to>
                                        <p:strVal val="visible"/>
                                      </p:to>
                                    </p:set>
                                    <p:anim calcmode="lin" valueType="num">
                                      <p:cBhvr additive="base">
                                        <p:cTn id="71"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3">
                                            <p:txEl>
                                              <p:pRg st="17" end="17"/>
                                            </p:txEl>
                                          </p:spTgt>
                                        </p:tgtEl>
                                        <p:attrNameLst>
                                          <p:attrName>style.visibility</p:attrName>
                                        </p:attrNameLst>
                                      </p:cBhvr>
                                      <p:to>
                                        <p:strVal val="visible"/>
                                      </p:to>
                                    </p:set>
                                    <p:anim calcmode="lin" valueType="num">
                                      <p:cBhvr additive="base">
                                        <p:cTn id="7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17" end="17"/>
                                            </p:txEl>
                                          </p:spTgt>
                                        </p:tgtEl>
                                        <p:attrNameLst>
                                          <p:attrName>ppt_y</p:attrName>
                                        </p:attrNameLst>
                                      </p:cBhvr>
                                      <p:tavLst>
                                        <p:tav tm="0">
                                          <p:val>
                                            <p:strVal val="1+#ppt_h/2"/>
                                          </p:val>
                                        </p:tav>
                                        <p:tav tm="100000">
                                          <p:val>
                                            <p:strVal val="#ppt_y"/>
                                          </p:val>
                                        </p:tav>
                                      </p:tavLst>
                                    </p:anim>
                                  </p:childTnLst>
                                </p:cTn>
                              </p:par>
                              <p:par>
                                <p:cTn id="79" presetID="2" presetClass="entr" presetSubtype="4" fill="hold" grpId="0" nodeType="withEffect">
                                  <p:stCondLst>
                                    <p:cond delay="0"/>
                                  </p:stCondLst>
                                  <p:childTnLst>
                                    <p:set>
                                      <p:cBhvr>
                                        <p:cTn id="80" dur="1" fill="hold">
                                          <p:stCondLst>
                                            <p:cond delay="0"/>
                                          </p:stCondLst>
                                        </p:cTn>
                                        <p:tgtEl>
                                          <p:spTgt spid="3">
                                            <p:txEl>
                                              <p:pRg st="18" end="18"/>
                                            </p:txEl>
                                          </p:spTgt>
                                        </p:tgtEl>
                                        <p:attrNameLst>
                                          <p:attrName>style.visibility</p:attrName>
                                        </p:attrNameLst>
                                      </p:cBhvr>
                                      <p:to>
                                        <p:strVal val="visible"/>
                                      </p:to>
                                    </p:set>
                                    <p:anim calcmode="lin" valueType="num">
                                      <p:cBhvr additive="base">
                                        <p:cTn id="81"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b="1" dirty="0">
                <a:latin typeface="+mn-lt"/>
              </a:rPr>
            </a:br>
            <a:r>
              <a:rPr lang="en-US" b="1" dirty="0">
                <a:latin typeface="+mn-lt"/>
              </a:rPr>
              <a:t>Conclusion</a:t>
            </a:r>
            <a:br>
              <a:rPr lang="en-US" b="1" dirty="0">
                <a:latin typeface="+mn-lt"/>
              </a:rPr>
            </a:br>
            <a:endParaRPr lang="en-GB" dirty="0">
              <a:latin typeface="+mn-lt"/>
            </a:endParaRPr>
          </a:p>
        </p:txBody>
      </p:sp>
      <p:sp>
        <p:nvSpPr>
          <p:cNvPr id="3" name="Content Placeholder 2"/>
          <p:cNvSpPr>
            <a:spLocks noGrp="1"/>
          </p:cNvSpPr>
          <p:nvPr>
            <p:ph idx="1"/>
          </p:nvPr>
        </p:nvSpPr>
        <p:spPr/>
        <p:txBody>
          <a:bodyPr vert="horz" lIns="91440" tIns="45720" rIns="91440" bIns="45720" rtlCol="0" anchor="t">
            <a:normAutofit/>
          </a:bodyPr>
          <a:lstStyle/>
          <a:p>
            <a:pPr marL="0" indent="457200">
              <a:buNone/>
            </a:pPr>
            <a:r>
              <a:rPr lang="en-US" sz="2100" dirty="0">
                <a:latin typeface="+mj-lt"/>
              </a:rPr>
              <a:t>In summary, our presentation emphasized the importance of effective management through key principles, functions, and roles that guide organizations toward success. </a:t>
            </a:r>
            <a:endParaRPr lang="en-US"/>
          </a:p>
          <a:p>
            <a:pPr marL="0" indent="457200">
              <a:buNone/>
            </a:pPr>
            <a:r>
              <a:rPr lang="en-US" sz="2100" dirty="0">
                <a:latin typeface="+mj-lt"/>
              </a:rPr>
              <a:t>We highlighted two crucial managerial behaviors: supporting employees and treating them fairly.</a:t>
            </a:r>
            <a:endParaRPr lang="en-US" dirty="0">
              <a:latin typeface="Aptos" panose="020B0004020202020204"/>
            </a:endParaRPr>
          </a:p>
          <a:p>
            <a:pPr marL="0" indent="457200">
              <a:buNone/>
            </a:pPr>
            <a:r>
              <a:rPr lang="en-US" sz="2100" dirty="0">
                <a:latin typeface="+mj-lt"/>
              </a:rPr>
              <a:t> Supporting employees, as demonstrated by companies like Google and AT&amp;T through mentorship and continuous learning initiatives, enhances motivation and productivity. Similarly, fair treatment significantly boosts employee morale and job satisfaction, with organizations like Starbucks and Ben &amp; Jerry's prioritizing equitable practices and transparency.</a:t>
            </a:r>
            <a:endParaRPr lang="en-US" dirty="0">
              <a:latin typeface="Aptos" panose="020B0004020202020204"/>
            </a:endParaRPr>
          </a:p>
          <a:p>
            <a:pPr marL="0" indent="457200">
              <a:buNone/>
            </a:pPr>
            <a:r>
              <a:rPr lang="en-US" sz="2100" dirty="0">
                <a:latin typeface="+mj-lt"/>
              </a:rPr>
              <a:t> Collectively, these managerial principles and behaviors promote employee well-being and contribute to long-term organizational success by fostering a positive and inclusive workplace environment.</a:t>
            </a:r>
            <a:endParaRPr lang="en-US"/>
          </a:p>
          <a:p>
            <a:endParaRPr lang="en-GB" sz="2100" dirty="0">
              <a:latin typeface="+mj-lt"/>
            </a:endParaRPr>
          </a:p>
        </p:txBody>
      </p:sp>
    </p:spTree>
    <p:extLst>
      <p:ext uri="{BB962C8B-B14F-4D97-AF65-F5344CB8AC3E}">
        <p14:creationId xmlns:p14="http://schemas.microsoft.com/office/powerpoint/2010/main" val="21172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C488D-122D-67FF-A116-2B022508DBAA}"/>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2503AD98-6458-5064-6127-3E40CA16B6A5}"/>
              </a:ext>
            </a:extLst>
          </p:cNvPr>
          <p:cNvSpPr>
            <a:spLocks noGrp="1"/>
          </p:cNvSpPr>
          <p:nvPr>
            <p:ph idx="1"/>
          </p:nvPr>
        </p:nvSpPr>
        <p:spPr/>
        <p:txBody>
          <a:bodyPr vert="horz" lIns="91440" tIns="45720" rIns="91440" bIns="45720" rtlCol="0" anchor="t">
            <a:normAutofit fontScale="62500" lnSpcReduction="20000"/>
          </a:bodyPr>
          <a:lstStyle/>
          <a:p>
            <a:r>
              <a:rPr lang="en-US">
                <a:ea typeface="+mn-lt"/>
                <a:cs typeface="+mn-lt"/>
              </a:rPr>
              <a:t>Afua, W., None Adeola Olusola Ajayi-Nifise, Bello, G., Tubokirifuruar, S., None Olubusola Odeyemi and None Titilola Falaiye (2024). Entrepreneurial leadership in high-tech industries: A review of key traits and success strategies. GSC Advanced Research and Reviews, 18(2), pp.286–296. doi:https://doi.org/10.30574/gscarr.2024.18.2.0071. Caccamo, M., Pittino, D. and Tell, F. (2022). Boundary objects, knowledge integration, and innovation management: A systematic review of the literature. Technovation, p.102645. doi:https://doi.org/10.1016/j.technovation.2022.102645. Daft, R. L. (2015). Management. Cengage Learning. Fayol, H. (1949). General and Industrial Management. Pitman Publishing. Gittell, J. H. (2003). The Southwest Airlines Way: Using the Power of Relationships to Achieve High Performance. McGraw-Hill. Isaacson, W. (2011). Steve Jobs. Simon &amp; Schuster. Kahney, L. (2019). Tim Cook: The Genius Who Took Apple to the Next Level. Penguin Random House. Lashinsky, A. (2012). Inside Apple: How America's Most Admired--and Secretive--Company Really Works. Business Plus. Liker, J. K. (2004). The Toyota Way: 14 Management Principles from the World's Greatest Manufacturer. McGraw-Hill. Microsoft. (2022). "Satya Nadella's Keynote at Build 2022." Retrieved from [Microsoft's Official Website]. Mintzberg, H. (1973). The Nature of Managerial Work. Harper &amp; Row. Robbins, S. P., &amp; Coulter, M. (2018). Management. Pearson. Schmidt, E., &amp; Rosenberg, J. (2014). How Google Works. Grand Central Publishing. Sparrow, A. (2012). "Toyota Recall Crisis: Public Criticism and Legal Troubles." Harvard Business Review. Retrieved from [HBR's Website]. Starbucks (2022). Starbucks Enters New Era of Growth Driven by an Unparalleled Reinvention Plan. [online] Starbucks Stories &amp; News. Available at: https://stories.starbucks.com/press/2022/starbucks-enters-new-era-of-growth-driven-by-an-unparalleled-reinvention-plan/ Toyota (2019). Just-In-Time - Toyota Production System guide. [online] Toyota UK Magazine. Available at: https://mag.toyota.co.uk/just-in-time/. </a:t>
            </a:r>
            <a:endParaRPr lang="en-US" dirty="0"/>
          </a:p>
        </p:txBody>
      </p:sp>
    </p:spTree>
    <p:extLst>
      <p:ext uri="{BB962C8B-B14F-4D97-AF65-F5344CB8AC3E}">
        <p14:creationId xmlns:p14="http://schemas.microsoft.com/office/powerpoint/2010/main" val="26579274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F19B711-C590-44D1-9AA8-9F143B0E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0C79CF2-6A1C-4636-84CE-ABB2BE191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A5D17DF-AD65-402C-A95C-F13C770C9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yellow character holding a sign with a smiley face and a thank you sign&#10;&#10;Description automatically generated">
            <a:extLst>
              <a:ext uri="{FF2B5EF4-FFF2-40B4-BE49-F238E27FC236}">
                <a16:creationId xmlns:a16="http://schemas.microsoft.com/office/drawing/2014/main" id="{ADCF8C6B-CAD2-DB0C-E8A6-7AD446B7E39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5048" r="6053" b="-2"/>
          <a:stretch/>
        </p:blipFill>
        <p:spPr>
          <a:xfrm>
            <a:off x="1309083" y="1099800"/>
            <a:ext cx="4437440" cy="4604800"/>
          </a:xfrm>
          <a:prstGeom prst="rect">
            <a:avLst/>
          </a:prstGeom>
        </p:spPr>
      </p:pic>
      <p:pic>
        <p:nvPicPr>
          <p:cNvPr id="5" name="Picture 4" descr="Questions And Answers Free Stock Photo - Public Domain Pictures">
            <a:extLst>
              <a:ext uri="{FF2B5EF4-FFF2-40B4-BE49-F238E27FC236}">
                <a16:creationId xmlns:a16="http://schemas.microsoft.com/office/drawing/2014/main" id="{E37C62B1-67EA-0FF2-1A1B-C4C273F175AC}"/>
              </a:ext>
            </a:extLst>
          </p:cNvPr>
          <p:cNvPicPr>
            <a:picLocks noChangeAspect="1"/>
          </p:cNvPicPr>
          <p:nvPr/>
        </p:nvPicPr>
        <p:blipFill rotWithShape="1">
          <a:blip r:embed="rId4"/>
          <a:srcRect t="8306" b="2645"/>
          <a:stretch/>
        </p:blipFill>
        <p:spPr>
          <a:xfrm>
            <a:off x="6256863" y="1886359"/>
            <a:ext cx="4814655" cy="3079136"/>
          </a:xfrm>
          <a:prstGeom prst="rect">
            <a:avLst/>
          </a:prstGeom>
        </p:spPr>
      </p:pic>
    </p:spTree>
    <p:extLst>
      <p:ext uri="{BB962C8B-B14F-4D97-AF65-F5344CB8AC3E}">
        <p14:creationId xmlns:p14="http://schemas.microsoft.com/office/powerpoint/2010/main" val="1466965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7</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BA Business Management Introduction to Leadership and Management LCBB4008 Component 2: Group presentation.  Submission deadline: before 19.07.2024 Lecturer: Uju Ugochukwu </vt:lpstr>
      <vt:lpstr>Introduction</vt:lpstr>
      <vt:lpstr>Managerial principles</vt:lpstr>
      <vt:lpstr>Importance in Guiding Managerial Decision-Making</vt:lpstr>
      <vt:lpstr>Henri Fayol's 14 Principles</vt:lpstr>
      <vt:lpstr>Henri Fayol's 14 Principles of Management</vt:lpstr>
      <vt:lpstr>Henri Fayol's 14 Principles of Management</vt:lpstr>
      <vt:lpstr>Henri Fayol's 14 Principles of Management</vt:lpstr>
      <vt:lpstr>Henri Fayol's 14 Principles of Management</vt:lpstr>
      <vt:lpstr>Henri Fayol's 14 Principles of Management</vt:lpstr>
      <vt:lpstr>PowerPoint Presentation</vt:lpstr>
      <vt:lpstr>Fayol's Management Function</vt:lpstr>
      <vt:lpstr>Managerial Functions - Planning and Organizing </vt:lpstr>
      <vt:lpstr>Managerial Functions - Leading </vt:lpstr>
      <vt:lpstr>Managerial Functions - Controlling </vt:lpstr>
      <vt:lpstr>PowerPoint Presentation</vt:lpstr>
      <vt:lpstr>Introduction to Mintzberg’s Roles:</vt:lpstr>
      <vt:lpstr>Mintzberg’s Interpersonal Role</vt:lpstr>
      <vt:lpstr>Examples Illustrating These Roles</vt:lpstr>
      <vt:lpstr>Informational Roles</vt:lpstr>
      <vt:lpstr> Examples Illustrating These Roles</vt:lpstr>
      <vt:lpstr>Decisional Roles</vt:lpstr>
      <vt:lpstr>Examples Illustrating These Roles</vt:lpstr>
      <vt:lpstr> Managerial Behaviours  &amp; What Implications These Has On Employees </vt:lpstr>
      <vt:lpstr>PowerPoint Presentation</vt:lpstr>
      <vt:lpstr>PowerPoint Presentation</vt:lpstr>
      <vt:lpstr>PowerPoint Presentation</vt:lpstr>
      <vt:lpstr> 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211</cp:revision>
  <dcterms:created xsi:type="dcterms:W3CDTF">2024-06-28T19:42:36Z</dcterms:created>
  <dcterms:modified xsi:type="dcterms:W3CDTF">2024-07-14T22:44:17Z</dcterms:modified>
</cp:coreProperties>
</file>