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0" r:id="rId5"/>
    <p:sldId id="261"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42"/>
    <a:srgbClr val="000066"/>
    <a:srgbClr val="00202A"/>
    <a:srgbClr val="00202F"/>
    <a:srgbClr val="00206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659" autoAdjust="0"/>
    <p:restoredTop sz="94660"/>
  </p:normalViewPr>
  <p:slideViewPr>
    <p:cSldViewPr snapToGrid="0">
      <p:cViewPr varScale="1">
        <p:scale>
          <a:sx n="57" d="100"/>
          <a:sy n="57" d="100"/>
        </p:scale>
        <p:origin x="916"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gar,Christopher swp8516" userId="40dcd4d4-680e-4010-a742-592664e72148" providerId="ADAL" clId="{B3AB11ED-504E-4197-BFD1-45966EB72CA1}"/>
    <pc:docChg chg="custSel modSld">
      <pc:chgData name="Algar,Christopher swp8516" userId="40dcd4d4-680e-4010-a742-592664e72148" providerId="ADAL" clId="{B3AB11ED-504E-4197-BFD1-45966EB72CA1}" dt="2023-03-20T14:39:25.979" v="23" actId="20577"/>
      <pc:docMkLst>
        <pc:docMk/>
      </pc:docMkLst>
      <pc:sldChg chg="modSp mod">
        <pc:chgData name="Algar,Christopher swp8516" userId="40dcd4d4-680e-4010-a742-592664e72148" providerId="ADAL" clId="{B3AB11ED-504E-4197-BFD1-45966EB72CA1}" dt="2023-03-20T14:39:25.979" v="23" actId="20577"/>
        <pc:sldMkLst>
          <pc:docMk/>
          <pc:sldMk cId="417315232" sldId="261"/>
        </pc:sldMkLst>
        <pc:spChg chg="mod">
          <ac:chgData name="Algar,Christopher swp8516" userId="40dcd4d4-680e-4010-a742-592664e72148" providerId="ADAL" clId="{B3AB11ED-504E-4197-BFD1-45966EB72CA1}" dt="2023-03-20T14:39:25.979" v="23" actId="20577"/>
          <ac:spMkLst>
            <pc:docMk/>
            <pc:sldMk cId="417315232" sldId="261"/>
            <ac:spMk id="12" creationId="{9568AE21-4EA1-273A-F86A-C10DBD1642B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4E59F-1122-9316-8F0D-70A2BF3BB2E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B2B65FE-0F05-708A-A379-B598E710A39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080690A-43E8-A886-3041-AACB14CF40DC}"/>
              </a:ext>
            </a:extLst>
          </p:cNvPr>
          <p:cNvSpPr>
            <a:spLocks noGrp="1"/>
          </p:cNvSpPr>
          <p:nvPr>
            <p:ph type="dt" sz="half" idx="10"/>
          </p:nvPr>
        </p:nvSpPr>
        <p:spPr/>
        <p:txBody>
          <a:bodyPr/>
          <a:lstStyle/>
          <a:p>
            <a:fld id="{6FF37274-B9C0-4667-A93C-1E07551BC655}" type="datetimeFigureOut">
              <a:rPr lang="en-GB" smtClean="0"/>
              <a:t>20/03/2023</a:t>
            </a:fld>
            <a:endParaRPr lang="en-GB"/>
          </a:p>
        </p:txBody>
      </p:sp>
      <p:sp>
        <p:nvSpPr>
          <p:cNvPr id="5" name="Footer Placeholder 4">
            <a:extLst>
              <a:ext uri="{FF2B5EF4-FFF2-40B4-BE49-F238E27FC236}">
                <a16:creationId xmlns:a16="http://schemas.microsoft.com/office/drawing/2014/main" id="{DDF6842D-A598-4A47-326A-B8D219C839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6F5848-9259-FA41-24EB-5572218AD59F}"/>
              </a:ext>
            </a:extLst>
          </p:cNvPr>
          <p:cNvSpPr>
            <a:spLocks noGrp="1"/>
          </p:cNvSpPr>
          <p:nvPr>
            <p:ph type="sldNum" sz="quarter" idx="12"/>
          </p:nvPr>
        </p:nvSpPr>
        <p:spPr/>
        <p:txBody>
          <a:bodyPr/>
          <a:lstStyle/>
          <a:p>
            <a:fld id="{AC521077-BFC8-48C7-AA79-05BCE87FD649}" type="slidenum">
              <a:rPr lang="en-GB" smtClean="0"/>
              <a:t>‹#›</a:t>
            </a:fld>
            <a:endParaRPr lang="en-GB"/>
          </a:p>
        </p:txBody>
      </p:sp>
    </p:spTree>
    <p:extLst>
      <p:ext uri="{BB962C8B-B14F-4D97-AF65-F5344CB8AC3E}">
        <p14:creationId xmlns:p14="http://schemas.microsoft.com/office/powerpoint/2010/main" val="41299646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64FF1-B2B4-8F24-6646-520F75E8158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F56CBB2-01A6-04CB-E00D-DB695F0E712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4C8EF2-E826-42EC-A372-314FF5FCF9D6}"/>
              </a:ext>
            </a:extLst>
          </p:cNvPr>
          <p:cNvSpPr>
            <a:spLocks noGrp="1"/>
          </p:cNvSpPr>
          <p:nvPr>
            <p:ph type="dt" sz="half" idx="10"/>
          </p:nvPr>
        </p:nvSpPr>
        <p:spPr/>
        <p:txBody>
          <a:bodyPr/>
          <a:lstStyle/>
          <a:p>
            <a:fld id="{6FF37274-B9C0-4667-A93C-1E07551BC655}" type="datetimeFigureOut">
              <a:rPr lang="en-GB" smtClean="0"/>
              <a:t>20/03/2023</a:t>
            </a:fld>
            <a:endParaRPr lang="en-GB"/>
          </a:p>
        </p:txBody>
      </p:sp>
      <p:sp>
        <p:nvSpPr>
          <p:cNvPr id="5" name="Footer Placeholder 4">
            <a:extLst>
              <a:ext uri="{FF2B5EF4-FFF2-40B4-BE49-F238E27FC236}">
                <a16:creationId xmlns:a16="http://schemas.microsoft.com/office/drawing/2014/main" id="{722885F7-1143-B6F2-9D42-D6422AC7A3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E46724-C661-4196-ACA2-05F9CADA9F84}"/>
              </a:ext>
            </a:extLst>
          </p:cNvPr>
          <p:cNvSpPr>
            <a:spLocks noGrp="1"/>
          </p:cNvSpPr>
          <p:nvPr>
            <p:ph type="sldNum" sz="quarter" idx="12"/>
          </p:nvPr>
        </p:nvSpPr>
        <p:spPr/>
        <p:txBody>
          <a:bodyPr/>
          <a:lstStyle/>
          <a:p>
            <a:fld id="{AC521077-BFC8-48C7-AA79-05BCE87FD649}" type="slidenum">
              <a:rPr lang="en-GB" smtClean="0"/>
              <a:t>‹#›</a:t>
            </a:fld>
            <a:endParaRPr lang="en-GB"/>
          </a:p>
        </p:txBody>
      </p:sp>
    </p:spTree>
    <p:extLst>
      <p:ext uri="{BB962C8B-B14F-4D97-AF65-F5344CB8AC3E}">
        <p14:creationId xmlns:p14="http://schemas.microsoft.com/office/powerpoint/2010/main" val="19797625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290A60-9585-DA88-6BCF-4D2D19D676A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322A4A1-3090-A4C2-F83E-8D33EE25AC5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11C753F-4EE4-F6C7-86D5-BD08B042BD9D}"/>
              </a:ext>
            </a:extLst>
          </p:cNvPr>
          <p:cNvSpPr>
            <a:spLocks noGrp="1"/>
          </p:cNvSpPr>
          <p:nvPr>
            <p:ph type="dt" sz="half" idx="10"/>
          </p:nvPr>
        </p:nvSpPr>
        <p:spPr/>
        <p:txBody>
          <a:bodyPr/>
          <a:lstStyle/>
          <a:p>
            <a:fld id="{6FF37274-B9C0-4667-A93C-1E07551BC655}" type="datetimeFigureOut">
              <a:rPr lang="en-GB" smtClean="0"/>
              <a:t>20/03/2023</a:t>
            </a:fld>
            <a:endParaRPr lang="en-GB"/>
          </a:p>
        </p:txBody>
      </p:sp>
      <p:sp>
        <p:nvSpPr>
          <p:cNvPr id="5" name="Footer Placeholder 4">
            <a:extLst>
              <a:ext uri="{FF2B5EF4-FFF2-40B4-BE49-F238E27FC236}">
                <a16:creationId xmlns:a16="http://schemas.microsoft.com/office/drawing/2014/main" id="{CAB33798-13A9-16FB-76E8-2838F5DE33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8F0EB7-49E1-02E2-CE84-F0D8B02927B5}"/>
              </a:ext>
            </a:extLst>
          </p:cNvPr>
          <p:cNvSpPr>
            <a:spLocks noGrp="1"/>
          </p:cNvSpPr>
          <p:nvPr>
            <p:ph type="sldNum" sz="quarter" idx="12"/>
          </p:nvPr>
        </p:nvSpPr>
        <p:spPr/>
        <p:txBody>
          <a:bodyPr/>
          <a:lstStyle/>
          <a:p>
            <a:fld id="{AC521077-BFC8-48C7-AA79-05BCE87FD649}" type="slidenum">
              <a:rPr lang="en-GB" smtClean="0"/>
              <a:t>‹#›</a:t>
            </a:fld>
            <a:endParaRPr lang="en-GB"/>
          </a:p>
        </p:txBody>
      </p:sp>
    </p:spTree>
    <p:extLst>
      <p:ext uri="{BB962C8B-B14F-4D97-AF65-F5344CB8AC3E}">
        <p14:creationId xmlns:p14="http://schemas.microsoft.com/office/powerpoint/2010/main" val="40861359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6AC66-7BC2-AF14-B424-493984A3F23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DEF2A7B-E550-051F-9DA9-0907ECF2F1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0EBAD02-4FDA-3F4E-4611-4142F7336A4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3FD732D-4E64-DC8B-7430-BB2528FA9F59}"/>
              </a:ext>
            </a:extLst>
          </p:cNvPr>
          <p:cNvSpPr>
            <a:spLocks noGrp="1"/>
          </p:cNvSpPr>
          <p:nvPr>
            <p:ph type="dt" sz="half" idx="10"/>
          </p:nvPr>
        </p:nvSpPr>
        <p:spPr/>
        <p:txBody>
          <a:bodyPr/>
          <a:lstStyle/>
          <a:p>
            <a:fld id="{6FF37274-B9C0-4667-A93C-1E07551BC655}" type="datetimeFigureOut">
              <a:rPr lang="en-GB" smtClean="0"/>
              <a:t>20/03/2023</a:t>
            </a:fld>
            <a:endParaRPr lang="en-GB"/>
          </a:p>
        </p:txBody>
      </p:sp>
      <p:sp>
        <p:nvSpPr>
          <p:cNvPr id="6" name="Footer Placeholder 5">
            <a:extLst>
              <a:ext uri="{FF2B5EF4-FFF2-40B4-BE49-F238E27FC236}">
                <a16:creationId xmlns:a16="http://schemas.microsoft.com/office/drawing/2014/main" id="{407B6E12-DB68-281B-8B97-4FA31E27D88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0931165-308D-F61A-2816-625BAB54D184}"/>
              </a:ext>
            </a:extLst>
          </p:cNvPr>
          <p:cNvSpPr>
            <a:spLocks noGrp="1"/>
          </p:cNvSpPr>
          <p:nvPr>
            <p:ph type="sldNum" sz="quarter" idx="12"/>
          </p:nvPr>
        </p:nvSpPr>
        <p:spPr/>
        <p:txBody>
          <a:bodyPr/>
          <a:lstStyle/>
          <a:p>
            <a:fld id="{AC521077-BFC8-48C7-AA79-05BCE87FD649}" type="slidenum">
              <a:rPr lang="en-GB" smtClean="0"/>
              <a:t>‹#›</a:t>
            </a:fld>
            <a:endParaRPr lang="en-GB"/>
          </a:p>
        </p:txBody>
      </p:sp>
    </p:spTree>
    <p:extLst>
      <p:ext uri="{BB962C8B-B14F-4D97-AF65-F5344CB8AC3E}">
        <p14:creationId xmlns:p14="http://schemas.microsoft.com/office/powerpoint/2010/main" val="1263838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1B1F6-7549-548C-4BA2-7A3F96BD639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C634FB2-69DC-3FB0-F400-37D8DB82EF0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62C5037-EEC0-3B61-4774-DA7313F81DB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1A673F9-8488-38F7-72C3-168B4530AD4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4F3F47D-28E6-78C6-4B03-2862FC9309C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D0DA4EA-98E4-4FC6-7C9D-781E1784A302}"/>
              </a:ext>
            </a:extLst>
          </p:cNvPr>
          <p:cNvSpPr>
            <a:spLocks noGrp="1"/>
          </p:cNvSpPr>
          <p:nvPr>
            <p:ph type="dt" sz="half" idx="10"/>
          </p:nvPr>
        </p:nvSpPr>
        <p:spPr/>
        <p:txBody>
          <a:bodyPr/>
          <a:lstStyle/>
          <a:p>
            <a:fld id="{6FF37274-B9C0-4667-A93C-1E07551BC655}" type="datetimeFigureOut">
              <a:rPr lang="en-GB" smtClean="0"/>
              <a:t>20/03/2023</a:t>
            </a:fld>
            <a:endParaRPr lang="en-GB"/>
          </a:p>
        </p:txBody>
      </p:sp>
      <p:sp>
        <p:nvSpPr>
          <p:cNvPr id="8" name="Footer Placeholder 7">
            <a:extLst>
              <a:ext uri="{FF2B5EF4-FFF2-40B4-BE49-F238E27FC236}">
                <a16:creationId xmlns:a16="http://schemas.microsoft.com/office/drawing/2014/main" id="{7C45F550-5ECA-02BF-58D8-F43609BBB2B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F337C3D-499F-800B-052A-1FE761C4F692}"/>
              </a:ext>
            </a:extLst>
          </p:cNvPr>
          <p:cNvSpPr>
            <a:spLocks noGrp="1"/>
          </p:cNvSpPr>
          <p:nvPr>
            <p:ph type="sldNum" sz="quarter" idx="12"/>
          </p:nvPr>
        </p:nvSpPr>
        <p:spPr/>
        <p:txBody>
          <a:bodyPr/>
          <a:lstStyle/>
          <a:p>
            <a:fld id="{AC521077-BFC8-48C7-AA79-05BCE87FD649}" type="slidenum">
              <a:rPr lang="en-GB" smtClean="0"/>
              <a:t>‹#›</a:t>
            </a:fld>
            <a:endParaRPr lang="en-GB"/>
          </a:p>
        </p:txBody>
      </p:sp>
    </p:spTree>
    <p:extLst>
      <p:ext uri="{BB962C8B-B14F-4D97-AF65-F5344CB8AC3E}">
        <p14:creationId xmlns:p14="http://schemas.microsoft.com/office/powerpoint/2010/main" val="36083505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79633-4E93-EE03-D8DE-A001B92355A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D15512F-92B5-20E1-A2FD-3C4EB485B449}"/>
              </a:ext>
            </a:extLst>
          </p:cNvPr>
          <p:cNvSpPr>
            <a:spLocks noGrp="1"/>
          </p:cNvSpPr>
          <p:nvPr>
            <p:ph type="dt" sz="half" idx="10"/>
          </p:nvPr>
        </p:nvSpPr>
        <p:spPr/>
        <p:txBody>
          <a:bodyPr/>
          <a:lstStyle/>
          <a:p>
            <a:fld id="{6FF37274-B9C0-4667-A93C-1E07551BC655}" type="datetimeFigureOut">
              <a:rPr lang="en-GB" smtClean="0"/>
              <a:t>20/03/2023</a:t>
            </a:fld>
            <a:endParaRPr lang="en-GB"/>
          </a:p>
        </p:txBody>
      </p:sp>
      <p:sp>
        <p:nvSpPr>
          <p:cNvPr id="4" name="Footer Placeholder 3">
            <a:extLst>
              <a:ext uri="{FF2B5EF4-FFF2-40B4-BE49-F238E27FC236}">
                <a16:creationId xmlns:a16="http://schemas.microsoft.com/office/drawing/2014/main" id="{BF51F94A-D3D9-A06D-EC15-98ED93CBA39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69C82AA-A541-BE1C-9EA8-5BCB613F55CA}"/>
              </a:ext>
            </a:extLst>
          </p:cNvPr>
          <p:cNvSpPr>
            <a:spLocks noGrp="1"/>
          </p:cNvSpPr>
          <p:nvPr>
            <p:ph type="sldNum" sz="quarter" idx="12"/>
          </p:nvPr>
        </p:nvSpPr>
        <p:spPr/>
        <p:txBody>
          <a:bodyPr/>
          <a:lstStyle/>
          <a:p>
            <a:fld id="{AC521077-BFC8-48C7-AA79-05BCE87FD649}" type="slidenum">
              <a:rPr lang="en-GB" smtClean="0"/>
              <a:t>‹#›</a:t>
            </a:fld>
            <a:endParaRPr lang="en-GB"/>
          </a:p>
        </p:txBody>
      </p:sp>
    </p:spTree>
    <p:extLst>
      <p:ext uri="{BB962C8B-B14F-4D97-AF65-F5344CB8AC3E}">
        <p14:creationId xmlns:p14="http://schemas.microsoft.com/office/powerpoint/2010/main" val="39579264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A21821-B80E-F61A-D115-615462793927}"/>
              </a:ext>
            </a:extLst>
          </p:cNvPr>
          <p:cNvSpPr>
            <a:spLocks noGrp="1"/>
          </p:cNvSpPr>
          <p:nvPr>
            <p:ph type="dt" sz="half" idx="10"/>
          </p:nvPr>
        </p:nvSpPr>
        <p:spPr/>
        <p:txBody>
          <a:bodyPr/>
          <a:lstStyle/>
          <a:p>
            <a:fld id="{6FF37274-B9C0-4667-A93C-1E07551BC655}" type="datetimeFigureOut">
              <a:rPr lang="en-GB" smtClean="0"/>
              <a:t>20/03/2023</a:t>
            </a:fld>
            <a:endParaRPr lang="en-GB"/>
          </a:p>
        </p:txBody>
      </p:sp>
      <p:sp>
        <p:nvSpPr>
          <p:cNvPr id="3" name="Footer Placeholder 2">
            <a:extLst>
              <a:ext uri="{FF2B5EF4-FFF2-40B4-BE49-F238E27FC236}">
                <a16:creationId xmlns:a16="http://schemas.microsoft.com/office/drawing/2014/main" id="{C89C498C-3892-BEC2-C83B-4C3F1799285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C317454-4503-9BBD-57E1-CDE6689591A7}"/>
              </a:ext>
            </a:extLst>
          </p:cNvPr>
          <p:cNvSpPr>
            <a:spLocks noGrp="1"/>
          </p:cNvSpPr>
          <p:nvPr>
            <p:ph type="sldNum" sz="quarter" idx="12"/>
          </p:nvPr>
        </p:nvSpPr>
        <p:spPr/>
        <p:txBody>
          <a:bodyPr/>
          <a:lstStyle/>
          <a:p>
            <a:fld id="{AC521077-BFC8-48C7-AA79-05BCE87FD649}" type="slidenum">
              <a:rPr lang="en-GB" smtClean="0"/>
              <a:t>‹#›</a:t>
            </a:fld>
            <a:endParaRPr lang="en-GB"/>
          </a:p>
        </p:txBody>
      </p:sp>
    </p:spTree>
    <p:extLst>
      <p:ext uri="{BB962C8B-B14F-4D97-AF65-F5344CB8AC3E}">
        <p14:creationId xmlns:p14="http://schemas.microsoft.com/office/powerpoint/2010/main" val="28288022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2F8DE-1D44-6F2F-7655-19999273C0D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88A3580-0FF2-8BCF-6A6A-A1080EBF38B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778163C-1C40-C3E2-CB1B-A4FAFC24016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7BA1F5-06C8-CC9E-9C50-EE135311A9A5}"/>
              </a:ext>
            </a:extLst>
          </p:cNvPr>
          <p:cNvSpPr>
            <a:spLocks noGrp="1"/>
          </p:cNvSpPr>
          <p:nvPr>
            <p:ph type="dt" sz="half" idx="10"/>
          </p:nvPr>
        </p:nvSpPr>
        <p:spPr/>
        <p:txBody>
          <a:bodyPr/>
          <a:lstStyle/>
          <a:p>
            <a:fld id="{6FF37274-B9C0-4667-A93C-1E07551BC655}" type="datetimeFigureOut">
              <a:rPr lang="en-GB" smtClean="0"/>
              <a:t>20/03/2023</a:t>
            </a:fld>
            <a:endParaRPr lang="en-GB"/>
          </a:p>
        </p:txBody>
      </p:sp>
      <p:sp>
        <p:nvSpPr>
          <p:cNvPr id="6" name="Footer Placeholder 5">
            <a:extLst>
              <a:ext uri="{FF2B5EF4-FFF2-40B4-BE49-F238E27FC236}">
                <a16:creationId xmlns:a16="http://schemas.microsoft.com/office/drawing/2014/main" id="{C4C465B1-8277-8ED8-FE31-75A7D3598F5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A0B011D-C3E1-26D9-BE8E-E988443ED279}"/>
              </a:ext>
            </a:extLst>
          </p:cNvPr>
          <p:cNvSpPr>
            <a:spLocks noGrp="1"/>
          </p:cNvSpPr>
          <p:nvPr>
            <p:ph type="sldNum" sz="quarter" idx="12"/>
          </p:nvPr>
        </p:nvSpPr>
        <p:spPr/>
        <p:txBody>
          <a:bodyPr/>
          <a:lstStyle/>
          <a:p>
            <a:fld id="{AC521077-BFC8-48C7-AA79-05BCE87FD649}" type="slidenum">
              <a:rPr lang="en-GB" smtClean="0"/>
              <a:t>‹#›</a:t>
            </a:fld>
            <a:endParaRPr lang="en-GB"/>
          </a:p>
        </p:txBody>
      </p:sp>
    </p:spTree>
    <p:extLst>
      <p:ext uri="{BB962C8B-B14F-4D97-AF65-F5344CB8AC3E}">
        <p14:creationId xmlns:p14="http://schemas.microsoft.com/office/powerpoint/2010/main" val="19986246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BBBB5-691D-12A2-C6AA-CCA8A338313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DF50367-1E52-8B83-9C3E-6C1DC740705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5595F0E-4511-DB9C-0E7C-CE223639FD9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A81398C-097A-E137-F547-D3ACED518A85}"/>
              </a:ext>
            </a:extLst>
          </p:cNvPr>
          <p:cNvSpPr>
            <a:spLocks noGrp="1"/>
          </p:cNvSpPr>
          <p:nvPr>
            <p:ph type="dt" sz="half" idx="10"/>
          </p:nvPr>
        </p:nvSpPr>
        <p:spPr/>
        <p:txBody>
          <a:bodyPr/>
          <a:lstStyle/>
          <a:p>
            <a:fld id="{6FF37274-B9C0-4667-A93C-1E07551BC655}" type="datetimeFigureOut">
              <a:rPr lang="en-GB" smtClean="0"/>
              <a:t>20/03/2023</a:t>
            </a:fld>
            <a:endParaRPr lang="en-GB"/>
          </a:p>
        </p:txBody>
      </p:sp>
      <p:sp>
        <p:nvSpPr>
          <p:cNvPr id="6" name="Footer Placeholder 5">
            <a:extLst>
              <a:ext uri="{FF2B5EF4-FFF2-40B4-BE49-F238E27FC236}">
                <a16:creationId xmlns:a16="http://schemas.microsoft.com/office/drawing/2014/main" id="{051A80B0-D30C-C9F6-4A8D-8B19FF6F552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2674351-2BB3-9A34-C573-B272BA7790E5}"/>
              </a:ext>
            </a:extLst>
          </p:cNvPr>
          <p:cNvSpPr>
            <a:spLocks noGrp="1"/>
          </p:cNvSpPr>
          <p:nvPr>
            <p:ph type="sldNum" sz="quarter" idx="12"/>
          </p:nvPr>
        </p:nvSpPr>
        <p:spPr/>
        <p:txBody>
          <a:bodyPr/>
          <a:lstStyle/>
          <a:p>
            <a:fld id="{AC521077-BFC8-48C7-AA79-05BCE87FD649}" type="slidenum">
              <a:rPr lang="en-GB" smtClean="0"/>
              <a:t>‹#›</a:t>
            </a:fld>
            <a:endParaRPr lang="en-GB"/>
          </a:p>
        </p:txBody>
      </p:sp>
    </p:spTree>
    <p:extLst>
      <p:ext uri="{BB962C8B-B14F-4D97-AF65-F5344CB8AC3E}">
        <p14:creationId xmlns:p14="http://schemas.microsoft.com/office/powerpoint/2010/main" val="3351397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16ED4-FC1C-57B1-E390-70C14EB0CDE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46CC0CF-5E6C-8C8B-E06D-DCA7486CFCA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BE151D-DEA9-D9DD-5362-DD7C615663C5}"/>
              </a:ext>
            </a:extLst>
          </p:cNvPr>
          <p:cNvSpPr>
            <a:spLocks noGrp="1"/>
          </p:cNvSpPr>
          <p:nvPr>
            <p:ph type="dt" sz="half" idx="10"/>
          </p:nvPr>
        </p:nvSpPr>
        <p:spPr/>
        <p:txBody>
          <a:bodyPr/>
          <a:lstStyle/>
          <a:p>
            <a:fld id="{6FF37274-B9C0-4667-A93C-1E07551BC655}" type="datetimeFigureOut">
              <a:rPr lang="en-GB" smtClean="0"/>
              <a:t>20/03/2023</a:t>
            </a:fld>
            <a:endParaRPr lang="en-GB"/>
          </a:p>
        </p:txBody>
      </p:sp>
      <p:sp>
        <p:nvSpPr>
          <p:cNvPr id="5" name="Footer Placeholder 4">
            <a:extLst>
              <a:ext uri="{FF2B5EF4-FFF2-40B4-BE49-F238E27FC236}">
                <a16:creationId xmlns:a16="http://schemas.microsoft.com/office/drawing/2014/main" id="{D31B8770-9FA8-F8A0-F43F-707F0EBDF8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BE70BD-0E06-30C2-C137-C8DDDA4F266D}"/>
              </a:ext>
            </a:extLst>
          </p:cNvPr>
          <p:cNvSpPr>
            <a:spLocks noGrp="1"/>
          </p:cNvSpPr>
          <p:nvPr>
            <p:ph type="sldNum" sz="quarter" idx="12"/>
          </p:nvPr>
        </p:nvSpPr>
        <p:spPr/>
        <p:txBody>
          <a:bodyPr/>
          <a:lstStyle/>
          <a:p>
            <a:fld id="{AC521077-BFC8-48C7-AA79-05BCE87FD649}" type="slidenum">
              <a:rPr lang="en-GB" smtClean="0"/>
              <a:t>‹#›</a:t>
            </a:fld>
            <a:endParaRPr lang="en-GB"/>
          </a:p>
        </p:txBody>
      </p:sp>
    </p:spTree>
    <p:extLst>
      <p:ext uri="{BB962C8B-B14F-4D97-AF65-F5344CB8AC3E}">
        <p14:creationId xmlns:p14="http://schemas.microsoft.com/office/powerpoint/2010/main" val="14773503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A73415C-4568-9992-6033-DD7FED44283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C08126D-6D68-76D7-DFCF-3FB2DED9838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F40BCE-E07D-56F6-038D-B9FC4AD24109}"/>
              </a:ext>
            </a:extLst>
          </p:cNvPr>
          <p:cNvSpPr>
            <a:spLocks noGrp="1"/>
          </p:cNvSpPr>
          <p:nvPr>
            <p:ph type="dt" sz="half" idx="10"/>
          </p:nvPr>
        </p:nvSpPr>
        <p:spPr/>
        <p:txBody>
          <a:bodyPr/>
          <a:lstStyle/>
          <a:p>
            <a:fld id="{6FF37274-B9C0-4667-A93C-1E07551BC655}" type="datetimeFigureOut">
              <a:rPr lang="en-GB" smtClean="0"/>
              <a:t>20/03/2023</a:t>
            </a:fld>
            <a:endParaRPr lang="en-GB"/>
          </a:p>
        </p:txBody>
      </p:sp>
      <p:sp>
        <p:nvSpPr>
          <p:cNvPr id="5" name="Footer Placeholder 4">
            <a:extLst>
              <a:ext uri="{FF2B5EF4-FFF2-40B4-BE49-F238E27FC236}">
                <a16:creationId xmlns:a16="http://schemas.microsoft.com/office/drawing/2014/main" id="{7B8AB770-2442-7746-A576-1D14AC6603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80A5CC-F50C-F3B7-3804-6768BF2F3D7F}"/>
              </a:ext>
            </a:extLst>
          </p:cNvPr>
          <p:cNvSpPr>
            <a:spLocks noGrp="1"/>
          </p:cNvSpPr>
          <p:nvPr>
            <p:ph type="sldNum" sz="quarter" idx="12"/>
          </p:nvPr>
        </p:nvSpPr>
        <p:spPr/>
        <p:txBody>
          <a:bodyPr/>
          <a:lstStyle/>
          <a:p>
            <a:fld id="{AC521077-BFC8-48C7-AA79-05BCE87FD649}" type="slidenum">
              <a:rPr lang="en-GB" smtClean="0"/>
              <a:t>‹#›</a:t>
            </a:fld>
            <a:endParaRPr lang="en-GB"/>
          </a:p>
        </p:txBody>
      </p:sp>
    </p:spTree>
    <p:extLst>
      <p:ext uri="{BB962C8B-B14F-4D97-AF65-F5344CB8AC3E}">
        <p14:creationId xmlns:p14="http://schemas.microsoft.com/office/powerpoint/2010/main" val="16388037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1C85CF-0C7D-64F9-EDF1-DDD4A63D651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03974FD-988E-9604-1C6E-D41E8E5DD3D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F16666-9C0B-53F5-87B0-B66BE6AB992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FF37274-B9C0-4667-A93C-1E07551BC655}" type="datetimeFigureOut">
              <a:rPr lang="en-GB" smtClean="0"/>
              <a:t>20/03/2023</a:t>
            </a:fld>
            <a:endParaRPr lang="en-GB"/>
          </a:p>
        </p:txBody>
      </p:sp>
      <p:sp>
        <p:nvSpPr>
          <p:cNvPr id="5" name="Footer Placeholder 4">
            <a:extLst>
              <a:ext uri="{FF2B5EF4-FFF2-40B4-BE49-F238E27FC236}">
                <a16:creationId xmlns:a16="http://schemas.microsoft.com/office/drawing/2014/main" id="{E9C36698-FF75-6599-8B5F-7A0AF542BFB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1ABD3B9-892F-1B1B-BC24-49195310DA8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C521077-BFC8-48C7-AA79-05BCE87FD649}" type="slidenum">
              <a:rPr lang="en-GB" smtClean="0"/>
              <a:t>‹#›</a:t>
            </a:fld>
            <a:endParaRPr lang="en-GB"/>
          </a:p>
        </p:txBody>
      </p:sp>
    </p:spTree>
    <p:extLst>
      <p:ext uri="{BB962C8B-B14F-4D97-AF65-F5344CB8AC3E}">
        <p14:creationId xmlns:p14="http://schemas.microsoft.com/office/powerpoint/2010/main" val="17865013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42"/>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1D90736-C0C3-1BF7-CE16-4145C01FEF51}"/>
              </a:ext>
            </a:extLst>
          </p:cNvPr>
          <p:cNvPicPr>
            <a:picLocks noChangeAspect="1"/>
          </p:cNvPicPr>
          <p:nvPr/>
        </p:nvPicPr>
        <p:blipFill rotWithShape="1">
          <a:blip r:embed="rId2"/>
          <a:srcRect l="14624" t="28364" r="26767" b="11956"/>
          <a:stretch/>
        </p:blipFill>
        <p:spPr bwMode="auto">
          <a:xfrm>
            <a:off x="8832850" y="0"/>
            <a:ext cx="3359150" cy="1924050"/>
          </a:xfrm>
          <a:prstGeom prst="rect">
            <a:avLst/>
          </a:prstGeom>
          <a:solidFill>
            <a:srgbClr val="000028"/>
          </a:solidFill>
          <a:ln>
            <a:noFill/>
          </a:ln>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id="{BDF494FE-1525-45B5-3EBB-5620BDC44A43}"/>
              </a:ext>
            </a:extLst>
          </p:cNvPr>
          <p:cNvSpPr txBox="1"/>
          <p:nvPr/>
        </p:nvSpPr>
        <p:spPr>
          <a:xfrm>
            <a:off x="3048428" y="2381005"/>
            <a:ext cx="6095144" cy="2862322"/>
          </a:xfrm>
          <a:prstGeom prst="rect">
            <a:avLst/>
          </a:prstGeom>
          <a:noFill/>
        </p:spPr>
        <p:txBody>
          <a:bodyPr wrap="square">
            <a:spAutoFit/>
          </a:bodyPr>
          <a:lstStyle/>
          <a:p>
            <a:pPr algn="ctr"/>
            <a:r>
              <a:rPr lang="en-GB" sz="3600" dirty="0">
                <a:solidFill>
                  <a:schemeClr val="bg1"/>
                </a:solidFill>
              </a:rPr>
              <a:t>Cyber crime offences</a:t>
            </a:r>
          </a:p>
          <a:p>
            <a:pPr algn="ctr"/>
            <a:endParaRPr lang="en-GB" sz="3600" dirty="0">
              <a:solidFill>
                <a:schemeClr val="bg1"/>
              </a:solidFill>
            </a:endParaRPr>
          </a:p>
          <a:p>
            <a:pPr algn="ctr"/>
            <a:r>
              <a:rPr lang="en-GB" sz="3600" dirty="0">
                <a:solidFill>
                  <a:schemeClr val="bg1"/>
                </a:solidFill>
              </a:rPr>
              <a:t>Computer misuse Act 1990</a:t>
            </a:r>
          </a:p>
          <a:p>
            <a:pPr algn="ctr"/>
            <a:r>
              <a:rPr lang="en-GB" sz="3600" dirty="0">
                <a:solidFill>
                  <a:schemeClr val="bg1"/>
                </a:solidFill>
              </a:rPr>
              <a:t>Fraud Act 2006 </a:t>
            </a:r>
          </a:p>
          <a:p>
            <a:endParaRPr lang="en-GB" sz="3600" dirty="0"/>
          </a:p>
        </p:txBody>
      </p:sp>
    </p:spTree>
    <p:extLst>
      <p:ext uri="{BB962C8B-B14F-4D97-AF65-F5344CB8AC3E}">
        <p14:creationId xmlns:p14="http://schemas.microsoft.com/office/powerpoint/2010/main" val="5862875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42"/>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8F3B771-DF5E-C37E-1421-AFFEF7C836EE}"/>
              </a:ext>
            </a:extLst>
          </p:cNvPr>
          <p:cNvPicPr>
            <a:picLocks noChangeAspect="1"/>
          </p:cNvPicPr>
          <p:nvPr/>
        </p:nvPicPr>
        <p:blipFill rotWithShape="1">
          <a:blip r:embed="rId2"/>
          <a:srcRect l="14624" t="28364" r="26767" b="11956"/>
          <a:stretch/>
        </p:blipFill>
        <p:spPr bwMode="auto">
          <a:xfrm>
            <a:off x="8832850" y="0"/>
            <a:ext cx="3359150" cy="1924050"/>
          </a:xfrm>
          <a:prstGeom prst="rect">
            <a:avLst/>
          </a:prstGeom>
          <a:solidFill>
            <a:srgbClr val="000028"/>
          </a:solidFill>
          <a:ln>
            <a:noFill/>
          </a:ln>
          <a:extLst>
            <a:ext uri="{53640926-AAD7-44D8-BBD7-CCE9431645EC}">
              <a14:shadowObscured xmlns:a14="http://schemas.microsoft.com/office/drawing/2010/main"/>
            </a:ext>
          </a:extLst>
        </p:spPr>
      </p:pic>
      <p:sp>
        <p:nvSpPr>
          <p:cNvPr id="4" name="TextBox 3">
            <a:extLst>
              <a:ext uri="{FF2B5EF4-FFF2-40B4-BE49-F238E27FC236}">
                <a16:creationId xmlns:a16="http://schemas.microsoft.com/office/drawing/2014/main" id="{68D47F0C-079E-A95F-0550-C7482017918F}"/>
              </a:ext>
            </a:extLst>
          </p:cNvPr>
          <p:cNvSpPr txBox="1"/>
          <p:nvPr/>
        </p:nvSpPr>
        <p:spPr>
          <a:xfrm>
            <a:off x="2053641" y="1924050"/>
            <a:ext cx="6097712" cy="3539430"/>
          </a:xfrm>
          <a:prstGeom prst="rect">
            <a:avLst/>
          </a:prstGeom>
          <a:noFill/>
        </p:spPr>
        <p:txBody>
          <a:bodyPr wrap="square">
            <a:spAutoFit/>
          </a:bodyPr>
          <a:lstStyle/>
          <a:p>
            <a:pPr algn="ctr"/>
            <a:r>
              <a:rPr lang="en-GB" sz="2800" u="sng" dirty="0">
                <a:solidFill>
                  <a:schemeClr val="bg1"/>
                </a:solidFill>
              </a:rPr>
              <a:t>Cyber dependant v Cyber enabled crime</a:t>
            </a:r>
          </a:p>
          <a:p>
            <a:pPr algn="ctr"/>
            <a:endParaRPr lang="en-GB" sz="2800" dirty="0">
              <a:solidFill>
                <a:schemeClr val="bg1"/>
              </a:solidFill>
            </a:endParaRPr>
          </a:p>
          <a:p>
            <a:pPr algn="ctr"/>
            <a:endParaRPr lang="en-GB" sz="2800" dirty="0">
              <a:solidFill>
                <a:schemeClr val="bg1"/>
              </a:solidFill>
            </a:endParaRPr>
          </a:p>
          <a:p>
            <a:pPr algn="ctr"/>
            <a:r>
              <a:rPr lang="en-GB" sz="2800" dirty="0">
                <a:solidFill>
                  <a:schemeClr val="bg1"/>
                </a:solidFill>
              </a:rPr>
              <a:t>Computer v computer</a:t>
            </a:r>
          </a:p>
          <a:p>
            <a:pPr algn="ctr"/>
            <a:endParaRPr lang="en-GB" sz="2800" dirty="0">
              <a:solidFill>
                <a:schemeClr val="bg1"/>
              </a:solidFill>
            </a:endParaRPr>
          </a:p>
          <a:p>
            <a:pPr algn="ctr"/>
            <a:endParaRPr lang="en-GB" sz="2800" dirty="0">
              <a:solidFill>
                <a:schemeClr val="bg1"/>
              </a:solidFill>
            </a:endParaRPr>
          </a:p>
          <a:p>
            <a:pPr algn="ctr"/>
            <a:r>
              <a:rPr lang="en-GB" sz="2800" dirty="0">
                <a:solidFill>
                  <a:schemeClr val="bg1"/>
                </a:solidFill>
              </a:rPr>
              <a:t>A Computer is used to facilitate the crime against an individual/business</a:t>
            </a:r>
          </a:p>
        </p:txBody>
      </p:sp>
    </p:spTree>
    <p:extLst>
      <p:ext uri="{BB962C8B-B14F-4D97-AF65-F5344CB8AC3E}">
        <p14:creationId xmlns:p14="http://schemas.microsoft.com/office/powerpoint/2010/main" val="21380326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42"/>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B8583EB-F0B0-E526-D41C-BBE2C781867D}"/>
              </a:ext>
            </a:extLst>
          </p:cNvPr>
          <p:cNvPicPr>
            <a:picLocks noChangeAspect="1"/>
          </p:cNvPicPr>
          <p:nvPr/>
        </p:nvPicPr>
        <p:blipFill rotWithShape="1">
          <a:blip r:embed="rId2"/>
          <a:srcRect l="14624" t="28364" r="26767" b="11956"/>
          <a:stretch/>
        </p:blipFill>
        <p:spPr bwMode="auto">
          <a:xfrm>
            <a:off x="8832850" y="0"/>
            <a:ext cx="3359150" cy="1924050"/>
          </a:xfrm>
          <a:prstGeom prst="rect">
            <a:avLst/>
          </a:prstGeom>
          <a:solidFill>
            <a:srgbClr val="000028"/>
          </a:solidFill>
          <a:ln>
            <a:noFill/>
          </a:ln>
          <a:extLst>
            <a:ext uri="{53640926-AAD7-44D8-BBD7-CCE9431645EC}">
              <a14:shadowObscured xmlns:a14="http://schemas.microsoft.com/office/drawing/2010/main"/>
            </a:ext>
          </a:extLst>
        </p:spPr>
      </p:pic>
      <p:sp>
        <p:nvSpPr>
          <p:cNvPr id="5" name="Title 4">
            <a:extLst>
              <a:ext uri="{FF2B5EF4-FFF2-40B4-BE49-F238E27FC236}">
                <a16:creationId xmlns:a16="http://schemas.microsoft.com/office/drawing/2014/main" id="{3CCEF462-BAC8-9779-04ED-1A384C0EC4CE}"/>
              </a:ext>
            </a:extLst>
          </p:cNvPr>
          <p:cNvSpPr>
            <a:spLocks noGrp="1"/>
          </p:cNvSpPr>
          <p:nvPr>
            <p:ph type="title"/>
          </p:nvPr>
        </p:nvSpPr>
        <p:spPr/>
        <p:txBody>
          <a:bodyPr>
            <a:normAutofit/>
          </a:bodyPr>
          <a:lstStyle/>
          <a:p>
            <a:r>
              <a:rPr lang="en-GB" sz="3200" dirty="0">
                <a:solidFill>
                  <a:schemeClr val="bg1"/>
                </a:solidFill>
              </a:rPr>
              <a:t>Examples – Cyber dependant/Cyber enabled</a:t>
            </a:r>
          </a:p>
        </p:txBody>
      </p:sp>
      <p:sp>
        <p:nvSpPr>
          <p:cNvPr id="6" name="Content Placeholder 5">
            <a:extLst>
              <a:ext uri="{FF2B5EF4-FFF2-40B4-BE49-F238E27FC236}">
                <a16:creationId xmlns:a16="http://schemas.microsoft.com/office/drawing/2014/main" id="{C2D43EAA-4CFD-942B-97D4-5BCD7DF43FB0}"/>
              </a:ext>
            </a:extLst>
          </p:cNvPr>
          <p:cNvSpPr>
            <a:spLocks noGrp="1"/>
          </p:cNvSpPr>
          <p:nvPr>
            <p:ph idx="1"/>
          </p:nvPr>
        </p:nvSpPr>
        <p:spPr/>
        <p:txBody>
          <a:bodyPr>
            <a:normAutofit lnSpcReduction="10000"/>
          </a:bodyPr>
          <a:lstStyle/>
          <a:p>
            <a:endParaRPr lang="en-GB" sz="1400" dirty="0"/>
          </a:p>
          <a:p>
            <a:r>
              <a:rPr lang="en-GB" sz="2000" dirty="0">
                <a:solidFill>
                  <a:schemeClr val="bg1"/>
                </a:solidFill>
              </a:rPr>
              <a:t>Ransomware attack </a:t>
            </a:r>
          </a:p>
          <a:p>
            <a:r>
              <a:rPr lang="en-GB" sz="2000" dirty="0">
                <a:solidFill>
                  <a:schemeClr val="bg1"/>
                </a:solidFill>
              </a:rPr>
              <a:t>DDOS (Distributed denial of service attack)</a:t>
            </a:r>
          </a:p>
          <a:p>
            <a:r>
              <a:rPr lang="en-GB" sz="2000" dirty="0">
                <a:solidFill>
                  <a:schemeClr val="bg1"/>
                </a:solidFill>
              </a:rPr>
              <a:t>Cryptocurrency theft</a:t>
            </a:r>
          </a:p>
          <a:p>
            <a:r>
              <a:rPr lang="en-GB" sz="2000" dirty="0">
                <a:solidFill>
                  <a:schemeClr val="bg1"/>
                </a:solidFill>
              </a:rPr>
              <a:t>Telecom fraud </a:t>
            </a:r>
          </a:p>
          <a:p>
            <a:r>
              <a:rPr lang="en-GB" sz="2000" dirty="0">
                <a:solidFill>
                  <a:schemeClr val="bg1"/>
                </a:solidFill>
              </a:rPr>
              <a:t>SIM swapping</a:t>
            </a:r>
          </a:p>
          <a:p>
            <a:endParaRPr lang="en-GB" sz="2000" dirty="0">
              <a:solidFill>
                <a:schemeClr val="bg1"/>
              </a:solidFill>
            </a:endParaRPr>
          </a:p>
          <a:p>
            <a:endParaRPr lang="en-GB" sz="2000" dirty="0">
              <a:solidFill>
                <a:schemeClr val="bg1"/>
              </a:solidFill>
            </a:endParaRPr>
          </a:p>
          <a:p>
            <a:r>
              <a:rPr lang="en-GB" sz="2000" dirty="0">
                <a:solidFill>
                  <a:schemeClr val="bg1"/>
                </a:solidFill>
              </a:rPr>
              <a:t>Romance/investment fraud</a:t>
            </a:r>
          </a:p>
          <a:p>
            <a:r>
              <a:rPr lang="en-GB" sz="2000" dirty="0">
                <a:solidFill>
                  <a:schemeClr val="bg1"/>
                </a:solidFill>
              </a:rPr>
              <a:t>Malicious communications offences</a:t>
            </a:r>
          </a:p>
          <a:p>
            <a:r>
              <a:rPr lang="en-GB" sz="2000" dirty="0">
                <a:solidFill>
                  <a:schemeClr val="bg1"/>
                </a:solidFill>
              </a:rPr>
              <a:t>Stalking harassment</a:t>
            </a:r>
          </a:p>
          <a:p>
            <a:r>
              <a:rPr lang="en-GB" sz="2000" dirty="0">
                <a:solidFill>
                  <a:schemeClr val="bg1"/>
                </a:solidFill>
              </a:rPr>
              <a:t>Grooming </a:t>
            </a:r>
          </a:p>
          <a:p>
            <a:pPr marL="0" indent="0">
              <a:buNone/>
            </a:pPr>
            <a:endParaRPr lang="en-GB" sz="2000" dirty="0">
              <a:solidFill>
                <a:schemeClr val="bg1"/>
              </a:solidFill>
            </a:endParaRPr>
          </a:p>
          <a:p>
            <a:endParaRPr lang="en-GB" sz="2000" dirty="0">
              <a:solidFill>
                <a:schemeClr val="bg1"/>
              </a:solidFill>
            </a:endParaRPr>
          </a:p>
        </p:txBody>
      </p:sp>
    </p:spTree>
    <p:extLst>
      <p:ext uri="{BB962C8B-B14F-4D97-AF65-F5344CB8AC3E}">
        <p14:creationId xmlns:p14="http://schemas.microsoft.com/office/powerpoint/2010/main" val="17487879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42"/>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6D20E0E-739B-1564-DB69-6A1322F8F8A4}"/>
              </a:ext>
            </a:extLst>
          </p:cNvPr>
          <p:cNvPicPr>
            <a:picLocks noChangeAspect="1"/>
          </p:cNvPicPr>
          <p:nvPr/>
        </p:nvPicPr>
        <p:blipFill rotWithShape="1">
          <a:blip r:embed="rId2"/>
          <a:srcRect l="14624" t="28364" r="26767" b="11956"/>
          <a:stretch/>
        </p:blipFill>
        <p:spPr bwMode="auto">
          <a:xfrm>
            <a:off x="8832850" y="0"/>
            <a:ext cx="3359150" cy="1924050"/>
          </a:xfrm>
          <a:prstGeom prst="rect">
            <a:avLst/>
          </a:prstGeom>
          <a:solidFill>
            <a:srgbClr val="000028"/>
          </a:solidFill>
          <a:ln>
            <a:noFill/>
          </a:ln>
          <a:extLst>
            <a:ext uri="{53640926-AAD7-44D8-BBD7-CCE9431645EC}">
              <a14:shadowObscured xmlns:a14="http://schemas.microsoft.com/office/drawing/2010/main"/>
            </a:ext>
          </a:extLst>
        </p:spPr>
      </p:pic>
      <p:sp>
        <p:nvSpPr>
          <p:cNvPr id="4" name="TextBox 3">
            <a:extLst>
              <a:ext uri="{FF2B5EF4-FFF2-40B4-BE49-F238E27FC236}">
                <a16:creationId xmlns:a16="http://schemas.microsoft.com/office/drawing/2014/main" id="{0ADE16A5-E29B-A5F0-5A60-7C521B8127DF}"/>
              </a:ext>
            </a:extLst>
          </p:cNvPr>
          <p:cNvSpPr txBox="1"/>
          <p:nvPr/>
        </p:nvSpPr>
        <p:spPr>
          <a:xfrm>
            <a:off x="593333" y="723721"/>
            <a:ext cx="6097712" cy="646331"/>
          </a:xfrm>
          <a:prstGeom prst="rect">
            <a:avLst/>
          </a:prstGeom>
          <a:noFill/>
        </p:spPr>
        <p:txBody>
          <a:bodyPr wrap="square">
            <a:spAutoFit/>
          </a:bodyPr>
          <a:lstStyle/>
          <a:p>
            <a:br>
              <a:rPr lang="en-US" altLang="en-US" dirty="0">
                <a:solidFill>
                  <a:schemeClr val="bg1"/>
                </a:solidFill>
                <a:latin typeface="+mj-lt"/>
              </a:rPr>
            </a:br>
            <a:endParaRPr lang="en-GB" dirty="0"/>
          </a:p>
        </p:txBody>
      </p:sp>
      <p:sp>
        <p:nvSpPr>
          <p:cNvPr id="3" name="Title 2">
            <a:extLst>
              <a:ext uri="{FF2B5EF4-FFF2-40B4-BE49-F238E27FC236}">
                <a16:creationId xmlns:a16="http://schemas.microsoft.com/office/drawing/2014/main" id="{AD68C960-E8FB-E8D3-F2F9-8468318F62FE}"/>
              </a:ext>
            </a:extLst>
          </p:cNvPr>
          <p:cNvSpPr>
            <a:spLocks noGrp="1"/>
          </p:cNvSpPr>
          <p:nvPr>
            <p:ph type="title"/>
          </p:nvPr>
        </p:nvSpPr>
        <p:spPr/>
        <p:txBody>
          <a:bodyPr>
            <a:normAutofit/>
          </a:bodyPr>
          <a:lstStyle/>
          <a:p>
            <a:r>
              <a:rPr lang="en-GB" sz="3600" dirty="0">
                <a:solidFill>
                  <a:schemeClr val="bg1"/>
                </a:solidFill>
              </a:rPr>
              <a:t>Case example: Ransomware incident </a:t>
            </a:r>
          </a:p>
        </p:txBody>
      </p:sp>
      <p:sp>
        <p:nvSpPr>
          <p:cNvPr id="5" name="Content Placeholder 4">
            <a:extLst>
              <a:ext uri="{FF2B5EF4-FFF2-40B4-BE49-F238E27FC236}">
                <a16:creationId xmlns:a16="http://schemas.microsoft.com/office/drawing/2014/main" id="{722BD094-E938-1509-F104-3EEED371B714}"/>
              </a:ext>
            </a:extLst>
          </p:cNvPr>
          <p:cNvSpPr>
            <a:spLocks noGrp="1"/>
          </p:cNvSpPr>
          <p:nvPr>
            <p:ph idx="1"/>
          </p:nvPr>
        </p:nvSpPr>
        <p:spPr/>
        <p:txBody>
          <a:bodyPr>
            <a:normAutofit fontScale="92500" lnSpcReduction="10000"/>
          </a:bodyPr>
          <a:lstStyle/>
          <a:p>
            <a:endParaRPr lang="en-GB" dirty="0"/>
          </a:p>
          <a:p>
            <a:r>
              <a:rPr lang="en-GB" sz="2200" dirty="0">
                <a:solidFill>
                  <a:schemeClr val="bg1"/>
                </a:solidFill>
              </a:rPr>
              <a:t>In 2021, a large criminal defence firm in the UK fell victim to a ransomware attack and reported to police. The OCG responsible was a group called ‘Maze’ who originate from Russia.</a:t>
            </a:r>
          </a:p>
          <a:p>
            <a:r>
              <a:rPr lang="en-GB" sz="2200" dirty="0">
                <a:solidFill>
                  <a:schemeClr val="bg1"/>
                </a:solidFill>
              </a:rPr>
              <a:t>The company files were encrypted and a demand was made for £1,000,000 to be paid in cryptocurrency for decryption. Failing to do so would result in the data being leaked on the dark web</a:t>
            </a:r>
          </a:p>
          <a:p>
            <a:r>
              <a:rPr lang="en-GB" sz="2200" dirty="0">
                <a:solidFill>
                  <a:schemeClr val="bg1"/>
                </a:solidFill>
              </a:rPr>
              <a:t>This incident caused considerable disruption to the business and financial loss. The solicitors were unable to operate for some time and had to restore work from an old back up system. Work was lost. </a:t>
            </a:r>
          </a:p>
          <a:p>
            <a:r>
              <a:rPr lang="en-GB" sz="2200" dirty="0">
                <a:solidFill>
                  <a:schemeClr val="bg1"/>
                </a:solidFill>
              </a:rPr>
              <a:t>The data leaked was very sensitive and involved old and live  criminal cases. Photos of crime scenes, victim witness statements, PII of police officers. </a:t>
            </a:r>
          </a:p>
          <a:p>
            <a:r>
              <a:rPr lang="en-GB" sz="2200" dirty="0">
                <a:solidFill>
                  <a:schemeClr val="bg1"/>
                </a:solidFill>
              </a:rPr>
              <a:t>The risk to data subjects had to be managed and appropriate safeguarding measures put into place. </a:t>
            </a:r>
            <a:endParaRPr lang="en-GB" sz="2400" dirty="0">
              <a:solidFill>
                <a:schemeClr val="bg1"/>
              </a:solidFill>
            </a:endParaRPr>
          </a:p>
        </p:txBody>
      </p:sp>
    </p:spTree>
    <p:extLst>
      <p:ext uri="{BB962C8B-B14F-4D97-AF65-F5344CB8AC3E}">
        <p14:creationId xmlns:p14="http://schemas.microsoft.com/office/powerpoint/2010/main" val="17663597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42"/>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7E70840-1D31-CC91-FE08-A9895053CA0F}"/>
              </a:ext>
            </a:extLst>
          </p:cNvPr>
          <p:cNvPicPr>
            <a:picLocks noChangeAspect="1"/>
          </p:cNvPicPr>
          <p:nvPr/>
        </p:nvPicPr>
        <p:blipFill rotWithShape="1">
          <a:blip r:embed="rId2"/>
          <a:srcRect l="14624" t="28364" r="26767" b="11956"/>
          <a:stretch/>
        </p:blipFill>
        <p:spPr bwMode="auto">
          <a:xfrm>
            <a:off x="8832850" y="0"/>
            <a:ext cx="3359150" cy="1924050"/>
          </a:xfrm>
          <a:prstGeom prst="rect">
            <a:avLst/>
          </a:prstGeom>
          <a:solidFill>
            <a:srgbClr val="000028"/>
          </a:solidFill>
          <a:ln>
            <a:noFill/>
          </a:ln>
          <a:extLst>
            <a:ext uri="{53640926-AAD7-44D8-BBD7-CCE9431645EC}">
              <a14:shadowObscured xmlns:a14="http://schemas.microsoft.com/office/drawing/2010/main"/>
            </a:ext>
          </a:extLst>
        </p:spPr>
      </p:pic>
      <p:sp>
        <p:nvSpPr>
          <p:cNvPr id="7" name="TextBox 6">
            <a:extLst>
              <a:ext uri="{FF2B5EF4-FFF2-40B4-BE49-F238E27FC236}">
                <a16:creationId xmlns:a16="http://schemas.microsoft.com/office/drawing/2014/main" id="{9C65E784-544A-6ED1-471E-83E7A7DD8335}"/>
              </a:ext>
            </a:extLst>
          </p:cNvPr>
          <p:cNvSpPr txBox="1"/>
          <p:nvPr/>
        </p:nvSpPr>
        <p:spPr>
          <a:xfrm>
            <a:off x="541961" y="1924050"/>
            <a:ext cx="6097712" cy="954107"/>
          </a:xfrm>
          <a:prstGeom prst="rect">
            <a:avLst/>
          </a:prstGeom>
          <a:noFill/>
        </p:spPr>
        <p:txBody>
          <a:bodyPr wrap="square">
            <a:spAutoFit/>
          </a:bodyPr>
          <a:lstStyle/>
          <a:p>
            <a:endParaRPr lang="en-GB" sz="1400" dirty="0">
              <a:solidFill>
                <a:schemeClr val="bg1"/>
              </a:solidFill>
              <a:effectLst/>
              <a:latin typeface="Myriad Pro"/>
              <a:ea typeface="Calibri" panose="020F0502020204030204" pitchFamily="34" charset="0"/>
              <a:cs typeface="Arial" panose="020B0604020202020204" pitchFamily="34" charset="0"/>
            </a:endParaRPr>
          </a:p>
          <a:p>
            <a:endParaRPr lang="en-GB" sz="1400" dirty="0">
              <a:solidFill>
                <a:schemeClr val="bg1"/>
              </a:solidFill>
              <a:latin typeface="Myriad Pro"/>
              <a:ea typeface="Calibri" panose="020F0502020204030204" pitchFamily="34" charset="0"/>
              <a:cs typeface="Arial" panose="020B0604020202020204" pitchFamily="34" charset="0"/>
            </a:endParaRPr>
          </a:p>
          <a:p>
            <a:endParaRPr lang="en-GB" sz="1400" dirty="0">
              <a:solidFill>
                <a:schemeClr val="bg1"/>
              </a:solidFill>
              <a:effectLst/>
              <a:latin typeface="Myriad Pro"/>
              <a:ea typeface="Calibri" panose="020F0502020204030204" pitchFamily="34" charset="0"/>
              <a:cs typeface="Myriad Pro"/>
            </a:endParaRPr>
          </a:p>
          <a:p>
            <a:r>
              <a:rPr lang="en-GB" sz="1400" dirty="0">
                <a:solidFill>
                  <a:schemeClr val="bg1"/>
                </a:solidFill>
                <a:effectLst/>
                <a:latin typeface="Arial" panose="020B0604020202020204" pitchFamily="34" charset="0"/>
                <a:ea typeface="Arial" panose="020B0604020202020204" pitchFamily="34" charset="0"/>
              </a:rPr>
              <a:t> </a:t>
            </a:r>
            <a:endParaRPr lang="en-GB" sz="1400" dirty="0">
              <a:solidFill>
                <a:schemeClr val="bg1"/>
              </a:solidFill>
            </a:endParaRPr>
          </a:p>
        </p:txBody>
      </p:sp>
      <p:sp>
        <p:nvSpPr>
          <p:cNvPr id="10" name="Title 9">
            <a:extLst>
              <a:ext uri="{FF2B5EF4-FFF2-40B4-BE49-F238E27FC236}">
                <a16:creationId xmlns:a16="http://schemas.microsoft.com/office/drawing/2014/main" id="{51E594B9-872B-B024-2465-2E5588E57FC4}"/>
              </a:ext>
            </a:extLst>
          </p:cNvPr>
          <p:cNvSpPr>
            <a:spLocks noGrp="1"/>
          </p:cNvSpPr>
          <p:nvPr>
            <p:ph type="title"/>
          </p:nvPr>
        </p:nvSpPr>
        <p:spPr/>
        <p:txBody>
          <a:bodyPr>
            <a:normAutofit/>
          </a:bodyPr>
          <a:lstStyle/>
          <a:p>
            <a:r>
              <a:rPr lang="en-GB" sz="3200" dirty="0">
                <a:solidFill>
                  <a:schemeClr val="bg1"/>
                </a:solidFill>
              </a:rPr>
              <a:t>Challenges to investigating cybercrime offences</a:t>
            </a:r>
          </a:p>
        </p:txBody>
      </p:sp>
      <p:sp>
        <p:nvSpPr>
          <p:cNvPr id="12" name="Content Placeholder 11">
            <a:extLst>
              <a:ext uri="{FF2B5EF4-FFF2-40B4-BE49-F238E27FC236}">
                <a16:creationId xmlns:a16="http://schemas.microsoft.com/office/drawing/2014/main" id="{9568AE21-4EA1-273A-F86A-C10DBD1642B7}"/>
              </a:ext>
            </a:extLst>
          </p:cNvPr>
          <p:cNvSpPr>
            <a:spLocks noGrp="1"/>
          </p:cNvSpPr>
          <p:nvPr>
            <p:ph idx="1"/>
          </p:nvPr>
        </p:nvSpPr>
        <p:spPr/>
        <p:txBody>
          <a:bodyPr>
            <a:normAutofit fontScale="55000" lnSpcReduction="20000"/>
          </a:bodyPr>
          <a:lstStyle/>
          <a:p>
            <a:endParaRPr lang="en-GB" dirty="0"/>
          </a:p>
          <a:p>
            <a:r>
              <a:rPr lang="en-GB" dirty="0">
                <a:solidFill>
                  <a:schemeClr val="bg1"/>
                </a:solidFill>
              </a:rPr>
              <a:t>The crime is borderless (Jurisdictional issues)  – Problems in obtaining data from overseas due to different legal processes. This causes delay.</a:t>
            </a:r>
          </a:p>
          <a:p>
            <a:endParaRPr lang="en-GB" dirty="0">
              <a:solidFill>
                <a:schemeClr val="bg1"/>
              </a:solidFill>
            </a:endParaRPr>
          </a:p>
          <a:p>
            <a:r>
              <a:rPr lang="en-GB" dirty="0">
                <a:solidFill>
                  <a:schemeClr val="bg1"/>
                </a:solidFill>
              </a:rPr>
              <a:t>Criminals mask their IP address by using VPN’s or the TOR network.</a:t>
            </a:r>
          </a:p>
          <a:p>
            <a:endParaRPr lang="en-GB" dirty="0">
              <a:solidFill>
                <a:schemeClr val="bg1"/>
              </a:solidFill>
            </a:endParaRPr>
          </a:p>
          <a:p>
            <a:r>
              <a:rPr lang="en-GB" dirty="0">
                <a:solidFill>
                  <a:schemeClr val="bg1"/>
                </a:solidFill>
              </a:rPr>
              <a:t>Activities are conducted on the dark web which is built on privacy. Discussion happens in closed groups. </a:t>
            </a:r>
          </a:p>
          <a:p>
            <a:endParaRPr lang="en-GB" dirty="0">
              <a:solidFill>
                <a:schemeClr val="bg1"/>
              </a:solidFill>
            </a:endParaRPr>
          </a:p>
          <a:p>
            <a:r>
              <a:rPr lang="en-GB" dirty="0">
                <a:solidFill>
                  <a:schemeClr val="bg1"/>
                </a:solidFill>
              </a:rPr>
              <a:t>Criminal proceeds are received in cryptocurrency and mixing services are used making it more difficult to trace funds. </a:t>
            </a:r>
          </a:p>
          <a:p>
            <a:endParaRPr lang="en-GB" dirty="0">
              <a:solidFill>
                <a:schemeClr val="bg1"/>
              </a:solidFill>
            </a:endParaRPr>
          </a:p>
          <a:p>
            <a:r>
              <a:rPr lang="en-GB" dirty="0">
                <a:solidFill>
                  <a:schemeClr val="bg1"/>
                </a:solidFill>
              </a:rPr>
              <a:t>Use of bullet proof hosting companies who are not obliged to keep customer data by law. Criminals therefore use computers (VM’s/servers) to commit criminality without any need for registration/payments.  </a:t>
            </a:r>
          </a:p>
          <a:p>
            <a:endParaRPr lang="en-GB" dirty="0">
              <a:solidFill>
                <a:schemeClr val="bg1"/>
              </a:solidFill>
            </a:endParaRPr>
          </a:p>
          <a:p>
            <a:r>
              <a:rPr lang="en-GB" dirty="0">
                <a:solidFill>
                  <a:schemeClr val="bg1"/>
                </a:solidFill>
              </a:rPr>
              <a:t>Keeping up with new evolving technology Blockchain and the Metaverse </a:t>
            </a:r>
            <a:r>
              <a:rPr lang="en-GB">
                <a:solidFill>
                  <a:schemeClr val="bg1"/>
                </a:solidFill>
              </a:rPr>
              <a:t>which is </a:t>
            </a:r>
            <a:r>
              <a:rPr lang="en-GB" dirty="0">
                <a:solidFill>
                  <a:schemeClr val="bg1"/>
                </a:solidFill>
              </a:rPr>
              <a:t>decentralised in nature. Law enforcement are not able to make requests to any central authority like you can with Google, Microsoft or Facebook. </a:t>
            </a:r>
          </a:p>
        </p:txBody>
      </p:sp>
    </p:spTree>
    <p:extLst>
      <p:ext uri="{BB962C8B-B14F-4D97-AF65-F5344CB8AC3E}">
        <p14:creationId xmlns:p14="http://schemas.microsoft.com/office/powerpoint/2010/main" val="4173152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734</TotalTime>
  <Words>383</Words>
  <Application>Microsoft Office PowerPoint</Application>
  <PresentationFormat>Widescreen</PresentationFormat>
  <Paragraphs>49</Paragraphs>
  <Slides>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Calibri</vt:lpstr>
      <vt:lpstr>Calibri Light</vt:lpstr>
      <vt:lpstr>Myriad Pro</vt:lpstr>
      <vt:lpstr>Office Theme</vt:lpstr>
      <vt:lpstr>PowerPoint Presentation</vt:lpstr>
      <vt:lpstr>PowerPoint Presentation</vt:lpstr>
      <vt:lpstr>Examples – Cyber dependant/Cyber enabled</vt:lpstr>
      <vt:lpstr>Case example: Ransomware incident </vt:lpstr>
      <vt:lpstr>Challenges to investigating cybercrime offences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Algar,Christopher swp8516</dc:creator>
  <cp:lastModifiedBy>Algar,Christopher swp8516</cp:lastModifiedBy>
  <cp:revision>7</cp:revision>
  <dcterms:created xsi:type="dcterms:W3CDTF">2023-01-22T19:47:50Z</dcterms:created>
  <dcterms:modified xsi:type="dcterms:W3CDTF">2023-03-20T14:39:29Z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66cf8fe5-b7b7-4df7-b38d-1c61ac2f6639_Enabled">
    <vt:lpwstr>true</vt:lpwstr>
  </property>
  <property fmtid="{D5CDD505-2E9C-101B-9397-08002B2CF9AE}" pid="3" name="MSIP_Label_66cf8fe5-b7b7-4df7-b38d-1c61ac2f6639_SetDate">
    <vt:lpwstr>2023-01-22T19:54:23Z</vt:lpwstr>
  </property>
  <property fmtid="{D5CDD505-2E9C-101B-9397-08002B2CF9AE}" pid="4" name="MSIP_Label_66cf8fe5-b7b7-4df7-b38d-1c61ac2f6639_Method">
    <vt:lpwstr>Standard</vt:lpwstr>
  </property>
  <property fmtid="{D5CDD505-2E9C-101B-9397-08002B2CF9AE}" pid="5" name="MSIP_Label_66cf8fe5-b7b7-4df7-b38d-1c61ac2f6639_Name">
    <vt:lpwstr>66cf8fe5-b7b7-4df7-b38d-1c61ac2f6639</vt:lpwstr>
  </property>
  <property fmtid="{D5CDD505-2E9C-101B-9397-08002B2CF9AE}" pid="6" name="MSIP_Label_66cf8fe5-b7b7-4df7-b38d-1c61ac2f6639_SiteId">
    <vt:lpwstr>270c2f4d-fd0c-4f08-92a9-e5bdd8a87e09</vt:lpwstr>
  </property>
  <property fmtid="{D5CDD505-2E9C-101B-9397-08002B2CF9AE}" pid="7" name="MSIP_Label_66cf8fe5-b7b7-4df7-b38d-1c61ac2f6639_ActionId">
    <vt:lpwstr>5335594e-cb69-480b-a515-44aa61b61ec2</vt:lpwstr>
  </property>
  <property fmtid="{D5CDD505-2E9C-101B-9397-08002B2CF9AE}" pid="8" name="MSIP_Label_66cf8fe5-b7b7-4df7-b38d-1c61ac2f6639_ContentBits">
    <vt:lpwstr>0</vt:lpwstr>
  </property>
</Properties>
</file>